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72" y="-72"/>
      </p:cViewPr>
      <p:guideLst>
        <p:guide orient="horz" pos="2160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8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4FC2-EB45-46A0-8223-7103A7FCB6DE}" type="datetimeFigureOut">
              <a:rPr lang="en-US" smtClean="0"/>
              <a:t>Thu 22-Nov-12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364B-9B5F-4EB4-BFC0-6D4141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532024" y="1574198"/>
            <a:ext cx="368941" cy="6160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>
                <a:solidFill>
                  <a:prstClr val="white"/>
                </a:solidFill>
                <a:latin typeface="Calibri"/>
              </a:rPr>
              <a:t>Semantic Fork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612301" y="1857240"/>
            <a:ext cx="221194" cy="226225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rgbClr val="002060"/>
                </a:solidFill>
              </a:rPr>
              <a:t>1:1</a:t>
            </a:r>
          </a:p>
          <a:p>
            <a:pPr algn="ctr"/>
            <a:r>
              <a:rPr lang="en-US" sz="600" b="1" dirty="0">
                <a:solidFill>
                  <a:srgbClr val="002060"/>
                </a:solidFill>
              </a:rPr>
              <a:t>0.1s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284355" y="834426"/>
            <a:ext cx="373507" cy="60680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Recurrent Transport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372796" y="1052301"/>
            <a:ext cx="193896" cy="1615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6501" y="2332924"/>
            <a:ext cx="352447" cy="4812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>
                <a:solidFill>
                  <a:prstClr val="white"/>
                </a:solidFill>
                <a:latin typeface="Calibri"/>
              </a:rPr>
              <a:t>Sensor Extract</a:t>
            </a:r>
          </a:p>
        </p:txBody>
      </p:sp>
      <p:sp>
        <p:nvSpPr>
          <p:cNvPr id="92" name="Oval 91"/>
          <p:cNvSpPr/>
          <p:nvPr/>
        </p:nvSpPr>
        <p:spPr>
          <a:xfrm>
            <a:off x="1633565" y="1148993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192596" y="2578608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66210" y="2285800"/>
            <a:ext cx="315802" cy="47560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>
                <a:solidFill>
                  <a:prstClr val="white"/>
                </a:solidFill>
                <a:latin typeface="Calibri"/>
              </a:rPr>
              <a:t>Sensor Pull</a:t>
            </a:r>
          </a:p>
        </p:txBody>
      </p:sp>
      <p:sp>
        <p:nvSpPr>
          <p:cNvPr id="96" name="Oval 95"/>
          <p:cNvSpPr/>
          <p:nvPr/>
        </p:nvSpPr>
        <p:spPr>
          <a:xfrm>
            <a:off x="1749495" y="2515173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411003" y="2491960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0" name="Straight Arrow Connector 99"/>
          <p:cNvCxnSpPr>
            <a:stCxn id="93" idx="7"/>
            <a:endCxn id="99" idx="3"/>
          </p:cNvCxnSpPr>
          <p:nvPr/>
        </p:nvCxnSpPr>
        <p:spPr>
          <a:xfrm flipV="1">
            <a:off x="1261555" y="2560919"/>
            <a:ext cx="161279" cy="29520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2" name="Rectangle 101"/>
          <p:cNvSpPr/>
          <p:nvPr/>
        </p:nvSpPr>
        <p:spPr>
          <a:xfrm>
            <a:off x="1937613" y="1661976"/>
            <a:ext cx="349987" cy="52051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 smtClean="0">
                <a:solidFill>
                  <a:prstClr val="white"/>
                </a:solidFill>
                <a:latin typeface="Calibri"/>
              </a:rPr>
              <a:t>Parser</a:t>
            </a:r>
            <a:endParaRPr lang="en-US" sz="7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259700" y="1847414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897118" y="1865562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Straight Arrow Connector 107"/>
          <p:cNvCxnSpPr>
            <a:stCxn id="96" idx="7"/>
            <a:endCxn id="107" idx="3"/>
          </p:cNvCxnSpPr>
          <p:nvPr/>
        </p:nvCxnSpPr>
        <p:spPr>
          <a:xfrm flipV="1">
            <a:off x="1818454" y="1934521"/>
            <a:ext cx="90495" cy="592483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Arrow Connector 108"/>
          <p:cNvCxnSpPr>
            <a:endCxn id="107" idx="2"/>
          </p:cNvCxnSpPr>
          <p:nvPr/>
        </p:nvCxnSpPr>
        <p:spPr>
          <a:xfrm flipV="1">
            <a:off x="1744307" y="1905957"/>
            <a:ext cx="152811" cy="10429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0" name="Straight Arrow Connector 109"/>
          <p:cNvCxnSpPr/>
          <p:nvPr/>
        </p:nvCxnSpPr>
        <p:spPr>
          <a:xfrm>
            <a:off x="1714355" y="1194151"/>
            <a:ext cx="194594" cy="688005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Oval 111"/>
          <p:cNvSpPr/>
          <p:nvPr/>
        </p:nvSpPr>
        <p:spPr>
          <a:xfrm>
            <a:off x="2876364" y="1684357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484836" y="1855170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868908" y="1834211"/>
            <a:ext cx="80790" cy="8886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104" idx="6"/>
            <a:endCxn id="113" idx="2"/>
          </p:cNvCxnSpPr>
          <p:nvPr/>
        </p:nvCxnSpPr>
        <p:spPr>
          <a:xfrm>
            <a:off x="2340490" y="1887809"/>
            <a:ext cx="144346" cy="7756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7" name="Rectangle 116"/>
          <p:cNvSpPr/>
          <p:nvPr/>
        </p:nvSpPr>
        <p:spPr>
          <a:xfrm>
            <a:off x="3155984" y="840631"/>
            <a:ext cx="326328" cy="61716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>
                <a:solidFill>
                  <a:prstClr val="white"/>
                </a:solidFill>
                <a:latin typeface="Calibri"/>
              </a:rPr>
              <a:t>Query + Insert Data</a:t>
            </a:r>
          </a:p>
        </p:txBody>
      </p:sp>
      <p:sp>
        <p:nvSpPr>
          <p:cNvPr id="119" name="Oval 118"/>
          <p:cNvSpPr/>
          <p:nvPr/>
        </p:nvSpPr>
        <p:spPr>
          <a:xfrm>
            <a:off x="3441917" y="1127841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162558" y="1535758"/>
            <a:ext cx="324631" cy="61850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>
                <a:solidFill>
                  <a:prstClr val="white"/>
                </a:solidFill>
                <a:latin typeface="Calibri"/>
              </a:rPr>
              <a:t>Insert Where</a:t>
            </a:r>
          </a:p>
        </p:txBody>
      </p:sp>
      <p:sp>
        <p:nvSpPr>
          <p:cNvPr id="123" name="Oval 122"/>
          <p:cNvSpPr/>
          <p:nvPr/>
        </p:nvSpPr>
        <p:spPr>
          <a:xfrm>
            <a:off x="3119811" y="1821529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451579" y="1816675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111404" y="1131976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6" name="Straight Arrow Connector 125"/>
          <p:cNvCxnSpPr>
            <a:stCxn id="112" idx="7"/>
            <a:endCxn id="125" idx="3"/>
          </p:cNvCxnSpPr>
          <p:nvPr/>
        </p:nvCxnSpPr>
        <p:spPr>
          <a:xfrm flipV="1">
            <a:off x="2945323" y="1200935"/>
            <a:ext cx="177912" cy="495253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7" name="Straight Arrow Connector 126"/>
          <p:cNvCxnSpPr>
            <a:stCxn id="114" idx="5"/>
            <a:endCxn id="123" idx="1"/>
          </p:cNvCxnSpPr>
          <p:nvPr/>
        </p:nvCxnSpPr>
        <p:spPr>
          <a:xfrm flipV="1">
            <a:off x="2937867" y="1833360"/>
            <a:ext cx="193775" cy="76705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8" name="Rectangle 127"/>
          <p:cNvSpPr/>
          <p:nvPr/>
        </p:nvSpPr>
        <p:spPr>
          <a:xfrm>
            <a:off x="3756722" y="1555600"/>
            <a:ext cx="360784" cy="53005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>
                <a:solidFill>
                  <a:prstClr val="white"/>
                </a:solidFill>
                <a:latin typeface="Calibri"/>
              </a:rPr>
              <a:t>Insert Progress</a:t>
            </a:r>
          </a:p>
        </p:txBody>
      </p:sp>
      <p:sp>
        <p:nvSpPr>
          <p:cNvPr id="130" name="Oval 129"/>
          <p:cNvSpPr/>
          <p:nvPr/>
        </p:nvSpPr>
        <p:spPr>
          <a:xfrm>
            <a:off x="3700904" y="1802721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080703" y="1791320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2" name="Straight Arrow Connector 131"/>
          <p:cNvCxnSpPr>
            <a:stCxn id="119" idx="6"/>
            <a:endCxn id="130" idx="1"/>
          </p:cNvCxnSpPr>
          <p:nvPr/>
        </p:nvCxnSpPr>
        <p:spPr>
          <a:xfrm>
            <a:off x="3522707" y="1168236"/>
            <a:ext cx="190028" cy="646316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Straight Arrow Connector 132"/>
          <p:cNvCxnSpPr>
            <a:stCxn id="124" idx="7"/>
            <a:endCxn id="130" idx="1"/>
          </p:cNvCxnSpPr>
          <p:nvPr/>
        </p:nvCxnSpPr>
        <p:spPr>
          <a:xfrm flipV="1">
            <a:off x="3520538" y="1814552"/>
            <a:ext cx="192197" cy="13954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7" name="Oval 136"/>
          <p:cNvSpPr/>
          <p:nvPr/>
        </p:nvSpPr>
        <p:spPr>
          <a:xfrm>
            <a:off x="2867158" y="2003763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154715" y="2195300"/>
            <a:ext cx="341682" cy="49510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600" b="1" kern="0" dirty="0">
                <a:solidFill>
                  <a:prstClr val="white"/>
                </a:solidFill>
                <a:latin typeface="Calibri"/>
              </a:rPr>
              <a:t>Template Insert</a:t>
            </a:r>
          </a:p>
        </p:txBody>
      </p:sp>
      <p:sp>
        <p:nvSpPr>
          <p:cNvPr id="140" name="Oval 139"/>
          <p:cNvSpPr/>
          <p:nvPr/>
        </p:nvSpPr>
        <p:spPr>
          <a:xfrm>
            <a:off x="3106682" y="2434138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462217" y="2428745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2" name="Straight Arrow Connector 141"/>
          <p:cNvCxnSpPr>
            <a:stCxn id="137" idx="5"/>
            <a:endCxn id="140" idx="1"/>
          </p:cNvCxnSpPr>
          <p:nvPr/>
        </p:nvCxnSpPr>
        <p:spPr>
          <a:xfrm>
            <a:off x="2936117" y="2072722"/>
            <a:ext cx="182396" cy="373247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3" name="Straight Arrow Connector 142"/>
          <p:cNvCxnSpPr>
            <a:stCxn id="141" idx="7"/>
            <a:endCxn id="130" idx="3"/>
          </p:cNvCxnSpPr>
          <p:nvPr/>
        </p:nvCxnSpPr>
        <p:spPr>
          <a:xfrm flipV="1">
            <a:off x="3531176" y="1871680"/>
            <a:ext cx="181559" cy="568896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Oval 146"/>
          <p:cNvSpPr/>
          <p:nvPr/>
        </p:nvSpPr>
        <p:spPr>
          <a:xfrm>
            <a:off x="1251246" y="1148993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372796" y="1254445"/>
            <a:ext cx="193896" cy="1615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500" b="1"/>
          </a:p>
        </p:txBody>
      </p:sp>
      <p:sp>
        <p:nvSpPr>
          <p:cNvPr id="168" name="Rounded Rectangle 167"/>
          <p:cNvSpPr/>
          <p:nvPr/>
        </p:nvSpPr>
        <p:spPr>
          <a:xfrm>
            <a:off x="2021856" y="1793863"/>
            <a:ext cx="193896" cy="1615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kern="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9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021856" y="1996007"/>
            <a:ext cx="193896" cy="161582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rgbClr val="002060"/>
                </a:solidFill>
              </a:rPr>
              <a:t>1:10</a:t>
            </a:r>
          </a:p>
          <a:p>
            <a:pPr algn="ctr"/>
            <a:r>
              <a:rPr lang="en-US" sz="600" b="1" dirty="0">
                <a:solidFill>
                  <a:srgbClr val="002060"/>
                </a:solidFill>
              </a:rPr>
              <a:t>0.5s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1517468" y="2516593"/>
            <a:ext cx="213286" cy="19551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rgbClr val="002060"/>
                </a:solidFill>
              </a:rPr>
              <a:t>10:1</a:t>
            </a:r>
          </a:p>
          <a:p>
            <a:pPr algn="ctr"/>
            <a:r>
              <a:rPr lang="en-US" sz="600" b="1" dirty="0">
                <a:solidFill>
                  <a:srgbClr val="002060"/>
                </a:solidFill>
              </a:rPr>
              <a:t>1s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935487" y="2563717"/>
            <a:ext cx="213286" cy="19551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rgbClr val="002060"/>
                </a:solidFill>
              </a:rPr>
              <a:t>1:20</a:t>
            </a:r>
          </a:p>
          <a:p>
            <a:pPr algn="ctr"/>
            <a:r>
              <a:rPr lang="en-US" sz="600" b="1" dirty="0">
                <a:solidFill>
                  <a:srgbClr val="002060"/>
                </a:solidFill>
              </a:rPr>
              <a:t>0.01s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3225141" y="1056005"/>
            <a:ext cx="193896" cy="1615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225141" y="1258149"/>
            <a:ext cx="193896" cy="161582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rgbClr val="002060"/>
                </a:solidFill>
              </a:rPr>
              <a:t>10:1</a:t>
            </a:r>
          </a:p>
          <a:p>
            <a:pPr algn="ctr"/>
            <a:r>
              <a:rPr lang="en-US" sz="600" b="1" dirty="0">
                <a:solidFill>
                  <a:srgbClr val="002060"/>
                </a:solidFill>
              </a:rPr>
              <a:t>1.5s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3229885" y="1741583"/>
            <a:ext cx="193896" cy="1615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3229885" y="1943727"/>
            <a:ext cx="193896" cy="161582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rgbClr val="002060"/>
                </a:solidFill>
              </a:rPr>
              <a:t>10:1</a:t>
            </a:r>
          </a:p>
          <a:p>
            <a:pPr algn="ctr"/>
            <a:r>
              <a:rPr lang="en-US" sz="600" b="1" dirty="0">
                <a:solidFill>
                  <a:srgbClr val="002060"/>
                </a:solidFill>
              </a:rPr>
              <a:t>1.5s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3225141" y="2421102"/>
            <a:ext cx="211174" cy="1955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500" b="1"/>
          </a:p>
        </p:txBody>
      </p:sp>
      <p:sp>
        <p:nvSpPr>
          <p:cNvPr id="212" name="Rounded Rectangle 211"/>
          <p:cNvSpPr/>
          <p:nvPr/>
        </p:nvSpPr>
        <p:spPr>
          <a:xfrm>
            <a:off x="3834043" y="1802721"/>
            <a:ext cx="211174" cy="19551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rgbClr val="002060"/>
                </a:solidFill>
              </a:rPr>
              <a:t>1:1</a:t>
            </a:r>
          </a:p>
          <a:p>
            <a:pPr algn="ctr"/>
            <a:r>
              <a:rPr lang="en-US" sz="600" b="1" dirty="0">
                <a:solidFill>
                  <a:srgbClr val="002060"/>
                </a:solidFill>
              </a:rPr>
              <a:t>0.5s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711867" y="255190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baseline="-25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153301" y="266533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baseline="-25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204515" y="2059651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baseline="-25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2710970" y="2118707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/>
              <a:t>3</a:t>
            </a:r>
            <a:endParaRPr lang="en-US" baseline="-250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402243" y="75520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 smtClean="0"/>
              <a:t>4</a:t>
            </a:r>
            <a:endParaRPr lang="en-US" baseline="-25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4039786" y="195133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/>
              <a:t>5</a:t>
            </a:r>
            <a:endParaRPr lang="en-US" baseline="-25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038671" y="152347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 smtClean="0"/>
              <a:t>6</a:t>
            </a:r>
            <a:endParaRPr lang="en-US" baseline="-25000" dirty="0"/>
          </a:p>
        </p:txBody>
      </p:sp>
      <p:sp>
        <p:nvSpPr>
          <p:cNvPr id="239" name="TextBox 238"/>
          <p:cNvSpPr txBox="1"/>
          <p:nvPr/>
        </p:nvSpPr>
        <p:spPr>
          <a:xfrm>
            <a:off x="1586082" y="718195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/>
              <a:t>7</a:t>
            </a:r>
            <a:endParaRPr lang="en-US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824369" y="2577389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876" y="197802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1/s for 60s</a:t>
            </a:r>
          </a:p>
          <a:p>
            <a:pPr algn="ctr"/>
            <a:r>
              <a:rPr lang="en-US" sz="700" dirty="0" smtClean="0"/>
              <a:t>Period: 5 </a:t>
            </a:r>
            <a:r>
              <a:rPr lang="en-US" sz="700" dirty="0" err="1" smtClean="0"/>
              <a:t>mins</a:t>
            </a:r>
            <a:endParaRPr 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458272" y="1484302"/>
            <a:ext cx="6190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1/5:20 </a:t>
            </a:r>
            <a:r>
              <a:rPr lang="en-US" sz="700" dirty="0" err="1" smtClean="0"/>
              <a:t>mins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060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821221" y="1574695"/>
            <a:ext cx="368941" cy="5704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 smtClean="0">
                <a:solidFill>
                  <a:prstClr val="white"/>
                </a:solidFill>
                <a:latin typeface="Calibri"/>
              </a:rPr>
              <a:t>Cluster Search</a:t>
            </a:r>
            <a:endParaRPr lang="en-US" sz="7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922598" y="1794518"/>
            <a:ext cx="150444" cy="1518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82428" y="1631401"/>
            <a:ext cx="395775" cy="51371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 smtClean="0">
                <a:solidFill>
                  <a:prstClr val="white"/>
                </a:solidFill>
                <a:latin typeface="Calibri"/>
              </a:rPr>
              <a:t>Text Cleaning</a:t>
            </a:r>
            <a:endParaRPr lang="en-US" sz="7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372796" y="1895565"/>
            <a:ext cx="213286" cy="1955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19018" y="1882720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663517" y="1875991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31746" y="1867944"/>
            <a:ext cx="349987" cy="58936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600" b="1" kern="0" dirty="0" err="1" smtClean="0">
                <a:solidFill>
                  <a:prstClr val="white"/>
                </a:solidFill>
                <a:latin typeface="Calibri"/>
              </a:rPr>
              <a:t>Bucketizer</a:t>
            </a:r>
            <a:endParaRPr lang="en-US" sz="6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253833" y="2122232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891251" y="2140380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9" name="Straight Arrow Connector 108"/>
          <p:cNvCxnSpPr>
            <a:stCxn id="91" idx="6"/>
            <a:endCxn id="107" idx="2"/>
          </p:cNvCxnSpPr>
          <p:nvPr/>
        </p:nvCxnSpPr>
        <p:spPr>
          <a:xfrm>
            <a:off x="1744307" y="1916386"/>
            <a:ext cx="146944" cy="264389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3" name="Oval 112"/>
          <p:cNvSpPr/>
          <p:nvPr/>
        </p:nvSpPr>
        <p:spPr>
          <a:xfrm>
            <a:off x="2774033" y="1855667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104" idx="6"/>
            <a:endCxn id="113" idx="2"/>
          </p:cNvCxnSpPr>
          <p:nvPr/>
        </p:nvCxnSpPr>
        <p:spPr>
          <a:xfrm flipV="1">
            <a:off x="2334623" y="1896062"/>
            <a:ext cx="439410" cy="266565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8" name="Rectangle 127"/>
          <p:cNvSpPr/>
          <p:nvPr/>
        </p:nvSpPr>
        <p:spPr>
          <a:xfrm>
            <a:off x="3756722" y="1555600"/>
            <a:ext cx="360784" cy="53005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600" b="1" kern="0" dirty="0" smtClean="0">
                <a:solidFill>
                  <a:prstClr val="white"/>
                </a:solidFill>
                <a:latin typeface="Calibri"/>
              </a:rPr>
              <a:t>Aggregator</a:t>
            </a:r>
            <a:endParaRPr lang="en-US" sz="6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700904" y="1802721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083542" y="1744960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2030711" y="2000035"/>
            <a:ext cx="160245" cy="1468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032815" y="2278170"/>
            <a:ext cx="160245" cy="1468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3834043" y="1802721"/>
            <a:ext cx="211174" cy="1955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184641" y="240514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/>
              <a:t>1</a:t>
            </a:r>
            <a:endParaRPr lang="en-US" baseline="-25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3157204" y="270531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/>
              <a:t>2</a:t>
            </a:r>
            <a:endParaRPr lang="en-US" baseline="-25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4039786" y="195133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/>
              <a:t>3</a:t>
            </a:r>
            <a:endParaRPr lang="en-US" baseline="-25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051365" y="2006619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/>
              <a:t>0</a:t>
            </a:r>
            <a:endParaRPr lang="en-US" baseline="-25000" dirty="0"/>
          </a:p>
        </p:txBody>
      </p:sp>
      <p:cxnSp>
        <p:nvCxnSpPr>
          <p:cNvPr id="3" name="Straight Arrow Connector 2"/>
          <p:cNvCxnSpPr>
            <a:endCxn id="85" idx="2"/>
          </p:cNvCxnSpPr>
          <p:nvPr/>
        </p:nvCxnSpPr>
        <p:spPr>
          <a:xfrm>
            <a:off x="1038671" y="1923080"/>
            <a:ext cx="180347" cy="35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Rounded Rectangle 70"/>
          <p:cNvSpPr/>
          <p:nvPr/>
        </p:nvSpPr>
        <p:spPr>
          <a:xfrm>
            <a:off x="2922598" y="1976768"/>
            <a:ext cx="150444" cy="1518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21221" y="929062"/>
            <a:ext cx="368941" cy="5704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 smtClean="0">
                <a:solidFill>
                  <a:prstClr val="white"/>
                </a:solidFill>
                <a:latin typeface="Calibri"/>
              </a:rPr>
              <a:t>Cluster Search</a:t>
            </a:r>
            <a:endParaRPr lang="en-US" sz="7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922598" y="1148885"/>
            <a:ext cx="150444" cy="1518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774033" y="1210034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922598" y="1331135"/>
            <a:ext cx="150444" cy="1518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39594" y="2227324"/>
            <a:ext cx="368941" cy="5704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kern="0" dirty="0" smtClean="0">
                <a:solidFill>
                  <a:prstClr val="white"/>
                </a:solidFill>
                <a:latin typeface="Calibri"/>
              </a:rPr>
              <a:t>Cluster Search</a:t>
            </a:r>
            <a:endParaRPr lang="en-US" sz="7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40971" y="2447147"/>
            <a:ext cx="150444" cy="1518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92406" y="2508296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940971" y="2629397"/>
            <a:ext cx="150444" cy="1518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9" name="Straight Arrow Connector 88"/>
          <p:cNvCxnSpPr>
            <a:stCxn id="104" idx="6"/>
            <a:endCxn id="75" idx="2"/>
          </p:cNvCxnSpPr>
          <p:nvPr/>
        </p:nvCxnSpPr>
        <p:spPr>
          <a:xfrm flipV="1">
            <a:off x="2334623" y="1250429"/>
            <a:ext cx="439410" cy="912198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Straight Arrow Connector 89"/>
          <p:cNvCxnSpPr>
            <a:stCxn id="104" idx="6"/>
            <a:endCxn id="87" idx="2"/>
          </p:cNvCxnSpPr>
          <p:nvPr/>
        </p:nvCxnSpPr>
        <p:spPr>
          <a:xfrm>
            <a:off x="2334623" y="2162627"/>
            <a:ext cx="457783" cy="386064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5" name="Rectangle 94"/>
          <p:cNvSpPr/>
          <p:nvPr/>
        </p:nvSpPr>
        <p:spPr>
          <a:xfrm>
            <a:off x="1929052" y="1210034"/>
            <a:ext cx="349987" cy="58936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600" b="1" kern="0" dirty="0" err="1" smtClean="0">
                <a:solidFill>
                  <a:prstClr val="white"/>
                </a:solidFill>
                <a:latin typeface="Calibri"/>
              </a:rPr>
              <a:t>Bucketizer</a:t>
            </a:r>
            <a:endParaRPr lang="en-US" sz="6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028017" y="1342125"/>
            <a:ext cx="160245" cy="1468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030121" y="1620260"/>
            <a:ext cx="160245" cy="1468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256037" y="1545122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5" name="Straight Arrow Connector 104"/>
          <p:cNvCxnSpPr>
            <a:stCxn id="103" idx="6"/>
            <a:endCxn id="113" idx="2"/>
          </p:cNvCxnSpPr>
          <p:nvPr/>
        </p:nvCxnSpPr>
        <p:spPr>
          <a:xfrm>
            <a:off x="2336827" y="1585517"/>
            <a:ext cx="437206" cy="310545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6" name="Straight Arrow Connector 105"/>
          <p:cNvCxnSpPr>
            <a:stCxn id="103" idx="6"/>
            <a:endCxn id="75" idx="2"/>
          </p:cNvCxnSpPr>
          <p:nvPr/>
        </p:nvCxnSpPr>
        <p:spPr>
          <a:xfrm flipV="1">
            <a:off x="2336827" y="1250429"/>
            <a:ext cx="437206" cy="335088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Arrow Connector 110"/>
          <p:cNvCxnSpPr>
            <a:stCxn id="103" idx="6"/>
            <a:endCxn id="87" idx="2"/>
          </p:cNvCxnSpPr>
          <p:nvPr/>
        </p:nvCxnSpPr>
        <p:spPr>
          <a:xfrm>
            <a:off x="2336827" y="1585517"/>
            <a:ext cx="455579" cy="963174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5" name="Straight Arrow Connector 114"/>
          <p:cNvCxnSpPr>
            <a:stCxn id="91" idx="6"/>
            <a:endCxn id="95" idx="1"/>
          </p:cNvCxnSpPr>
          <p:nvPr/>
        </p:nvCxnSpPr>
        <p:spPr>
          <a:xfrm flipV="1">
            <a:off x="1744307" y="1504717"/>
            <a:ext cx="184745" cy="411669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0" name="Oval 119"/>
          <p:cNvSpPr/>
          <p:nvPr/>
        </p:nvSpPr>
        <p:spPr>
          <a:xfrm>
            <a:off x="3157204" y="1207562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1" name="Straight Arrow Connector 120"/>
          <p:cNvCxnSpPr>
            <a:stCxn id="120" idx="6"/>
            <a:endCxn id="130" idx="1"/>
          </p:cNvCxnSpPr>
          <p:nvPr/>
        </p:nvCxnSpPr>
        <p:spPr>
          <a:xfrm>
            <a:off x="3237994" y="1247957"/>
            <a:ext cx="474741" cy="566595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9" name="Oval 128"/>
          <p:cNvSpPr/>
          <p:nvPr/>
        </p:nvSpPr>
        <p:spPr>
          <a:xfrm>
            <a:off x="3157201" y="1849366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4" name="Straight Arrow Connector 133"/>
          <p:cNvCxnSpPr>
            <a:stCxn id="129" idx="6"/>
            <a:endCxn id="130" idx="2"/>
          </p:cNvCxnSpPr>
          <p:nvPr/>
        </p:nvCxnSpPr>
        <p:spPr>
          <a:xfrm flipV="1">
            <a:off x="3237991" y="1843116"/>
            <a:ext cx="462913" cy="46645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5" name="Oval 134"/>
          <p:cNvSpPr/>
          <p:nvPr/>
        </p:nvSpPr>
        <p:spPr>
          <a:xfrm>
            <a:off x="3176450" y="2495823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6" name="Straight Arrow Connector 135"/>
          <p:cNvCxnSpPr>
            <a:stCxn id="135" idx="6"/>
            <a:endCxn id="130" idx="3"/>
          </p:cNvCxnSpPr>
          <p:nvPr/>
        </p:nvCxnSpPr>
        <p:spPr>
          <a:xfrm flipV="1">
            <a:off x="3257240" y="1871680"/>
            <a:ext cx="455495" cy="664538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9" name="Oval 138"/>
          <p:cNvSpPr/>
          <p:nvPr/>
        </p:nvSpPr>
        <p:spPr>
          <a:xfrm>
            <a:off x="4081490" y="1869369"/>
            <a:ext cx="80790" cy="8079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Arrow Connector 143"/>
          <p:cNvCxnSpPr>
            <a:stCxn id="139" idx="6"/>
          </p:cNvCxnSpPr>
          <p:nvPr/>
        </p:nvCxnSpPr>
        <p:spPr>
          <a:xfrm flipV="1">
            <a:off x="4162280" y="1889761"/>
            <a:ext cx="457631" cy="20003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Curved Connector 28"/>
          <p:cNvCxnSpPr>
            <a:stCxn id="131" idx="6"/>
            <a:endCxn id="75" idx="2"/>
          </p:cNvCxnSpPr>
          <p:nvPr/>
        </p:nvCxnSpPr>
        <p:spPr>
          <a:xfrm flipH="1" flipV="1">
            <a:off x="2774033" y="1250429"/>
            <a:ext cx="1390299" cy="534926"/>
          </a:xfrm>
          <a:prstGeom prst="curvedConnector5">
            <a:avLst>
              <a:gd name="adj1" fmla="val -16443"/>
              <a:gd name="adj2" fmla="val 182359"/>
              <a:gd name="adj3" fmla="val 116443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6" name="Curved Connector 145"/>
          <p:cNvCxnSpPr>
            <a:stCxn id="131" idx="6"/>
            <a:endCxn id="113" idx="2"/>
          </p:cNvCxnSpPr>
          <p:nvPr/>
        </p:nvCxnSpPr>
        <p:spPr>
          <a:xfrm flipH="1">
            <a:off x="2774033" y="1785355"/>
            <a:ext cx="1390299" cy="110707"/>
          </a:xfrm>
          <a:prstGeom prst="curvedConnector5">
            <a:avLst>
              <a:gd name="adj1" fmla="val -16443"/>
              <a:gd name="adj2" fmla="val -288415"/>
              <a:gd name="adj3" fmla="val 1016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9" name="Curved Connector 148"/>
          <p:cNvCxnSpPr>
            <a:stCxn id="131" idx="6"/>
            <a:endCxn id="87" idx="2"/>
          </p:cNvCxnSpPr>
          <p:nvPr/>
        </p:nvCxnSpPr>
        <p:spPr>
          <a:xfrm flipH="1">
            <a:off x="2792406" y="1785355"/>
            <a:ext cx="1371926" cy="763336"/>
          </a:xfrm>
          <a:prstGeom prst="curvedConnector5">
            <a:avLst>
              <a:gd name="adj1" fmla="val -16663"/>
              <a:gd name="adj2" fmla="val 152321"/>
              <a:gd name="adj3" fmla="val 120134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headEnd w="sm" len="sm"/>
            <a:tailEnd type="arrow" w="sm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668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/>
          <p:cNvGrpSpPr/>
          <p:nvPr/>
        </p:nvGrpSpPr>
        <p:grpSpPr>
          <a:xfrm>
            <a:off x="550602" y="755740"/>
            <a:ext cx="7655186" cy="1920240"/>
            <a:chOff x="550602" y="755740"/>
            <a:chExt cx="7655186" cy="1920240"/>
          </a:xfrm>
        </p:grpSpPr>
        <p:grpSp>
          <p:nvGrpSpPr>
            <p:cNvPr id="254" name="Group 253"/>
            <p:cNvGrpSpPr/>
            <p:nvPr/>
          </p:nvGrpSpPr>
          <p:grpSpPr>
            <a:xfrm>
              <a:off x="550602" y="839191"/>
              <a:ext cx="4310603" cy="1762512"/>
              <a:chOff x="550602" y="839191"/>
              <a:chExt cx="4310603" cy="176251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550602" y="2109627"/>
                <a:ext cx="571773" cy="492076"/>
                <a:chOff x="697458" y="2928434"/>
                <a:chExt cx="571773" cy="49207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793622" y="3009030"/>
                  <a:ext cx="475609" cy="411480"/>
                  <a:chOff x="1223783" y="1631401"/>
                  <a:chExt cx="475609" cy="411480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1282428" y="1631401"/>
                    <a:ext cx="365760" cy="41148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ts val="700"/>
                      </a:lnSpc>
                    </a:pPr>
                    <a:r>
                      <a:rPr lang="en-US" sz="700" b="1" kern="0" dirty="0" smtClean="0">
                        <a:solidFill>
                          <a:prstClr val="white"/>
                        </a:solidFill>
                        <a:latin typeface="Calibri"/>
                      </a:rPr>
                      <a:t>Sensor Extract</a:t>
                    </a:r>
                    <a:endParaRPr lang="en-US" sz="700" b="1" kern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318479" y="1824120"/>
                    <a:ext cx="292608" cy="19551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</a:t>
                    </a:r>
                    <a:r>
                      <a:rPr lang="en-US" sz="600" b="1" dirty="0">
                        <a:solidFill>
                          <a:srgbClr val="002060"/>
                        </a:solidFill>
                        <a:cs typeface="Consolas"/>
                      </a:rPr>
                      <a:t> → 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20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0.01s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223783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607952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54" name="TextBox 53"/>
                <p:cNvSpPr txBox="1"/>
                <p:nvPr/>
              </p:nvSpPr>
              <p:spPr>
                <a:xfrm>
                  <a:off x="697458" y="2928434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1219659" y="2104109"/>
                <a:ext cx="566552" cy="495019"/>
                <a:chOff x="1345212" y="2889729"/>
                <a:chExt cx="566552" cy="495019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436155" y="2973268"/>
                  <a:ext cx="475609" cy="411480"/>
                  <a:chOff x="1223783" y="1631401"/>
                  <a:chExt cx="475609" cy="41148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282428" y="1631401"/>
                    <a:ext cx="365760" cy="41148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ts val="700"/>
                      </a:lnSpc>
                    </a:pPr>
                    <a:r>
                      <a:rPr lang="en-US" sz="700" b="1" kern="0" dirty="0" smtClean="0">
                        <a:solidFill>
                          <a:prstClr val="white"/>
                        </a:solidFill>
                        <a:latin typeface="Calibri"/>
                      </a:rPr>
                      <a:t>Sensor Pull</a:t>
                    </a:r>
                    <a:endParaRPr lang="en-US" sz="700" b="1" kern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318479" y="1824120"/>
                    <a:ext cx="292608" cy="19551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10 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  <a:cs typeface="Consolas"/>
                      </a:rPr>
                      <a:t>→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 1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1s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223783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607952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1345212" y="2889729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1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1224422" y="1508855"/>
                <a:ext cx="565467" cy="510211"/>
                <a:chOff x="1133925" y="1532670"/>
                <a:chExt cx="565467" cy="51021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23783" y="1631401"/>
                  <a:ext cx="475609" cy="411480"/>
                  <a:chOff x="1223783" y="1631401"/>
                  <a:chExt cx="475609" cy="41148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282428" y="1631401"/>
                    <a:ext cx="365760" cy="41148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ts val="700"/>
                      </a:lnSpc>
                    </a:pPr>
                    <a:r>
                      <a:rPr lang="en-US" sz="700" b="1" kern="0" dirty="0">
                        <a:solidFill>
                          <a:prstClr val="white"/>
                        </a:solidFill>
                        <a:latin typeface="Calibri"/>
                      </a:rPr>
                      <a:t>Push Transport</a:t>
                    </a: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318479" y="1824120"/>
                    <a:ext cx="292608" cy="19551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 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  <a:latin typeface="Calibri"/>
                        <a:cs typeface="Consolas"/>
                      </a:rPr>
                      <a:t>→ 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250</a:t>
                    </a:r>
                  </a:p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0.5s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223783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1607952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1133925" y="1532670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264529" y="892370"/>
                <a:ext cx="524186" cy="548626"/>
                <a:chOff x="552960" y="655565"/>
                <a:chExt cx="524186" cy="548626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601537" y="792711"/>
                  <a:ext cx="475609" cy="411480"/>
                  <a:chOff x="1223783" y="1631401"/>
                  <a:chExt cx="475609" cy="411480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1282428" y="1631401"/>
                    <a:ext cx="365760" cy="41148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ts val="700"/>
                      </a:lnSpc>
                    </a:pPr>
                    <a:r>
                      <a:rPr lang="en-US" sz="700" b="1" kern="0" dirty="0" smtClean="0">
                        <a:solidFill>
                          <a:prstClr val="white"/>
                        </a:solidFill>
                        <a:latin typeface="Calibri"/>
                      </a:rPr>
                      <a:t>Recurrent Transport</a:t>
                    </a:r>
                    <a:endParaRPr lang="en-US" sz="700" b="1" kern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1318479" y="1824120"/>
                    <a:ext cx="292608" cy="195514"/>
                  </a:xfrm>
                  <a:prstGeom prst="round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600" b="1" i="1" dirty="0" smtClean="0">
                        <a:solidFill>
                          <a:srgbClr val="002060"/>
                        </a:solidFill>
                        <a:cs typeface="Consolas"/>
                      </a:rPr>
                      <a:t>TBD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223783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607952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552960" y="655565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091590" y="1462417"/>
                <a:ext cx="506450" cy="550196"/>
                <a:chOff x="1960490" y="2402438"/>
                <a:chExt cx="506450" cy="550196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991331" y="2541154"/>
                  <a:ext cx="475609" cy="411480"/>
                  <a:chOff x="1223783" y="1631401"/>
                  <a:chExt cx="475609" cy="41148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282428" y="1631401"/>
                    <a:ext cx="365760" cy="41148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ts val="700"/>
                      </a:lnSpc>
                    </a:pPr>
                    <a:r>
                      <a:rPr lang="en-US" sz="700" b="1" kern="0" dirty="0" smtClean="0">
                        <a:solidFill>
                          <a:prstClr val="white"/>
                        </a:solidFill>
                        <a:latin typeface="Calibri"/>
                      </a:rPr>
                      <a:t>Parser</a:t>
                    </a:r>
                    <a:endParaRPr lang="en-US" sz="700" b="1" kern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1318479" y="1824120"/>
                    <a:ext cx="292608" cy="19551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 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  <a:cs typeface="Consolas"/>
                      </a:rPr>
                      <a:t>→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 10</a:t>
                    </a:r>
                  </a:p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0.5s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223783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607952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960490" y="2402438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2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59" name="Straight Arrow Connector 58"/>
              <p:cNvCxnSpPr>
                <a:stCxn id="53" idx="3"/>
                <a:endCxn id="22" idx="1"/>
              </p:cNvCxnSpPr>
              <p:nvPr/>
            </p:nvCxnSpPr>
            <p:spPr>
              <a:xfrm>
                <a:off x="1788715" y="1311782"/>
                <a:ext cx="333716" cy="57161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2" name="Straight Arrow Connector 61"/>
              <p:cNvCxnSpPr>
                <a:stCxn id="8" idx="3"/>
                <a:endCxn id="22" idx="1"/>
              </p:cNvCxnSpPr>
              <p:nvPr/>
            </p:nvCxnSpPr>
            <p:spPr>
              <a:xfrm flipV="1">
                <a:off x="1789889" y="1883399"/>
                <a:ext cx="332542" cy="6453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5" name="Straight Arrow Connector 64"/>
              <p:cNvCxnSpPr>
                <a:stCxn id="13" idx="3"/>
                <a:endCxn id="17" idx="1"/>
              </p:cNvCxnSpPr>
              <p:nvPr/>
            </p:nvCxnSpPr>
            <p:spPr>
              <a:xfrm flipV="1">
                <a:off x="1122375" y="2469914"/>
                <a:ext cx="188227" cy="2575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8" name="Straight Arrow Connector 67"/>
              <p:cNvCxnSpPr>
                <a:stCxn id="18" idx="3"/>
                <a:endCxn id="22" idx="1"/>
              </p:cNvCxnSpPr>
              <p:nvPr/>
            </p:nvCxnSpPr>
            <p:spPr>
              <a:xfrm flipV="1">
                <a:off x="1786211" y="1883399"/>
                <a:ext cx="336220" cy="586515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87" name="Group 86"/>
              <p:cNvGrpSpPr/>
              <p:nvPr/>
            </p:nvGrpSpPr>
            <p:grpSpPr>
              <a:xfrm>
                <a:off x="3539292" y="839191"/>
                <a:ext cx="528955" cy="549980"/>
                <a:chOff x="3789552" y="616703"/>
                <a:chExt cx="528955" cy="54998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842898" y="755203"/>
                  <a:ext cx="475609" cy="411480"/>
                  <a:chOff x="1223783" y="1631401"/>
                  <a:chExt cx="475609" cy="411480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1282428" y="1631401"/>
                    <a:ext cx="365760" cy="41148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ts val="700"/>
                      </a:lnSpc>
                    </a:pPr>
                    <a:r>
                      <a:rPr lang="en-US" sz="700" b="1" kern="0" dirty="0" smtClean="0">
                        <a:solidFill>
                          <a:prstClr val="white"/>
                        </a:solidFill>
                        <a:latin typeface="Calibri"/>
                      </a:rPr>
                      <a:t>Query &amp; Insert</a:t>
                    </a:r>
                    <a:endParaRPr lang="en-US" sz="700" b="1" kern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1318479" y="1824120"/>
                    <a:ext cx="292608" cy="19551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10 </a:t>
                    </a:r>
                    <a:r>
                      <a:rPr lang="en-US" sz="600" b="1" dirty="0">
                        <a:solidFill>
                          <a:srgbClr val="002060"/>
                        </a:solidFill>
                        <a:cs typeface="Consolas"/>
                      </a:rPr>
                      <a:t>→ 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1.5s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223783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607952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3789552" y="616703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4353198" y="1420987"/>
                <a:ext cx="508007" cy="554734"/>
                <a:chOff x="4510377" y="1473380"/>
                <a:chExt cx="508007" cy="554734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4542775" y="1616634"/>
                  <a:ext cx="475609" cy="411480"/>
                  <a:chOff x="1223783" y="1631401"/>
                  <a:chExt cx="475609" cy="411480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1282428" y="1631401"/>
                    <a:ext cx="365760" cy="41148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ts val="700"/>
                      </a:lnSpc>
                    </a:pPr>
                    <a:r>
                      <a:rPr lang="en-US" sz="700" b="1" kern="0" dirty="0" smtClean="0">
                        <a:solidFill>
                          <a:prstClr val="white"/>
                        </a:solidFill>
                        <a:latin typeface="Calibri"/>
                      </a:rPr>
                      <a:t>Progress Meter</a:t>
                    </a:r>
                    <a:endParaRPr lang="en-US" sz="700" b="1" kern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1318479" y="1824120"/>
                    <a:ext cx="292608" cy="19551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 </a:t>
                    </a:r>
                    <a:r>
                      <a:rPr lang="en-US" sz="600" b="1" dirty="0">
                        <a:solidFill>
                          <a:srgbClr val="002060"/>
                        </a:solidFill>
                        <a:cs typeface="Consolas"/>
                      </a:rPr>
                      <a:t>→ 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0.5s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223783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607952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78" name="TextBox 77"/>
                <p:cNvSpPr txBox="1"/>
                <p:nvPr/>
              </p:nvSpPr>
              <p:spPr>
                <a:xfrm>
                  <a:off x="4510377" y="1473380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5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500867" y="1501398"/>
                <a:ext cx="567380" cy="475369"/>
                <a:chOff x="3754847" y="2534204"/>
                <a:chExt cx="567380" cy="47536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846618" y="2598093"/>
                  <a:ext cx="475609" cy="411480"/>
                  <a:chOff x="1223783" y="1631401"/>
                  <a:chExt cx="475609" cy="411480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1282428" y="1631401"/>
                    <a:ext cx="365760" cy="41148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ts val="700"/>
                      </a:lnSpc>
                    </a:pPr>
                    <a:r>
                      <a:rPr lang="en-US" sz="700" b="1" kern="0" dirty="0" smtClean="0">
                        <a:solidFill>
                          <a:prstClr val="white"/>
                        </a:solidFill>
                        <a:latin typeface="Calibri"/>
                      </a:rPr>
                      <a:t>Insert Where</a:t>
                    </a:r>
                    <a:endParaRPr lang="en-US" sz="700" b="1" kern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318479" y="1824120"/>
                    <a:ext cx="292608" cy="19551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10 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  <a:cs typeface="Consolas"/>
                      </a:rPr>
                      <a:t>→</a:t>
                    </a:r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 1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  <a:p>
                    <a:pPr algn="ctr"/>
                    <a:r>
                      <a:rPr lang="en-US" sz="600" b="1" dirty="0" smtClean="0">
                        <a:solidFill>
                          <a:srgbClr val="002060"/>
                        </a:solidFill>
                      </a:rPr>
                      <a:t>1.5s</a:t>
                    </a:r>
                    <a:endParaRPr lang="en-US" sz="6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223783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1607952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3754847" y="2534204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3507862" y="2087631"/>
                <a:ext cx="557746" cy="485494"/>
                <a:chOff x="3769136" y="3081747"/>
                <a:chExt cx="557746" cy="48549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3851273" y="3155761"/>
                  <a:ext cx="475609" cy="411480"/>
                  <a:chOff x="1223783" y="1631401"/>
                  <a:chExt cx="475609" cy="41148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282428" y="1631401"/>
                    <a:ext cx="365760" cy="41148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ts val="700"/>
                      </a:lnSpc>
                    </a:pPr>
                    <a:r>
                      <a:rPr lang="en-US" sz="700" b="1" kern="0" dirty="0" smtClean="0">
                        <a:solidFill>
                          <a:prstClr val="white"/>
                        </a:solidFill>
                        <a:latin typeface="Calibri"/>
                      </a:rPr>
                      <a:t>Sensor Extract</a:t>
                    </a:r>
                    <a:endParaRPr lang="en-US" sz="700" b="1" kern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1318479" y="1824120"/>
                    <a:ext cx="292608" cy="195514"/>
                  </a:xfrm>
                  <a:prstGeom prst="round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600" b="1" i="1" dirty="0">
                        <a:solidFill>
                          <a:srgbClr val="002060"/>
                        </a:solidFill>
                        <a:cs typeface="Consolas"/>
                      </a:rPr>
                      <a:t>TBD</a:t>
                    </a: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1223783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1607952" y="1867947"/>
                    <a:ext cx="91440" cy="9144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80" name="TextBox 79"/>
                <p:cNvSpPr txBox="1"/>
                <p:nvPr/>
              </p:nvSpPr>
              <p:spPr>
                <a:xfrm>
                  <a:off x="3769136" y="3081747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8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81" name="Straight Arrow Connector 80"/>
              <p:cNvCxnSpPr>
                <a:stCxn id="23" idx="3"/>
                <a:endCxn id="27" idx="1"/>
              </p:cNvCxnSpPr>
              <p:nvPr/>
            </p:nvCxnSpPr>
            <p:spPr>
              <a:xfrm>
                <a:off x="2598040" y="1883399"/>
                <a:ext cx="195031" cy="105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89" name="Straight Arrow Connector 88"/>
              <p:cNvCxnSpPr>
                <a:stCxn id="28" idx="3"/>
                <a:endCxn id="32" idx="1"/>
              </p:cNvCxnSpPr>
              <p:nvPr/>
            </p:nvCxnSpPr>
            <p:spPr>
              <a:xfrm flipV="1">
                <a:off x="3271053" y="1259957"/>
                <a:ext cx="321585" cy="48161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2" name="Straight Arrow Connector 91"/>
              <p:cNvCxnSpPr>
                <a:stCxn id="204" idx="3"/>
                <a:endCxn id="37" idx="1"/>
              </p:cNvCxnSpPr>
              <p:nvPr/>
            </p:nvCxnSpPr>
            <p:spPr>
              <a:xfrm>
                <a:off x="3271053" y="1846337"/>
                <a:ext cx="321585" cy="121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5" name="Straight Arrow Connector 94"/>
              <p:cNvCxnSpPr>
                <a:stCxn id="205" idx="3"/>
                <a:endCxn id="47" idx="2"/>
              </p:cNvCxnSpPr>
              <p:nvPr/>
            </p:nvCxnSpPr>
            <p:spPr>
              <a:xfrm>
                <a:off x="3271053" y="1951107"/>
                <a:ext cx="364666" cy="538524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8" name="Straight Arrow Connector 97"/>
              <p:cNvCxnSpPr>
                <a:stCxn id="38" idx="3"/>
                <a:endCxn id="42" idx="1"/>
              </p:cNvCxnSpPr>
              <p:nvPr/>
            </p:nvCxnSpPr>
            <p:spPr>
              <a:xfrm flipV="1">
                <a:off x="4068247" y="1846507"/>
                <a:ext cx="317349" cy="1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1" name="Straight Arrow Connector 100"/>
              <p:cNvCxnSpPr>
                <a:stCxn id="33" idx="3"/>
                <a:endCxn id="42" idx="1"/>
              </p:cNvCxnSpPr>
              <p:nvPr/>
            </p:nvCxnSpPr>
            <p:spPr>
              <a:xfrm>
                <a:off x="4068247" y="1259957"/>
                <a:ext cx="317349" cy="58655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4" name="Straight Arrow Connector 103"/>
              <p:cNvCxnSpPr>
                <a:stCxn id="48" idx="3"/>
                <a:endCxn id="42" idx="1"/>
              </p:cNvCxnSpPr>
              <p:nvPr/>
            </p:nvCxnSpPr>
            <p:spPr>
              <a:xfrm flipV="1">
                <a:off x="4065608" y="1846507"/>
                <a:ext cx="319988" cy="597404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230" name="Group 229"/>
              <p:cNvGrpSpPr/>
              <p:nvPr/>
            </p:nvGrpSpPr>
            <p:grpSpPr>
              <a:xfrm>
                <a:off x="2753062" y="1461650"/>
                <a:ext cx="517991" cy="552021"/>
                <a:chOff x="2753062" y="1461650"/>
                <a:chExt cx="517991" cy="552021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851716" y="1602191"/>
                  <a:ext cx="365760" cy="4114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b="1" kern="0" dirty="0" smtClean="0">
                      <a:solidFill>
                        <a:prstClr val="white"/>
                      </a:solidFill>
                      <a:latin typeface="Calibri"/>
                    </a:rPr>
                    <a:t>Semantic Switch</a:t>
                  </a:r>
                  <a:endParaRPr lang="en-US" sz="700" b="1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887767" y="1794910"/>
                  <a:ext cx="292608" cy="19551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b="1" dirty="0" smtClean="0">
                      <a:solidFill>
                        <a:srgbClr val="002060"/>
                      </a:solidFill>
                    </a:rPr>
                    <a:t>1 </a:t>
                  </a:r>
                  <a:r>
                    <a:rPr lang="en-US" sz="600" b="1" dirty="0">
                      <a:solidFill>
                        <a:srgbClr val="002060"/>
                      </a:solidFill>
                      <a:cs typeface="Consolas"/>
                    </a:rPr>
                    <a:t>→ </a:t>
                  </a:r>
                  <a:r>
                    <a:rPr lang="en-US" sz="600" b="1" dirty="0" smtClean="0">
                      <a:solidFill>
                        <a:srgbClr val="002060"/>
                      </a:solidFill>
                    </a:rPr>
                    <a:t>1</a:t>
                  </a:r>
                  <a:endParaRPr lang="en-US" sz="600" b="1" dirty="0">
                    <a:solidFill>
                      <a:srgbClr val="002060"/>
                    </a:solidFill>
                  </a:endParaRPr>
                </a:p>
                <a:p>
                  <a:pPr algn="ctr"/>
                  <a:r>
                    <a:rPr lang="en-US" sz="600" b="1" dirty="0" smtClean="0">
                      <a:solidFill>
                        <a:srgbClr val="002060"/>
                      </a:solidFill>
                    </a:rPr>
                    <a:t>0.1s</a:t>
                  </a:r>
                  <a:endParaRPr lang="en-US" sz="6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793071" y="1838737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179613" y="1695847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753062" y="1461650"/>
                  <a:ext cx="198131" cy="138499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</p:spPr>
              <p:txBody>
                <a:bodyPr wrap="none" lIns="45720" tIns="0" rIns="4572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900" b="1" kern="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sz="900" b="1" kern="0" baseline="-15000" dirty="0" smtClean="0">
                      <a:solidFill>
                        <a:schemeClr val="tx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3</a:t>
                  </a:r>
                  <a:endParaRPr kumimoji="0" lang="en-US" sz="900" b="1" i="0" u="none" strike="noStrike" kern="0" cap="none" spc="0" normalizeH="0" baseline="-1500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179613" y="1800617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179613" y="1905387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</p:grpSp>
        <p:grpSp>
          <p:nvGrpSpPr>
            <p:cNvPr id="253" name="Group 252"/>
            <p:cNvGrpSpPr/>
            <p:nvPr/>
          </p:nvGrpSpPr>
          <p:grpSpPr>
            <a:xfrm>
              <a:off x="5290209" y="1135783"/>
              <a:ext cx="2915579" cy="1474136"/>
              <a:chOff x="5290209" y="1197702"/>
              <a:chExt cx="2915579" cy="1474136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6051714" y="2203948"/>
                <a:ext cx="281487" cy="13849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1" kern="0">
                    <a:solidFill>
                      <a:schemeClr val="tx1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defRPr>
                </a:lvl1pPr>
              </a:lstStyle>
              <a:p>
                <a:r>
                  <a:rPr lang="en-US" dirty="0" smtClean="0"/>
                  <a:t>T</a:t>
                </a:r>
                <a:r>
                  <a:rPr lang="en-US" baseline="-15000" dirty="0" smtClean="0"/>
                  <a:t>1,2</a:t>
                </a:r>
                <a:endParaRPr lang="en-US" baseline="-15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769154" y="2533339"/>
                <a:ext cx="364843" cy="13849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1" kern="0">
                    <a:solidFill>
                      <a:schemeClr val="tx1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defRPr>
                </a:lvl1pPr>
              </a:lstStyle>
              <a:p>
                <a:r>
                  <a:rPr lang="en-US" dirty="0" smtClean="0"/>
                  <a:t>T</a:t>
                </a:r>
                <a:r>
                  <a:rPr lang="en-US" baseline="-15000" dirty="0" smtClean="0"/>
                  <a:t>3,4,5</a:t>
                </a:r>
                <a:endParaRPr lang="en-US" baseline="-150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571661" y="1924374"/>
                <a:ext cx="198131" cy="13849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1" kern="0">
                    <a:solidFill>
                      <a:schemeClr val="tx1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defRPr>
                </a:lvl1pPr>
              </a:lstStyle>
              <a:p>
                <a:r>
                  <a:rPr lang="en-US" dirty="0" smtClean="0"/>
                  <a:t>T</a:t>
                </a:r>
                <a:r>
                  <a:rPr lang="en-US" baseline="-15000" dirty="0" smtClean="0"/>
                  <a:t>6</a:t>
                </a:r>
                <a:endParaRPr lang="en-US" baseline="-150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448838" y="1956043"/>
                <a:ext cx="198131" cy="13849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1" kern="0">
                    <a:solidFill>
                      <a:schemeClr val="tx1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defRPr>
                </a:lvl1pPr>
              </a:lstStyle>
              <a:p>
                <a:r>
                  <a:rPr lang="en-US" dirty="0"/>
                  <a:t>T</a:t>
                </a:r>
                <a:r>
                  <a:rPr lang="en-US" baseline="-15000" dirty="0"/>
                  <a:t>0</a:t>
                </a:r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5290209" y="1633313"/>
                <a:ext cx="508950" cy="301752"/>
                <a:chOff x="5290209" y="1633313"/>
                <a:chExt cx="508950" cy="301752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5360261" y="1633313"/>
                  <a:ext cx="365760" cy="30175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b="1" kern="0" dirty="0">
                      <a:solidFill>
                        <a:prstClr val="white"/>
                      </a:solidFill>
                      <a:latin typeface="Calibri"/>
                    </a:rPr>
                    <a:t>Text Cleaning</a:t>
                  </a: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5290209" y="1805151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5707719" y="1805151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5939700" y="1411992"/>
                <a:ext cx="508950" cy="301752"/>
                <a:chOff x="5934937" y="1211946"/>
                <a:chExt cx="508950" cy="301752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006884" y="1211946"/>
                  <a:ext cx="365760" cy="30175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b="1" kern="0" dirty="0" err="1" smtClean="0">
                      <a:solidFill>
                        <a:prstClr val="white"/>
                      </a:solidFill>
                      <a:latin typeface="Calibri"/>
                    </a:rPr>
                    <a:t>Bucketize</a:t>
                  </a:r>
                  <a:endParaRPr lang="en-US" sz="700" b="1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5934937" y="1376179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6352447" y="1376179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5939684" y="1869856"/>
                <a:ext cx="508950" cy="301752"/>
                <a:chOff x="5939684" y="1869856"/>
                <a:chExt cx="508950" cy="301752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6009578" y="1869856"/>
                  <a:ext cx="365760" cy="30175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b="1" kern="0" dirty="0" err="1" smtClean="0">
                      <a:solidFill>
                        <a:prstClr val="white"/>
                      </a:solidFill>
                      <a:latin typeface="Calibri"/>
                    </a:rPr>
                    <a:t>Bucketize</a:t>
                  </a:r>
                  <a:endParaRPr lang="en-US" sz="700" b="1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5939684" y="2042983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6357194" y="2042983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6695765" y="1197702"/>
                <a:ext cx="508950" cy="301752"/>
                <a:chOff x="6826123" y="930974"/>
                <a:chExt cx="508950" cy="301752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6899054" y="930974"/>
                  <a:ext cx="365760" cy="30175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b="1" kern="0" dirty="0">
                      <a:solidFill>
                        <a:prstClr val="white"/>
                      </a:solidFill>
                      <a:latin typeface="Calibri"/>
                    </a:rPr>
                    <a:t>Cluster Search</a:t>
                  </a: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6826123" y="1104960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7243633" y="1104960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6695765" y="2040511"/>
                <a:ext cx="508950" cy="301752"/>
                <a:chOff x="6826123" y="930974"/>
                <a:chExt cx="508950" cy="301752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6899054" y="930974"/>
                  <a:ext cx="365760" cy="30175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b="1" kern="0" dirty="0">
                      <a:solidFill>
                        <a:prstClr val="white"/>
                      </a:solidFill>
                      <a:latin typeface="Calibri"/>
                    </a:rPr>
                    <a:t>Cluster Search</a:t>
                  </a: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6826123" y="1104960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7243633" y="1104960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695765" y="1595209"/>
                <a:ext cx="508950" cy="301752"/>
                <a:chOff x="6826123" y="930974"/>
                <a:chExt cx="508950" cy="301752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6899054" y="930974"/>
                  <a:ext cx="365760" cy="30175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b="1" kern="0" dirty="0">
                      <a:solidFill>
                        <a:prstClr val="white"/>
                      </a:solidFill>
                      <a:latin typeface="Calibri"/>
                    </a:rPr>
                    <a:t>Cluster Search</a:t>
                  </a: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6826123" y="1104960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243633" y="1104960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cxnSp>
            <p:nvCxnSpPr>
              <p:cNvPr id="182" name="Straight Arrow Connector 181"/>
              <p:cNvCxnSpPr>
                <a:stCxn id="166" idx="3"/>
                <a:endCxn id="167" idx="1"/>
              </p:cNvCxnSpPr>
              <p:nvPr/>
            </p:nvCxnSpPr>
            <p:spPr>
              <a:xfrm flipV="1">
                <a:off x="5799159" y="1621945"/>
                <a:ext cx="140541" cy="22892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85" name="Straight Arrow Connector 184"/>
              <p:cNvCxnSpPr>
                <a:stCxn id="166" idx="3"/>
                <a:endCxn id="169" idx="1"/>
              </p:cNvCxnSpPr>
              <p:nvPr/>
            </p:nvCxnSpPr>
            <p:spPr>
              <a:xfrm>
                <a:off x="5799159" y="1850871"/>
                <a:ext cx="140525" cy="237832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88" name="Straight Arrow Connector 187"/>
              <p:cNvCxnSpPr>
                <a:stCxn id="168" idx="3"/>
                <a:endCxn id="171" idx="1"/>
              </p:cNvCxnSpPr>
              <p:nvPr/>
            </p:nvCxnSpPr>
            <p:spPr>
              <a:xfrm flipV="1">
                <a:off x="6448650" y="1417408"/>
                <a:ext cx="247115" cy="20453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91" name="Straight Arrow Connector 190"/>
              <p:cNvCxnSpPr>
                <a:stCxn id="170" idx="3"/>
                <a:endCxn id="176" idx="1"/>
              </p:cNvCxnSpPr>
              <p:nvPr/>
            </p:nvCxnSpPr>
            <p:spPr>
              <a:xfrm>
                <a:off x="6448634" y="2088703"/>
                <a:ext cx="247131" cy="171514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203" name="Group 202"/>
              <p:cNvGrpSpPr/>
              <p:nvPr/>
            </p:nvGrpSpPr>
            <p:grpSpPr>
              <a:xfrm>
                <a:off x="7412282" y="1595678"/>
                <a:ext cx="508950" cy="301752"/>
                <a:chOff x="7407519" y="1590915"/>
                <a:chExt cx="508950" cy="301752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7483084" y="1590915"/>
                  <a:ext cx="365760" cy="30175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b="1" kern="0" dirty="0" err="1" smtClean="0">
                      <a:solidFill>
                        <a:prstClr val="white"/>
                      </a:solidFill>
                      <a:latin typeface="Calibri"/>
                    </a:rPr>
                    <a:t>Aggre</a:t>
                  </a:r>
                  <a:r>
                    <a:rPr lang="en-US" sz="700" b="1" kern="0" dirty="0" smtClean="0">
                      <a:solidFill>
                        <a:prstClr val="white"/>
                      </a:solidFill>
                      <a:latin typeface="Calibri"/>
                    </a:rPr>
                    <a:t>-gator</a:t>
                  </a:r>
                  <a:endParaRPr lang="en-US" sz="700" b="1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7407519" y="1763411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7825029" y="1682440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7825029" y="1787267"/>
                  <a:ext cx="91440" cy="914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cxnSp>
            <p:nvCxnSpPr>
              <p:cNvPr id="208" name="Straight Arrow Connector 207"/>
              <p:cNvCxnSpPr>
                <a:stCxn id="168" idx="3"/>
                <a:endCxn id="180" idx="1"/>
              </p:cNvCxnSpPr>
              <p:nvPr/>
            </p:nvCxnSpPr>
            <p:spPr>
              <a:xfrm>
                <a:off x="6448650" y="1621945"/>
                <a:ext cx="247115" cy="19297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11" name="Straight Arrow Connector 210"/>
              <p:cNvCxnSpPr>
                <a:stCxn id="168" idx="3"/>
                <a:endCxn id="176" idx="1"/>
              </p:cNvCxnSpPr>
              <p:nvPr/>
            </p:nvCxnSpPr>
            <p:spPr>
              <a:xfrm>
                <a:off x="6448650" y="1621945"/>
                <a:ext cx="247115" cy="6382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14" name="Straight Arrow Connector 213"/>
              <p:cNvCxnSpPr>
                <a:stCxn id="170" idx="3"/>
                <a:endCxn id="180" idx="1"/>
              </p:cNvCxnSpPr>
              <p:nvPr/>
            </p:nvCxnSpPr>
            <p:spPr>
              <a:xfrm flipV="1">
                <a:off x="6448634" y="1814915"/>
                <a:ext cx="247131" cy="2737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18" name="Straight Arrow Connector 217"/>
              <p:cNvCxnSpPr>
                <a:stCxn id="170" idx="3"/>
                <a:endCxn id="171" idx="1"/>
              </p:cNvCxnSpPr>
              <p:nvPr/>
            </p:nvCxnSpPr>
            <p:spPr>
              <a:xfrm flipV="1">
                <a:off x="6448634" y="1417408"/>
                <a:ext cx="247131" cy="6712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21" name="Straight Arrow Connector 220"/>
              <p:cNvCxnSpPr>
                <a:stCxn id="172" idx="3"/>
                <a:endCxn id="197" idx="1"/>
              </p:cNvCxnSpPr>
              <p:nvPr/>
            </p:nvCxnSpPr>
            <p:spPr>
              <a:xfrm>
                <a:off x="7204715" y="1417408"/>
                <a:ext cx="207567" cy="39648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24" name="Straight Arrow Connector 223"/>
              <p:cNvCxnSpPr>
                <a:stCxn id="181" idx="3"/>
                <a:endCxn id="197" idx="1"/>
              </p:cNvCxnSpPr>
              <p:nvPr/>
            </p:nvCxnSpPr>
            <p:spPr>
              <a:xfrm flipV="1">
                <a:off x="7204715" y="1813894"/>
                <a:ext cx="207567" cy="1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27" name="Straight Arrow Connector 226"/>
              <p:cNvCxnSpPr>
                <a:stCxn id="177" idx="3"/>
                <a:endCxn id="197" idx="1"/>
              </p:cNvCxnSpPr>
              <p:nvPr/>
            </p:nvCxnSpPr>
            <p:spPr>
              <a:xfrm flipV="1">
                <a:off x="7204715" y="1813894"/>
                <a:ext cx="207567" cy="446323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36" name="Curved Connector 235"/>
              <p:cNvCxnSpPr>
                <a:stCxn id="198" idx="3"/>
                <a:endCxn id="171" idx="1"/>
              </p:cNvCxnSpPr>
              <p:nvPr/>
            </p:nvCxnSpPr>
            <p:spPr>
              <a:xfrm flipH="1" flipV="1">
                <a:off x="6695765" y="1417408"/>
                <a:ext cx="1225467" cy="315515"/>
              </a:xfrm>
              <a:prstGeom prst="curvedConnector5">
                <a:avLst>
                  <a:gd name="adj1" fmla="val -9716"/>
                  <a:gd name="adj2" fmla="val 219057"/>
                  <a:gd name="adj3" fmla="val 105441"/>
                </a:avLst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38" name="Curved Connector 237"/>
              <p:cNvCxnSpPr>
                <a:stCxn id="198" idx="3"/>
                <a:endCxn id="180" idx="1"/>
              </p:cNvCxnSpPr>
              <p:nvPr/>
            </p:nvCxnSpPr>
            <p:spPr>
              <a:xfrm flipH="1">
                <a:off x="6695765" y="1732923"/>
                <a:ext cx="1225467" cy="81992"/>
              </a:xfrm>
              <a:prstGeom prst="curvedConnector5">
                <a:avLst>
                  <a:gd name="adj1" fmla="val -18654"/>
                  <a:gd name="adj2" fmla="val -1058213"/>
                  <a:gd name="adj3" fmla="val 115545"/>
                </a:avLst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42" name="Curved Connector 241"/>
              <p:cNvCxnSpPr>
                <a:stCxn id="198" idx="3"/>
                <a:endCxn id="176" idx="1"/>
              </p:cNvCxnSpPr>
              <p:nvPr/>
            </p:nvCxnSpPr>
            <p:spPr>
              <a:xfrm flipH="1">
                <a:off x="6695765" y="1732923"/>
                <a:ext cx="1225467" cy="527294"/>
              </a:xfrm>
              <a:prstGeom prst="curvedConnector5">
                <a:avLst>
                  <a:gd name="adj1" fmla="val -18654"/>
                  <a:gd name="adj2" fmla="val 142126"/>
                  <a:gd name="adj3" fmla="val 118654"/>
                </a:avLst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>
                <a:stCxn id="202" idx="3"/>
              </p:cNvCxnSpPr>
              <p:nvPr/>
            </p:nvCxnSpPr>
            <p:spPr>
              <a:xfrm flipV="1">
                <a:off x="7921232" y="1832425"/>
                <a:ext cx="284556" cy="5325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  <p:cxnSp>
          <p:nvCxnSpPr>
            <p:cNvPr id="255" name="Straight Connector 254"/>
            <p:cNvCxnSpPr/>
            <p:nvPr/>
          </p:nvCxnSpPr>
          <p:spPr>
            <a:xfrm>
              <a:off x="5101677" y="755740"/>
              <a:ext cx="0" cy="192024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037469" y="2304085"/>
              <a:ext cx="1316171" cy="3099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050" dirty="0"/>
                <a:t>(a) Information Integration Pipeline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211336" y="2331546"/>
              <a:ext cx="11218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</a:rPr>
                <a:t>(b) Online Stream</a:t>
              </a:r>
              <a:r>
                <a:rPr kumimoji="0" lang="en-US" sz="1050" b="1" i="0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</a:rPr>
                <a:t> Clustering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14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YT">
      <a:dk1>
        <a:srgbClr val="B2A9A0"/>
      </a:dk1>
      <a:lt1>
        <a:srgbClr val="FDFCFA"/>
      </a:lt1>
      <a:dk2>
        <a:srgbClr val="E9E0D7"/>
      </a:dk2>
      <a:lt2>
        <a:srgbClr val="F5F0EC"/>
      </a:lt2>
      <a:accent1>
        <a:srgbClr val="FF0066"/>
      </a:accent1>
      <a:accent2>
        <a:srgbClr val="FF9933"/>
      </a:accent2>
      <a:accent3>
        <a:srgbClr val="669900"/>
      </a:accent3>
      <a:accent4>
        <a:srgbClr val="00CC66"/>
      </a:accent4>
      <a:accent5>
        <a:srgbClr val="2384C2"/>
      </a:accent5>
      <a:accent6>
        <a:srgbClr val="CC00FF"/>
      </a:accent6>
      <a:hlink>
        <a:srgbClr val="0099FF"/>
      </a:hlink>
      <a:folHlink>
        <a:srgbClr val="0099CC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1011</TotalTime>
  <Words>157</Words>
  <Application>Microsoft Office PowerPoint</Application>
  <PresentationFormat>Custom</PresentationFormat>
  <Paragraphs>97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Kumbhare</dc:creator>
  <cp:lastModifiedBy>YS</cp:lastModifiedBy>
  <cp:revision>32</cp:revision>
  <dcterms:created xsi:type="dcterms:W3CDTF">2012-11-22T04:21:38Z</dcterms:created>
  <dcterms:modified xsi:type="dcterms:W3CDTF">2012-11-23T04:50:17Z</dcterms:modified>
</cp:coreProperties>
</file>