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9" r:id="rId9"/>
    <p:sldId id="261" r:id="rId10"/>
    <p:sldId id="268" r:id="rId11"/>
    <p:sldId id="260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4BDA8-B399-4200-9909-AB9921A0BCA5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4842-516A-4CEF-8AB4-6AD90C74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D4842-516A-4CEF-8AB4-6AD90C745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155F-DE4A-43D4-BC1C-7621F738B702}" type="datetime1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11D0-54B2-43B9-98AD-87636FED2AF7}" type="datetime1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0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151F-41FF-45BE-9042-9E43D13094AD}" type="datetime1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4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A7A-1784-4CA9-8340-1B798CBDBE6A}" type="datetime1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E44-6198-464C-926A-4AE54F619954}" type="datetime1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37DE-1B23-4EF0-8F11-3F63D9C5063E}" type="datetime1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22FF-98B8-4314-A5DC-3047151FF187}" type="datetime1">
              <a:rPr lang="en-US" smtClean="0"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699-6369-430E-A8FB-9D40D345A75A}" type="datetime1">
              <a:rPr lang="en-US" smtClean="0"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89F0-67FF-48A5-AF7B-EE1487B992BC}" type="datetime1">
              <a:rPr lang="en-US" smtClean="0"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1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8AE6-C321-4891-9615-C9534D8474FE}" type="datetime1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8EE9-9EF5-4C77-BEC6-5BA63E7771C0}" type="datetime1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6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EE18-D2A9-4626-9419-501EA8FFCD09}" type="datetime1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98049-FD07-4121-98FF-D3F87947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3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Online Clustering using LSH over Multiple Data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/>
          <a:lstStyle/>
          <a:p>
            <a:r>
              <a:rPr lang="en-US" dirty="0" err="1" smtClean="0"/>
              <a:t>Alok</a:t>
            </a:r>
            <a:r>
              <a:rPr lang="en-US" dirty="0" smtClean="0"/>
              <a:t> </a:t>
            </a:r>
            <a:r>
              <a:rPr lang="en-US" dirty="0" err="1" smtClean="0"/>
              <a:t>Kumbhare</a:t>
            </a:r>
            <a:r>
              <a:rPr lang="en-US" dirty="0" smtClean="0"/>
              <a:t>, </a:t>
            </a:r>
            <a:r>
              <a:rPr lang="en-US" dirty="0" err="1" smtClean="0"/>
              <a:t>Ketan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Yan Liu</a:t>
            </a:r>
            <a:endParaRPr lang="en-US" dirty="0"/>
          </a:p>
          <a:p>
            <a:r>
              <a:rPr lang="en-US" dirty="0" smtClean="0"/>
              <a:t>University of Southern California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A943-8A24-482C-8DA3-4C13FA8F83FB}" type="datetime1">
              <a:rPr lang="en-US" smtClean="0"/>
              <a:t>12/4/2012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2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Functions:</a:t>
            </a:r>
          </a:p>
          <a:p>
            <a:pPr lvl="1"/>
            <a:r>
              <a:rPr lang="en-US" dirty="0" err="1" smtClean="0"/>
              <a:t>MinHash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5CB1-8D0B-4BFA-BDFD-A8D769070BF5}" type="datetime1">
              <a:rPr lang="en-US" smtClean="0"/>
              <a:t>12/4/2012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5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8" y="1447800"/>
            <a:ext cx="887268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2E7-01E6-433A-A297-ECF179B6E231}" type="datetime1">
              <a:rPr lang="en-US" smtClean="0"/>
              <a:t>12/4/2012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2932-07BC-41EA-A81D-4E817DF9DD07}" type="datetime1">
              <a:rPr lang="en-US" smtClean="0"/>
              <a:t>12/4/2012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ED2D-1DB9-41BB-8334-F4EC2B2ABF86}" type="datetime1">
              <a:rPr lang="en-US" smtClean="0"/>
              <a:t>12/4/2012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Terabytes of data in Social Network streams.</a:t>
            </a:r>
          </a:p>
          <a:p>
            <a:pPr lvl="1"/>
            <a:r>
              <a:rPr lang="en-US" dirty="0" smtClean="0"/>
              <a:t>Facebook, </a:t>
            </a:r>
            <a:r>
              <a:rPr lang="en-US" dirty="0" err="1" smtClean="0"/>
              <a:t>Quora</a:t>
            </a:r>
            <a:r>
              <a:rPr lang="en-US" dirty="0" smtClean="0"/>
              <a:t>, Twitter.</a:t>
            </a:r>
          </a:p>
          <a:p>
            <a:r>
              <a:rPr lang="en-US" dirty="0" smtClean="0"/>
              <a:t>Variety of Big Data</a:t>
            </a:r>
          </a:p>
          <a:p>
            <a:pPr lvl="1"/>
            <a:r>
              <a:rPr lang="en-US" dirty="0" smtClean="0"/>
              <a:t>Unbounded cluster sizes.</a:t>
            </a:r>
          </a:p>
          <a:p>
            <a:r>
              <a:rPr lang="en-US" dirty="0" smtClean="0"/>
              <a:t>Data rate is not consistent.</a:t>
            </a:r>
          </a:p>
          <a:p>
            <a:pPr lvl="1"/>
            <a:r>
              <a:rPr lang="en-US" dirty="0" smtClean="0"/>
              <a:t>Consider Christmas day feeds!!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E38-98A3-4106-96FF-1B970AD1475A}" type="datetime1">
              <a:rPr lang="en-US" smtClean="0"/>
              <a:t>12/4/2012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Streaming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Dynamically changing data rates.</a:t>
            </a:r>
            <a:endParaRPr lang="en-US" dirty="0" smtClean="0"/>
          </a:p>
          <a:p>
            <a:r>
              <a:rPr lang="en-US" dirty="0" smtClean="0"/>
              <a:t>Clear and fast identification of outliers.</a:t>
            </a:r>
          </a:p>
          <a:p>
            <a:r>
              <a:rPr lang="en-US" dirty="0" smtClean="0"/>
              <a:t>Fast and incremental processing of new data points.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5030-0FC5-44F4-80FF-2B100A9AAEA8}" type="datetime1">
              <a:rPr lang="en-US" smtClean="0"/>
              <a:t>12/4/2012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C = </a:t>
            </a:r>
            <a:r>
              <a:rPr lang="en-US" dirty="0" smtClean="0"/>
              <a:t>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incoming message 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Ĉ = Get Candidate Clusters(</a:t>
            </a:r>
            <a:r>
              <a:rPr lang="en-US" dirty="0" err="1" smtClean="0"/>
              <a:t>m,C</a:t>
            </a:r>
            <a:r>
              <a:rPr lang="en-US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 each cluster c in Ĉ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D[c] = </a:t>
            </a:r>
            <a:r>
              <a:rPr lang="en-US" dirty="0" err="1" smtClean="0"/>
              <a:t>DistanceFromCentroid</a:t>
            </a:r>
            <a:r>
              <a:rPr lang="en-US" dirty="0" smtClean="0"/>
              <a:t>(</a:t>
            </a:r>
            <a:r>
              <a:rPr lang="en-US" dirty="0" err="1" smtClean="0"/>
              <a:t>m,c</a:t>
            </a:r>
            <a:r>
              <a:rPr lang="en-US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D, </a:t>
            </a:r>
            <a:r>
              <a:rPr lang="en-US" dirty="0" err="1" smtClean="0"/>
              <a:t>minC</a:t>
            </a:r>
            <a:r>
              <a:rPr lang="en-US" dirty="0" smtClean="0"/>
              <a:t> = min{D[c], c | c in Ĉ}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If(D &lt; T)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minC</a:t>
            </a:r>
            <a:r>
              <a:rPr lang="en-US" dirty="0" smtClean="0"/>
              <a:t> = </a:t>
            </a:r>
            <a:r>
              <a:rPr lang="en-US" dirty="0" err="1" smtClean="0"/>
              <a:t>minC</a:t>
            </a:r>
            <a:r>
              <a:rPr lang="en-US" dirty="0" smtClean="0"/>
              <a:t> U {m} 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Else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newC</a:t>
            </a:r>
            <a:r>
              <a:rPr lang="en-US" dirty="0" smtClean="0"/>
              <a:t>  = {m}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 = C U </a:t>
            </a:r>
            <a:r>
              <a:rPr lang="en-US" dirty="0" err="1" smtClean="0"/>
              <a:t>newC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A7A-1784-4CA9-8340-1B798CBDBE6A}" type="datetime1">
              <a:rPr lang="en-US" smtClean="0"/>
              <a:t>12/4/2012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C = </a:t>
            </a:r>
            <a:r>
              <a:rPr lang="en-US" dirty="0" smtClean="0"/>
              <a:t>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incoming message 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 smtClean="0"/>
              <a:t>Ĉ = 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 each cluster c in Ĉ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D[c] = </a:t>
            </a:r>
            <a:r>
              <a:rPr lang="en-US" dirty="0" err="1" smtClean="0"/>
              <a:t>DistanceFromCentroid</a:t>
            </a:r>
            <a:r>
              <a:rPr lang="en-US" dirty="0" smtClean="0"/>
              <a:t>(</a:t>
            </a:r>
            <a:r>
              <a:rPr lang="en-US" dirty="0" err="1" smtClean="0"/>
              <a:t>m,c</a:t>
            </a:r>
            <a:r>
              <a:rPr lang="en-US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D, </a:t>
            </a:r>
            <a:r>
              <a:rPr lang="en-US" dirty="0" err="1" smtClean="0"/>
              <a:t>minC</a:t>
            </a:r>
            <a:r>
              <a:rPr lang="en-US" dirty="0" smtClean="0"/>
              <a:t> = min{D[c], c | c in Ĉ}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If(D &lt; T)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minC</a:t>
            </a:r>
            <a:r>
              <a:rPr lang="en-US" dirty="0" smtClean="0"/>
              <a:t> = </a:t>
            </a:r>
            <a:r>
              <a:rPr lang="en-US" dirty="0" err="1" smtClean="0"/>
              <a:t>minC</a:t>
            </a:r>
            <a:r>
              <a:rPr lang="en-US" dirty="0" smtClean="0"/>
              <a:t> U {m} 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Else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newC</a:t>
            </a:r>
            <a:r>
              <a:rPr lang="en-US" dirty="0" smtClean="0"/>
              <a:t>  = {m}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 = C U </a:t>
            </a:r>
            <a:r>
              <a:rPr lang="en-US" dirty="0" err="1" smtClean="0"/>
              <a:t>newC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A7A-1784-4CA9-8340-1B798CBDBE6A}" type="datetime1">
              <a:rPr lang="en-US" smtClean="0"/>
              <a:t>12/4/2012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Sensitive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C = </a:t>
            </a:r>
            <a:r>
              <a:rPr lang="en-US" dirty="0" smtClean="0"/>
              <a:t>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incoming message 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 smtClean="0"/>
              <a:t>Ĉ = {LSH(C, m, n)}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 each cluster c in Ĉ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D[c] = </a:t>
            </a:r>
            <a:r>
              <a:rPr lang="en-US" dirty="0" err="1" smtClean="0"/>
              <a:t>DistanceFromCentroid</a:t>
            </a:r>
            <a:r>
              <a:rPr lang="en-US" dirty="0" smtClean="0"/>
              <a:t>(</a:t>
            </a:r>
            <a:r>
              <a:rPr lang="en-US" dirty="0" err="1" smtClean="0"/>
              <a:t>m,c</a:t>
            </a:r>
            <a:r>
              <a:rPr lang="en-US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D, </a:t>
            </a:r>
            <a:r>
              <a:rPr lang="en-US" dirty="0" err="1" smtClean="0"/>
              <a:t>minC</a:t>
            </a:r>
            <a:r>
              <a:rPr lang="en-US" dirty="0" smtClean="0"/>
              <a:t> = min{D[c], c | c in Ĉ}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If(D &lt; T)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minC</a:t>
            </a:r>
            <a:r>
              <a:rPr lang="en-US" dirty="0" smtClean="0"/>
              <a:t> = </a:t>
            </a:r>
            <a:r>
              <a:rPr lang="en-US" dirty="0" err="1" smtClean="0"/>
              <a:t>minC</a:t>
            </a:r>
            <a:r>
              <a:rPr lang="en-US" dirty="0" smtClean="0"/>
              <a:t> U {m} 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Else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newC</a:t>
            </a:r>
            <a:r>
              <a:rPr lang="en-US" dirty="0" smtClean="0"/>
              <a:t>  = {m}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 = C U </a:t>
            </a:r>
            <a:r>
              <a:rPr lang="en-US" dirty="0" err="1" smtClean="0"/>
              <a:t>newC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A7A-1784-4CA9-8340-1B798CBDBE6A}" type="datetime1">
              <a:rPr lang="en-US" smtClean="0"/>
              <a:t>12/4/2012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6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6172200" y="1654234"/>
            <a:ext cx="2438400" cy="1447800"/>
          </a:xfrm>
          <a:prstGeom prst="cloudCallout">
            <a:avLst>
              <a:gd name="adj1" fmla="val -140909"/>
              <a:gd name="adj2" fmla="val 21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Tradeoff between “n” and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Locality Sensitive Approach - Bottlenecks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C = </a:t>
            </a:r>
            <a:r>
              <a:rPr lang="en-US" dirty="0" smtClean="0"/>
              <a:t>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incoming message 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 smtClean="0"/>
              <a:t>Ĉ = {LSH(</a:t>
            </a:r>
            <a:r>
              <a:rPr lang="en-US" b="1" i="1" dirty="0" err="1" smtClean="0"/>
              <a:t>m,n</a:t>
            </a:r>
            <a:r>
              <a:rPr lang="en-US" b="1" i="1" dirty="0" smtClean="0"/>
              <a:t>)}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For each cluster c in Ĉ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D[c] = </a:t>
            </a:r>
            <a:r>
              <a:rPr lang="en-US" dirty="0" err="1" smtClean="0">
                <a:solidFill>
                  <a:srgbClr val="FF0000"/>
                </a:solidFill>
              </a:rPr>
              <a:t>DistanceFromCentroid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m,c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D, </a:t>
            </a:r>
            <a:r>
              <a:rPr lang="en-US" dirty="0" err="1" smtClean="0"/>
              <a:t>minC</a:t>
            </a:r>
            <a:r>
              <a:rPr lang="en-US" dirty="0" smtClean="0"/>
              <a:t> = min{D[c], c | c in Ĉ}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If(D &lt; T)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minC</a:t>
            </a:r>
            <a:r>
              <a:rPr lang="en-US" dirty="0" smtClean="0"/>
              <a:t> = </a:t>
            </a:r>
            <a:r>
              <a:rPr lang="en-US" dirty="0" err="1" smtClean="0"/>
              <a:t>minC</a:t>
            </a:r>
            <a:r>
              <a:rPr lang="en-US" dirty="0" smtClean="0"/>
              <a:t> U {m} 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Else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newC</a:t>
            </a:r>
            <a:r>
              <a:rPr lang="en-US" dirty="0" smtClean="0"/>
              <a:t>  = {m}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 = C U </a:t>
            </a:r>
            <a:r>
              <a:rPr lang="en-US" dirty="0" err="1" smtClean="0"/>
              <a:t>newC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A7A-1784-4CA9-8340-1B798CBDBE6A}" type="datetime1">
              <a:rPr lang="en-US" smtClean="0"/>
              <a:t>12/4/2012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7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5943600" y="1219200"/>
            <a:ext cx="3124200" cy="2057400"/>
          </a:xfrm>
          <a:prstGeom prst="cloudCallout">
            <a:avLst>
              <a:gd name="adj1" fmla="val -85669"/>
              <a:gd name="adj2" fmla="val 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Serial calculation of distance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Assumes *all* candidate clusters are available in single machine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9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Locality Sensitive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C = </a:t>
            </a:r>
            <a:r>
              <a:rPr lang="en-US" dirty="0" smtClean="0"/>
              <a:t>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incoming message 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 smtClean="0"/>
              <a:t>Ĉ = {LSH(</a:t>
            </a:r>
            <a:r>
              <a:rPr lang="en-US" b="1" i="1" dirty="0" err="1" smtClean="0"/>
              <a:t>m,n</a:t>
            </a:r>
            <a:r>
              <a:rPr lang="en-US" b="1" i="1" dirty="0" smtClean="0"/>
              <a:t>)}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For each cluster c in Ĉ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D[c] = </a:t>
            </a:r>
            <a:r>
              <a:rPr lang="en-US" dirty="0" err="1" smtClean="0">
                <a:solidFill>
                  <a:srgbClr val="FF0000"/>
                </a:solidFill>
              </a:rPr>
              <a:t>DistanceFromCentroid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m,c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D, </a:t>
            </a:r>
            <a:r>
              <a:rPr lang="en-US" dirty="0" err="1" smtClean="0"/>
              <a:t>minC</a:t>
            </a:r>
            <a:r>
              <a:rPr lang="en-US" dirty="0" smtClean="0"/>
              <a:t> = min{D[c], c | c in Ĉ}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If(D &lt; T)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minC</a:t>
            </a:r>
            <a:r>
              <a:rPr lang="en-US" dirty="0" smtClean="0"/>
              <a:t> = </a:t>
            </a:r>
            <a:r>
              <a:rPr lang="en-US" dirty="0" err="1" smtClean="0"/>
              <a:t>minC</a:t>
            </a:r>
            <a:r>
              <a:rPr lang="en-US" dirty="0" smtClean="0"/>
              <a:t> U {m} 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Else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newC</a:t>
            </a:r>
            <a:r>
              <a:rPr lang="en-US" dirty="0" smtClean="0"/>
              <a:t>  = {m}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 = C U </a:t>
            </a:r>
            <a:r>
              <a:rPr lang="en-US" dirty="0" err="1" smtClean="0"/>
              <a:t>newC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7A7A-1784-4CA9-8340-1B798CBDBE6A}" type="datetime1">
              <a:rPr lang="en-US" smtClean="0"/>
              <a:t>12/4/2012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8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5943600" y="1219200"/>
            <a:ext cx="3124200" cy="2057400"/>
          </a:xfrm>
          <a:prstGeom prst="cloudCallout">
            <a:avLst>
              <a:gd name="adj1" fmla="val -85669"/>
              <a:gd name="adj2" fmla="val 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Serial calculation of distance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Assumes *all* candidate clusters are available in single machine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3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57766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EC78-4E1B-4377-BDEA-39CDE15D157F}" type="datetime1">
              <a:rPr lang="en-US" smtClean="0"/>
              <a:t>12/4/2012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049-FD07-4121-98FF-D3F8794733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479</Words>
  <Application>Microsoft Office PowerPoint</Application>
  <PresentationFormat>On-screen Show (4:3)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Distributed Online Clustering using LSH over Multiple Data Streams</vt:lpstr>
      <vt:lpstr>Motivation</vt:lpstr>
      <vt:lpstr>Challenges</vt:lpstr>
      <vt:lpstr>Online Clustering</vt:lpstr>
      <vt:lpstr>Naïve Approach</vt:lpstr>
      <vt:lpstr>Locality Sensitive Approach</vt:lpstr>
      <vt:lpstr>Locality Sensitive Approach - Bottlenecks</vt:lpstr>
      <vt:lpstr>Distributed Locality Sensitive Approach</vt:lpstr>
      <vt:lpstr>Application Architecture</vt:lpstr>
      <vt:lpstr>Techniques Used</vt:lpstr>
      <vt:lpstr>Floe</vt:lpstr>
      <vt:lpstr>Results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Online Clustering using LSH over Multiple Data Streams</dc:title>
  <dc:creator>ketan</dc:creator>
  <cp:lastModifiedBy>Alok Kumbhare</cp:lastModifiedBy>
  <cp:revision>33</cp:revision>
  <dcterms:created xsi:type="dcterms:W3CDTF">2012-12-05T03:50:27Z</dcterms:created>
  <dcterms:modified xsi:type="dcterms:W3CDTF">2012-12-05T07:45:23Z</dcterms:modified>
</cp:coreProperties>
</file>