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  <p:sldMasterId id="2147483678" r:id="rId3"/>
  </p:sldMasterIdLst>
  <p:sldIdLst>
    <p:sldId id="256" r:id="rId4"/>
    <p:sldId id="257" r:id="rId5"/>
    <p:sldId id="258" r:id="rId6"/>
    <p:sldId id="273" r:id="rId7"/>
    <p:sldId id="259" r:id="rId8"/>
    <p:sldId id="260" r:id="rId9"/>
    <p:sldId id="261" r:id="rId10"/>
    <p:sldId id="264" r:id="rId11"/>
    <p:sldId id="265" r:id="rId12"/>
    <p:sldId id="262" r:id="rId13"/>
    <p:sldId id="269" r:id="rId14"/>
    <p:sldId id="266" r:id="rId15"/>
    <p:sldId id="267" r:id="rId16"/>
    <p:sldId id="268" r:id="rId17"/>
    <p:sldId id="270" r:id="rId18"/>
    <p:sldId id="271" r:id="rId19"/>
    <p:sldId id="272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20" y="96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0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4042DC6-8C06-42EC-A61D-6097C94EFF6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C040AC5-9DFE-460F-927C-D38B90FF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" y="124786"/>
            <a:ext cx="7772400" cy="74084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7888" y="1093790"/>
            <a:ext cx="7835900" cy="444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3539" y="5988052"/>
            <a:ext cx="4258362" cy="30777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1050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algn="r">
              <a:defRPr sz="750">
                <a:solidFill>
                  <a:schemeClr val="bg1"/>
                </a:solidFill>
              </a:defRPr>
            </a:lvl2pPr>
            <a:lvl3pPr algn="r">
              <a:defRPr sz="750">
                <a:solidFill>
                  <a:schemeClr val="bg1"/>
                </a:solidFill>
              </a:defRPr>
            </a:lvl3pPr>
            <a:lvl4pPr algn="r">
              <a:defRPr sz="750">
                <a:solidFill>
                  <a:schemeClr val="bg1"/>
                </a:solidFill>
              </a:defRPr>
            </a:lvl4pPr>
            <a:lvl5pPr algn="r"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31902" y="5988051"/>
            <a:ext cx="412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C876CB6-F61E-4E11-A836-D19E1364279B}" type="slidenum">
              <a:rPr lang="en-US" sz="1050" smtClean="0">
                <a:solidFill>
                  <a:schemeClr val="bg1"/>
                </a:solidFill>
              </a:rPr>
              <a:t>‹#›</a:t>
            </a:fld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63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087" y="2201236"/>
            <a:ext cx="7772400" cy="74084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3539" y="5988052"/>
            <a:ext cx="4258362" cy="30777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1050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algn="r">
              <a:defRPr sz="750">
                <a:solidFill>
                  <a:schemeClr val="bg1"/>
                </a:solidFill>
              </a:defRPr>
            </a:lvl2pPr>
            <a:lvl3pPr algn="r">
              <a:defRPr sz="750">
                <a:solidFill>
                  <a:schemeClr val="bg1"/>
                </a:solidFill>
              </a:defRPr>
            </a:lvl3pPr>
            <a:lvl4pPr algn="r">
              <a:defRPr sz="750">
                <a:solidFill>
                  <a:schemeClr val="bg1"/>
                </a:solidFill>
              </a:defRPr>
            </a:lvl4pPr>
            <a:lvl5pPr algn="r"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31902" y="5988051"/>
            <a:ext cx="412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C876CB6-F61E-4E11-A836-D19E1364279B}" type="slidenum">
              <a:rPr lang="en-US" sz="1050" smtClean="0">
                <a:solidFill>
                  <a:schemeClr val="bg1"/>
                </a:solidFill>
              </a:rPr>
              <a:t>‹#›</a:t>
            </a:fld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02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" y="124786"/>
            <a:ext cx="7772400" cy="74084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7888" y="1093790"/>
            <a:ext cx="7835900" cy="444658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3539" y="5988052"/>
            <a:ext cx="4258362" cy="30777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1050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algn="r">
              <a:defRPr sz="750">
                <a:solidFill>
                  <a:schemeClr val="bg1"/>
                </a:solidFill>
              </a:defRPr>
            </a:lvl2pPr>
            <a:lvl3pPr algn="r">
              <a:defRPr sz="750">
                <a:solidFill>
                  <a:schemeClr val="bg1"/>
                </a:solidFill>
              </a:defRPr>
            </a:lvl3pPr>
            <a:lvl4pPr algn="r">
              <a:defRPr sz="750">
                <a:solidFill>
                  <a:schemeClr val="bg1"/>
                </a:solidFill>
              </a:defRPr>
            </a:lvl4pPr>
            <a:lvl5pPr algn="r"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31902" y="5988051"/>
            <a:ext cx="412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C876CB6-F61E-4E11-A836-D19E1364279B}" type="slidenum">
              <a:rPr lang="en-US" sz="1050">
                <a:solidFill>
                  <a:prstClr val="white"/>
                </a:solidFill>
              </a:rPr>
              <a:pPr/>
              <a:t>‹#›</a:t>
            </a:fld>
            <a:endParaRPr 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375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087" y="2201236"/>
            <a:ext cx="7772400" cy="74084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3539" y="5988052"/>
            <a:ext cx="4258362" cy="30777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1050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algn="r">
              <a:defRPr sz="750">
                <a:solidFill>
                  <a:schemeClr val="bg1"/>
                </a:solidFill>
              </a:defRPr>
            </a:lvl2pPr>
            <a:lvl3pPr algn="r">
              <a:defRPr sz="750">
                <a:solidFill>
                  <a:schemeClr val="bg1"/>
                </a:solidFill>
              </a:defRPr>
            </a:lvl3pPr>
            <a:lvl4pPr algn="r">
              <a:defRPr sz="750">
                <a:solidFill>
                  <a:schemeClr val="bg1"/>
                </a:solidFill>
              </a:defRPr>
            </a:lvl4pPr>
            <a:lvl5pPr algn="r"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31902" y="5988051"/>
            <a:ext cx="412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C876CB6-F61E-4E11-A836-D19E1364279B}" type="slidenum">
              <a:rPr lang="en-US" sz="1050">
                <a:solidFill>
                  <a:prstClr val="white"/>
                </a:solidFill>
              </a:rPr>
              <a:pPr/>
              <a:t>‹#›</a:t>
            </a:fld>
            <a:endParaRPr 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72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2.pd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openxmlformats.org/officeDocument/2006/relationships/image" Target="../media/image1.pdf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.pdf"/><Relationship Id="rId9" Type="http://schemas.openxmlformats.org/officeDocument/2006/relationships/image" Target="../media/image2.pd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.pdf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01027" y="238129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1" y="6462031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11"/>
            <a:ext cx="1741688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2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01027" y="238129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1" y="6462031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11"/>
            <a:ext cx="1741688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990000"/>
              </a:solidFill>
            </a:endParaRPr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01027" y="238129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1" y="6462031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11"/>
            <a:ext cx="1741688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8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Online Clustering using LSH over Multiple Data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Alok Kumbhare, Ketan </a:t>
            </a:r>
            <a:r>
              <a:rPr lang="en-US" dirty="0" smtClean="0"/>
              <a:t>Singh</a:t>
            </a:r>
          </a:p>
          <a:p>
            <a:r>
              <a:rPr lang="en-US" dirty="0"/>
              <a:t>University of Southern California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LSH Based Online Clustering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7" y="759842"/>
            <a:ext cx="875776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7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63040" y="5891350"/>
            <a:ext cx="6968861" cy="404480"/>
          </a:xfrm>
        </p:spPr>
        <p:txBody>
          <a:bodyPr/>
          <a:lstStyle/>
          <a:p>
            <a:r>
              <a:rPr lang="en-US" dirty="0" smtClean="0"/>
              <a:t>Simmhan et. al. “</a:t>
            </a:r>
            <a:r>
              <a:rPr lang="en-US" dirty="0"/>
              <a:t>Floe: A Continuous Dataflow Framework </a:t>
            </a:r>
            <a:r>
              <a:rPr lang="en-US" dirty="0" smtClean="0"/>
              <a:t>for Dynamic </a:t>
            </a:r>
            <a:r>
              <a:rPr lang="en-US" dirty="0"/>
              <a:t>Cloud </a:t>
            </a:r>
            <a:r>
              <a:rPr lang="en-US" dirty="0" smtClean="0"/>
              <a:t>Applications”, CC Grid 2013 (under review)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02" y="730252"/>
            <a:ext cx="887268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8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LSH Based Online Clustering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1510" y="1076989"/>
            <a:ext cx="8296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Clusters are divided into several machines so that each node only handles a subset of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node operates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Remaining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Concept of </a:t>
            </a:r>
            <a:r>
              <a:rPr lang="en-US" sz="2400" b="1" i="1" dirty="0" smtClean="0"/>
              <a:t>“active”</a:t>
            </a:r>
            <a:r>
              <a:rPr lang="en-US" sz="2400" dirty="0" smtClean="0"/>
              <a:t>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Precision/Recall performance degrades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4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Cluster </a:t>
            </a:r>
            <a:r>
              <a:rPr lang="en-US" dirty="0" smtClean="0"/>
              <a:t>Sweep </a:t>
            </a:r>
            <a:r>
              <a:rPr lang="en-US" dirty="0"/>
              <a:t>(future work)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81" y="3572692"/>
            <a:ext cx="82965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“active”</a:t>
            </a:r>
            <a:r>
              <a:rPr lang="en-US" sz="2400" dirty="0" smtClean="0"/>
              <a:t> clusters are kept in memory, rest stored in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Remaining Issue: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Precision/Recall performance degrades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0881" y="1157332"/>
            <a:ext cx="8296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Periodically, in background (every hour?)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Iterate through all local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Check </a:t>
            </a:r>
            <a:r>
              <a:rPr lang="en-US" sz="2400" b="1" i="1" dirty="0" smtClean="0"/>
              <a:t>“last updated”</a:t>
            </a:r>
            <a:r>
              <a:rPr lang="en-US" sz="2400" dirty="0" smtClean="0"/>
              <a:t> timestamp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earlier than “Now – Threshold” – Write to disk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74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706" y="1823297"/>
            <a:ext cx="421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Accuracy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6996" y="1855852"/>
            <a:ext cx="421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312" y="2158943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F-Measure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33257" y="2246754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1" y="2644504"/>
            <a:ext cx="4584589" cy="27556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89" y="2644503"/>
            <a:ext cx="4584589" cy="27556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311" y="974924"/>
            <a:ext cx="862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Set:</a:t>
            </a:r>
            <a:r>
              <a:rPr lang="en-US" dirty="0" smtClean="0"/>
              <a:t> </a:t>
            </a:r>
            <a:r>
              <a:rPr lang="en-US" dirty="0" err="1" smtClean="0"/>
              <a:t>Memetracker</a:t>
            </a:r>
            <a:r>
              <a:rPr lang="en-US" dirty="0" smtClean="0"/>
              <a:t> dataset ( 100,000 Phrases ) by SNAP, Stanford And Data set by </a:t>
            </a:r>
            <a:r>
              <a:rPr lang="en-US" dirty="0" err="1" smtClean="0"/>
              <a:t>Calufa</a:t>
            </a:r>
            <a:r>
              <a:rPr lang="en-US" dirty="0" smtClean="0"/>
              <a:t> ( 100,000 Tweets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 Hash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10312" y="1604603"/>
            <a:ext cx="5331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sz="2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sz="2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 =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312" y="2704010"/>
            <a:ext cx="87769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k</a:t>
            </a:r>
            <a:r>
              <a:rPr lang="en-US" sz="2400" dirty="0" smtClean="0"/>
              <a:t> different hash functions, where </a:t>
            </a:r>
            <a:r>
              <a:rPr lang="en-US" sz="2400" i="1" dirty="0" smtClean="0"/>
              <a:t>k</a:t>
            </a:r>
            <a:r>
              <a:rPr lang="en-US" sz="2400" dirty="0" smtClean="0"/>
              <a:t> is a fixed integer parameter, and represents each set </a:t>
            </a:r>
            <a:r>
              <a:rPr lang="en-US" sz="2400" i="1" dirty="0" smtClean="0"/>
              <a:t>S</a:t>
            </a:r>
            <a:r>
              <a:rPr lang="en-US" sz="2400" dirty="0" smtClean="0"/>
              <a:t> by the </a:t>
            </a:r>
            <a:r>
              <a:rPr lang="en-US" sz="2400" i="1" dirty="0" smtClean="0"/>
              <a:t>k</a:t>
            </a:r>
            <a:r>
              <a:rPr lang="en-US" sz="2400" dirty="0" smtClean="0"/>
              <a:t> values of </a:t>
            </a:r>
            <a:r>
              <a:rPr lang="en-US" sz="2400" i="1" dirty="0" err="1" smtClean="0"/>
              <a:t>h</a:t>
            </a:r>
            <a:r>
              <a:rPr lang="en-US" sz="2400" baseline="-25000" dirty="0" err="1" smtClean="0"/>
              <a:t>min</a:t>
            </a:r>
            <a:r>
              <a:rPr lang="en-US" sz="2400" dirty="0" smtClean="0"/>
              <a:t>(</a:t>
            </a:r>
            <a:r>
              <a:rPr lang="en-US" sz="2400" i="1" dirty="0" smtClean="0"/>
              <a:t>S</a:t>
            </a:r>
            <a:r>
              <a:rPr lang="en-US" sz="2400" dirty="0" smtClean="0"/>
              <a:t>) for these </a:t>
            </a:r>
            <a:r>
              <a:rPr lang="en-US" sz="2400" i="1" dirty="0" smtClean="0"/>
              <a:t>k</a:t>
            </a:r>
            <a:r>
              <a:rPr lang="en-US" sz="2400" dirty="0" smtClean="0"/>
              <a:t>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Localilty</a:t>
            </a:r>
            <a:r>
              <a:rPr lang="en-US" sz="2400" dirty="0" smtClean="0"/>
              <a:t> sensitive.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2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-701040" y="-151278"/>
            <a:ext cx="10363200" cy="740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F1-Measure Calculations</a:t>
            </a:r>
            <a:endParaRPr 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1137672"/>
            <a:ext cx="7850776" cy="3415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408" y="739936"/>
            <a:ext cx="262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pair (x1,x2) at a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128" y="4742646"/>
                <a:ext cx="8899872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1=2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∗ 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8" y="4742646"/>
                <a:ext cx="8899872" cy="574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Continuous streams of </a:t>
            </a:r>
            <a:r>
              <a:rPr lang="en-US" dirty="0"/>
              <a:t>data in Social </a:t>
            </a:r>
            <a:r>
              <a:rPr lang="en-US" dirty="0" smtClean="0"/>
              <a:t>Networks.</a:t>
            </a:r>
            <a:endParaRPr lang="en-US" dirty="0"/>
          </a:p>
          <a:p>
            <a:pPr lvl="1"/>
            <a:r>
              <a:rPr lang="en-US" dirty="0"/>
              <a:t>Facebook, </a:t>
            </a:r>
            <a:r>
              <a:rPr lang="en-US" dirty="0" err="1"/>
              <a:t>Quora</a:t>
            </a:r>
            <a:r>
              <a:rPr lang="en-US" dirty="0"/>
              <a:t>, Twitter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Variety </a:t>
            </a:r>
            <a:r>
              <a:rPr lang="en-US" dirty="0"/>
              <a:t>of </a:t>
            </a:r>
            <a:r>
              <a:rPr lang="en-US" dirty="0" smtClean="0"/>
              <a:t>Applications require clustered streams</a:t>
            </a:r>
            <a:endParaRPr lang="en-US" dirty="0"/>
          </a:p>
          <a:p>
            <a:pPr lvl="1"/>
            <a:r>
              <a:rPr lang="en-US" dirty="0" smtClean="0"/>
              <a:t>Sentiment analysis, trend predictions etc..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Variable Data Rate</a:t>
            </a:r>
          </a:p>
          <a:p>
            <a:pPr lvl="1"/>
            <a:r>
              <a:rPr lang="en-US" dirty="0" smtClean="0"/>
              <a:t>Consider Christmas day feeds!!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sources of streams.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Fast and Incremental Processing of new data points.</a:t>
            </a:r>
          </a:p>
          <a:p>
            <a:endParaRPr lang="en-US" dirty="0"/>
          </a:p>
          <a:p>
            <a:r>
              <a:rPr lang="en-US" dirty="0" smtClean="0"/>
              <a:t>High  memory requirements.</a:t>
            </a:r>
          </a:p>
          <a:p>
            <a:endParaRPr lang="en-US" dirty="0"/>
          </a:p>
          <a:p>
            <a:r>
              <a:rPr lang="en-US" dirty="0" smtClean="0"/>
              <a:t>Changing set of </a:t>
            </a:r>
            <a:r>
              <a:rPr lang="en-US" b="1" i="1" dirty="0" smtClean="0"/>
              <a:t>“active”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7888" y="1093790"/>
            <a:ext cx="7835900" cy="2308938"/>
          </a:xfrm>
        </p:spPr>
        <p:txBody>
          <a:bodyPr/>
          <a:lstStyle/>
          <a:p>
            <a:r>
              <a:rPr lang="en-US" dirty="0" smtClean="0"/>
              <a:t>Requirements for Online Clustering [1]</a:t>
            </a:r>
          </a:p>
          <a:p>
            <a:endParaRPr lang="en-US" dirty="0" smtClean="0"/>
          </a:p>
          <a:p>
            <a:r>
              <a:rPr lang="en-US" dirty="0" smtClean="0"/>
              <a:t>Online Clustering [2]</a:t>
            </a:r>
          </a:p>
          <a:p>
            <a:endParaRPr lang="en-US" dirty="0"/>
          </a:p>
          <a:p>
            <a:r>
              <a:rPr lang="en-US" dirty="0" smtClean="0"/>
              <a:t>Online Clustering of data streams [3]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312" y="3556617"/>
            <a:ext cx="88291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[1] Daniel Barbara, Requirements for clustering data streams. ACM SIGKDD Explorations Newsletter Homepage</a:t>
            </a:r>
          </a:p>
          <a:p>
            <a:r>
              <a:rPr lang="en-US" dirty="0" smtClean="0"/>
              <a:t>archive Volume 3 Issue 2, January 2002</a:t>
            </a:r>
          </a:p>
          <a:p>
            <a:r>
              <a:rPr lang="en-US" dirty="0" smtClean="0"/>
              <a:t>[2] Zhang, Dell, and </a:t>
            </a:r>
            <a:r>
              <a:rPr lang="en-US" dirty="0" err="1" smtClean="0"/>
              <a:t>Yisheng</a:t>
            </a:r>
            <a:r>
              <a:rPr lang="en-US" dirty="0" smtClean="0"/>
              <a:t> Dong. "Semantic, hierarchical, online clustering of web search results." Advanced Web Technologies and Applications (2004): 69-78.</a:t>
            </a:r>
          </a:p>
          <a:p>
            <a:r>
              <a:rPr lang="en-US" dirty="0" smtClean="0"/>
              <a:t>[3]</a:t>
            </a:r>
            <a:r>
              <a:rPr lang="en-US" dirty="0" err="1" smtClean="0"/>
              <a:t>Beringer</a:t>
            </a:r>
            <a:r>
              <a:rPr lang="en-US" dirty="0"/>
              <a:t>, Jürgen, and </a:t>
            </a:r>
            <a:r>
              <a:rPr lang="en-US" dirty="0" err="1"/>
              <a:t>Eyke</a:t>
            </a:r>
            <a:r>
              <a:rPr lang="en-US" dirty="0"/>
              <a:t> </a:t>
            </a:r>
            <a:r>
              <a:rPr lang="en-US" dirty="0" err="1"/>
              <a:t>Hüllermeier</a:t>
            </a:r>
            <a:r>
              <a:rPr lang="en-US" dirty="0"/>
              <a:t>. "Online clustering of parallel data streams." </a:t>
            </a:r>
            <a:r>
              <a:rPr lang="en-US" i="1" dirty="0"/>
              <a:t>Data &amp; Knowledge Engineering</a:t>
            </a:r>
            <a:r>
              <a:rPr lang="en-US" dirty="0"/>
              <a:t> 58.2 (2006): 180-204.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24"/>
          <a:stretch/>
        </p:blipFill>
        <p:spPr>
          <a:xfrm>
            <a:off x="2498151" y="3453493"/>
            <a:ext cx="4229342" cy="19982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83" y="2085642"/>
            <a:ext cx="3584188" cy="1327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Clustering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85385"/>
          <a:stretch/>
        </p:blipFill>
        <p:spPr>
          <a:xfrm>
            <a:off x="2398341" y="1072545"/>
            <a:ext cx="4982021" cy="576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4616" b="74417"/>
          <a:stretch/>
        </p:blipFill>
        <p:spPr>
          <a:xfrm>
            <a:off x="2398341" y="1657351"/>
            <a:ext cx="4982021" cy="432707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5493509" y="1808043"/>
            <a:ext cx="2081893" cy="702129"/>
          </a:xfrm>
          <a:prstGeom prst="cloudCallout">
            <a:avLst>
              <a:gd name="adj1" fmla="val -67500"/>
              <a:gd name="adj2" fmla="val 369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Best Match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6178455" y="3031869"/>
            <a:ext cx="2081893" cy="702129"/>
          </a:xfrm>
          <a:prstGeom prst="cloudCallout">
            <a:avLst>
              <a:gd name="adj1" fmla="val -67500"/>
              <a:gd name="adj2" fmla="val 369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and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Online Clustering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5" y="1172746"/>
            <a:ext cx="4731128" cy="41859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4321" y="1495000"/>
            <a:ext cx="37474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Bad asymptotic performance since *all* clusters should be 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Candidates is unbounded.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Memory storage of All clusters on single machine becomes infeasible.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Concept of </a:t>
            </a:r>
            <a:r>
              <a:rPr lang="en-US" b="1" i="1" dirty="0" smtClean="0"/>
              <a:t>“active”</a:t>
            </a:r>
            <a:r>
              <a:rPr lang="en-US" dirty="0" smtClean="0"/>
              <a:t>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Serial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367"/>
            <a:ext cx="6487380" cy="4435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LSH Based Online Clustering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lowchart: Stored Data 6"/>
          <p:cNvSpPr/>
          <p:nvPr/>
        </p:nvSpPr>
        <p:spPr>
          <a:xfrm rot="16200000">
            <a:off x="5435820" y="1787128"/>
            <a:ext cx="979714" cy="888274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 smtClean="0"/>
              <a:t>H1,h3, …</a:t>
            </a:r>
            <a:endParaRPr lang="en-US" sz="1100" dirty="0"/>
          </a:p>
        </p:txBody>
      </p:sp>
      <p:sp>
        <p:nvSpPr>
          <p:cNvPr id="11" name="Flowchart: Stored Data 10"/>
          <p:cNvSpPr/>
          <p:nvPr/>
        </p:nvSpPr>
        <p:spPr>
          <a:xfrm rot="16200000">
            <a:off x="7556865" y="1787126"/>
            <a:ext cx="979714" cy="888274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H10,h9</a:t>
            </a:r>
            <a:endParaRPr lang="en-US" sz="1100" dirty="0"/>
          </a:p>
        </p:txBody>
      </p:sp>
      <p:sp>
        <p:nvSpPr>
          <p:cNvPr id="12" name="Flowchart: Stored Data 11"/>
          <p:cNvSpPr/>
          <p:nvPr/>
        </p:nvSpPr>
        <p:spPr>
          <a:xfrm rot="16200000">
            <a:off x="6496342" y="1787126"/>
            <a:ext cx="979714" cy="888274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H99,h21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725943" y="287284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6465" y="28723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82978" y="28723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70732" y="23272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LSH Based Online 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7888" y="1093790"/>
            <a:ext cx="7835900" cy="4770537"/>
          </a:xfrm>
          <a:noFill/>
        </p:spPr>
        <p:txBody>
          <a:bodyPr wrap="square" rtlCol="0">
            <a:spAutoFit/>
          </a:bodyPr>
          <a:lstStyle/>
          <a:p>
            <a:pPr marL="0" indent="0" defTabSz="914400">
              <a:buNone/>
            </a:pPr>
            <a:r>
              <a:rPr lang="en-US" sz="2000" b="1" dirty="0">
                <a:solidFill>
                  <a:schemeClr val="tx1"/>
                </a:solidFill>
              </a:rPr>
              <a:t>Resolved</a:t>
            </a:r>
          </a:p>
          <a:p>
            <a:pPr marL="0" defTabSz="914400"/>
            <a:r>
              <a:rPr lang="en-US" sz="2000" dirty="0">
                <a:solidFill>
                  <a:schemeClr val="tx1"/>
                </a:solidFill>
              </a:rPr>
              <a:t>Number of Candidates is constant.</a:t>
            </a:r>
          </a:p>
          <a:p>
            <a:pPr marL="0" defTabSz="914400"/>
            <a:r>
              <a:rPr lang="en-US" sz="2000" dirty="0">
                <a:solidFill>
                  <a:schemeClr val="tx1"/>
                </a:solidFill>
              </a:rPr>
              <a:t>Performance </a:t>
            </a:r>
            <a:r>
              <a:rPr lang="en-US" sz="2000" dirty="0" smtClean="0">
                <a:solidFill>
                  <a:schemeClr val="tx1"/>
                </a:solidFill>
              </a:rPr>
              <a:t>is independent </a:t>
            </a:r>
            <a:r>
              <a:rPr lang="en-US" sz="2000" dirty="0">
                <a:solidFill>
                  <a:schemeClr val="tx1"/>
                </a:solidFill>
              </a:rPr>
              <a:t>of total number of clusters.</a:t>
            </a:r>
          </a:p>
          <a:p>
            <a:pPr marL="0" defTabSz="914400"/>
            <a:endParaRPr lang="en-US" sz="2000" dirty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Remaining Issues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defTabSz="914400"/>
            <a:r>
              <a:rPr lang="en-US" sz="2000" dirty="0">
                <a:solidFill>
                  <a:schemeClr val="tx1"/>
                </a:solidFill>
              </a:rPr>
              <a:t>In Memory storage of All clusters on single machine becomes infeasible.</a:t>
            </a:r>
          </a:p>
          <a:p>
            <a:pPr marL="0" defTabSz="914400"/>
            <a:r>
              <a:rPr lang="en-US" sz="2000" dirty="0">
                <a:solidFill>
                  <a:schemeClr val="tx1"/>
                </a:solidFill>
              </a:rPr>
              <a:t>No Concept of “active” clusters</a:t>
            </a:r>
          </a:p>
          <a:p>
            <a:pPr marL="0" defTabSz="914400"/>
            <a:r>
              <a:rPr lang="en-US" sz="2000" dirty="0">
                <a:solidFill>
                  <a:schemeClr val="tx1"/>
                </a:solidFill>
              </a:rPr>
              <a:t>Serial Execution</a:t>
            </a:r>
          </a:p>
          <a:p>
            <a:pPr marL="0" defTabSz="914400"/>
            <a:endParaRPr lang="en-US" sz="2000" dirty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r>
              <a:rPr lang="en-US" sz="2000" b="1" dirty="0">
                <a:solidFill>
                  <a:schemeClr val="tx1"/>
                </a:solidFill>
              </a:rPr>
              <a:t>Additional Issue</a:t>
            </a:r>
          </a:p>
          <a:p>
            <a:pPr marL="0" defTabSz="914400"/>
            <a:r>
              <a:rPr lang="en-US" sz="2000" dirty="0">
                <a:solidFill>
                  <a:schemeClr val="tx1"/>
                </a:solidFill>
              </a:rPr>
              <a:t>Precision/Recall performance degrades</a:t>
            </a:r>
          </a:p>
          <a:p>
            <a:pPr marL="0" defTabSz="914400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LSH Based Online Clustering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1022387"/>
            <a:ext cx="4408551" cy="187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8" y="3612396"/>
            <a:ext cx="5698859" cy="20217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02" y="2034771"/>
            <a:ext cx="4265183" cy="2814375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2428749" y="2599428"/>
            <a:ext cx="2157413" cy="1318062"/>
          </a:xfrm>
          <a:prstGeom prst="cloudCallout">
            <a:avLst>
              <a:gd name="adj1" fmla="val -67500"/>
              <a:gd name="adj2" fmla="val 369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Best  Local Match</a:t>
            </a:r>
          </a:p>
          <a:p>
            <a:pPr algn="ctr"/>
            <a:r>
              <a:rPr lang="en-US" dirty="0" smtClean="0"/>
              <a:t>(Bounded Search)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6941765" y="4813475"/>
            <a:ext cx="2081893" cy="702129"/>
          </a:xfrm>
          <a:prstGeom prst="cloudCallout">
            <a:avLst>
              <a:gd name="adj1" fmla="val -60598"/>
              <a:gd name="adj2" fmla="val -840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and Update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7106193" y="1683706"/>
            <a:ext cx="2081893" cy="702129"/>
          </a:xfrm>
          <a:prstGeom prst="cloudCallout">
            <a:avLst>
              <a:gd name="adj1" fmla="val -39265"/>
              <a:gd name="adj2" fmla="val 797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Global Best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3285444" y="847797"/>
            <a:ext cx="2187893" cy="833037"/>
          </a:xfrm>
          <a:prstGeom prst="cloudCallout">
            <a:avLst>
              <a:gd name="adj1" fmla="val -67500"/>
              <a:gd name="adj2" fmla="val 369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 To appropriate 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876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proposalv2.5</Template>
  <TotalTime>305</TotalTime>
  <Words>538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Viterbi_R1</vt:lpstr>
      <vt:lpstr>1_Office Theme</vt:lpstr>
      <vt:lpstr>2_Office Theme</vt:lpstr>
      <vt:lpstr>Distributed Online Clustering using LSH over Multiple Data Streams</vt:lpstr>
      <vt:lpstr>Motivation</vt:lpstr>
      <vt:lpstr>Challenges</vt:lpstr>
      <vt:lpstr>Related Work</vt:lpstr>
      <vt:lpstr>Online Clustering</vt:lpstr>
      <vt:lpstr>Naïve Online Clustering</vt:lpstr>
      <vt:lpstr>LSH Based Online Clustering</vt:lpstr>
      <vt:lpstr>LSH Based Online Clustering</vt:lpstr>
      <vt:lpstr>Distributed LSH Based Online Clustering</vt:lpstr>
      <vt:lpstr>Distributed LSH Based Online Clustering</vt:lpstr>
      <vt:lpstr>FLOE</vt:lpstr>
      <vt:lpstr>Distributed LSH Based Online Clustering</vt:lpstr>
      <vt:lpstr>Local Cluster Sweep (future work)</vt:lpstr>
      <vt:lpstr>Results</vt:lpstr>
      <vt:lpstr>Backup</vt:lpstr>
      <vt:lpstr>Min Hash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Online Clustering using LSH over Multiple Data Streams</dc:title>
  <dc:creator>Alok Kumbhare</dc:creator>
  <cp:lastModifiedBy>Alok Kumbhare</cp:lastModifiedBy>
  <cp:revision>69</cp:revision>
  <cp:lastPrinted>2012-12-05T20:34:27Z</cp:lastPrinted>
  <dcterms:created xsi:type="dcterms:W3CDTF">2012-12-05T16:26:13Z</dcterms:created>
  <dcterms:modified xsi:type="dcterms:W3CDTF">2012-12-05T23:21:42Z</dcterms:modified>
</cp:coreProperties>
</file>