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91" r:id="rId12"/>
    <p:sldId id="288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B8FEB-93D0-4DDC-B428-A91531782819}" v="2" dt="2023-08-28T23:47:59.359"/>
    <p1510:client id="{68BC15FA-C2D0-E169-C9EA-A3815F9E5EB5}" v="1" dt="2023-08-28T23:51:53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lyn Gutteridge" userId="e29b4a0b-c4be-48ec-89f6-808917410259" providerId="ADAL" clId="{61257649-2FB3-4091-A908-89D355BDFCCE}"/>
    <pc:docChg chg="custSel modSld">
      <pc:chgData name="Katelyn Gutteridge" userId="e29b4a0b-c4be-48ec-89f6-808917410259" providerId="ADAL" clId="{61257649-2FB3-4091-A908-89D355BDFCCE}" dt="2023-08-28T23:51:07.783" v="3" actId="1076"/>
      <pc:docMkLst>
        <pc:docMk/>
      </pc:docMkLst>
      <pc:sldChg chg="addSp delSp modSp mod">
        <pc:chgData name="Katelyn Gutteridge" userId="e29b4a0b-c4be-48ec-89f6-808917410259" providerId="ADAL" clId="{61257649-2FB3-4091-A908-89D355BDFCCE}" dt="2023-08-28T23:51:07.783" v="3" actId="1076"/>
        <pc:sldMkLst>
          <pc:docMk/>
          <pc:sldMk cId="2085970615" sldId="290"/>
        </pc:sldMkLst>
        <pc:picChg chg="add mod">
          <ac:chgData name="Katelyn Gutteridge" userId="e29b4a0b-c4be-48ec-89f6-808917410259" providerId="ADAL" clId="{61257649-2FB3-4091-A908-89D355BDFCCE}" dt="2023-08-28T23:51:07.783" v="3" actId="1076"/>
          <ac:picMkLst>
            <pc:docMk/>
            <pc:sldMk cId="2085970615" sldId="290"/>
            <ac:picMk id="5" creationId="{EDB81DDF-70B0-7C84-0C02-F8F4CF6B5406}"/>
          </ac:picMkLst>
        </pc:picChg>
        <pc:picChg chg="del">
          <ac:chgData name="Katelyn Gutteridge" userId="e29b4a0b-c4be-48ec-89f6-808917410259" providerId="ADAL" clId="{61257649-2FB3-4091-A908-89D355BDFCCE}" dt="2023-08-28T23:51:02.202" v="0" actId="478"/>
          <ac:picMkLst>
            <pc:docMk/>
            <pc:sldMk cId="2085970615" sldId="290"/>
            <ac:picMk id="6" creationId="{37D25B58-25A3-5EFB-89A9-EAAD050BA02E}"/>
          </ac:picMkLst>
        </pc:picChg>
      </pc:sldChg>
    </pc:docChg>
  </pc:docChgLst>
  <pc:docChgLst>
    <pc:chgData name="Katelyn Gutteridge" userId="S::katelyn.gutteridge@gcu.edu::e29b4a0b-c4be-48ec-89f6-808917410259" providerId="AD" clId="Web-{68BC15FA-C2D0-E169-C9EA-A3815F9E5EB5}"/>
    <pc:docChg chg="delSld">
      <pc:chgData name="Katelyn Gutteridge" userId="S::katelyn.gutteridge@gcu.edu::e29b4a0b-c4be-48ec-89f6-808917410259" providerId="AD" clId="Web-{68BC15FA-C2D0-E169-C9EA-A3815F9E5EB5}" dt="2023-08-28T23:51:53.727" v="0"/>
      <pc:docMkLst>
        <pc:docMk/>
      </pc:docMkLst>
      <pc:sldChg chg="del">
        <pc:chgData name="Katelyn Gutteridge" userId="S::katelyn.gutteridge@gcu.edu::e29b4a0b-c4be-48ec-89f6-808917410259" providerId="AD" clId="Web-{68BC15FA-C2D0-E169-C9EA-A3815F9E5EB5}" dt="2023-08-28T23:51:53.727" v="0"/>
        <pc:sldMkLst>
          <pc:docMk/>
          <pc:sldMk cId="2449640912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median-function-d0916313-4753-414c-8537-ce85bdd967d2" TargetMode="External"/><Relationship Id="rId2" Type="http://schemas.openxmlformats.org/officeDocument/2006/relationships/hyperlink" Target="https://support.microsoft.com/en-us/office/average-function-047bac88-d466-426c-a32b-8f33eb960cf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microsoft.com/en-us/office/min-function-61635d12-920f-4ce2-a70f-96f202dcc152" TargetMode="External"/><Relationship Id="rId5" Type="http://schemas.openxmlformats.org/officeDocument/2006/relationships/hyperlink" Target="https://support.microsoft.com/en-gb/office/max-function-e0012414-9ac8-4b34-9a47-73e662c08098" TargetMode="External"/><Relationship Id="rId4" Type="http://schemas.openxmlformats.org/officeDocument/2006/relationships/hyperlink" Target="https://support.microsoft.com/en-au/office/stdev-function-51fecaaa-231e-4bbb-9230-33650a72c9b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upport.microsoft.com/en-gb/office/percentile-function-91b43a53-543c-4708-93de-d626debdddca#:~:text=Returns%20the%20k%2Dth%20percentile,score%20above%20the%2090th%20percent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gb/office/countifs-function-dda3dc6e-f74e-4aee-88bc-aa8c2a86684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count-function-a59cd7fc-b623-4d93-87a4-d23bf411294c#:~:text=Use%20the%20COUNT%20function%20to,numbers%2C%20the%20result%20is%20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6202-B367-4544-B69B-38F68A296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Major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3EF85-1CA7-4E20-BB2C-594FA1F7A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29084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Visualization – Part 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Create a histogram modeling the frequencies with an appropriate title and axis labels. Title each bin using the Title of Bin from part 7.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81DDF-70B0-7C84-0C02-F8F4CF6B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36" y="1457049"/>
            <a:ext cx="591585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70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86" y="694268"/>
            <a:ext cx="3473978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Analysis – Part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828800"/>
            <a:ext cx="3893437" cy="443285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Enter your full name in the blue cell in Part 2 to generate the scores in the columns below.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FDAC8-33B3-7590-7E31-A814F09D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60" y="2084597"/>
            <a:ext cx="6548903" cy="39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44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2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73" y="527406"/>
            <a:ext cx="3794684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Analysis – Part 3a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390240"/>
            <a:ext cx="4191000" cy="508332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Start by finding the Difference in Scores</a:t>
            </a:r>
          </a:p>
          <a:p>
            <a:pPr lvl="1">
              <a:buClr>
                <a:schemeClr val="tx1"/>
              </a:buClr>
            </a:pPr>
            <a:r>
              <a:rPr lang="en-US" sz="1400" dirty="0">
                <a:solidFill>
                  <a:srgbClr val="FFFFFF"/>
                </a:solidFill>
              </a:rPr>
              <a:t>Difference in Scores = After - Before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Then find the Mean, Median, Standard Deviation, and Range for the Scores Before Tutoring, Scores After Tutoring, and the Difference in Scores</a:t>
            </a:r>
          </a:p>
          <a:p>
            <a:pPr lvl="1">
              <a:buClr>
                <a:schemeClr val="tx1"/>
              </a:buClr>
            </a:pPr>
            <a:r>
              <a:rPr lang="en-US" sz="1400" dirty="0">
                <a:solidFill>
                  <a:srgbClr val="FFFFFF"/>
                </a:solidFill>
              </a:rPr>
              <a:t>Mean Function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=AVERAGE()</a:t>
            </a:r>
          </a:p>
          <a:p>
            <a:pPr lvl="1">
              <a:buClr>
                <a:schemeClr val="tx1"/>
              </a:buClr>
            </a:pPr>
            <a:r>
              <a:rPr lang="en-US" sz="1400" dirty="0">
                <a:solidFill>
                  <a:srgbClr val="FFFFFF"/>
                </a:solidFill>
              </a:rPr>
              <a:t>Median Function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=MEDIAN()</a:t>
            </a:r>
          </a:p>
          <a:p>
            <a:pPr lvl="1">
              <a:buClr>
                <a:schemeClr val="tx1"/>
              </a:buClr>
            </a:pPr>
            <a:r>
              <a:rPr lang="en-US" sz="1400" dirty="0">
                <a:solidFill>
                  <a:srgbClr val="FFFFFF"/>
                </a:solidFill>
              </a:rPr>
              <a:t>Standard Deviation Function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=STDEV()</a:t>
            </a:r>
          </a:p>
          <a:p>
            <a:pPr lvl="1">
              <a:buClr>
                <a:schemeClr val="tx1"/>
              </a:buClr>
            </a:pPr>
            <a:r>
              <a:rPr lang="en-US" sz="1400" dirty="0">
                <a:solidFill>
                  <a:srgbClr val="FFFFFF"/>
                </a:solidFill>
              </a:rPr>
              <a:t>Range Formula with Functions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=MAX() – MIN()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See the next slide for resources on how to use the functions.</a:t>
            </a:r>
          </a:p>
          <a:p>
            <a:pPr lvl="1">
              <a:buClr>
                <a:schemeClr val="tx1"/>
              </a:buClr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D77474-C0E9-A248-B9CC-3671E5C7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20" y="1242995"/>
            <a:ext cx="5334445" cy="20586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9BD76A-53B5-FA39-48A8-8B6EB0A3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06" y="3832261"/>
            <a:ext cx="6210022" cy="249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1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73" y="527406"/>
            <a:ext cx="3794684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Analysis – Part 3a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7" y="2295524"/>
            <a:ext cx="11342157" cy="417804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</a:rPr>
              <a:t>=AVERAGE()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https://support.microsoft.com/en-us/office/average-function-047bac88-d466-426c-a32b-8f33eb960cf6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</a:rPr>
              <a:t>=MEDIAN()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https://support.microsoft.com/en-us/office/median-function-d0916313-4753-414c-8537-ce85bdd967d2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</a:rPr>
              <a:t>=STDEV()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https://support.microsoft.com/en-au/office/stdev-function-51fecaaa-231e-4bbb-9230-33650a72c9b0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</a:rPr>
              <a:t>=MAX() – MIN()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MAX()</a:t>
            </a:r>
          </a:p>
          <a:p>
            <a:pPr lvl="2"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https://support.microsoft.com/en-gb/office/max-function-e0012414-9ac8-4b34-9a47-73e662c08098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MIN()</a:t>
            </a:r>
          </a:p>
          <a:p>
            <a:pPr lvl="2"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https://support.microsoft.com/en-us/office/min-function-61635d12-920f-4ce2-a70f-96f202dcc152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3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Analysis – Part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</a:rPr>
              <a:t>Use the =PERCENTILE() function to find the appropriate percentiles. 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</a:rPr>
              <a:t>=PERCENTILE(Difference in Scores, percentile as a decimal)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https://support.microsoft.com/en-gb/office/percentile-function-91b43a53-543c-4708-93de-d626debdddca#:~:text=Returns%20the%20k%2Dth%20percentile,score%20above%20the%2090th%20percentile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0D426-A687-4557-B3EF-8708BB7D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57" y="2657573"/>
            <a:ext cx="6850208" cy="20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Analysis – Part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9BAD9-6155-D0EE-3532-4AC0B6FF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12" y="751673"/>
            <a:ext cx="6391533" cy="1860629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120900"/>
            <a:ext cx="3545731" cy="38989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Use the Empirical Rule and calculations from part 3a to find the Lower Limit and Upper Limit for which the given percentage of Difference in Scores fall between. 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1300" dirty="0">
                <a:solidFill>
                  <a:srgbClr val="FFFFFF"/>
                </a:solidFill>
              </a:rPr>
              <a:t>The Empirical Rule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sz="1100" dirty="0">
                <a:solidFill>
                  <a:srgbClr val="FFFFFF"/>
                </a:solidFill>
              </a:rPr>
              <a:t>Approximately 68% of the area under the curve lies within one standard deviation of the mean.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sz="1100" dirty="0">
                <a:solidFill>
                  <a:srgbClr val="FFFFFF"/>
                </a:solidFill>
              </a:rPr>
              <a:t>Approximately 95% of the area under the curve lies within two standard deviations of the mean.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sz="1100" dirty="0">
                <a:solidFill>
                  <a:srgbClr val="FFFFFF"/>
                </a:solidFill>
              </a:rPr>
              <a:t>Approximately 99.7% of the area under the curve lies within three standard deviations of the mean.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500" dirty="0">
                <a:solidFill>
                  <a:srgbClr val="FFFFFF"/>
                </a:solidFill>
              </a:rPr>
              <a:t>Then answer the question in part 5b based on your response in part 5a. Follow any special directions provided by your instructor.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endParaRPr lang="en-US" sz="13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F6A8A3-E5EF-9ACD-A24B-40AB9E4F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12" y="3083507"/>
            <a:ext cx="6600825" cy="15400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A52F39-6DBB-D8D7-646E-D2AE5371F061}"/>
              </a:ext>
            </a:extLst>
          </p:cNvPr>
          <p:cNvSpPr txBox="1"/>
          <p:nvPr/>
        </p:nvSpPr>
        <p:spPr>
          <a:xfrm>
            <a:off x="7814051" y="2496676"/>
            <a:ext cx="180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Empirical Rule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52D269-59AD-42C1-5819-92A7659C5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9" y="4747454"/>
            <a:ext cx="6600825" cy="1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Visualization – Part 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Start by finding the Bin Min, Bin Max, and Bin Width for the Difference in Scores. Include a buffer of 0.1 in the Bin Min and Bin Max for technical reasons.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Bin Min =MIN(Differences) – 0.1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Bin Max =MAX(Differences) + 0.1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Bin Width =(Bin Max – Bin Min)/Number of Bins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B1DCC6-7954-7716-61C3-F582E98C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862" y="2120900"/>
            <a:ext cx="4447950" cy="22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73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2" y="520700"/>
            <a:ext cx="3230815" cy="385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EBEBEB"/>
                </a:solidFill>
              </a:rPr>
              <a:t>Visualization – Part 7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F1C4E-D3DF-82F4-708B-B1976B807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60" y="1525844"/>
            <a:ext cx="6640393" cy="36688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5" y="905932"/>
            <a:ext cx="4342330" cy="53911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2"/>
            </a:pPr>
            <a:r>
              <a:rPr lang="en-US" sz="1400" dirty="0">
                <a:solidFill>
                  <a:schemeClr val="tx1"/>
                </a:solidFill>
              </a:rPr>
              <a:t>Lower Limits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</a:rPr>
              <a:t>The first Lower Limit is the Bin Min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</a:rPr>
              <a:t>The remaining Lower Limits are the previous Upper Limit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sz="1400" dirty="0">
                <a:solidFill>
                  <a:schemeClr val="tx1"/>
                </a:solidFill>
              </a:rPr>
              <a:t>Upper Limits = Lower Limit + Bin Width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4"/>
            </a:pPr>
            <a:r>
              <a:rPr lang="en-US" sz="1400" dirty="0">
                <a:solidFill>
                  <a:schemeClr val="tx1"/>
                </a:solidFill>
              </a:rPr>
              <a:t>Title of Bin = (Upper Limit + Lower Limit)/2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4"/>
            </a:pPr>
            <a:r>
              <a:rPr lang="en-US" sz="1400" dirty="0">
                <a:solidFill>
                  <a:schemeClr val="tx1"/>
                </a:solidFill>
              </a:rPr>
              <a:t>Frequency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</a:rPr>
              <a:t>=COUNTIFS(Difference in Scores, “&gt;”&amp; Lower Limits, Difference in Scores, “&lt;=“&amp; Upper Limits)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https://support.microsoft.com/en-gb/office/countifs-function-dda3dc6e-f74e-4aee-88bc-aa8c2a866842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6"/>
            </a:pPr>
            <a:r>
              <a:rPr lang="en-US" sz="1400" dirty="0">
                <a:solidFill>
                  <a:schemeClr val="tx1"/>
                </a:solidFill>
              </a:rPr>
              <a:t>Relative Frequency =Frequency/COUNT(Differences)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1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https://support.microsoft.com/en-us/office/count-function-a59cd7fc-b623-4d93-87a4-d23bf411294c#:~:text=Use%20the%20COUNT%20function%20to,numbers%2C%20the%20result%20is%205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297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Visualization – Part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16655-2ED5-FABD-5EB1-DC38B099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57" y="2297949"/>
            <a:ext cx="6803311" cy="22621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Find the Mean Difference in Scores based on the Titles of the Bins and Frequencies.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=SUM(Title of Bins * Frequencies)/Total Number of Scores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28565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a9fd2d-ef84-45c9-8063-8f4bd4c2960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89946819CFF499E91D197BC975371" ma:contentTypeVersion="11" ma:contentTypeDescription="Create a new document." ma:contentTypeScope="" ma:versionID="de2bd5e5ea5c6a265058c5efa4ddba81">
  <xsd:schema xmlns:xsd="http://www.w3.org/2001/XMLSchema" xmlns:xs="http://www.w3.org/2001/XMLSchema" xmlns:p="http://schemas.microsoft.com/office/2006/metadata/properties" xmlns:ns2="cca9fd2d-ef84-45c9-8063-8f4bd4c29606" xmlns:ns3="18557d39-01b8-4d71-9479-3fad465290ae" targetNamespace="http://schemas.microsoft.com/office/2006/metadata/properties" ma:root="true" ma:fieldsID="5e49ffdde20fbfa7e998ce41529926de" ns2:_="" ns3:_="">
    <xsd:import namespace="cca9fd2d-ef84-45c9-8063-8f4bd4c29606"/>
    <xsd:import namespace="18557d39-01b8-4d71-9479-3fad46529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9fd2d-ef84-45c9-8063-8f4bd4c29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0da90ab-5b1a-4986-95e0-cc9abc033a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57d39-01b8-4d71-9479-3fad46529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E7AF17-7275-446C-8D38-61017E3C450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d47695-dda2-48a2-87bc-2a1f7ac7fedc"/>
    <ds:schemaRef ds:uri="b457ba54-12e9-41a3-ab87-ffd5bc645430"/>
    <ds:schemaRef ds:uri="cca9fd2d-ef84-45c9-8063-8f4bd4c29606"/>
  </ds:schemaRefs>
</ds:datastoreItem>
</file>

<file path=customXml/itemProps2.xml><?xml version="1.0" encoding="utf-8"?>
<ds:datastoreItem xmlns:ds="http://schemas.openxmlformats.org/officeDocument/2006/customXml" ds:itemID="{DFC1E54E-76AA-44DA-97FD-EDB7E8D2E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9fd2d-ef84-45c9-8063-8f4bd4c29606"/>
    <ds:schemaRef ds:uri="18557d39-01b8-4d71-9479-3fad465290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C93113-49F1-4CE4-9FA4-BB0CE68FC9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769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Major Assignment 3</vt:lpstr>
      <vt:lpstr>Analysis – Part 2</vt:lpstr>
      <vt:lpstr>Analysis – Part 3a</vt:lpstr>
      <vt:lpstr>Analysis – Part 3a cont.</vt:lpstr>
      <vt:lpstr>Analysis – Part 4</vt:lpstr>
      <vt:lpstr>Analysis – Part 5</vt:lpstr>
      <vt:lpstr>Visualization – Part 7</vt:lpstr>
      <vt:lpstr>Visualization – Part 7 cont.</vt:lpstr>
      <vt:lpstr>Visualization – Part 8</vt:lpstr>
      <vt:lpstr>Visualization – Part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Assignment 1</dc:title>
  <dc:creator>Robert Mamada</dc:creator>
  <cp:lastModifiedBy>Katelyn Gutteridge</cp:lastModifiedBy>
  <cp:revision>8</cp:revision>
  <dcterms:created xsi:type="dcterms:W3CDTF">2020-08-06T03:13:15Z</dcterms:created>
  <dcterms:modified xsi:type="dcterms:W3CDTF">2023-08-28T23:51:54Z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0x0101002C289946819CFF499E91D197BC975371</vt:lpwstr>
  </property>
  <property fmtid="{D5CDD505-2E9C-101B-9397-08002B2CF9AE}" pid="3" name="MediaServiceImageTags">
    <vt:lpwstr/>
  </property>
</Properties>
</file>