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omments/comment22.xml" ContentType="application/vnd.openxmlformats-officedocument.presentationml.comments+xml"/>
  <Override PartName="/ppt/comments/comment2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2" r:id="rId5"/>
  </p:sldMasterIdLst>
  <p:notesMasterIdLst>
    <p:notesMasterId r:id="rId34"/>
  </p:notesMasterIdLst>
  <p:handoutMasterIdLst>
    <p:handoutMasterId r:id="rId35"/>
  </p:handoutMasterIdLst>
  <p:sldIdLst>
    <p:sldId id="320" r:id="rId6"/>
    <p:sldId id="323" r:id="rId7"/>
    <p:sldId id="321" r:id="rId8"/>
    <p:sldId id="329" r:id="rId9"/>
    <p:sldId id="325" r:id="rId10"/>
    <p:sldId id="326" r:id="rId11"/>
    <p:sldId id="332" r:id="rId12"/>
    <p:sldId id="333" r:id="rId13"/>
    <p:sldId id="334" r:id="rId14"/>
    <p:sldId id="335" r:id="rId15"/>
    <p:sldId id="336" r:id="rId16"/>
    <p:sldId id="331" r:id="rId17"/>
    <p:sldId id="328" r:id="rId18"/>
    <p:sldId id="337" r:id="rId19"/>
    <p:sldId id="317" r:id="rId20"/>
    <p:sldId id="318" r:id="rId21"/>
    <p:sldId id="338" r:id="rId22"/>
    <p:sldId id="345" r:id="rId23"/>
    <p:sldId id="339" r:id="rId24"/>
    <p:sldId id="340" r:id="rId25"/>
    <p:sldId id="342" r:id="rId26"/>
    <p:sldId id="343" r:id="rId27"/>
    <p:sldId id="341" r:id="rId28"/>
    <p:sldId id="344" r:id="rId29"/>
    <p:sldId id="346" r:id="rId30"/>
    <p:sldId id="347" r:id="rId31"/>
    <p:sldId id="348" r:id="rId32"/>
    <p:sldId id="294" r:id="rId33"/>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ra Arnaiz Navarro" initials="CAN" lastIdx="2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F1"/>
    <a:srgbClr val="FFFBFF"/>
    <a:srgbClr val="FEFBFE"/>
    <a:srgbClr val="F5F3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474" autoAdjust="0"/>
  </p:normalViewPr>
  <p:slideViewPr>
    <p:cSldViewPr snapToGrid="0" snapToObjects="1">
      <p:cViewPr varScale="1">
        <p:scale>
          <a:sx n="84" d="100"/>
          <a:sy n="84" d="100"/>
        </p:scale>
        <p:origin x="90" y="75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6" d="100"/>
          <a:sy n="66" d="100"/>
        </p:scale>
        <p:origin x="277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8-24T12:13:20.501" idx="10">
    <p:pos x="10" y="10"/>
    <p:text>Update the name of the subject and your details (BTS email).</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7-09-15T11:39:22.905" idx="4">
    <p:pos x="3740" y="1527"/>
    <p:text>Include the index of contents of the subject, so the students have always context. For every lesson, highlight the content of the day, it will help students check their progress.</p:text>
    <p:extLst>
      <p:ext uri="{C676402C-5697-4E1C-873F-D02D1690AC5C}">
        <p15:threadingInfo xmlns:p15="http://schemas.microsoft.com/office/powerpoint/2012/main"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8-08-24T14:53:23.198" idx="20">
    <p:pos x="10" y="10"/>
    <p:text>Every day of class, convert the ppt to pdf and upload it in "Teams" following a structure of name that you keep for all the course. Example: 1_DigBus_5oct_Introduction</p:text>
    <p:extLst mod="1">
      <p:ext uri="{C676402C-5697-4E1C-873F-D02D1690AC5C}">
        <p15:threadingInfo xmlns:p15="http://schemas.microsoft.com/office/powerpoint/2012/main" timeZoneBias="-1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7-09-15T11:36:18.509" idx="3">
    <p:pos x="2" y="16"/>
    <p:text>Explain the students the goal of the day and what is it useful for in a digital project. Explain the reason why they will learn it. It gives context and helps them to have the big picture.</p:text>
    <p:extLst mod="1">
      <p:ext uri="{C676402C-5697-4E1C-873F-D02D1690AC5C}">
        <p15:threadingInfo xmlns:p15="http://schemas.microsoft.com/office/powerpoint/2012/main" timeZoneBias="-1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7-09-15T11:39:22.905" idx="4">
    <p:pos x="3740" y="1527"/>
    <p:text>Include the index of contents of the subject, so the students have always context. For every lesson, highlight the content of the day, it will help students check their progress.</p:text>
    <p:extLst>
      <p:ext uri="{C676402C-5697-4E1C-873F-D02D1690AC5C}">
        <p15:threadingInfo xmlns:p15="http://schemas.microsoft.com/office/powerpoint/2012/main" timeZoneBias="-12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8-08-24T14:53:28.694" idx="21">
    <p:pos x="10" y="10"/>
    <p:text>Every day of class, convert the ppt to pdf and upload it in "Teams" following a structure of name that you keep for all the course. Example: 1_DigBus_5oct_Introduction</p:text>
    <p:extLst mod="1">
      <p:ext uri="{C676402C-5697-4E1C-873F-D02D1690AC5C}">
        <p15:threadingInfo xmlns:p15="http://schemas.microsoft.com/office/powerpoint/2012/main" timeZoneBias="-12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8-08-24T14:53:28.694" idx="21">
    <p:pos x="10" y="10"/>
    <p:text>Every day of class, convert the ppt to pdf and upload it in "Teams" following a structure of name that you keep for all the course. Example: 1_DigBus_5oct_Introduction</p:text>
    <p:extLst mod="1">
      <p:ext uri="{C676402C-5697-4E1C-873F-D02D1690AC5C}">
        <p15:threadingInfo xmlns:p15="http://schemas.microsoft.com/office/powerpoint/2012/main" timeZoneBias="-12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8-08-24T14:53:28.694" idx="21">
    <p:pos x="10" y="10"/>
    <p:text>Every day of class, convert the ppt to pdf and upload it in "Teams" following a structure of name that you keep for all the course. Example: 1_DigBus_5oct_Introduction</p:text>
    <p:extLst mod="1">
      <p:ext uri="{C676402C-5697-4E1C-873F-D02D1690AC5C}">
        <p15:threadingInfo xmlns:p15="http://schemas.microsoft.com/office/powerpoint/2012/main" timeZoneBias="-12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18-08-24T14:53:28.694" idx="21">
    <p:pos x="10" y="10"/>
    <p:text>Every day of class, convert the ppt to pdf and upload it in "Teams" following a structure of name that you keep for all the course. Example: 1_DigBus_5oct_Introduction</p:text>
    <p:extLst mod="1">
      <p:ext uri="{C676402C-5697-4E1C-873F-D02D1690AC5C}">
        <p15:threadingInfo xmlns:p15="http://schemas.microsoft.com/office/powerpoint/2012/main" timeZoneBias="-12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18-08-24T14:53:28.694" idx="21">
    <p:pos x="10" y="10"/>
    <p:text>Every day of class, convert the ppt to pdf and upload it in "Teams" following a structure of name that you keep for all the course. Example: 1_DigBus_5oct_Introduction</p:text>
    <p:extLst mod="1">
      <p:ext uri="{C676402C-5697-4E1C-873F-D02D1690AC5C}">
        <p15:threadingInfo xmlns:p15="http://schemas.microsoft.com/office/powerpoint/2012/main" timeZoneBias="-12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18-08-24T14:53:28.694" idx="21">
    <p:pos x="10" y="10"/>
    <p:text>Every day of class, convert the ppt to pdf and upload it in "Teams" following a structure of name that you keep for all the course. Example: 1_DigBus_5oct_Introduction</p:text>
    <p:extLst mod="1">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8-24T12:13:53.427" idx="11">
    <p:pos x="10" y="10"/>
    <p:text>Present the Project Lifecycle to contextualize.</p:text>
    <p:extLst mod="1">
      <p:ext uri="{C676402C-5697-4E1C-873F-D02D1690AC5C}">
        <p15:threadingInfo xmlns:p15="http://schemas.microsoft.com/office/powerpoint/2012/main" timeZoneBias="-12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18-08-24T14:53:28.694" idx="21">
    <p:pos x="10" y="10"/>
    <p:text>Every day of class, convert the ppt to pdf and upload it in "Teams" following a structure of name that you keep for all the course. Example: 1_DigBus_5oct_Introduction</p:text>
    <p:extLst mod="1">
      <p:ext uri="{C676402C-5697-4E1C-873F-D02D1690AC5C}">
        <p15:threadingInfo xmlns:p15="http://schemas.microsoft.com/office/powerpoint/2012/main" timeZoneBias="-12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18-08-24T14:53:28.694" idx="21">
    <p:pos x="10" y="10"/>
    <p:text>Every day of class, convert the ppt to pdf and upload it in "Teams" following a structure of name that you keep for all the course. Example: 1_DigBus_5oct_Introduction</p:text>
    <p:extLst mod="1">
      <p:ext uri="{C676402C-5697-4E1C-873F-D02D1690AC5C}">
        <p15:threadingInfo xmlns:p15="http://schemas.microsoft.com/office/powerpoint/2012/main" timeZoneBias="-12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18-08-24T14:53:28.694" idx="21">
    <p:pos x="10" y="10"/>
    <p:text>Every day of class, convert the ppt to pdf and upload it in "Teams" following a structure of name that you keep for all the course. Example: 1_DigBus_5oct_Introduction</p:text>
    <p:extLst mod="1">
      <p:ext uri="{C676402C-5697-4E1C-873F-D02D1690AC5C}">
        <p15:threadingInfo xmlns:p15="http://schemas.microsoft.com/office/powerpoint/2012/main" timeZoneBias="-12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1" dt="2018-08-24T12:23:14.572" idx="15">
    <p:pos x="10" y="10"/>
    <p:text>Spend the last 10-15 minutes reviewing what they learnt. Check if they understood the key points by asking them specific questions. Leave enough time for Q&amp;A and revision.</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8-24T12:14:27.348" idx="12">
    <p:pos x="10" y="10"/>
    <p:text>Explain the importance of the subject within the context of a Digital Project. Highlight only the name of your subject like in the example.</p:text>
    <p:extLst mod="1">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8-24T14:43:35.559" idx="16">
    <p:pos x="10" y="10"/>
    <p:text>Update the slide according to your subject. Explain what they will learn during the subject from each phase involved.</p:text>
    <p:extLst mod="1">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8-24T14:46:57.609" idx="19">
    <p:pos x="10" y="10"/>
    <p:text>Engage them to attend meetups related to the subject, to build networking and continue their experience after the session, taking advantage of the Barcelona digital ecosystem.</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8-24T12:20:34.137" idx="14">
    <p:pos x="10" y="10"/>
    <p:text>Make sure every student logs in to Teams, show the Teams of your subject and how it is organized. Review the curriculum of the subject and the qualification system with them.</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7-09-15T11:36:18.509" idx="3">
    <p:pos x="2" y="16"/>
    <p:text>Explain the students the goal of the day and what is it useful for in a digital project. Explain the reason why they will learn it. It gives context and helps them to have the big picture.</p:text>
    <p:extLst mod="1">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7-09-15T11:39:22.905" idx="4">
    <p:pos x="3740" y="1527"/>
    <p:text>Include the index of contents of the subject, so the students have always context. For every lesson, highlight the content of the day, it will help students check their progress.</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7-09-15T11:39:22.905" idx="4">
    <p:pos x="3740" y="1527"/>
    <p:text>Include the index of contents of the subject, so the students have always context. For every lesson, highlight the content of the day, it will help students check their progress.</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B8775675-B042-4552-A636-C5E75E2B9E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1A9F8076-800D-4E77-92C0-3CDBD78457E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55C43C-D190-44F7-B5AB-197621397E84}" type="datetimeFigureOut">
              <a:rPr lang="es-ES" smtClean="0"/>
              <a:t>30/09/2019</a:t>
            </a:fld>
            <a:endParaRPr lang="es-ES"/>
          </a:p>
        </p:txBody>
      </p:sp>
      <p:sp>
        <p:nvSpPr>
          <p:cNvPr id="4" name="Marcador de pie de página 3">
            <a:extLst>
              <a:ext uri="{FF2B5EF4-FFF2-40B4-BE49-F238E27FC236}">
                <a16:creationId xmlns:a16="http://schemas.microsoft.com/office/drawing/2014/main" id="{908291E7-BF23-4A0A-9878-F54B7D8771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84888371-47D0-4D71-8CEF-82DEB1E3B5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63596E-F528-441A-BE80-5FC3558CCC2B}" type="slidenum">
              <a:rPr lang="es-ES" smtClean="0"/>
              <a:t>‹#›</a:t>
            </a:fld>
            <a:endParaRPr lang="es-ES"/>
          </a:p>
        </p:txBody>
      </p:sp>
    </p:spTree>
    <p:extLst>
      <p:ext uri="{BB962C8B-B14F-4D97-AF65-F5344CB8AC3E}">
        <p14:creationId xmlns:p14="http://schemas.microsoft.com/office/powerpoint/2010/main" val="378695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733F71-3E53-C049-8158-7AAEB8A39446}" type="datetimeFigureOut">
              <a:rPr lang="en-US" smtClean="0"/>
              <a:t>9/30/2019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A5D97B-F475-4844-892E-96B245742518}" type="slidenum">
              <a:rPr lang="en-US" smtClean="0"/>
              <a:t>‹#›</a:t>
            </a:fld>
            <a:endParaRPr lang="en-US"/>
          </a:p>
        </p:txBody>
      </p:sp>
    </p:spTree>
    <p:extLst>
      <p:ext uri="{BB962C8B-B14F-4D97-AF65-F5344CB8AC3E}">
        <p14:creationId xmlns:p14="http://schemas.microsoft.com/office/powerpoint/2010/main" val="43492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FD9B2D2D-9A65-4446-A4BB-2E9585DBB07A}"/>
              </a:ext>
            </a:extLst>
          </p:cNvPr>
          <p:cNvSpPr/>
          <p:nvPr userDrawn="1"/>
        </p:nvSpPr>
        <p:spPr>
          <a:xfrm>
            <a:off x="-15874" y="1917702"/>
            <a:ext cx="9159875" cy="2828925"/>
          </a:xfrm>
          <a:prstGeom prst="rect">
            <a:avLst/>
          </a:prstGeom>
          <a:solidFill>
            <a:srgbClr val="00B4F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533400" fontAlgn="auto">
              <a:spcBef>
                <a:spcPts val="0"/>
              </a:spcBef>
              <a:spcAft>
                <a:spcPts val="0"/>
              </a:spcAft>
              <a:defRPr/>
            </a:pPr>
            <a:endParaRPr lang="en-US" sz="4800" b="1" dirty="0">
              <a:solidFill>
                <a:srgbClr val="FFFFFF"/>
              </a:solidFill>
              <a:latin typeface="Arial" panose="020B0604020202020204" pitchFamily="34" charset="0"/>
              <a:cs typeface="Arial" panose="020B0604020202020204" pitchFamily="34" charset="0"/>
            </a:endParaRPr>
          </a:p>
        </p:txBody>
      </p:sp>
      <p:sp>
        <p:nvSpPr>
          <p:cNvPr id="9" name="TextBox 3">
            <a:extLst>
              <a:ext uri="{FF2B5EF4-FFF2-40B4-BE49-F238E27FC236}">
                <a16:creationId xmlns:a16="http://schemas.microsoft.com/office/drawing/2014/main" id="{433B7E22-D4F6-43FE-977D-75E4AAE9860C}"/>
              </a:ext>
            </a:extLst>
          </p:cNvPr>
          <p:cNvSpPr txBox="1"/>
          <p:nvPr userDrawn="1"/>
        </p:nvSpPr>
        <p:spPr>
          <a:xfrm>
            <a:off x="546100" y="4274000"/>
            <a:ext cx="5013432" cy="307777"/>
          </a:xfrm>
          <a:prstGeom prst="rect">
            <a:avLst/>
          </a:prstGeom>
          <a:noFill/>
        </p:spPr>
        <p:txBody>
          <a:bodyPr wrap="square" rtlCol="0">
            <a:spAutoFit/>
          </a:bodyPr>
          <a:lstStyle/>
          <a:p>
            <a:r>
              <a:rPr lang="en-US" sz="1400" b="1" dirty="0">
                <a:solidFill>
                  <a:schemeClr val="bg1"/>
                </a:solidFill>
                <a:latin typeface="Arial" panose="020B0604020202020204" pitchFamily="34" charset="0"/>
                <a:ea typeface="Avenir Book" charset="0"/>
                <a:cs typeface="Arial" panose="020B0604020202020204" pitchFamily="34" charset="0"/>
              </a:rPr>
              <a:t>Master in Big Data Solutions 2019-2020</a:t>
            </a:r>
          </a:p>
        </p:txBody>
      </p:sp>
      <p:pic>
        <p:nvPicPr>
          <p:cNvPr id="7" name="Picture 9">
            <a:extLst>
              <a:ext uri="{FF2B5EF4-FFF2-40B4-BE49-F238E27FC236}">
                <a16:creationId xmlns:a16="http://schemas.microsoft.com/office/drawing/2014/main" id="{BCE4E2FC-3526-4E4B-B705-006C1F11CFB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26768" y="2732882"/>
            <a:ext cx="1198563" cy="1198563"/>
          </a:xfrm>
          <a:prstGeom prst="rect">
            <a:avLst/>
          </a:prstGeom>
        </p:spPr>
      </p:pic>
      <p:grpSp>
        <p:nvGrpSpPr>
          <p:cNvPr id="11" name="Group 6">
            <a:extLst>
              <a:ext uri="{FF2B5EF4-FFF2-40B4-BE49-F238E27FC236}">
                <a16:creationId xmlns:a16="http://schemas.microsoft.com/office/drawing/2014/main" id="{187D37BE-C181-43E9-90F7-B61667C34FC8}"/>
              </a:ext>
            </a:extLst>
          </p:cNvPr>
          <p:cNvGrpSpPr/>
          <p:nvPr userDrawn="1"/>
        </p:nvGrpSpPr>
        <p:grpSpPr>
          <a:xfrm>
            <a:off x="3568593" y="6370076"/>
            <a:ext cx="1990940" cy="246221"/>
            <a:chOff x="3506673" y="6101329"/>
            <a:chExt cx="1990940" cy="246221"/>
          </a:xfrm>
        </p:grpSpPr>
        <p:pic>
          <p:nvPicPr>
            <p:cNvPr id="12" name="Picture 1">
              <a:extLst>
                <a:ext uri="{FF2B5EF4-FFF2-40B4-BE49-F238E27FC236}">
                  <a16:creationId xmlns:a16="http://schemas.microsoft.com/office/drawing/2014/main" id="{75022B7C-FFCD-4B12-87C1-C77122926563}"/>
                </a:ext>
              </a:extLst>
            </p:cNvPr>
            <p:cNvPicPr>
              <a:picLocks noChangeAspect="1"/>
            </p:cNvPicPr>
            <p:nvPr/>
          </p:nvPicPr>
          <p:blipFill>
            <a:blip r:embed="rId3"/>
            <a:stretch>
              <a:fillRect/>
            </a:stretch>
          </p:blipFill>
          <p:spPr>
            <a:xfrm>
              <a:off x="3506673" y="6138552"/>
              <a:ext cx="167984" cy="167984"/>
            </a:xfrm>
            <a:prstGeom prst="rect">
              <a:avLst/>
            </a:prstGeom>
          </p:spPr>
        </p:pic>
        <p:sp>
          <p:nvSpPr>
            <p:cNvPr id="13" name="TextBox 2">
              <a:extLst>
                <a:ext uri="{FF2B5EF4-FFF2-40B4-BE49-F238E27FC236}">
                  <a16:creationId xmlns:a16="http://schemas.microsoft.com/office/drawing/2014/main" id="{FF1E5786-D34D-4055-9CFE-361C113E930A}"/>
                </a:ext>
              </a:extLst>
            </p:cNvPr>
            <p:cNvSpPr txBox="1"/>
            <p:nvPr/>
          </p:nvSpPr>
          <p:spPr>
            <a:xfrm>
              <a:off x="3623382" y="6101329"/>
              <a:ext cx="1874231" cy="246221"/>
            </a:xfrm>
            <a:prstGeom prst="rect">
              <a:avLst/>
            </a:prstGeom>
            <a:noFill/>
          </p:spPr>
          <p:txBody>
            <a:bodyPr wrap="none" rtlCol="0">
              <a:spAutoFit/>
            </a:bodyPr>
            <a:lstStyle/>
            <a:p>
              <a:pPr algn="ctr"/>
              <a:r>
                <a:rPr lang="en-US" sz="1000" dirty="0">
                  <a:latin typeface="Avenir Book" charset="0"/>
                  <a:ea typeface="Avenir Book" charset="0"/>
                  <a:cs typeface="Avenir Book" charset="0"/>
                </a:rPr>
                <a:t>Barcelona Technology School S.L.</a:t>
              </a:r>
            </a:p>
          </p:txBody>
        </p:sp>
      </p:grpSp>
      <p:sp>
        <p:nvSpPr>
          <p:cNvPr id="8" name="Marcador de texto 7">
            <a:extLst>
              <a:ext uri="{FF2B5EF4-FFF2-40B4-BE49-F238E27FC236}">
                <a16:creationId xmlns:a16="http://schemas.microsoft.com/office/drawing/2014/main" id="{FDB59B14-B4EA-4F28-8EB4-0066C5F7FB87}"/>
              </a:ext>
            </a:extLst>
          </p:cNvPr>
          <p:cNvSpPr>
            <a:spLocks noGrp="1"/>
          </p:cNvSpPr>
          <p:nvPr>
            <p:ph type="body" sz="quarter" idx="10" hasCustomPrompt="1"/>
          </p:nvPr>
        </p:nvSpPr>
        <p:spPr>
          <a:xfrm>
            <a:off x="555578" y="2794531"/>
            <a:ext cx="6361998" cy="1280894"/>
          </a:xfrm>
        </p:spPr>
        <p:txBody>
          <a:bodyPr>
            <a:noAutofit/>
          </a:bodyPr>
          <a:lstStyle>
            <a:lvl1pPr marL="0" indent="0">
              <a:buNone/>
              <a:defRPr sz="4800" b="1">
                <a:solidFill>
                  <a:schemeClr val="bg1"/>
                </a:solidFill>
              </a:defRPr>
            </a:lvl1pPr>
          </a:lstStyle>
          <a:p>
            <a:pPr lvl="0"/>
            <a:r>
              <a:rPr lang="es-ES" dirty="0"/>
              <a:t>Subject</a:t>
            </a:r>
          </a:p>
        </p:txBody>
      </p:sp>
      <p:sp>
        <p:nvSpPr>
          <p:cNvPr id="15" name="Marcador de texto 14">
            <a:extLst>
              <a:ext uri="{FF2B5EF4-FFF2-40B4-BE49-F238E27FC236}">
                <a16:creationId xmlns:a16="http://schemas.microsoft.com/office/drawing/2014/main" id="{D8A2C02A-BD57-47D4-81D9-7D50CFC23151}"/>
              </a:ext>
            </a:extLst>
          </p:cNvPr>
          <p:cNvSpPr>
            <a:spLocks noGrp="1"/>
          </p:cNvSpPr>
          <p:nvPr>
            <p:ph type="body" sz="quarter" idx="11" hasCustomPrompt="1"/>
          </p:nvPr>
        </p:nvSpPr>
        <p:spPr>
          <a:xfrm>
            <a:off x="555577" y="5289288"/>
            <a:ext cx="3729984" cy="352426"/>
          </a:xfrm>
        </p:spPr>
        <p:txBody>
          <a:bodyPr>
            <a:normAutofit/>
          </a:bodyPr>
          <a:lstStyle>
            <a:lvl1pPr marL="0" indent="0">
              <a:lnSpc>
                <a:spcPct val="150000"/>
              </a:lnSpc>
              <a:spcBef>
                <a:spcPts val="0"/>
              </a:spcBef>
              <a:buNone/>
              <a:defRPr sz="1200"/>
            </a:lvl1pPr>
          </a:lstStyle>
          <a:p>
            <a:pPr lvl="0"/>
            <a:r>
              <a:rPr lang="es-ES" dirty="0" err="1"/>
              <a:t>Trainer’s</a:t>
            </a:r>
            <a:r>
              <a:rPr lang="es-ES" dirty="0"/>
              <a:t> </a:t>
            </a:r>
            <a:r>
              <a:rPr lang="es-ES" dirty="0" err="1"/>
              <a:t>name</a:t>
            </a:r>
            <a:endParaRPr lang="es-ES" dirty="0"/>
          </a:p>
        </p:txBody>
      </p:sp>
      <p:sp>
        <p:nvSpPr>
          <p:cNvPr id="17" name="Marcador de texto 16">
            <a:extLst>
              <a:ext uri="{FF2B5EF4-FFF2-40B4-BE49-F238E27FC236}">
                <a16:creationId xmlns:a16="http://schemas.microsoft.com/office/drawing/2014/main" id="{2BE0CD8D-7EE9-4B2A-A7DC-C6AFCDF4F1ED}"/>
              </a:ext>
            </a:extLst>
          </p:cNvPr>
          <p:cNvSpPr>
            <a:spLocks noGrp="1"/>
          </p:cNvSpPr>
          <p:nvPr>
            <p:ph type="body" sz="quarter" idx="12" hasCustomPrompt="1"/>
          </p:nvPr>
        </p:nvSpPr>
        <p:spPr>
          <a:xfrm>
            <a:off x="555578" y="5707293"/>
            <a:ext cx="3729983" cy="352425"/>
          </a:xfrm>
        </p:spPr>
        <p:txBody>
          <a:bodyPr>
            <a:normAutofit/>
          </a:bodyPr>
          <a:lstStyle>
            <a:lvl1pPr marL="0" indent="0">
              <a:lnSpc>
                <a:spcPct val="150000"/>
              </a:lnSpc>
              <a:spcBef>
                <a:spcPts val="0"/>
              </a:spcBef>
              <a:buNone/>
              <a:defRPr sz="1200"/>
            </a:lvl1pPr>
          </a:lstStyle>
          <a:p>
            <a:pPr lvl="0"/>
            <a:r>
              <a:rPr lang="es-ES" dirty="0"/>
              <a:t>BTS Email </a:t>
            </a:r>
            <a:r>
              <a:rPr lang="es-ES" dirty="0" err="1"/>
              <a:t>address</a:t>
            </a:r>
            <a:endParaRPr lang="es-ES" dirty="0"/>
          </a:p>
        </p:txBody>
      </p:sp>
    </p:spTree>
    <p:extLst>
      <p:ext uri="{BB962C8B-B14F-4D97-AF65-F5344CB8AC3E}">
        <p14:creationId xmlns:p14="http://schemas.microsoft.com/office/powerpoint/2010/main" val="1980252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57200" y="172464"/>
            <a:ext cx="8229600" cy="1143000"/>
          </a:xfrm>
          <a:prstGeom prst="rect">
            <a:avLst/>
          </a:prstGeom>
        </p:spPr>
        <p:txBody>
          <a:bodyPr lIns="0" tIns="0" rIns="0" bIns="0"/>
          <a:lstStyle>
            <a:lvl1pPr>
              <a:defRPr/>
            </a:lvl1pPr>
          </a:lstStyle>
          <a:p>
            <a:r>
              <a:rPr lang="es-ES_tradnl" dirty="0" err="1"/>
              <a:t>Title</a:t>
            </a:r>
            <a:endParaRPr lang="es-ES" dirty="0"/>
          </a:p>
        </p:txBody>
      </p:sp>
      <p:sp>
        <p:nvSpPr>
          <p:cNvPr id="7" name="CuadroTexto 6">
            <a:extLst>
              <a:ext uri="{FF2B5EF4-FFF2-40B4-BE49-F238E27FC236}">
                <a16:creationId xmlns:a16="http://schemas.microsoft.com/office/drawing/2014/main" id="{45CC6BCB-0EA8-4BE1-88F3-EF69F52EE2F9}"/>
              </a:ext>
            </a:extLst>
          </p:cNvPr>
          <p:cNvSpPr txBox="1"/>
          <p:nvPr userDrawn="1"/>
        </p:nvSpPr>
        <p:spPr>
          <a:xfrm>
            <a:off x="7620000" y="185776"/>
            <a:ext cx="1314784" cy="261610"/>
          </a:xfrm>
          <a:prstGeom prst="rect">
            <a:avLst/>
          </a:prstGeom>
          <a:noFill/>
        </p:spPr>
        <p:txBody>
          <a:bodyPr wrap="none" rtlCol="0">
            <a:spAutoFit/>
          </a:bodyPr>
          <a:lstStyle/>
          <a:p>
            <a:r>
              <a:rPr lang="es-ES" sz="1100" b="1" dirty="0">
                <a:solidFill>
                  <a:schemeClr val="bg1">
                    <a:lumMod val="50000"/>
                  </a:schemeClr>
                </a:solidFill>
                <a:latin typeface="Arial" panose="020B0604020202020204" pitchFamily="34" charset="0"/>
                <a:cs typeface="Arial" panose="020B0604020202020204" pitchFamily="34" charset="0"/>
              </a:rPr>
              <a:t>MBDS 2019-2020</a:t>
            </a:r>
          </a:p>
        </p:txBody>
      </p:sp>
    </p:spTree>
    <p:extLst>
      <p:ext uri="{BB962C8B-B14F-4D97-AF65-F5344CB8AC3E}">
        <p14:creationId xmlns:p14="http://schemas.microsoft.com/office/powerpoint/2010/main" val="3743511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57200" y="472987"/>
            <a:ext cx="8229600" cy="557555"/>
          </a:xfrm>
          <a:prstGeom prst="rect">
            <a:avLst/>
          </a:prstGeom>
        </p:spPr>
        <p:txBody>
          <a:bodyPr lIns="0" tIns="0" rIns="0" bIns="0"/>
          <a:lstStyle>
            <a:lvl1pPr>
              <a:defRPr/>
            </a:lvl1pPr>
          </a:lstStyle>
          <a:p>
            <a:r>
              <a:rPr lang="es-ES_tradnl" dirty="0" err="1"/>
              <a:t>Title</a:t>
            </a:r>
            <a:endParaRPr lang="es-ES" dirty="0"/>
          </a:p>
        </p:txBody>
      </p:sp>
      <p:sp>
        <p:nvSpPr>
          <p:cNvPr id="6" name="Marcador de texto 5">
            <a:extLst>
              <a:ext uri="{FF2B5EF4-FFF2-40B4-BE49-F238E27FC236}">
                <a16:creationId xmlns:a16="http://schemas.microsoft.com/office/drawing/2014/main" id="{92A8BC87-6B1C-4A74-94D5-634DA676C46B}"/>
              </a:ext>
            </a:extLst>
          </p:cNvPr>
          <p:cNvSpPr>
            <a:spLocks noGrp="1"/>
          </p:cNvSpPr>
          <p:nvPr>
            <p:ph type="body" sz="quarter" idx="10" hasCustomPrompt="1"/>
          </p:nvPr>
        </p:nvSpPr>
        <p:spPr>
          <a:xfrm>
            <a:off x="457200" y="1056139"/>
            <a:ext cx="8229600" cy="356634"/>
          </a:xfrm>
        </p:spPr>
        <p:txBody>
          <a:bodyPr lIns="0" tIns="0" rIns="0" bIns="0"/>
          <a:lstStyle>
            <a:lvl1pPr marL="0" indent="0" algn="ctr">
              <a:buNone/>
              <a:defRPr sz="1800" b="1"/>
            </a:lvl1pPr>
          </a:lstStyle>
          <a:p>
            <a:pPr lvl="0"/>
            <a:r>
              <a:rPr lang="es-ES" dirty="0" err="1"/>
              <a:t>Subtitle</a:t>
            </a:r>
            <a:endParaRPr lang="es-ES" dirty="0"/>
          </a:p>
        </p:txBody>
      </p:sp>
      <p:sp>
        <p:nvSpPr>
          <p:cNvPr id="7" name="CuadroTexto 6">
            <a:extLst>
              <a:ext uri="{FF2B5EF4-FFF2-40B4-BE49-F238E27FC236}">
                <a16:creationId xmlns:a16="http://schemas.microsoft.com/office/drawing/2014/main" id="{3954E952-3BA7-4888-8731-07BC652D9A80}"/>
              </a:ext>
            </a:extLst>
          </p:cNvPr>
          <p:cNvSpPr txBox="1"/>
          <p:nvPr userDrawn="1"/>
        </p:nvSpPr>
        <p:spPr>
          <a:xfrm>
            <a:off x="7620000" y="185776"/>
            <a:ext cx="1314784" cy="261610"/>
          </a:xfrm>
          <a:prstGeom prst="rect">
            <a:avLst/>
          </a:prstGeom>
          <a:noFill/>
        </p:spPr>
        <p:txBody>
          <a:bodyPr wrap="none" rtlCol="0">
            <a:spAutoFit/>
          </a:bodyPr>
          <a:lstStyle/>
          <a:p>
            <a:r>
              <a:rPr lang="es-ES" sz="1100" b="1" dirty="0">
                <a:solidFill>
                  <a:schemeClr val="bg1">
                    <a:lumMod val="50000"/>
                  </a:schemeClr>
                </a:solidFill>
                <a:latin typeface="Arial" panose="020B0604020202020204" pitchFamily="34" charset="0"/>
                <a:cs typeface="Arial" panose="020B0604020202020204" pitchFamily="34" charset="0"/>
              </a:rPr>
              <a:t>MBDS 2019-2020</a:t>
            </a:r>
          </a:p>
        </p:txBody>
      </p:sp>
    </p:spTree>
    <p:extLst>
      <p:ext uri="{BB962C8B-B14F-4D97-AF65-F5344CB8AC3E}">
        <p14:creationId xmlns:p14="http://schemas.microsoft.com/office/powerpoint/2010/main" val="2898959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mp; Content">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57200" y="173114"/>
            <a:ext cx="8229600" cy="1143000"/>
          </a:xfrm>
          <a:prstGeom prst="rect">
            <a:avLst/>
          </a:prstGeom>
        </p:spPr>
        <p:txBody>
          <a:bodyPr lIns="0" tIns="0" rIns="0" bIns="0"/>
          <a:lstStyle>
            <a:lvl1pPr>
              <a:defRPr/>
            </a:lvl1pPr>
          </a:lstStyle>
          <a:p>
            <a:r>
              <a:rPr lang="es-ES_tradnl" dirty="0" err="1"/>
              <a:t>Title</a:t>
            </a:r>
            <a:endParaRPr lang="es-ES" dirty="0"/>
          </a:p>
        </p:txBody>
      </p:sp>
      <p:sp>
        <p:nvSpPr>
          <p:cNvPr id="3" name="Marcador de contenido 2"/>
          <p:cNvSpPr>
            <a:spLocks noGrp="1"/>
          </p:cNvSpPr>
          <p:nvPr>
            <p:ph idx="1" hasCustomPrompt="1"/>
          </p:nvPr>
        </p:nvSpPr>
        <p:spPr>
          <a:xfrm>
            <a:off x="457200" y="1522758"/>
            <a:ext cx="8229600" cy="4900076"/>
          </a:xfrm>
        </p:spPr>
        <p:txBody>
          <a:bodyPr>
            <a:normAutofit/>
          </a:bodyPr>
          <a:lstStyle>
            <a:lvl1pPr marL="342900" indent="-342900">
              <a:buFont typeface="Wingdings" panose="05000000000000000000" pitchFamily="2" charset="2"/>
              <a:buChar char="§"/>
              <a:defRPr sz="2400"/>
            </a:lvl1pPr>
            <a:lvl2pPr marL="742950" indent="-285750">
              <a:buFont typeface="Wingdings" panose="05000000000000000000" pitchFamily="2" charset="2"/>
              <a:buChar char="§"/>
              <a:defRPr sz="2000"/>
            </a:lvl2pPr>
            <a:lvl3pPr marL="1143000" indent="-228600">
              <a:buFont typeface="Wingdings" panose="05000000000000000000" pitchFamily="2" charset="2"/>
              <a:buChar char="§"/>
              <a:defRPr sz="1800"/>
            </a:lvl3pPr>
            <a:lvl4pPr marL="1600200" indent="-228600">
              <a:buFont typeface="Wingdings" panose="05000000000000000000" pitchFamily="2" charset="2"/>
              <a:buChar char="§"/>
              <a:defRPr sz="1600"/>
            </a:lvl4pPr>
            <a:lvl5pPr marL="2057400" indent="-228600">
              <a:buFont typeface="Wingdings" panose="05000000000000000000" pitchFamily="2" charset="2"/>
              <a:buChar char="§"/>
              <a:defRPr sz="1600"/>
            </a:lvl5pPr>
          </a:lstStyle>
          <a:p>
            <a:pPr lvl="0"/>
            <a:r>
              <a:rPr lang="es-ES_tradnl" dirty="0"/>
              <a:t>Content</a:t>
            </a:r>
          </a:p>
          <a:p>
            <a:pPr lvl="1"/>
            <a:r>
              <a:rPr lang="es-ES_tradnl" dirty="0"/>
              <a:t>Content</a:t>
            </a:r>
          </a:p>
          <a:p>
            <a:pPr lvl="2"/>
            <a:r>
              <a:rPr lang="es-ES_tradnl" dirty="0"/>
              <a:t>Content</a:t>
            </a:r>
          </a:p>
          <a:p>
            <a:pPr lvl="3"/>
            <a:r>
              <a:rPr lang="es-ES_tradnl" dirty="0"/>
              <a:t>Content</a:t>
            </a:r>
          </a:p>
          <a:p>
            <a:pPr lvl="4"/>
            <a:r>
              <a:rPr lang="es-ES_tradnl" dirty="0"/>
              <a:t>Content</a:t>
            </a:r>
            <a:endParaRPr lang="es-ES" dirty="0"/>
          </a:p>
        </p:txBody>
      </p:sp>
      <p:sp>
        <p:nvSpPr>
          <p:cNvPr id="6" name="CuadroTexto 5">
            <a:extLst>
              <a:ext uri="{FF2B5EF4-FFF2-40B4-BE49-F238E27FC236}">
                <a16:creationId xmlns:a16="http://schemas.microsoft.com/office/drawing/2014/main" id="{D177FF5E-8D87-4009-A567-5440419BFBA5}"/>
              </a:ext>
            </a:extLst>
          </p:cNvPr>
          <p:cNvSpPr txBox="1"/>
          <p:nvPr userDrawn="1"/>
        </p:nvSpPr>
        <p:spPr>
          <a:xfrm>
            <a:off x="7620000" y="185776"/>
            <a:ext cx="1314784" cy="261610"/>
          </a:xfrm>
          <a:prstGeom prst="rect">
            <a:avLst/>
          </a:prstGeom>
          <a:noFill/>
        </p:spPr>
        <p:txBody>
          <a:bodyPr wrap="none" rtlCol="0">
            <a:spAutoFit/>
          </a:bodyPr>
          <a:lstStyle/>
          <a:p>
            <a:r>
              <a:rPr lang="es-ES" sz="1100" b="1" dirty="0">
                <a:solidFill>
                  <a:schemeClr val="bg1">
                    <a:lumMod val="50000"/>
                  </a:schemeClr>
                </a:solidFill>
                <a:latin typeface="Arial" panose="020B0604020202020204" pitchFamily="34" charset="0"/>
                <a:cs typeface="Arial" panose="020B0604020202020204" pitchFamily="34" charset="0"/>
              </a:rPr>
              <a:t>MBDS 2019-2020</a:t>
            </a:r>
          </a:p>
        </p:txBody>
      </p:sp>
    </p:spTree>
    <p:extLst>
      <p:ext uri="{BB962C8B-B14F-4D97-AF65-F5344CB8AC3E}">
        <p14:creationId xmlns:p14="http://schemas.microsoft.com/office/powerpoint/2010/main" val="1622019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57200" y="472987"/>
            <a:ext cx="8229600" cy="557555"/>
          </a:xfrm>
          <a:prstGeom prst="rect">
            <a:avLst/>
          </a:prstGeom>
        </p:spPr>
        <p:txBody>
          <a:bodyPr lIns="0" tIns="0" rIns="0" bIns="0"/>
          <a:lstStyle>
            <a:lvl1pPr>
              <a:defRPr/>
            </a:lvl1pPr>
          </a:lstStyle>
          <a:p>
            <a:r>
              <a:rPr lang="es-ES_tradnl" dirty="0" err="1"/>
              <a:t>Title</a:t>
            </a:r>
            <a:endParaRPr lang="es-ES" dirty="0"/>
          </a:p>
        </p:txBody>
      </p:sp>
      <p:sp>
        <p:nvSpPr>
          <p:cNvPr id="6" name="Marcador de texto 5">
            <a:extLst>
              <a:ext uri="{FF2B5EF4-FFF2-40B4-BE49-F238E27FC236}">
                <a16:creationId xmlns:a16="http://schemas.microsoft.com/office/drawing/2014/main" id="{92A8BC87-6B1C-4A74-94D5-634DA676C46B}"/>
              </a:ext>
            </a:extLst>
          </p:cNvPr>
          <p:cNvSpPr>
            <a:spLocks noGrp="1"/>
          </p:cNvSpPr>
          <p:nvPr>
            <p:ph type="body" sz="quarter" idx="10" hasCustomPrompt="1"/>
          </p:nvPr>
        </p:nvSpPr>
        <p:spPr>
          <a:xfrm>
            <a:off x="457200" y="1056139"/>
            <a:ext cx="8229600" cy="356634"/>
          </a:xfrm>
        </p:spPr>
        <p:txBody>
          <a:bodyPr lIns="0" tIns="0" rIns="0" bIns="0"/>
          <a:lstStyle>
            <a:lvl1pPr marL="0" indent="0" algn="ctr">
              <a:buNone/>
              <a:defRPr sz="1800" b="1"/>
            </a:lvl1pPr>
          </a:lstStyle>
          <a:p>
            <a:pPr lvl="0"/>
            <a:r>
              <a:rPr lang="es-ES" dirty="0" err="1"/>
              <a:t>Subtitle</a:t>
            </a:r>
            <a:endParaRPr lang="es-ES" dirty="0"/>
          </a:p>
        </p:txBody>
      </p:sp>
      <p:sp>
        <p:nvSpPr>
          <p:cNvPr id="4" name="Marcador de texto 3">
            <a:extLst>
              <a:ext uri="{FF2B5EF4-FFF2-40B4-BE49-F238E27FC236}">
                <a16:creationId xmlns:a16="http://schemas.microsoft.com/office/drawing/2014/main" id="{74431E53-F9C0-4BE1-AEE6-7F16C8E578AD}"/>
              </a:ext>
            </a:extLst>
          </p:cNvPr>
          <p:cNvSpPr>
            <a:spLocks noGrp="1"/>
          </p:cNvSpPr>
          <p:nvPr>
            <p:ph type="body" sz="quarter" idx="11" hasCustomPrompt="1"/>
          </p:nvPr>
        </p:nvSpPr>
        <p:spPr>
          <a:xfrm>
            <a:off x="457200" y="1531344"/>
            <a:ext cx="8229600" cy="4930698"/>
          </a:xfrm>
        </p:spPr>
        <p:txBody>
          <a:bodyPr/>
          <a:lstStyle>
            <a:lvl1pPr>
              <a:defRPr/>
            </a:lvl1pPr>
            <a:lvl2pPr>
              <a:defRPr/>
            </a:lvl2pPr>
            <a:lvl3pPr>
              <a:defRPr/>
            </a:lvl3pPr>
            <a:lvl4pPr>
              <a:defRPr/>
            </a:lvl4pPr>
            <a:lvl5pPr>
              <a:defRPr/>
            </a:lvl5pPr>
          </a:lstStyle>
          <a:p>
            <a:pPr lvl="0"/>
            <a:r>
              <a:rPr lang="es-ES" dirty="0"/>
              <a:t>Content</a:t>
            </a:r>
          </a:p>
          <a:p>
            <a:pPr lvl="1"/>
            <a:r>
              <a:rPr lang="es-ES" dirty="0"/>
              <a:t>Content</a:t>
            </a:r>
          </a:p>
          <a:p>
            <a:pPr lvl="2"/>
            <a:r>
              <a:rPr lang="es-ES" dirty="0"/>
              <a:t>Content</a:t>
            </a:r>
          </a:p>
          <a:p>
            <a:pPr lvl="3"/>
            <a:r>
              <a:rPr lang="es-ES" dirty="0"/>
              <a:t>Content</a:t>
            </a:r>
          </a:p>
          <a:p>
            <a:pPr lvl="4"/>
            <a:r>
              <a:rPr lang="es-ES" dirty="0"/>
              <a:t>Content</a:t>
            </a:r>
          </a:p>
        </p:txBody>
      </p:sp>
      <p:sp>
        <p:nvSpPr>
          <p:cNvPr id="7" name="CuadroTexto 6">
            <a:extLst>
              <a:ext uri="{FF2B5EF4-FFF2-40B4-BE49-F238E27FC236}">
                <a16:creationId xmlns:a16="http://schemas.microsoft.com/office/drawing/2014/main" id="{B7903682-7E49-4D94-A45F-B2F9A6E9B88A}"/>
              </a:ext>
            </a:extLst>
          </p:cNvPr>
          <p:cNvSpPr txBox="1"/>
          <p:nvPr userDrawn="1"/>
        </p:nvSpPr>
        <p:spPr>
          <a:xfrm>
            <a:off x="7620000" y="185776"/>
            <a:ext cx="1314784" cy="261610"/>
          </a:xfrm>
          <a:prstGeom prst="rect">
            <a:avLst/>
          </a:prstGeom>
          <a:noFill/>
        </p:spPr>
        <p:txBody>
          <a:bodyPr wrap="none" rtlCol="0">
            <a:spAutoFit/>
          </a:bodyPr>
          <a:lstStyle/>
          <a:p>
            <a:r>
              <a:rPr lang="es-ES" sz="1100" b="1" dirty="0">
                <a:solidFill>
                  <a:schemeClr val="bg1">
                    <a:lumMod val="50000"/>
                  </a:schemeClr>
                </a:solidFill>
                <a:latin typeface="Arial" panose="020B0604020202020204" pitchFamily="34" charset="0"/>
                <a:cs typeface="Arial" panose="020B0604020202020204" pitchFamily="34" charset="0"/>
              </a:rPr>
              <a:t>MBDS 2019-2020</a:t>
            </a:r>
          </a:p>
        </p:txBody>
      </p:sp>
    </p:spTree>
    <p:extLst>
      <p:ext uri="{BB962C8B-B14F-4D97-AF65-F5344CB8AC3E}">
        <p14:creationId xmlns:p14="http://schemas.microsoft.com/office/powerpoint/2010/main" val="2601198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out title">
    <p:spTree>
      <p:nvGrpSpPr>
        <p:cNvPr id="1" name=""/>
        <p:cNvGrpSpPr/>
        <p:nvPr/>
      </p:nvGrpSpPr>
      <p:grpSpPr>
        <a:xfrm>
          <a:off x="0" y="0"/>
          <a:ext cx="0" cy="0"/>
          <a:chOff x="0" y="0"/>
          <a:chExt cx="0" cy="0"/>
        </a:xfrm>
      </p:grpSpPr>
      <p:sp>
        <p:nvSpPr>
          <p:cNvPr id="3" name="Marcador de contenido 2"/>
          <p:cNvSpPr>
            <a:spLocks noGrp="1"/>
          </p:cNvSpPr>
          <p:nvPr>
            <p:ph idx="1" hasCustomPrompt="1"/>
          </p:nvPr>
        </p:nvSpPr>
        <p:spPr>
          <a:xfrm>
            <a:off x="457200" y="881349"/>
            <a:ext cx="8229600" cy="5530468"/>
          </a:xfrm>
        </p:spPr>
        <p:txBody>
          <a:bodyPr>
            <a:normAutofit/>
          </a:bodyPr>
          <a:lstStyle>
            <a:lvl1pPr marL="342900" indent="-342900">
              <a:buFont typeface="Wingdings" panose="05000000000000000000" pitchFamily="2" charset="2"/>
              <a:buChar char="§"/>
              <a:defRPr sz="2400"/>
            </a:lvl1pPr>
            <a:lvl2pPr marL="742950" indent="-285750">
              <a:buFont typeface="Wingdings" panose="05000000000000000000" pitchFamily="2" charset="2"/>
              <a:buChar char="§"/>
              <a:defRPr sz="2000"/>
            </a:lvl2pPr>
            <a:lvl3pPr marL="1143000" indent="-228600">
              <a:buFont typeface="Wingdings" panose="05000000000000000000" pitchFamily="2" charset="2"/>
              <a:buChar char="§"/>
              <a:defRPr sz="1800"/>
            </a:lvl3pPr>
            <a:lvl4pPr marL="1600200" indent="-228600">
              <a:buFont typeface="Wingdings" panose="05000000000000000000" pitchFamily="2" charset="2"/>
              <a:buChar char="§"/>
              <a:defRPr sz="1600"/>
            </a:lvl4pPr>
            <a:lvl5pPr marL="2057400" indent="-228600">
              <a:buFont typeface="Wingdings" panose="05000000000000000000" pitchFamily="2" charset="2"/>
              <a:buChar char="§"/>
              <a:defRPr sz="1600"/>
            </a:lvl5pPr>
          </a:lstStyle>
          <a:p>
            <a:pPr lvl="0"/>
            <a:r>
              <a:rPr lang="es-ES_tradnl" dirty="0"/>
              <a:t>Content</a:t>
            </a:r>
          </a:p>
          <a:p>
            <a:pPr lvl="1"/>
            <a:r>
              <a:rPr lang="es-ES_tradnl" dirty="0"/>
              <a:t>Content</a:t>
            </a:r>
          </a:p>
          <a:p>
            <a:pPr lvl="2"/>
            <a:r>
              <a:rPr lang="es-ES_tradnl" dirty="0"/>
              <a:t>Content</a:t>
            </a:r>
          </a:p>
          <a:p>
            <a:pPr lvl="3"/>
            <a:r>
              <a:rPr lang="es-ES_tradnl" dirty="0"/>
              <a:t>Content</a:t>
            </a:r>
          </a:p>
          <a:p>
            <a:pPr lvl="4"/>
            <a:r>
              <a:rPr lang="es-ES_tradnl" dirty="0"/>
              <a:t>Content</a:t>
            </a:r>
            <a:endParaRPr lang="es-ES" dirty="0"/>
          </a:p>
        </p:txBody>
      </p:sp>
      <p:sp>
        <p:nvSpPr>
          <p:cNvPr id="5" name="CuadroTexto 4">
            <a:extLst>
              <a:ext uri="{FF2B5EF4-FFF2-40B4-BE49-F238E27FC236}">
                <a16:creationId xmlns:a16="http://schemas.microsoft.com/office/drawing/2014/main" id="{6A183387-3024-47D0-8001-FA4C102225D4}"/>
              </a:ext>
            </a:extLst>
          </p:cNvPr>
          <p:cNvSpPr txBox="1"/>
          <p:nvPr userDrawn="1"/>
        </p:nvSpPr>
        <p:spPr>
          <a:xfrm>
            <a:off x="7620000" y="185776"/>
            <a:ext cx="1314784" cy="261610"/>
          </a:xfrm>
          <a:prstGeom prst="rect">
            <a:avLst/>
          </a:prstGeom>
          <a:noFill/>
        </p:spPr>
        <p:txBody>
          <a:bodyPr wrap="none" rtlCol="0">
            <a:spAutoFit/>
          </a:bodyPr>
          <a:lstStyle/>
          <a:p>
            <a:r>
              <a:rPr lang="es-ES" sz="1100" b="1" dirty="0">
                <a:solidFill>
                  <a:schemeClr val="bg1">
                    <a:lumMod val="50000"/>
                  </a:schemeClr>
                </a:solidFill>
                <a:latin typeface="Arial" panose="020B0604020202020204" pitchFamily="34" charset="0"/>
                <a:cs typeface="Arial" panose="020B0604020202020204" pitchFamily="34" charset="0"/>
              </a:rPr>
              <a:t>MBDS 2019-2020</a:t>
            </a:r>
          </a:p>
        </p:txBody>
      </p:sp>
    </p:spTree>
    <p:extLst>
      <p:ext uri="{BB962C8B-B14F-4D97-AF65-F5344CB8AC3E}">
        <p14:creationId xmlns:p14="http://schemas.microsoft.com/office/powerpoint/2010/main" val="3906563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CE9A21E-F3CF-4355-954D-BB348C6D17FC}"/>
              </a:ext>
            </a:extLst>
          </p:cNvPr>
          <p:cNvSpPr txBox="1"/>
          <p:nvPr userDrawn="1"/>
        </p:nvSpPr>
        <p:spPr>
          <a:xfrm>
            <a:off x="7620000" y="185776"/>
            <a:ext cx="1314784" cy="261610"/>
          </a:xfrm>
          <a:prstGeom prst="rect">
            <a:avLst/>
          </a:prstGeom>
          <a:noFill/>
        </p:spPr>
        <p:txBody>
          <a:bodyPr wrap="none" rtlCol="0">
            <a:spAutoFit/>
          </a:bodyPr>
          <a:lstStyle/>
          <a:p>
            <a:r>
              <a:rPr lang="es-ES" sz="1100" b="1" dirty="0">
                <a:solidFill>
                  <a:schemeClr val="bg1">
                    <a:lumMod val="50000"/>
                  </a:schemeClr>
                </a:solidFill>
                <a:latin typeface="Arial" panose="020B0604020202020204" pitchFamily="34" charset="0"/>
                <a:cs typeface="Arial" panose="020B0604020202020204" pitchFamily="34" charset="0"/>
              </a:rPr>
              <a:t>MBDS 2019-2020</a:t>
            </a:r>
          </a:p>
        </p:txBody>
      </p:sp>
    </p:spTree>
    <p:extLst>
      <p:ext uri="{BB962C8B-B14F-4D97-AF65-F5344CB8AC3E}">
        <p14:creationId xmlns:p14="http://schemas.microsoft.com/office/powerpoint/2010/main" val="246575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Marcador de contenido 3">
            <a:extLst>
              <a:ext uri="{FF2B5EF4-FFF2-40B4-BE49-F238E27FC236}">
                <a16:creationId xmlns:a16="http://schemas.microsoft.com/office/drawing/2014/main" id="{7FD5FD39-F71D-47EB-BD3E-93AEE5DE8FCC}"/>
              </a:ext>
            </a:extLst>
          </p:cNvPr>
          <p:cNvSpPr>
            <a:spLocks noGrp="1"/>
          </p:cNvSpPr>
          <p:nvPr>
            <p:ph sz="quarter" idx="10" hasCustomPrompt="1"/>
          </p:nvPr>
        </p:nvSpPr>
        <p:spPr>
          <a:xfrm>
            <a:off x="1233487" y="2647894"/>
            <a:ext cx="6677025" cy="781106"/>
          </a:xfrm>
          <a:prstGeom prst="rect">
            <a:avLst/>
          </a:prstGeom>
        </p:spPr>
        <p:txBody>
          <a:bodyPr/>
          <a:lstStyle>
            <a:lvl1pPr marL="0" indent="0" algn="ctr">
              <a:buNone/>
              <a:defRPr sz="4800" b="1">
                <a:solidFill>
                  <a:schemeClr val="bg1"/>
                </a:solidFill>
                <a:latin typeface="Arial" panose="020B0604020202020204" pitchFamily="34" charset="0"/>
                <a:cs typeface="Arial" panose="020B0604020202020204" pitchFamily="34" charset="0"/>
              </a:defRPr>
            </a:lvl1pPr>
            <a:lvl2pPr>
              <a:defRPr sz="4800">
                <a:latin typeface="Arial" panose="020B0604020202020204" pitchFamily="34" charset="0"/>
                <a:cs typeface="Arial" panose="020B0604020202020204" pitchFamily="34" charset="0"/>
              </a:defRPr>
            </a:lvl2pPr>
            <a:lvl3pPr>
              <a:defRPr sz="4800">
                <a:latin typeface="Arial" panose="020B0604020202020204" pitchFamily="34" charset="0"/>
                <a:cs typeface="Arial" panose="020B0604020202020204" pitchFamily="34" charset="0"/>
              </a:defRPr>
            </a:lvl3pPr>
            <a:lvl4pPr>
              <a:defRPr sz="4800">
                <a:latin typeface="Arial" panose="020B0604020202020204" pitchFamily="34" charset="0"/>
                <a:cs typeface="Arial" panose="020B0604020202020204" pitchFamily="34" charset="0"/>
              </a:defRPr>
            </a:lvl4pPr>
            <a:lvl5pPr>
              <a:defRPr sz="4800">
                <a:latin typeface="Arial" panose="020B0604020202020204" pitchFamily="34" charset="0"/>
                <a:cs typeface="Arial" panose="020B0604020202020204" pitchFamily="34" charset="0"/>
              </a:defRPr>
            </a:lvl5pPr>
          </a:lstStyle>
          <a:p>
            <a:pPr lvl="0"/>
            <a:r>
              <a:rPr lang="es-ES" dirty="0"/>
              <a:t>TITLE</a:t>
            </a:r>
          </a:p>
        </p:txBody>
      </p:sp>
    </p:spTree>
    <p:extLst>
      <p:ext uri="{BB962C8B-B14F-4D97-AF65-F5344CB8AC3E}">
        <p14:creationId xmlns:p14="http://schemas.microsoft.com/office/powerpoint/2010/main" val="467726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167585"/>
            <a:ext cx="8229600" cy="1143000"/>
          </a:xfrm>
          <a:prstGeom prst="rect">
            <a:avLst/>
          </a:prstGeom>
          <a:noFill/>
          <a:ln>
            <a:noFill/>
          </a:ln>
          <a:effectLst/>
        </p:spPr>
        <p:style>
          <a:lnRef idx="1">
            <a:schemeClr val="accent1"/>
          </a:lnRef>
          <a:fillRef idx="3">
            <a:schemeClr val="accent1"/>
          </a:fillRef>
          <a:effectRef idx="2">
            <a:schemeClr val="accent1"/>
          </a:effectRef>
          <a:fontRef idx="minor"/>
        </p:style>
        <p:txBody>
          <a:bodyPr lIns="0" tIns="0" rIns="0" bIns="0" rtlCol="0" anchor="ctr"/>
          <a:lstStyle/>
          <a:p>
            <a:pPr marL="0" lvl="0">
              <a:tabLst>
                <a:tab pos="177800" algn="l"/>
              </a:tabLst>
            </a:pPr>
            <a:r>
              <a:rPr lang="es-ES" dirty="0"/>
              <a:t>Title</a:t>
            </a:r>
          </a:p>
        </p:txBody>
      </p:sp>
      <p:sp>
        <p:nvSpPr>
          <p:cNvPr id="3" name="Marcador de texto 2"/>
          <p:cNvSpPr>
            <a:spLocks noGrp="1"/>
          </p:cNvSpPr>
          <p:nvPr>
            <p:ph type="body" idx="1"/>
          </p:nvPr>
        </p:nvSpPr>
        <p:spPr>
          <a:xfrm>
            <a:off x="457200" y="1341647"/>
            <a:ext cx="8229600" cy="5070169"/>
          </a:xfrm>
          <a:prstGeom prst="rect">
            <a:avLst/>
          </a:prstGeom>
        </p:spPr>
        <p:txBody>
          <a:bodyPr vert="horz" lIns="91440" tIns="45720" rIns="91440" bIns="45720" rtlCol="0">
            <a:normAutofit/>
          </a:bodyPr>
          <a:lstStyle/>
          <a:p>
            <a:pPr lvl="0"/>
            <a:r>
              <a:rPr lang="es-ES_tradnl" dirty="0"/>
              <a:t>Content</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pic>
        <p:nvPicPr>
          <p:cNvPr id="7" name="Imagen 11" descr="Logo-BTS.jpg">
            <a:extLst>
              <a:ext uri="{FF2B5EF4-FFF2-40B4-BE49-F238E27FC236}">
                <a16:creationId xmlns:a16="http://schemas.microsoft.com/office/drawing/2014/main" id="{53E0F7CB-69ED-4434-A868-1CECD8D081AF}"/>
              </a:ext>
            </a:extLst>
          </p:cNvPr>
          <p:cNvPicPr>
            <a:picLocks noChangeAspect="1"/>
          </p:cNvPicPr>
          <p:nvPr userDrawn="1"/>
        </p:nvPicPr>
        <p:blipFill>
          <a:blip r:embed="rId9" cstate="screen">
            <a:extLst>
              <a:ext uri="{28A0092B-C50C-407E-A947-70E740481C1C}">
                <a14:useLocalDpi xmlns:a14="http://schemas.microsoft.com/office/drawing/2010/main"/>
              </a:ext>
            </a:extLst>
          </a:blip>
          <a:srcRect/>
          <a:stretch>
            <a:fillRect/>
          </a:stretch>
        </p:blipFill>
        <p:spPr bwMode="auto">
          <a:xfrm>
            <a:off x="121187" y="136525"/>
            <a:ext cx="220027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5738025"/>
      </p:ext>
    </p:extLst>
  </p:cSld>
  <p:clrMap bg1="lt1" tx1="dk1" bg2="lt2" tx2="dk2" accent1="accent1" accent2="accent2" accent3="accent3" accent4="accent4" accent5="accent5" accent6="accent6" hlink="hlink" folHlink="folHlink"/>
  <p:sldLayoutIdLst>
    <p:sldLayoutId id="2147483654" r:id="rId1"/>
    <p:sldLayoutId id="2147483650" r:id="rId2"/>
    <p:sldLayoutId id="2147483659" r:id="rId3"/>
    <p:sldLayoutId id="2147483658" r:id="rId4"/>
    <p:sldLayoutId id="2147483661" r:id="rId5"/>
    <p:sldLayoutId id="2147483657" r:id="rId6"/>
    <p:sldLayoutId id="2147483655" r:id="rId7"/>
  </p:sldLayoutIdLst>
  <p:txStyles>
    <p:titleStyle>
      <a:lvl1pPr algn="ctr" defTabSz="457200" rtl="0" eaLnBrk="1" latinLnBrk="0" hangingPunct="1">
        <a:spcBef>
          <a:spcPct val="0"/>
        </a:spcBef>
        <a:buNone/>
        <a:defRPr lang="es-ES" sz="3200" b="1" kern="1200">
          <a:solidFill>
            <a:schemeClr val="tx1"/>
          </a:solidFill>
          <a:latin typeface="Arial" panose="020B0604020202020204" pitchFamily="34" charset="0"/>
          <a:ea typeface="+mn-ea"/>
          <a:cs typeface="Arial" panose="020B0604020202020204" pitchFamily="34" charset="0"/>
        </a:defRPr>
      </a:lvl1pPr>
    </p:titleStyle>
    <p:bodyStyle>
      <a:lvl1pPr marL="342900" indent="-342900" algn="l" defTabSz="457200" rtl="0" eaLnBrk="1" latinLnBrk="0" hangingPunct="1">
        <a:spcBef>
          <a:spcPct val="20000"/>
        </a:spcBef>
        <a:buFont typeface="Wingdings" panose="05000000000000000000" pitchFamily="2" charset="2"/>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B0F0"/>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17E5990C-294B-4DA8-BA75-47703FB0E059}"/>
              </a:ext>
            </a:extLst>
          </p:cNvPr>
          <p:cNvSpPr txBox="1"/>
          <p:nvPr userDrawn="1"/>
        </p:nvSpPr>
        <p:spPr>
          <a:xfrm>
            <a:off x="7620000" y="185776"/>
            <a:ext cx="1314784" cy="261610"/>
          </a:xfrm>
          <a:prstGeom prst="rect">
            <a:avLst/>
          </a:prstGeom>
          <a:noFill/>
        </p:spPr>
        <p:txBody>
          <a:bodyPr wrap="none" rtlCol="0">
            <a:spAutoFit/>
          </a:bodyPr>
          <a:lstStyle/>
          <a:p>
            <a:r>
              <a:rPr lang="es-ES" sz="1100" b="1" dirty="0">
                <a:solidFill>
                  <a:schemeClr val="bg1"/>
                </a:solidFill>
                <a:latin typeface="Arial" panose="020B0604020202020204" pitchFamily="34" charset="0"/>
                <a:cs typeface="Arial" panose="020B0604020202020204" pitchFamily="34" charset="0"/>
              </a:rPr>
              <a:t>MBDS 2019-2020</a:t>
            </a:r>
          </a:p>
        </p:txBody>
      </p:sp>
      <p:pic>
        <p:nvPicPr>
          <p:cNvPr id="8" name="Imagen 7">
            <a:extLst>
              <a:ext uri="{FF2B5EF4-FFF2-40B4-BE49-F238E27FC236}">
                <a16:creationId xmlns:a16="http://schemas.microsoft.com/office/drawing/2014/main" id="{6FB487F8-E05E-4C10-A8D1-9196AC589A56}"/>
              </a:ext>
            </a:extLst>
          </p:cNvPr>
          <p:cNvPicPr>
            <a:picLocks noChangeAspect="1"/>
          </p:cNvPicPr>
          <p:nvPr userDrawn="1"/>
        </p:nvPicPr>
        <p:blipFill>
          <a:blip r:embed="rId3"/>
          <a:stretch>
            <a:fillRect/>
          </a:stretch>
        </p:blipFill>
        <p:spPr>
          <a:xfrm>
            <a:off x="209216" y="163014"/>
            <a:ext cx="2452360" cy="426026"/>
          </a:xfrm>
          <a:prstGeom prst="rect">
            <a:avLst/>
          </a:prstGeom>
        </p:spPr>
      </p:pic>
    </p:spTree>
    <p:extLst>
      <p:ext uri="{BB962C8B-B14F-4D97-AF65-F5344CB8AC3E}">
        <p14:creationId xmlns:p14="http://schemas.microsoft.com/office/powerpoint/2010/main" val="2432131902"/>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mailto:victor.pajuelo@bts.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hyperlink" Target="https://github.com/vfp1/bts-mbds-data-science-foundations-2019"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fr.wikipedia.org/wiki/R_(langage)" TargetMode="External"/><Relationship Id="rId7" Type="http://schemas.openxmlformats.org/officeDocument/2006/relationships/comments" Target="../comments/comment14.xml"/><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hyperlink" Target="https://commons.wikimedia.org/wiki/File:Python_logo_and_wordmark.svg" TargetMode="External"/><Relationship Id="rId5" Type="http://schemas.openxmlformats.org/officeDocument/2006/relationships/image" Target="../media/image11.png"/><Relationship Id="rId4" Type="http://schemas.openxmlformats.org/officeDocument/2006/relationships/hyperlink" Target="https://creativecommons.org/licenses/by-sa/3.0/"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pandas.pydata.org/pandas-docs/stable/getting_started/overview.html" TargetMode="External"/><Relationship Id="rId1" Type="http://schemas.openxmlformats.org/officeDocument/2006/relationships/slideLayout" Target="../slideLayouts/slideLayout5.xml"/><Relationship Id="rId5" Type="http://schemas.openxmlformats.org/officeDocument/2006/relationships/comments" Target="../comments/comment15.xml"/><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hyperlink" Target="https://pandas.pydata.org/pandas-docs/stable/getting_started/overview.html" TargetMode="Externa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1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20.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hyperlink" Target="https://github.com/vfp1/bts-mbds-data-science-foundations-2019/blob/master/sessions/01-External-Introducing_Pandas_Objects.ipynb" TargetMode="Externa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hyperlink" Target="https://github.com/vfp1/bts-mbds-data-science-foundations-2019/blob/master/sessions/01_Pandas_Introduction_Common_Data_Formats.ipynb" TargetMode="Externa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6.w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FD53B3B9-C77D-46F0-8CA5-EE824D8AB923}"/>
              </a:ext>
            </a:extLst>
          </p:cNvPr>
          <p:cNvSpPr>
            <a:spLocks noGrp="1"/>
          </p:cNvSpPr>
          <p:nvPr>
            <p:ph type="body" sz="quarter" idx="10"/>
          </p:nvPr>
        </p:nvSpPr>
        <p:spPr>
          <a:xfrm>
            <a:off x="555577" y="2411759"/>
            <a:ext cx="6706459" cy="1280894"/>
          </a:xfrm>
        </p:spPr>
        <p:txBody>
          <a:bodyPr/>
          <a:lstStyle/>
          <a:p>
            <a:r>
              <a:rPr lang="es-ES" dirty="0"/>
              <a:t>Data </a:t>
            </a:r>
            <a:r>
              <a:rPr lang="es-ES" dirty="0" err="1"/>
              <a:t>Science</a:t>
            </a:r>
            <a:r>
              <a:rPr lang="es-ES" dirty="0"/>
              <a:t> </a:t>
            </a:r>
            <a:r>
              <a:rPr lang="es-ES" dirty="0" err="1"/>
              <a:t>Foundations</a:t>
            </a:r>
            <a:endParaRPr lang="es-ES" dirty="0"/>
          </a:p>
        </p:txBody>
      </p:sp>
      <p:sp>
        <p:nvSpPr>
          <p:cNvPr id="6" name="Marcador de texto 5">
            <a:extLst>
              <a:ext uri="{FF2B5EF4-FFF2-40B4-BE49-F238E27FC236}">
                <a16:creationId xmlns:a16="http://schemas.microsoft.com/office/drawing/2014/main" id="{18B565E6-3335-468F-89A0-6BB60320E3B2}"/>
              </a:ext>
            </a:extLst>
          </p:cNvPr>
          <p:cNvSpPr>
            <a:spLocks noGrp="1"/>
          </p:cNvSpPr>
          <p:nvPr>
            <p:ph type="body" sz="quarter" idx="11"/>
          </p:nvPr>
        </p:nvSpPr>
        <p:spPr/>
        <p:txBody>
          <a:bodyPr/>
          <a:lstStyle/>
          <a:p>
            <a:r>
              <a:rPr lang="es-ES" dirty="0"/>
              <a:t>Víctor </a:t>
            </a:r>
            <a:r>
              <a:rPr lang="es-ES" dirty="0" err="1"/>
              <a:t>Pajuelo</a:t>
            </a:r>
            <a:endParaRPr lang="es-ES" dirty="0"/>
          </a:p>
        </p:txBody>
      </p:sp>
      <p:sp>
        <p:nvSpPr>
          <p:cNvPr id="7" name="Marcador de texto 6">
            <a:extLst>
              <a:ext uri="{FF2B5EF4-FFF2-40B4-BE49-F238E27FC236}">
                <a16:creationId xmlns:a16="http://schemas.microsoft.com/office/drawing/2014/main" id="{D5EDEC6D-CC5C-4D0A-B9D9-0B2592247F98}"/>
              </a:ext>
            </a:extLst>
          </p:cNvPr>
          <p:cNvSpPr>
            <a:spLocks noGrp="1"/>
          </p:cNvSpPr>
          <p:nvPr>
            <p:ph type="body" sz="quarter" idx="12"/>
          </p:nvPr>
        </p:nvSpPr>
        <p:spPr/>
        <p:txBody>
          <a:bodyPr/>
          <a:lstStyle/>
          <a:p>
            <a:r>
              <a:rPr lang="es-ES" dirty="0" err="1">
                <a:hlinkClick r:id="rId2"/>
              </a:rPr>
              <a:t>victor.pajuelo@bts.tech</a:t>
            </a:r>
            <a:r>
              <a:rPr lang="es-ES"/>
              <a:t> </a:t>
            </a:r>
            <a:endParaRPr lang="es-ES" dirty="0"/>
          </a:p>
        </p:txBody>
      </p:sp>
    </p:spTree>
    <p:extLst>
      <p:ext uri="{BB962C8B-B14F-4D97-AF65-F5344CB8AC3E}">
        <p14:creationId xmlns:p14="http://schemas.microsoft.com/office/powerpoint/2010/main" val="3897522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AD6BB1E1-69FE-47CD-A818-11940904C8DF}"/>
              </a:ext>
            </a:extLst>
          </p:cNvPr>
          <p:cNvSpPr>
            <a:spLocks noGrp="1"/>
          </p:cNvSpPr>
          <p:nvPr>
            <p:ph type="title"/>
          </p:nvPr>
        </p:nvSpPr>
        <p:spPr>
          <a:xfrm>
            <a:off x="457200" y="479692"/>
            <a:ext cx="8229600" cy="1143000"/>
          </a:xfrm>
        </p:spPr>
        <p:txBody>
          <a:bodyPr/>
          <a:lstStyle/>
          <a:p>
            <a:r>
              <a:rPr lang="es-ES" dirty="0" err="1"/>
              <a:t>Part</a:t>
            </a:r>
            <a:r>
              <a:rPr lang="es-ES" dirty="0"/>
              <a:t> II. Basic Data </a:t>
            </a:r>
            <a:r>
              <a:rPr lang="es-ES" dirty="0" err="1"/>
              <a:t>Analysis</a:t>
            </a:r>
            <a:endParaRPr lang="es-ES" dirty="0"/>
          </a:p>
        </p:txBody>
      </p:sp>
      <p:sp>
        <p:nvSpPr>
          <p:cNvPr id="10" name="Marcador de contenido 9">
            <a:extLst>
              <a:ext uri="{FF2B5EF4-FFF2-40B4-BE49-F238E27FC236}">
                <a16:creationId xmlns:a16="http://schemas.microsoft.com/office/drawing/2014/main" id="{B670FF0A-E6BF-45B9-AE2E-113BE9D23934}"/>
              </a:ext>
            </a:extLst>
          </p:cNvPr>
          <p:cNvSpPr>
            <a:spLocks noGrp="1"/>
          </p:cNvSpPr>
          <p:nvPr>
            <p:ph idx="1"/>
          </p:nvPr>
        </p:nvSpPr>
        <p:spPr/>
        <p:txBody>
          <a:bodyPr>
            <a:normAutofit/>
          </a:bodyPr>
          <a:lstStyle/>
          <a:p>
            <a:pPr marL="0" indent="0" fontAlgn="base">
              <a:buNone/>
            </a:pPr>
            <a:endParaRPr lang="en-US" dirty="0"/>
          </a:p>
          <a:p>
            <a:pPr marL="0" indent="0" fontAlgn="base">
              <a:buNone/>
            </a:pPr>
            <a:r>
              <a:rPr lang="en-US" dirty="0"/>
              <a:t>4. The process of data analysis </a:t>
            </a:r>
          </a:p>
          <a:p>
            <a:pPr lvl="1" fontAlgn="base"/>
            <a:r>
              <a:rPr lang="en-US" dirty="0"/>
              <a:t>Exploratory data analysis and insights finding </a:t>
            </a:r>
          </a:p>
          <a:p>
            <a:pPr lvl="1" fontAlgn="base"/>
            <a:r>
              <a:rPr lang="en-US" dirty="0"/>
              <a:t>Feature engineering </a:t>
            </a:r>
          </a:p>
          <a:p>
            <a:pPr marL="0" indent="0" fontAlgn="base">
              <a:buNone/>
            </a:pPr>
            <a:r>
              <a:rPr lang="en-US" dirty="0"/>
              <a:t>5. Data types </a:t>
            </a:r>
          </a:p>
          <a:p>
            <a:pPr lvl="1" fontAlgn="base"/>
            <a:r>
              <a:rPr lang="en-US" dirty="0"/>
              <a:t>Image processing </a:t>
            </a:r>
          </a:p>
          <a:p>
            <a:pPr lvl="1" fontAlgn="base"/>
            <a:r>
              <a:rPr lang="en-US" dirty="0"/>
              <a:t>Time series analysis </a:t>
            </a:r>
          </a:p>
          <a:p>
            <a:pPr lvl="1" fontAlgn="base"/>
            <a:r>
              <a:rPr lang="en-US" dirty="0"/>
              <a:t>Text processing </a:t>
            </a:r>
          </a:p>
          <a:p>
            <a:pPr marL="0" indent="0" fontAlgn="base">
              <a:buNone/>
            </a:pPr>
            <a:r>
              <a:rPr lang="en-US" dirty="0"/>
              <a:t>6. Overview of main analytic techniques </a:t>
            </a:r>
          </a:p>
          <a:p>
            <a:pPr lvl="1" fontAlgn="base"/>
            <a:r>
              <a:rPr lang="en-US" dirty="0"/>
              <a:t>Regression on time-series, text and images </a:t>
            </a:r>
          </a:p>
          <a:p>
            <a:pPr lvl="1" fontAlgn="base"/>
            <a:r>
              <a:rPr lang="en-US" dirty="0"/>
              <a:t>Classification on text and images </a:t>
            </a:r>
          </a:p>
          <a:p>
            <a:pPr lvl="1" fontAlgn="base"/>
            <a:endParaRPr lang="en-US" dirty="0"/>
          </a:p>
          <a:p>
            <a:pPr marL="0" indent="0">
              <a:buNone/>
            </a:pPr>
            <a:endParaRPr lang="es-ES" dirty="0"/>
          </a:p>
        </p:txBody>
      </p:sp>
    </p:spTree>
    <p:extLst>
      <p:ext uri="{BB962C8B-B14F-4D97-AF65-F5344CB8AC3E}">
        <p14:creationId xmlns:p14="http://schemas.microsoft.com/office/powerpoint/2010/main" val="1667021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AD6BB1E1-69FE-47CD-A818-11940904C8DF}"/>
              </a:ext>
            </a:extLst>
          </p:cNvPr>
          <p:cNvSpPr>
            <a:spLocks noGrp="1"/>
          </p:cNvSpPr>
          <p:nvPr>
            <p:ph type="title"/>
          </p:nvPr>
        </p:nvSpPr>
        <p:spPr>
          <a:xfrm>
            <a:off x="457200" y="479692"/>
            <a:ext cx="8229600" cy="1143000"/>
          </a:xfrm>
        </p:spPr>
        <p:txBody>
          <a:bodyPr/>
          <a:lstStyle/>
          <a:p>
            <a:r>
              <a:rPr lang="es-ES" dirty="0" err="1"/>
              <a:t>Part</a:t>
            </a:r>
            <a:r>
              <a:rPr lang="es-ES" dirty="0"/>
              <a:t> III. Data </a:t>
            </a:r>
            <a:r>
              <a:rPr lang="es-ES" dirty="0" err="1"/>
              <a:t>Science</a:t>
            </a:r>
            <a:r>
              <a:rPr lang="es-ES" dirty="0"/>
              <a:t> in </a:t>
            </a:r>
            <a:r>
              <a:rPr lang="es-ES" dirty="0" err="1"/>
              <a:t>production</a:t>
            </a:r>
            <a:endParaRPr lang="es-ES" dirty="0"/>
          </a:p>
        </p:txBody>
      </p:sp>
      <p:sp>
        <p:nvSpPr>
          <p:cNvPr id="10" name="Marcador de contenido 9">
            <a:extLst>
              <a:ext uri="{FF2B5EF4-FFF2-40B4-BE49-F238E27FC236}">
                <a16:creationId xmlns:a16="http://schemas.microsoft.com/office/drawing/2014/main" id="{B670FF0A-E6BF-45B9-AE2E-113BE9D23934}"/>
              </a:ext>
            </a:extLst>
          </p:cNvPr>
          <p:cNvSpPr>
            <a:spLocks noGrp="1"/>
          </p:cNvSpPr>
          <p:nvPr>
            <p:ph idx="1"/>
          </p:nvPr>
        </p:nvSpPr>
        <p:spPr/>
        <p:txBody>
          <a:bodyPr>
            <a:normAutofit/>
          </a:bodyPr>
          <a:lstStyle/>
          <a:p>
            <a:pPr marL="0" indent="0" fontAlgn="base">
              <a:buNone/>
            </a:pPr>
            <a:endParaRPr lang="en-US" dirty="0"/>
          </a:p>
          <a:p>
            <a:pPr marL="0" indent="0" fontAlgn="base">
              <a:buNone/>
            </a:pPr>
            <a:r>
              <a:rPr lang="en-US" dirty="0"/>
              <a:t>7. The process of ETL (Extract Transform Load) </a:t>
            </a:r>
          </a:p>
          <a:p>
            <a:pPr lvl="1" fontAlgn="base"/>
            <a:r>
              <a:rPr lang="en-US" dirty="0"/>
              <a:t>Data gathering and scraping </a:t>
            </a:r>
          </a:p>
          <a:p>
            <a:pPr marL="0" indent="0" fontAlgn="base">
              <a:buNone/>
            </a:pPr>
            <a:r>
              <a:rPr lang="en-US" dirty="0"/>
              <a:t>8. Packaging your model </a:t>
            </a:r>
          </a:p>
          <a:p>
            <a:pPr lvl="1" fontAlgn="base"/>
            <a:r>
              <a:rPr lang="en-US" dirty="0"/>
              <a:t>Model evaluation and deployment </a:t>
            </a:r>
          </a:p>
          <a:p>
            <a:pPr lvl="1" fontAlgn="base"/>
            <a:r>
              <a:rPr lang="en-US" dirty="0"/>
              <a:t>Containerize the model </a:t>
            </a:r>
          </a:p>
          <a:p>
            <a:pPr marL="0" indent="0" fontAlgn="base">
              <a:buNone/>
            </a:pPr>
            <a:r>
              <a:rPr lang="en-US" dirty="0"/>
              <a:t>9. The last mile to user: visualization and delivery  </a:t>
            </a:r>
          </a:p>
          <a:p>
            <a:pPr lvl="1" fontAlgn="base"/>
            <a:r>
              <a:rPr lang="en-US" dirty="0"/>
              <a:t>Visualization and reporting </a:t>
            </a:r>
          </a:p>
          <a:p>
            <a:pPr lvl="1" fontAlgn="base"/>
            <a:r>
              <a:rPr lang="en-US" dirty="0"/>
              <a:t>Common delivery platforms </a:t>
            </a:r>
          </a:p>
          <a:p>
            <a:pPr lvl="1" fontAlgn="base"/>
            <a:endParaRPr lang="en-US" dirty="0"/>
          </a:p>
          <a:p>
            <a:pPr marL="0" indent="0">
              <a:buNone/>
            </a:pPr>
            <a:endParaRPr lang="es-ES" dirty="0"/>
          </a:p>
        </p:txBody>
      </p:sp>
    </p:spTree>
    <p:extLst>
      <p:ext uri="{BB962C8B-B14F-4D97-AF65-F5344CB8AC3E}">
        <p14:creationId xmlns:p14="http://schemas.microsoft.com/office/powerpoint/2010/main" val="253794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524312E8-2049-4B9D-AE70-FC7429DD9CEA}"/>
              </a:ext>
            </a:extLst>
          </p:cNvPr>
          <p:cNvSpPr>
            <a:spLocks noGrp="1"/>
          </p:cNvSpPr>
          <p:nvPr>
            <p:ph sz="quarter" idx="10"/>
          </p:nvPr>
        </p:nvSpPr>
        <p:spPr/>
        <p:txBody>
          <a:bodyPr/>
          <a:lstStyle/>
          <a:p>
            <a:r>
              <a:rPr lang="es-ES" dirty="0" err="1"/>
              <a:t>About</a:t>
            </a:r>
            <a:r>
              <a:rPr lang="es-ES" dirty="0"/>
              <a:t> </a:t>
            </a:r>
            <a:r>
              <a:rPr lang="es-ES" dirty="0" err="1"/>
              <a:t>the</a:t>
            </a:r>
            <a:r>
              <a:rPr lang="es-ES" dirty="0"/>
              <a:t> </a:t>
            </a:r>
            <a:r>
              <a:rPr lang="es-ES" dirty="0" err="1"/>
              <a:t>teaching</a:t>
            </a:r>
            <a:r>
              <a:rPr lang="es-ES" dirty="0"/>
              <a:t> </a:t>
            </a:r>
            <a:r>
              <a:rPr lang="es-ES" dirty="0" err="1"/>
              <a:t>methodology</a:t>
            </a:r>
            <a:endParaRPr lang="es-ES" dirty="0"/>
          </a:p>
        </p:txBody>
      </p:sp>
    </p:spTree>
    <p:extLst>
      <p:ext uri="{BB962C8B-B14F-4D97-AF65-F5344CB8AC3E}">
        <p14:creationId xmlns:p14="http://schemas.microsoft.com/office/powerpoint/2010/main" val="3531616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6F769437-4A5D-415F-92F0-29F4082B958F}"/>
              </a:ext>
            </a:extLst>
          </p:cNvPr>
          <p:cNvSpPr>
            <a:spLocks noGrp="1"/>
          </p:cNvSpPr>
          <p:nvPr>
            <p:ph type="title"/>
          </p:nvPr>
        </p:nvSpPr>
        <p:spPr/>
        <p:txBody>
          <a:bodyPr/>
          <a:lstStyle/>
          <a:p>
            <a:r>
              <a:rPr lang="es-ES" dirty="0" err="1"/>
              <a:t>Teaching</a:t>
            </a:r>
            <a:r>
              <a:rPr lang="es-ES" dirty="0"/>
              <a:t> </a:t>
            </a:r>
            <a:r>
              <a:rPr lang="es-ES" dirty="0" err="1"/>
              <a:t>methodology</a:t>
            </a:r>
            <a:endParaRPr lang="es-ES" dirty="0"/>
          </a:p>
        </p:txBody>
      </p:sp>
      <p:sp>
        <p:nvSpPr>
          <p:cNvPr id="9" name="Marcador de contenido 8">
            <a:extLst>
              <a:ext uri="{FF2B5EF4-FFF2-40B4-BE49-F238E27FC236}">
                <a16:creationId xmlns:a16="http://schemas.microsoft.com/office/drawing/2014/main" id="{712C2827-D260-475C-B0FD-E3822A13A804}"/>
              </a:ext>
            </a:extLst>
          </p:cNvPr>
          <p:cNvSpPr>
            <a:spLocks noGrp="1"/>
          </p:cNvSpPr>
          <p:nvPr>
            <p:ph idx="1"/>
          </p:nvPr>
        </p:nvSpPr>
        <p:spPr/>
        <p:txBody>
          <a:bodyPr/>
          <a:lstStyle/>
          <a:p>
            <a:r>
              <a:rPr lang="es-ES" dirty="0" err="1"/>
              <a:t>Three</a:t>
            </a:r>
            <a:r>
              <a:rPr lang="es-ES" dirty="0"/>
              <a:t> </a:t>
            </a:r>
            <a:r>
              <a:rPr lang="es-ES" dirty="0" err="1"/>
              <a:t>sessions</a:t>
            </a:r>
            <a:r>
              <a:rPr lang="es-ES" dirty="0"/>
              <a:t> </a:t>
            </a:r>
            <a:r>
              <a:rPr lang="es-ES" dirty="0" err="1"/>
              <a:t>of</a:t>
            </a:r>
            <a:r>
              <a:rPr lang="es-ES" dirty="0"/>
              <a:t> </a:t>
            </a:r>
            <a:r>
              <a:rPr lang="es-ES" dirty="0" err="1"/>
              <a:t>one</a:t>
            </a:r>
            <a:r>
              <a:rPr lang="es-ES" dirty="0"/>
              <a:t> and a </a:t>
            </a:r>
            <a:r>
              <a:rPr lang="es-ES" dirty="0" err="1"/>
              <a:t>half</a:t>
            </a:r>
            <a:r>
              <a:rPr lang="es-ES" dirty="0"/>
              <a:t> </a:t>
            </a:r>
            <a:r>
              <a:rPr lang="es-ES" dirty="0" err="1"/>
              <a:t>hours</a:t>
            </a:r>
            <a:r>
              <a:rPr lang="es-ES" dirty="0"/>
              <a:t> per </a:t>
            </a:r>
            <a:r>
              <a:rPr lang="es-ES" dirty="0" err="1"/>
              <a:t>day</a:t>
            </a:r>
            <a:r>
              <a:rPr lang="es-ES" dirty="0"/>
              <a:t>, </a:t>
            </a:r>
            <a:r>
              <a:rPr lang="es-ES" dirty="0" err="1"/>
              <a:t>divided</a:t>
            </a:r>
            <a:r>
              <a:rPr lang="es-ES" dirty="0"/>
              <a:t> in:</a:t>
            </a:r>
          </a:p>
          <a:p>
            <a:pPr lvl="1"/>
            <a:r>
              <a:rPr lang="es-ES" dirty="0" err="1"/>
              <a:t>Theory</a:t>
            </a:r>
            <a:r>
              <a:rPr lang="es-ES" dirty="0"/>
              <a:t> (</a:t>
            </a:r>
            <a:r>
              <a:rPr lang="es-ES" dirty="0" err="1"/>
              <a:t>usually</a:t>
            </a:r>
            <a:r>
              <a:rPr lang="es-ES" dirty="0"/>
              <a:t> </a:t>
            </a:r>
            <a:r>
              <a:rPr lang="es-ES" dirty="0" err="1"/>
              <a:t>supported</a:t>
            </a:r>
            <a:r>
              <a:rPr lang="es-ES" dirty="0"/>
              <a:t> </a:t>
            </a:r>
            <a:r>
              <a:rPr lang="es-ES" dirty="0" err="1"/>
              <a:t>by</a:t>
            </a:r>
            <a:r>
              <a:rPr lang="es-ES" dirty="0"/>
              <a:t> notebooks)</a:t>
            </a:r>
          </a:p>
          <a:p>
            <a:pPr lvl="1"/>
            <a:r>
              <a:rPr lang="es-ES" dirty="0" err="1"/>
              <a:t>Theory</a:t>
            </a:r>
            <a:r>
              <a:rPr lang="es-ES" dirty="0"/>
              <a:t> (</a:t>
            </a:r>
            <a:r>
              <a:rPr lang="es-ES" dirty="0" err="1"/>
              <a:t>usually</a:t>
            </a:r>
            <a:r>
              <a:rPr lang="es-ES" dirty="0"/>
              <a:t> </a:t>
            </a:r>
            <a:r>
              <a:rPr lang="es-ES" dirty="0" err="1"/>
              <a:t>supported</a:t>
            </a:r>
            <a:r>
              <a:rPr lang="es-ES" dirty="0"/>
              <a:t> </a:t>
            </a:r>
            <a:r>
              <a:rPr lang="es-ES" dirty="0" err="1"/>
              <a:t>by</a:t>
            </a:r>
            <a:r>
              <a:rPr lang="es-ES" dirty="0"/>
              <a:t> notebooks)</a:t>
            </a:r>
          </a:p>
          <a:p>
            <a:pPr lvl="1"/>
            <a:r>
              <a:rPr lang="es-ES" dirty="0" err="1"/>
              <a:t>In-class</a:t>
            </a:r>
            <a:r>
              <a:rPr lang="es-ES" dirty="0"/>
              <a:t> </a:t>
            </a:r>
            <a:r>
              <a:rPr lang="es-ES" dirty="0" err="1"/>
              <a:t>exercises</a:t>
            </a:r>
            <a:r>
              <a:rPr lang="es-ES" dirty="0"/>
              <a:t> (</a:t>
            </a:r>
            <a:r>
              <a:rPr lang="es-ES" dirty="0" err="1"/>
              <a:t>supported</a:t>
            </a:r>
            <a:r>
              <a:rPr lang="es-ES" dirty="0"/>
              <a:t> </a:t>
            </a:r>
            <a:r>
              <a:rPr lang="es-ES" dirty="0" err="1"/>
              <a:t>by</a:t>
            </a:r>
            <a:r>
              <a:rPr lang="es-ES" dirty="0"/>
              <a:t> notebooks)</a:t>
            </a:r>
          </a:p>
          <a:p>
            <a:pPr lvl="1"/>
            <a:endParaRPr lang="es-ES" dirty="0"/>
          </a:p>
          <a:p>
            <a:r>
              <a:rPr lang="es-ES" dirty="0" err="1"/>
              <a:t>One</a:t>
            </a:r>
            <a:r>
              <a:rPr lang="es-ES" dirty="0"/>
              <a:t> </a:t>
            </a:r>
            <a:r>
              <a:rPr lang="es-ES" dirty="0" err="1"/>
              <a:t>assignment</a:t>
            </a:r>
            <a:r>
              <a:rPr lang="es-ES" dirty="0"/>
              <a:t> per </a:t>
            </a:r>
            <a:r>
              <a:rPr lang="es-ES" dirty="0" err="1"/>
              <a:t>week</a:t>
            </a:r>
            <a:r>
              <a:rPr lang="es-ES" dirty="0"/>
              <a:t> </a:t>
            </a:r>
            <a:r>
              <a:rPr lang="es-ES" dirty="0" err="1"/>
              <a:t>presented</a:t>
            </a:r>
            <a:r>
              <a:rPr lang="es-ES" dirty="0"/>
              <a:t> </a:t>
            </a:r>
            <a:r>
              <a:rPr lang="es-ES" dirty="0" err="1"/>
              <a:t>on</a:t>
            </a:r>
            <a:r>
              <a:rPr lang="es-ES" dirty="0"/>
              <a:t> </a:t>
            </a:r>
            <a:r>
              <a:rPr lang="es-ES" dirty="0" err="1"/>
              <a:t>Thurday’s</a:t>
            </a:r>
            <a:r>
              <a:rPr lang="es-ES" dirty="0"/>
              <a:t> </a:t>
            </a:r>
            <a:r>
              <a:rPr lang="es-ES" dirty="0" err="1"/>
              <a:t>class</a:t>
            </a:r>
            <a:r>
              <a:rPr lang="es-ES" dirty="0"/>
              <a:t> and </a:t>
            </a:r>
            <a:r>
              <a:rPr lang="es-ES" dirty="0" err="1"/>
              <a:t>due</a:t>
            </a:r>
            <a:r>
              <a:rPr lang="es-ES" dirty="0"/>
              <a:t> </a:t>
            </a:r>
            <a:r>
              <a:rPr lang="es-ES" dirty="0" err="1"/>
              <a:t>next</a:t>
            </a:r>
            <a:r>
              <a:rPr lang="es-ES" dirty="0"/>
              <a:t> </a:t>
            </a:r>
            <a:r>
              <a:rPr lang="es-ES" dirty="0" err="1"/>
              <a:t>Thursday</a:t>
            </a:r>
            <a:r>
              <a:rPr lang="es-ES" dirty="0"/>
              <a:t>..</a:t>
            </a:r>
          </a:p>
          <a:p>
            <a:r>
              <a:rPr lang="es-ES" dirty="0" err="1"/>
              <a:t>Using</a:t>
            </a:r>
            <a:r>
              <a:rPr lang="es-ES" dirty="0"/>
              <a:t> </a:t>
            </a:r>
            <a:r>
              <a:rPr lang="es-ES" dirty="0" err="1"/>
              <a:t>the</a:t>
            </a:r>
            <a:r>
              <a:rPr lang="es-ES" dirty="0"/>
              <a:t> </a:t>
            </a:r>
            <a:r>
              <a:rPr lang="es-ES" dirty="0" err="1"/>
              <a:t>first</a:t>
            </a:r>
            <a:r>
              <a:rPr lang="es-ES" dirty="0"/>
              <a:t> 30 minutes </a:t>
            </a:r>
            <a:r>
              <a:rPr lang="es-ES" dirty="0" err="1"/>
              <a:t>of</a:t>
            </a:r>
            <a:r>
              <a:rPr lang="es-ES" dirty="0"/>
              <a:t> </a:t>
            </a:r>
            <a:r>
              <a:rPr lang="es-ES" dirty="0" err="1"/>
              <a:t>every</a:t>
            </a:r>
            <a:r>
              <a:rPr lang="es-ES" dirty="0"/>
              <a:t> </a:t>
            </a:r>
            <a:r>
              <a:rPr lang="es-ES" dirty="0" err="1"/>
              <a:t>Thursday</a:t>
            </a:r>
            <a:r>
              <a:rPr lang="es-ES" dirty="0"/>
              <a:t> </a:t>
            </a:r>
            <a:r>
              <a:rPr lang="es-ES" dirty="0" err="1"/>
              <a:t>class</a:t>
            </a:r>
            <a:r>
              <a:rPr lang="es-ES" dirty="0"/>
              <a:t> </a:t>
            </a:r>
            <a:r>
              <a:rPr lang="es-ES" dirty="0" err="1"/>
              <a:t>to</a:t>
            </a:r>
            <a:r>
              <a:rPr lang="es-ES" dirty="0"/>
              <a:t> </a:t>
            </a:r>
            <a:r>
              <a:rPr lang="es-ES" dirty="0" err="1"/>
              <a:t>comment</a:t>
            </a:r>
            <a:r>
              <a:rPr lang="es-ES" dirty="0"/>
              <a:t> </a:t>
            </a:r>
            <a:r>
              <a:rPr lang="es-ES" dirty="0" err="1"/>
              <a:t>the</a:t>
            </a:r>
            <a:r>
              <a:rPr lang="es-ES" dirty="0"/>
              <a:t> </a:t>
            </a:r>
            <a:r>
              <a:rPr lang="es-ES" dirty="0" err="1"/>
              <a:t>solutions</a:t>
            </a:r>
            <a:r>
              <a:rPr lang="es-ES" dirty="0"/>
              <a:t>.</a:t>
            </a:r>
          </a:p>
          <a:p>
            <a:endParaRPr lang="es-ES" dirty="0"/>
          </a:p>
          <a:p>
            <a:r>
              <a:rPr lang="es-ES" dirty="0" err="1"/>
              <a:t>Using</a:t>
            </a:r>
            <a:r>
              <a:rPr lang="es-ES" dirty="0"/>
              <a:t> </a:t>
            </a:r>
            <a:r>
              <a:rPr lang="es-ES" dirty="0" err="1">
                <a:hlinkClick r:id="rId2"/>
              </a:rPr>
              <a:t>this</a:t>
            </a:r>
            <a:r>
              <a:rPr lang="es-ES" dirty="0">
                <a:hlinkClick r:id="rId2"/>
              </a:rPr>
              <a:t> </a:t>
            </a:r>
            <a:r>
              <a:rPr lang="es-ES" dirty="0" err="1">
                <a:hlinkClick r:id="rId2"/>
              </a:rPr>
              <a:t>git</a:t>
            </a:r>
            <a:r>
              <a:rPr lang="es-ES" dirty="0">
                <a:hlinkClick r:id="rId2"/>
              </a:rPr>
              <a:t> </a:t>
            </a:r>
            <a:r>
              <a:rPr lang="es-ES" dirty="0" err="1">
                <a:hlinkClick r:id="rId2"/>
              </a:rPr>
              <a:t>repository</a:t>
            </a:r>
            <a:r>
              <a:rPr lang="es-ES" dirty="0"/>
              <a:t> </a:t>
            </a:r>
            <a:r>
              <a:rPr lang="es-ES" dirty="0" err="1"/>
              <a:t>for</a:t>
            </a:r>
            <a:r>
              <a:rPr lang="es-ES" dirty="0"/>
              <a:t> notebooks</a:t>
            </a:r>
          </a:p>
        </p:txBody>
      </p:sp>
    </p:spTree>
    <p:extLst>
      <p:ext uri="{BB962C8B-B14F-4D97-AF65-F5344CB8AC3E}">
        <p14:creationId xmlns:p14="http://schemas.microsoft.com/office/powerpoint/2010/main" val="1232345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524312E8-2049-4B9D-AE70-FC7429DD9CEA}"/>
              </a:ext>
            </a:extLst>
          </p:cNvPr>
          <p:cNvSpPr>
            <a:spLocks noGrp="1"/>
          </p:cNvSpPr>
          <p:nvPr>
            <p:ph sz="quarter" idx="10"/>
          </p:nvPr>
        </p:nvSpPr>
        <p:spPr/>
        <p:txBody>
          <a:bodyPr/>
          <a:lstStyle/>
          <a:p>
            <a:r>
              <a:rPr lang="es-ES" dirty="0" err="1"/>
              <a:t>Today’s</a:t>
            </a:r>
            <a:r>
              <a:rPr lang="es-ES" dirty="0"/>
              <a:t> </a:t>
            </a:r>
            <a:r>
              <a:rPr lang="es-ES" dirty="0" err="1"/>
              <a:t>class</a:t>
            </a:r>
            <a:endParaRPr lang="es-ES" dirty="0"/>
          </a:p>
        </p:txBody>
      </p:sp>
    </p:spTree>
    <p:extLst>
      <p:ext uri="{BB962C8B-B14F-4D97-AF65-F5344CB8AC3E}">
        <p14:creationId xmlns:p14="http://schemas.microsoft.com/office/powerpoint/2010/main" val="3149154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F9F5FEF-700B-4D73-B1DB-A1FBD61BA22E}"/>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Today’s Objective</a:t>
            </a:r>
            <a:endParaRPr lang="es-ES" dirty="0"/>
          </a:p>
        </p:txBody>
      </p:sp>
      <p:sp>
        <p:nvSpPr>
          <p:cNvPr id="5" name="Marcador de contenido 4">
            <a:extLst>
              <a:ext uri="{FF2B5EF4-FFF2-40B4-BE49-F238E27FC236}">
                <a16:creationId xmlns:a16="http://schemas.microsoft.com/office/drawing/2014/main" id="{3DCEBBD5-0FDE-41CE-A6F6-DADF53C0699B}"/>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Understand </a:t>
            </a:r>
            <a:r>
              <a:rPr lang="en-US" dirty="0">
                <a:cs typeface="Arial"/>
              </a:rPr>
              <a:t>the basic abstractions of pandas</a:t>
            </a:r>
          </a:p>
          <a:p>
            <a:pPr lvl="1"/>
            <a:r>
              <a:rPr lang="en-US" dirty="0">
                <a:cs typeface="Arial"/>
              </a:rPr>
              <a:t>Series, </a:t>
            </a:r>
            <a:r>
              <a:rPr lang="en-US" dirty="0" err="1">
                <a:cs typeface="Arial"/>
              </a:rPr>
              <a:t>DataFrames</a:t>
            </a:r>
            <a:r>
              <a:rPr lang="en-US" dirty="0">
                <a:cs typeface="Arial"/>
              </a:rPr>
              <a:t> and Indexes</a:t>
            </a:r>
            <a:endParaRPr lang="es-ES" dirty="0">
              <a:cs typeface="Arial"/>
            </a:endParaRPr>
          </a:p>
          <a:p>
            <a:r>
              <a:rPr lang="en-US" dirty="0">
                <a:cs typeface="Arial"/>
              </a:rPr>
              <a:t>Explore techniques to read standard text files</a:t>
            </a:r>
          </a:p>
          <a:p>
            <a:r>
              <a:rPr lang="en-US" dirty="0">
                <a:cs typeface="Arial"/>
              </a:rPr>
              <a:t>Learn how to do basic data exploration</a:t>
            </a:r>
          </a:p>
          <a:p>
            <a:r>
              <a:rPr lang="en-US" dirty="0">
                <a:cs typeface="Arial"/>
              </a:rPr>
              <a:t>Do basic analytics with pandas</a:t>
            </a:r>
          </a:p>
          <a:p>
            <a:endParaRPr lang="en-US" dirty="0">
              <a:cs typeface="Arial"/>
            </a:endParaRPr>
          </a:p>
          <a:p>
            <a:endParaRPr lang="en-US" dirty="0">
              <a:cs typeface="Arial"/>
            </a:endParaRPr>
          </a:p>
          <a:p>
            <a:r>
              <a:rPr lang="en-US" dirty="0">
                <a:cs typeface="Arial"/>
              </a:rPr>
              <a:t>Why is this useful for a digital project?</a:t>
            </a:r>
          </a:p>
          <a:p>
            <a:pPr lvl="1"/>
            <a:r>
              <a:rPr lang="en-US" dirty="0">
                <a:cs typeface="Arial"/>
              </a:rPr>
              <a:t>Understanding data manipulation is crucial for any data science project</a:t>
            </a:r>
          </a:p>
          <a:p>
            <a:endParaRPr lang="es-ES" dirty="0"/>
          </a:p>
        </p:txBody>
      </p:sp>
    </p:spTree>
    <p:extLst>
      <p:ext uri="{BB962C8B-B14F-4D97-AF65-F5344CB8AC3E}">
        <p14:creationId xmlns:p14="http://schemas.microsoft.com/office/powerpoint/2010/main" val="1920130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AD6BB1E1-69FE-47CD-A818-11940904C8DF}"/>
              </a:ext>
            </a:extLst>
          </p:cNvPr>
          <p:cNvSpPr>
            <a:spLocks noGrp="1"/>
          </p:cNvSpPr>
          <p:nvPr>
            <p:ph type="title"/>
          </p:nvPr>
        </p:nvSpPr>
        <p:spPr/>
        <p:txBody>
          <a:bodyPr/>
          <a:lstStyle/>
          <a:p>
            <a:r>
              <a:rPr lang="es-ES" dirty="0" err="1"/>
              <a:t>Contents</a:t>
            </a:r>
            <a:endParaRPr lang="es-ES" dirty="0"/>
          </a:p>
        </p:txBody>
      </p:sp>
      <p:sp>
        <p:nvSpPr>
          <p:cNvPr id="10" name="Marcador de contenido 9">
            <a:extLst>
              <a:ext uri="{FF2B5EF4-FFF2-40B4-BE49-F238E27FC236}">
                <a16:creationId xmlns:a16="http://schemas.microsoft.com/office/drawing/2014/main" id="{B670FF0A-E6BF-45B9-AE2E-113BE9D23934}"/>
              </a:ext>
            </a:extLst>
          </p:cNvPr>
          <p:cNvSpPr>
            <a:spLocks noGrp="1"/>
          </p:cNvSpPr>
          <p:nvPr>
            <p:ph idx="1"/>
          </p:nvPr>
        </p:nvSpPr>
        <p:spPr/>
        <p:txBody>
          <a:bodyPr/>
          <a:lstStyle/>
          <a:p>
            <a:pPr marL="0" indent="0" fontAlgn="base">
              <a:buNone/>
            </a:pPr>
            <a:r>
              <a:rPr lang="en-US" dirty="0"/>
              <a:t>1. Basic data operations on relational data (Pandas Introduction) </a:t>
            </a:r>
          </a:p>
          <a:p>
            <a:pPr lvl="1" fontAlgn="base"/>
            <a:r>
              <a:rPr lang="en-US" dirty="0">
                <a:solidFill>
                  <a:srgbClr val="00B4F1"/>
                </a:solidFill>
              </a:rPr>
              <a:t>Recap of input/output and on-disk formats </a:t>
            </a:r>
          </a:p>
          <a:p>
            <a:pPr lvl="1" fontAlgn="base"/>
            <a:r>
              <a:rPr lang="en-US" dirty="0">
                <a:solidFill>
                  <a:srgbClr val="00B4F1"/>
                </a:solidFill>
              </a:rPr>
              <a:t>Cleaning noisy data, normalizing</a:t>
            </a:r>
            <a:r>
              <a:rPr lang="en-US" dirty="0"/>
              <a:t> </a:t>
            </a:r>
          </a:p>
          <a:p>
            <a:pPr lvl="1" fontAlgn="base"/>
            <a:r>
              <a:rPr lang="en-US" dirty="0"/>
              <a:t>Filtering rows and columns </a:t>
            </a:r>
          </a:p>
          <a:p>
            <a:pPr lvl="1" fontAlgn="base"/>
            <a:r>
              <a:rPr lang="en-US" dirty="0"/>
              <a:t>Joining data from multiple sources </a:t>
            </a:r>
          </a:p>
          <a:p>
            <a:pPr lvl="1" fontAlgn="base"/>
            <a:r>
              <a:rPr lang="en-US" dirty="0"/>
              <a:t>Split-apply-combine workflows: </a:t>
            </a:r>
            <a:r>
              <a:rPr lang="en-US" dirty="0" err="1"/>
              <a:t>groupby</a:t>
            </a:r>
            <a:r>
              <a:rPr lang="en-US" dirty="0"/>
              <a:t> </a:t>
            </a:r>
          </a:p>
          <a:p>
            <a:pPr marL="0" indent="0">
              <a:buNone/>
            </a:pPr>
            <a:endParaRPr lang="es-ES" dirty="0"/>
          </a:p>
        </p:txBody>
      </p:sp>
    </p:spTree>
    <p:extLst>
      <p:ext uri="{BB962C8B-B14F-4D97-AF65-F5344CB8AC3E}">
        <p14:creationId xmlns:p14="http://schemas.microsoft.com/office/powerpoint/2010/main" val="1404919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524312E8-2049-4B9D-AE70-FC7429DD9CEA}"/>
              </a:ext>
            </a:extLst>
          </p:cNvPr>
          <p:cNvSpPr>
            <a:spLocks noGrp="1"/>
          </p:cNvSpPr>
          <p:nvPr>
            <p:ph sz="quarter" idx="10"/>
          </p:nvPr>
        </p:nvSpPr>
        <p:spPr/>
        <p:txBody>
          <a:bodyPr/>
          <a:lstStyle/>
          <a:p>
            <a:r>
              <a:rPr lang="es-ES" dirty="0"/>
              <a:t>Pandas </a:t>
            </a:r>
            <a:r>
              <a:rPr lang="es-ES" dirty="0" err="1"/>
              <a:t>introduction</a:t>
            </a:r>
            <a:endParaRPr lang="es-ES" dirty="0"/>
          </a:p>
        </p:txBody>
      </p:sp>
    </p:spTree>
    <p:extLst>
      <p:ext uri="{BB962C8B-B14F-4D97-AF65-F5344CB8AC3E}">
        <p14:creationId xmlns:p14="http://schemas.microsoft.com/office/powerpoint/2010/main" val="865290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1DC994-F23C-4FB6-8A4D-AEAA9BF81918}"/>
              </a:ext>
            </a:extLst>
          </p:cNvPr>
          <p:cNvSpPr>
            <a:spLocks noGrp="1"/>
          </p:cNvSpPr>
          <p:nvPr>
            <p:ph type="title"/>
          </p:nvPr>
        </p:nvSpPr>
        <p:spPr/>
        <p:txBody>
          <a:bodyPr/>
          <a:lstStyle/>
          <a:p>
            <a:r>
              <a:rPr lang="es-ES" dirty="0"/>
              <a:t>Pandas</a:t>
            </a:r>
          </a:p>
        </p:txBody>
      </p:sp>
      <p:sp>
        <p:nvSpPr>
          <p:cNvPr id="5" name="Marcador de texto 4">
            <a:extLst>
              <a:ext uri="{FF2B5EF4-FFF2-40B4-BE49-F238E27FC236}">
                <a16:creationId xmlns:a16="http://schemas.microsoft.com/office/drawing/2014/main" id="{D40185CB-CFCC-4107-A6D6-5A704C542ADD}"/>
              </a:ext>
            </a:extLst>
          </p:cNvPr>
          <p:cNvSpPr>
            <a:spLocks noGrp="1"/>
          </p:cNvSpPr>
          <p:nvPr>
            <p:ph type="body" sz="quarter" idx="10"/>
          </p:nvPr>
        </p:nvSpPr>
        <p:spPr/>
        <p:txBody>
          <a:bodyPr/>
          <a:lstStyle/>
          <a:p>
            <a:r>
              <a:rPr lang="es-ES" dirty="0"/>
              <a:t>Python Data </a:t>
            </a:r>
            <a:r>
              <a:rPr lang="es-ES" dirty="0" err="1"/>
              <a:t>Analysis</a:t>
            </a:r>
            <a:r>
              <a:rPr lang="es-ES" dirty="0"/>
              <a:t> </a:t>
            </a:r>
            <a:r>
              <a:rPr lang="es-ES" dirty="0" err="1"/>
              <a:t>library</a:t>
            </a:r>
            <a:endParaRPr lang="es-ES" dirty="0"/>
          </a:p>
        </p:txBody>
      </p:sp>
      <p:sp>
        <p:nvSpPr>
          <p:cNvPr id="6" name="Marcador de texto 5">
            <a:extLst>
              <a:ext uri="{FF2B5EF4-FFF2-40B4-BE49-F238E27FC236}">
                <a16:creationId xmlns:a16="http://schemas.microsoft.com/office/drawing/2014/main" id="{7AA8D1BD-647D-4C15-8754-08318E014ED7}"/>
              </a:ext>
            </a:extLst>
          </p:cNvPr>
          <p:cNvSpPr>
            <a:spLocks noGrp="1"/>
          </p:cNvSpPr>
          <p:nvPr>
            <p:ph type="body" sz="quarter" idx="11"/>
          </p:nvPr>
        </p:nvSpPr>
        <p:spPr/>
        <p:txBody>
          <a:bodyPr/>
          <a:lstStyle/>
          <a:p>
            <a:pPr marL="0" indent="0">
              <a:buNone/>
            </a:pPr>
            <a:endParaRPr lang="es-ES" dirty="0"/>
          </a:p>
        </p:txBody>
      </p:sp>
      <p:pic>
        <p:nvPicPr>
          <p:cNvPr id="3" name="Picture 2">
            <a:extLst>
              <a:ext uri="{FF2B5EF4-FFF2-40B4-BE49-F238E27FC236}">
                <a16:creationId xmlns:a16="http://schemas.microsoft.com/office/drawing/2014/main" id="{793E6302-670B-46BD-9055-EC62844ACF1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279054" y="3348990"/>
            <a:ext cx="1452716" cy="1125855"/>
          </a:xfrm>
          <a:prstGeom prst="rect">
            <a:avLst/>
          </a:prstGeom>
        </p:spPr>
      </p:pic>
      <p:sp>
        <p:nvSpPr>
          <p:cNvPr id="7" name="TextBox 6">
            <a:extLst>
              <a:ext uri="{FF2B5EF4-FFF2-40B4-BE49-F238E27FC236}">
                <a16:creationId xmlns:a16="http://schemas.microsoft.com/office/drawing/2014/main" id="{CBE0A2B0-2A4A-4717-B426-21385D54180D}"/>
              </a:ext>
            </a:extLst>
          </p:cNvPr>
          <p:cNvSpPr txBox="1"/>
          <p:nvPr/>
        </p:nvSpPr>
        <p:spPr>
          <a:xfrm>
            <a:off x="1279054" y="4679758"/>
            <a:ext cx="1452716" cy="507831"/>
          </a:xfrm>
          <a:prstGeom prst="rect">
            <a:avLst/>
          </a:prstGeom>
          <a:noFill/>
        </p:spPr>
        <p:txBody>
          <a:bodyPr wrap="square" rtlCol="0">
            <a:spAutoFit/>
          </a:bodyPr>
          <a:lstStyle/>
          <a:p>
            <a:r>
              <a:rPr lang="en-US" sz="900" dirty="0">
                <a:hlinkClick r:id="rId3" tooltip="https://fr.wikipedia.org/wiki/R_(langage)"/>
              </a:rPr>
              <a:t>This Photo</a:t>
            </a:r>
            <a:r>
              <a:rPr lang="en-US" sz="900" dirty="0"/>
              <a:t> by Unknown Author is licensed under </a:t>
            </a:r>
            <a:r>
              <a:rPr lang="en-US" sz="900" dirty="0">
                <a:hlinkClick r:id="rId4" tooltip="https://creativecommons.org/licenses/by-sa/3.0/"/>
              </a:rPr>
              <a:t>CC BY-SA</a:t>
            </a:r>
            <a:endParaRPr lang="en-US" sz="900" dirty="0"/>
          </a:p>
        </p:txBody>
      </p:sp>
      <p:pic>
        <p:nvPicPr>
          <p:cNvPr id="9" name="Picture 8">
            <a:extLst>
              <a:ext uri="{FF2B5EF4-FFF2-40B4-BE49-F238E27FC236}">
                <a16:creationId xmlns:a16="http://schemas.microsoft.com/office/drawing/2014/main" id="{20B5E0AB-C382-4D60-88C6-2DD1772ED692}"/>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240657" y="3429000"/>
            <a:ext cx="2960370" cy="875969"/>
          </a:xfrm>
          <a:prstGeom prst="rect">
            <a:avLst/>
          </a:prstGeom>
        </p:spPr>
      </p:pic>
      <p:sp>
        <p:nvSpPr>
          <p:cNvPr id="10" name="TextBox 9">
            <a:extLst>
              <a:ext uri="{FF2B5EF4-FFF2-40B4-BE49-F238E27FC236}">
                <a16:creationId xmlns:a16="http://schemas.microsoft.com/office/drawing/2014/main" id="{64894956-FC9E-4618-B0F4-5211472FE684}"/>
              </a:ext>
            </a:extLst>
          </p:cNvPr>
          <p:cNvSpPr txBox="1"/>
          <p:nvPr/>
        </p:nvSpPr>
        <p:spPr>
          <a:xfrm>
            <a:off x="5240657" y="4564342"/>
            <a:ext cx="2960370" cy="369332"/>
          </a:xfrm>
          <a:prstGeom prst="rect">
            <a:avLst/>
          </a:prstGeom>
          <a:noFill/>
        </p:spPr>
        <p:txBody>
          <a:bodyPr wrap="square" rtlCol="0">
            <a:spAutoFit/>
          </a:bodyPr>
          <a:lstStyle/>
          <a:p>
            <a:r>
              <a:rPr lang="en-US" sz="900">
                <a:hlinkClick r:id="rId6" tooltip="https://commons.wikimedia.org/wiki/File:Python_logo_and_wordmark.svg"/>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1360796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1DC994-F23C-4FB6-8A4D-AEAA9BF81918}"/>
              </a:ext>
            </a:extLst>
          </p:cNvPr>
          <p:cNvSpPr>
            <a:spLocks noGrp="1"/>
          </p:cNvSpPr>
          <p:nvPr>
            <p:ph type="title"/>
          </p:nvPr>
        </p:nvSpPr>
        <p:spPr/>
        <p:txBody>
          <a:bodyPr/>
          <a:lstStyle/>
          <a:p>
            <a:r>
              <a:rPr lang="es-ES" dirty="0"/>
              <a:t>Pandas</a:t>
            </a:r>
          </a:p>
        </p:txBody>
      </p:sp>
      <p:sp>
        <p:nvSpPr>
          <p:cNvPr id="5" name="Marcador de texto 4">
            <a:extLst>
              <a:ext uri="{FF2B5EF4-FFF2-40B4-BE49-F238E27FC236}">
                <a16:creationId xmlns:a16="http://schemas.microsoft.com/office/drawing/2014/main" id="{D40185CB-CFCC-4107-A6D6-5A704C542ADD}"/>
              </a:ext>
            </a:extLst>
          </p:cNvPr>
          <p:cNvSpPr>
            <a:spLocks noGrp="1"/>
          </p:cNvSpPr>
          <p:nvPr>
            <p:ph type="body" sz="quarter" idx="10"/>
          </p:nvPr>
        </p:nvSpPr>
        <p:spPr/>
        <p:txBody>
          <a:bodyPr/>
          <a:lstStyle/>
          <a:p>
            <a:r>
              <a:rPr lang="es-ES" dirty="0"/>
              <a:t>Python Data </a:t>
            </a:r>
            <a:r>
              <a:rPr lang="es-ES" dirty="0" err="1"/>
              <a:t>Analysis</a:t>
            </a:r>
            <a:r>
              <a:rPr lang="es-ES" dirty="0"/>
              <a:t> </a:t>
            </a:r>
            <a:r>
              <a:rPr lang="es-ES" dirty="0" err="1"/>
              <a:t>library</a:t>
            </a:r>
            <a:endParaRPr lang="es-ES" dirty="0"/>
          </a:p>
        </p:txBody>
      </p:sp>
      <p:sp>
        <p:nvSpPr>
          <p:cNvPr id="6" name="Marcador de texto 5">
            <a:extLst>
              <a:ext uri="{FF2B5EF4-FFF2-40B4-BE49-F238E27FC236}">
                <a16:creationId xmlns:a16="http://schemas.microsoft.com/office/drawing/2014/main" id="{7AA8D1BD-647D-4C15-8754-08318E014ED7}"/>
              </a:ext>
            </a:extLst>
          </p:cNvPr>
          <p:cNvSpPr>
            <a:spLocks noGrp="1"/>
          </p:cNvSpPr>
          <p:nvPr>
            <p:ph type="body" sz="quarter" idx="11"/>
          </p:nvPr>
        </p:nvSpPr>
        <p:spPr/>
        <p:txBody>
          <a:bodyPr>
            <a:normAutofit fontScale="92500" lnSpcReduction="10000"/>
          </a:bodyPr>
          <a:lstStyle/>
          <a:p>
            <a:pPr marL="0" indent="0" algn="ctr">
              <a:buNone/>
            </a:pPr>
            <a:r>
              <a:rPr lang="es-ES" dirty="0"/>
              <a:t>Pandas </a:t>
            </a:r>
            <a:r>
              <a:rPr lang="es-ES" dirty="0" err="1"/>
              <a:t>is</a:t>
            </a:r>
            <a:r>
              <a:rPr lang="es-ES" dirty="0"/>
              <a:t> a </a:t>
            </a:r>
            <a:r>
              <a:rPr lang="es-ES" b="1" dirty="0"/>
              <a:t>Python </a:t>
            </a:r>
            <a:r>
              <a:rPr lang="es-ES" b="1" dirty="0" err="1"/>
              <a:t>package</a:t>
            </a:r>
            <a:r>
              <a:rPr lang="es-ES" dirty="0"/>
              <a:t> </a:t>
            </a:r>
            <a:r>
              <a:rPr lang="en-US" dirty="0"/>
              <a:t>providing fast, flexible, and expressive data structures designed to make working with “relational” or “labeled” data both easy and intuitive.</a:t>
            </a:r>
          </a:p>
          <a:p>
            <a:pPr marL="0" indent="0" algn="ctr">
              <a:buNone/>
            </a:pPr>
            <a:endParaRPr lang="en-US" dirty="0"/>
          </a:p>
          <a:p>
            <a:pPr marL="0" indent="0" algn="ctr">
              <a:buNone/>
            </a:pPr>
            <a:r>
              <a:rPr lang="en-US" dirty="0"/>
              <a:t>It aims to be the fundamental high-level building block for doing practical, </a:t>
            </a:r>
            <a:r>
              <a:rPr lang="en-US" b="1" dirty="0"/>
              <a:t>real world</a:t>
            </a:r>
            <a:r>
              <a:rPr lang="en-US" dirty="0"/>
              <a:t> data analysis in Python.</a:t>
            </a:r>
          </a:p>
          <a:p>
            <a:pPr marL="0" indent="0" algn="ctr">
              <a:buNone/>
            </a:pPr>
            <a:endParaRPr lang="en-US" dirty="0"/>
          </a:p>
          <a:p>
            <a:pPr marL="0" indent="0" algn="ctr">
              <a:buNone/>
            </a:pPr>
            <a:r>
              <a:rPr lang="en-US" dirty="0"/>
              <a:t> Additionally, it has the broader goal of becoming </a:t>
            </a:r>
            <a:r>
              <a:rPr lang="en-US" b="1" dirty="0"/>
              <a:t>the most powerful and flexible open source data analysis / manipulation tool available in any language</a:t>
            </a:r>
            <a:r>
              <a:rPr lang="en-US" dirty="0"/>
              <a:t>.</a:t>
            </a:r>
          </a:p>
          <a:p>
            <a:pPr marL="0" indent="0" algn="ctr">
              <a:buNone/>
            </a:pPr>
            <a:endParaRPr lang="en-US" dirty="0"/>
          </a:p>
          <a:p>
            <a:pPr marL="0" indent="0" algn="ctr">
              <a:buNone/>
            </a:pPr>
            <a:r>
              <a:rPr lang="en-US" dirty="0"/>
              <a:t>Built on top of NumPy! </a:t>
            </a:r>
          </a:p>
          <a:p>
            <a:pPr marL="0" indent="0" algn="ctr">
              <a:buNone/>
            </a:pPr>
            <a:endParaRPr lang="en-US" dirty="0"/>
          </a:p>
          <a:p>
            <a:pPr marL="0" indent="0" algn="ctr">
              <a:buNone/>
            </a:pPr>
            <a:r>
              <a:rPr lang="en-US" dirty="0">
                <a:hlinkClick r:id="rId2"/>
              </a:rPr>
              <a:t>Source</a:t>
            </a:r>
            <a:endParaRPr lang="es-ES" dirty="0"/>
          </a:p>
        </p:txBody>
      </p:sp>
      <p:pic>
        <p:nvPicPr>
          <p:cNvPr id="8" name="Graphic 7" descr="Muscular arm">
            <a:extLst>
              <a:ext uri="{FF2B5EF4-FFF2-40B4-BE49-F238E27FC236}">
                <a16:creationId xmlns:a16="http://schemas.microsoft.com/office/drawing/2014/main" id="{DF431376-57E7-43E8-945C-26DEFDD48C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00750" y="4972326"/>
            <a:ext cx="708660" cy="708660"/>
          </a:xfrm>
          <a:prstGeom prst="rect">
            <a:avLst/>
          </a:prstGeom>
        </p:spPr>
      </p:pic>
      <p:pic>
        <p:nvPicPr>
          <p:cNvPr id="11" name="Graphic 10" descr="Muscular arm">
            <a:extLst>
              <a:ext uri="{FF2B5EF4-FFF2-40B4-BE49-F238E27FC236}">
                <a16:creationId xmlns:a16="http://schemas.microsoft.com/office/drawing/2014/main" id="{CB9C73D2-3FCA-4468-A22A-87B27F85A5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2411730" y="4972326"/>
            <a:ext cx="817245" cy="708660"/>
          </a:xfrm>
          <a:prstGeom prst="rect">
            <a:avLst/>
          </a:prstGeom>
        </p:spPr>
      </p:pic>
    </p:spTree>
    <p:extLst>
      <p:ext uri="{BB962C8B-B14F-4D97-AF65-F5344CB8AC3E}">
        <p14:creationId xmlns:p14="http://schemas.microsoft.com/office/powerpoint/2010/main" val="64076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864B1A-5706-42CB-ADBE-10D83D094A3F}"/>
              </a:ext>
            </a:extLst>
          </p:cNvPr>
          <p:cNvSpPr>
            <a:spLocks noGrp="1"/>
          </p:cNvSpPr>
          <p:nvPr>
            <p:ph type="title"/>
          </p:nvPr>
        </p:nvSpPr>
        <p:spPr>
          <a:xfrm>
            <a:off x="457200" y="172464"/>
            <a:ext cx="8229600" cy="1143000"/>
          </a:xfrm>
        </p:spPr>
        <p:txBody>
          <a:bodyPr/>
          <a:lstStyle/>
          <a:p>
            <a:r>
              <a:rPr lang="es-ES" dirty="0"/>
              <a:t>Project </a:t>
            </a:r>
            <a:r>
              <a:rPr lang="en-GB" dirty="0"/>
              <a:t>Lifecycle</a:t>
            </a:r>
          </a:p>
        </p:txBody>
      </p:sp>
      <p:grpSp>
        <p:nvGrpSpPr>
          <p:cNvPr id="33" name="Grupo 32">
            <a:extLst>
              <a:ext uri="{FF2B5EF4-FFF2-40B4-BE49-F238E27FC236}">
                <a16:creationId xmlns:a16="http://schemas.microsoft.com/office/drawing/2014/main" id="{F186905F-7C7E-477A-A37B-8172F4324514}"/>
              </a:ext>
            </a:extLst>
          </p:cNvPr>
          <p:cNvGrpSpPr/>
          <p:nvPr/>
        </p:nvGrpSpPr>
        <p:grpSpPr>
          <a:xfrm>
            <a:off x="628228" y="1242584"/>
            <a:ext cx="7952040" cy="5106600"/>
            <a:chOff x="628228" y="1242584"/>
            <a:chExt cx="7952040" cy="5106600"/>
          </a:xfrm>
        </p:grpSpPr>
        <p:grpSp>
          <p:nvGrpSpPr>
            <p:cNvPr id="34" name="Group 1">
              <a:extLst>
                <a:ext uri="{FF2B5EF4-FFF2-40B4-BE49-F238E27FC236}">
                  <a16:creationId xmlns:a16="http://schemas.microsoft.com/office/drawing/2014/main" id="{08C8A84D-C441-40DC-9997-27DA9FF9F2A6}"/>
                </a:ext>
              </a:extLst>
            </p:cNvPr>
            <p:cNvGrpSpPr/>
            <p:nvPr/>
          </p:nvGrpSpPr>
          <p:grpSpPr>
            <a:xfrm>
              <a:off x="2304748" y="1666304"/>
              <a:ext cx="4847760" cy="4682880"/>
              <a:chOff x="2540160" y="1716480"/>
              <a:chExt cx="4847760" cy="4682880"/>
            </a:xfrm>
          </p:grpSpPr>
          <p:pic>
            <p:nvPicPr>
              <p:cNvPr id="42" name="Picture 31">
                <a:extLst>
                  <a:ext uri="{FF2B5EF4-FFF2-40B4-BE49-F238E27FC236}">
                    <a16:creationId xmlns:a16="http://schemas.microsoft.com/office/drawing/2014/main" id="{5EE0BAE0-6286-402F-8E2C-8F8B0CB80EA5}"/>
                  </a:ext>
                </a:extLst>
              </p:cNvPr>
              <p:cNvPicPr/>
              <p:nvPr/>
            </p:nvPicPr>
            <p:blipFill>
              <a:blip r:embed="rId2"/>
              <a:stretch/>
            </p:blipFill>
            <p:spPr>
              <a:xfrm>
                <a:off x="2540160" y="1716480"/>
                <a:ext cx="4847760" cy="4682880"/>
              </a:xfrm>
              <a:prstGeom prst="rect">
                <a:avLst/>
              </a:prstGeom>
              <a:ln>
                <a:noFill/>
              </a:ln>
            </p:spPr>
          </p:pic>
          <p:sp>
            <p:nvSpPr>
              <p:cNvPr id="43" name="CustomShape 2">
                <a:extLst>
                  <a:ext uri="{FF2B5EF4-FFF2-40B4-BE49-F238E27FC236}">
                    <a16:creationId xmlns:a16="http://schemas.microsoft.com/office/drawing/2014/main" id="{6F0BFCBB-E496-4FB1-B601-DDE76EE33B62}"/>
                  </a:ext>
                </a:extLst>
              </p:cNvPr>
              <p:cNvSpPr/>
              <p:nvPr/>
            </p:nvSpPr>
            <p:spPr>
              <a:xfrm>
                <a:off x="6045120" y="3282120"/>
                <a:ext cx="1110600" cy="514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algn="ctr">
                  <a:lnSpc>
                    <a:spcPct val="100000"/>
                  </a:lnSpc>
                </a:pPr>
                <a:r>
                  <a:rPr lang="en-US" sz="1400" b="1" strike="noStrike" spc="-1">
                    <a:solidFill>
                      <a:srgbClr val="000000"/>
                    </a:solidFill>
                    <a:latin typeface="Arial"/>
                    <a:ea typeface="Arial"/>
                  </a:rPr>
                  <a:t>Data collection</a:t>
                </a:r>
                <a:endParaRPr lang="en-US" sz="1400" b="0" strike="noStrike" spc="-1">
                  <a:latin typeface="Arial"/>
                </a:endParaRPr>
              </a:p>
            </p:txBody>
          </p:sp>
          <p:sp>
            <p:nvSpPr>
              <p:cNvPr id="44" name="CustomShape 3">
                <a:extLst>
                  <a:ext uri="{FF2B5EF4-FFF2-40B4-BE49-F238E27FC236}">
                    <a16:creationId xmlns:a16="http://schemas.microsoft.com/office/drawing/2014/main" id="{2B56274D-90DE-4154-A93A-80A243965B4F}"/>
                  </a:ext>
                </a:extLst>
              </p:cNvPr>
              <p:cNvSpPr/>
              <p:nvPr/>
            </p:nvSpPr>
            <p:spPr>
              <a:xfrm>
                <a:off x="4353840" y="2089080"/>
                <a:ext cx="1100160" cy="514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algn="ctr">
                  <a:lnSpc>
                    <a:spcPct val="100000"/>
                  </a:lnSpc>
                </a:pPr>
                <a:r>
                  <a:rPr lang="en-US" sz="1400" b="1" strike="noStrike" spc="-1">
                    <a:solidFill>
                      <a:srgbClr val="000000"/>
                    </a:solidFill>
                    <a:latin typeface="Arial"/>
                    <a:ea typeface="Arial"/>
                  </a:rPr>
                  <a:t>UnderstandBusiness</a:t>
                </a:r>
                <a:endParaRPr lang="en-US" sz="1400" b="0" strike="noStrike" spc="-1">
                  <a:latin typeface="Arial"/>
                </a:endParaRPr>
              </a:p>
            </p:txBody>
          </p:sp>
          <p:sp>
            <p:nvSpPr>
              <p:cNvPr id="45" name="CustomShape 4">
                <a:extLst>
                  <a:ext uri="{FF2B5EF4-FFF2-40B4-BE49-F238E27FC236}">
                    <a16:creationId xmlns:a16="http://schemas.microsoft.com/office/drawing/2014/main" id="{AE53F460-607D-4B1C-A32D-41291B84F399}"/>
                  </a:ext>
                </a:extLst>
              </p:cNvPr>
              <p:cNvSpPr/>
              <p:nvPr/>
            </p:nvSpPr>
            <p:spPr>
              <a:xfrm>
                <a:off x="5292000" y="5256720"/>
                <a:ext cx="1247040" cy="514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algn="ctr">
                  <a:lnSpc>
                    <a:spcPct val="100000"/>
                  </a:lnSpc>
                </a:pPr>
                <a:r>
                  <a:rPr lang="en-US" sz="1400" b="1" strike="noStrike" spc="-1">
                    <a:solidFill>
                      <a:srgbClr val="000000"/>
                    </a:solidFill>
                    <a:latin typeface="Arial"/>
                    <a:ea typeface="Arial"/>
                  </a:rPr>
                  <a:t>Analysis &amp; Visualization</a:t>
                </a:r>
                <a:endParaRPr lang="en-US" sz="1400" b="0" strike="noStrike" spc="-1">
                  <a:latin typeface="Arial"/>
                </a:endParaRPr>
              </a:p>
            </p:txBody>
          </p:sp>
          <p:sp>
            <p:nvSpPr>
              <p:cNvPr id="46" name="CustomShape 5">
                <a:extLst>
                  <a:ext uri="{FF2B5EF4-FFF2-40B4-BE49-F238E27FC236}">
                    <a16:creationId xmlns:a16="http://schemas.microsoft.com/office/drawing/2014/main" id="{F6E10F77-E0C9-473B-89C1-07063FEC5FCA}"/>
                  </a:ext>
                </a:extLst>
              </p:cNvPr>
              <p:cNvSpPr/>
              <p:nvPr/>
            </p:nvSpPr>
            <p:spPr>
              <a:xfrm>
                <a:off x="3978720" y="3709080"/>
                <a:ext cx="1935000" cy="48456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algn="ctr">
                  <a:lnSpc>
                    <a:spcPct val="100000"/>
                  </a:lnSpc>
                </a:pPr>
                <a:r>
                  <a:rPr lang="en-US" sz="1300" b="1" strike="noStrike" spc="-1">
                    <a:solidFill>
                      <a:srgbClr val="000000"/>
                    </a:solidFill>
                    <a:latin typeface="Arial"/>
                    <a:ea typeface="Arial"/>
                  </a:rPr>
                  <a:t>To lead and manage Big Data projects</a:t>
                </a:r>
                <a:endParaRPr lang="en-US" sz="1300" b="0" strike="noStrike" spc="-1">
                  <a:latin typeface="Arial"/>
                </a:endParaRPr>
              </a:p>
            </p:txBody>
          </p:sp>
        </p:grpSp>
        <p:sp>
          <p:nvSpPr>
            <p:cNvPr id="35" name="CustomShape 6">
              <a:extLst>
                <a:ext uri="{FF2B5EF4-FFF2-40B4-BE49-F238E27FC236}">
                  <a16:creationId xmlns:a16="http://schemas.microsoft.com/office/drawing/2014/main" id="{E4AFA5AC-C580-4D87-AAC3-A454918839EB}"/>
                </a:ext>
              </a:extLst>
            </p:cNvPr>
            <p:cNvSpPr/>
            <p:nvPr/>
          </p:nvSpPr>
          <p:spPr>
            <a:xfrm>
              <a:off x="5326228" y="1242584"/>
              <a:ext cx="2077560" cy="634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a:lnSpc>
                  <a:spcPct val="100000"/>
                </a:lnSpc>
              </a:pPr>
              <a:r>
                <a:rPr lang="en-US" sz="1200" b="1" strike="noStrike" spc="-1">
                  <a:solidFill>
                    <a:srgbClr val="000000"/>
                  </a:solidFill>
                  <a:latin typeface="Arial"/>
                  <a:ea typeface="Arial"/>
                </a:rPr>
                <a:t>DEFINE</a:t>
              </a:r>
              <a:r>
                <a:rPr lang="en-US" sz="1200" b="0" strike="noStrike" spc="-1">
                  <a:solidFill>
                    <a:srgbClr val="000000"/>
                  </a:solidFill>
                  <a:latin typeface="Arial"/>
                  <a:ea typeface="Arial"/>
                </a:rPr>
                <a:t> data-driven opportunities based on business value creation</a:t>
              </a:r>
              <a:endParaRPr lang="en-US" sz="1200" b="0" strike="noStrike" spc="-1">
                <a:latin typeface="Arial"/>
              </a:endParaRPr>
            </a:p>
          </p:txBody>
        </p:sp>
        <p:sp>
          <p:nvSpPr>
            <p:cNvPr id="36" name="CustomShape 7">
              <a:extLst>
                <a:ext uri="{FF2B5EF4-FFF2-40B4-BE49-F238E27FC236}">
                  <a16:creationId xmlns:a16="http://schemas.microsoft.com/office/drawing/2014/main" id="{49A1526E-8B82-4E2D-B544-31E94D32A56A}"/>
                </a:ext>
              </a:extLst>
            </p:cNvPr>
            <p:cNvSpPr/>
            <p:nvPr/>
          </p:nvSpPr>
          <p:spPr>
            <a:xfrm>
              <a:off x="7145308" y="3170384"/>
              <a:ext cx="1434960" cy="634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a:lnSpc>
                  <a:spcPct val="100000"/>
                </a:lnSpc>
              </a:pPr>
              <a:r>
                <a:rPr lang="en-US" sz="1200" b="1" strike="noStrike" spc="-1">
                  <a:solidFill>
                    <a:srgbClr val="000000"/>
                  </a:solidFill>
                  <a:latin typeface="Arial"/>
                  <a:ea typeface="Arial"/>
                </a:rPr>
                <a:t>IDENTIFY</a:t>
              </a:r>
              <a:r>
                <a:rPr lang="en-US" sz="1200" b="0" strike="noStrike" spc="-1">
                  <a:solidFill>
                    <a:srgbClr val="000000"/>
                  </a:solidFill>
                  <a:latin typeface="Arial"/>
                  <a:ea typeface="Arial"/>
                </a:rPr>
                <a:t>,</a:t>
              </a:r>
              <a:r>
                <a:rPr lang="en-US" sz="1200" b="1" strike="noStrike" spc="-1">
                  <a:solidFill>
                    <a:srgbClr val="000000"/>
                  </a:solidFill>
                  <a:latin typeface="Arial"/>
                  <a:ea typeface="Arial"/>
                </a:rPr>
                <a:t> </a:t>
              </a:r>
              <a:r>
                <a:rPr lang="en-US" sz="1200" b="0" strike="noStrike" spc="-1">
                  <a:solidFill>
                    <a:srgbClr val="000000"/>
                  </a:solidFill>
                  <a:latin typeface="Arial"/>
                  <a:ea typeface="Arial"/>
                </a:rPr>
                <a:t>transform and validate data</a:t>
              </a:r>
              <a:endParaRPr lang="en-US" sz="1200" b="0" strike="noStrike" spc="-1">
                <a:latin typeface="Arial"/>
              </a:endParaRPr>
            </a:p>
          </p:txBody>
        </p:sp>
        <p:sp>
          <p:nvSpPr>
            <p:cNvPr id="37" name="CustomShape 8">
              <a:extLst>
                <a:ext uri="{FF2B5EF4-FFF2-40B4-BE49-F238E27FC236}">
                  <a16:creationId xmlns:a16="http://schemas.microsoft.com/office/drawing/2014/main" id="{D7AED2F3-7937-413D-AF86-6B0BBB7B4F26}"/>
                </a:ext>
              </a:extLst>
            </p:cNvPr>
            <p:cNvSpPr/>
            <p:nvPr/>
          </p:nvSpPr>
          <p:spPr>
            <a:xfrm>
              <a:off x="2412388" y="3385664"/>
              <a:ext cx="1163160" cy="301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algn="ctr">
                <a:lnSpc>
                  <a:spcPct val="100000"/>
                </a:lnSpc>
              </a:pPr>
              <a:r>
                <a:rPr lang="en-US" sz="1400" b="1" strike="noStrike" spc="-1">
                  <a:solidFill>
                    <a:srgbClr val="000000"/>
                  </a:solidFill>
                  <a:latin typeface="Arial"/>
                  <a:ea typeface="Arial"/>
                </a:rPr>
                <a:t>Exploit</a:t>
              </a:r>
              <a:endParaRPr lang="en-US" sz="1400" b="0" strike="noStrike" spc="-1">
                <a:latin typeface="Arial"/>
              </a:endParaRPr>
            </a:p>
          </p:txBody>
        </p:sp>
        <p:sp>
          <p:nvSpPr>
            <p:cNvPr id="38" name="CustomShape 9">
              <a:extLst>
                <a:ext uri="{FF2B5EF4-FFF2-40B4-BE49-F238E27FC236}">
                  <a16:creationId xmlns:a16="http://schemas.microsoft.com/office/drawing/2014/main" id="{4912D919-6572-4867-914A-C7CA36B00124}"/>
                </a:ext>
              </a:extLst>
            </p:cNvPr>
            <p:cNvSpPr/>
            <p:nvPr/>
          </p:nvSpPr>
          <p:spPr>
            <a:xfrm>
              <a:off x="1112428" y="5614064"/>
              <a:ext cx="1816200" cy="6339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a:lnSpc>
                  <a:spcPct val="100000"/>
                </a:lnSpc>
              </a:pPr>
              <a:r>
                <a:rPr lang="en-US" sz="1200" b="1" strike="noStrike" spc="-1">
                  <a:solidFill>
                    <a:srgbClr val="000000"/>
                  </a:solidFill>
                  <a:latin typeface="Arial"/>
                  <a:ea typeface="Arial"/>
                </a:rPr>
                <a:t>DEVELOP &amp; TRAIN </a:t>
              </a:r>
              <a:r>
                <a:rPr lang="en-US" sz="1200" b="0" strike="noStrike" spc="-1">
                  <a:solidFill>
                    <a:srgbClr val="000000"/>
                  </a:solidFill>
                  <a:latin typeface="Arial"/>
                  <a:ea typeface="Arial"/>
                </a:rPr>
                <a:t>intelligent</a:t>
              </a:r>
              <a:r>
                <a:rPr lang="en-US" sz="1200" b="1" strike="noStrike" spc="-1">
                  <a:solidFill>
                    <a:srgbClr val="000000"/>
                  </a:solidFill>
                  <a:latin typeface="Arial"/>
                  <a:ea typeface="Arial"/>
                </a:rPr>
                <a:t> </a:t>
              </a:r>
              <a:r>
                <a:rPr lang="en-US" sz="1200" b="0" strike="noStrike" spc="-1">
                  <a:solidFill>
                    <a:srgbClr val="000000"/>
                  </a:solidFill>
                  <a:latin typeface="Arial"/>
                  <a:ea typeface="Arial"/>
                </a:rPr>
                <a:t>data algorithms</a:t>
              </a:r>
              <a:endParaRPr lang="en-US" sz="1200" b="0" strike="noStrike" spc="-1">
                <a:latin typeface="Arial"/>
              </a:endParaRPr>
            </a:p>
          </p:txBody>
        </p:sp>
        <p:sp>
          <p:nvSpPr>
            <p:cNvPr id="39" name="CustomShape 10">
              <a:extLst>
                <a:ext uri="{FF2B5EF4-FFF2-40B4-BE49-F238E27FC236}">
                  <a16:creationId xmlns:a16="http://schemas.microsoft.com/office/drawing/2014/main" id="{89CC049B-400A-401A-BB22-175BE8E289FC}"/>
                </a:ext>
              </a:extLst>
            </p:cNvPr>
            <p:cNvSpPr/>
            <p:nvPr/>
          </p:nvSpPr>
          <p:spPr>
            <a:xfrm>
              <a:off x="628228" y="3170384"/>
              <a:ext cx="1837080" cy="634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a:lnSpc>
                  <a:spcPct val="100000"/>
                </a:lnSpc>
              </a:pPr>
              <a:r>
                <a:rPr lang="en-US" sz="1200" b="1" strike="noStrike" spc="-1">
                  <a:solidFill>
                    <a:srgbClr val="000000"/>
                  </a:solidFill>
                  <a:latin typeface="Arial"/>
                  <a:ea typeface="Arial"/>
                </a:rPr>
                <a:t>IMPLEMENT &amp; OPTIMIZE</a:t>
              </a:r>
              <a:r>
                <a:rPr lang="en-US" sz="1200" b="0" strike="noStrike" spc="-1">
                  <a:solidFill>
                    <a:srgbClr val="000000"/>
                  </a:solidFill>
                  <a:latin typeface="Arial"/>
                  <a:ea typeface="Arial"/>
                </a:rPr>
                <a:t> data-driven business models</a:t>
              </a:r>
              <a:endParaRPr lang="en-US" sz="1200" b="0" strike="noStrike" spc="-1">
                <a:latin typeface="Arial"/>
              </a:endParaRPr>
            </a:p>
          </p:txBody>
        </p:sp>
        <p:sp>
          <p:nvSpPr>
            <p:cNvPr id="40" name="CustomShape 11">
              <a:extLst>
                <a:ext uri="{FF2B5EF4-FFF2-40B4-BE49-F238E27FC236}">
                  <a16:creationId xmlns:a16="http://schemas.microsoft.com/office/drawing/2014/main" id="{F0EF6AA7-53D6-4111-AB72-42658CA49D1B}"/>
                </a:ext>
              </a:extLst>
            </p:cNvPr>
            <p:cNvSpPr/>
            <p:nvPr/>
          </p:nvSpPr>
          <p:spPr>
            <a:xfrm>
              <a:off x="6502708" y="5614064"/>
              <a:ext cx="207756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a:lnSpc>
                  <a:spcPct val="100000"/>
                </a:lnSpc>
              </a:pPr>
              <a:r>
                <a:rPr lang="en-US" sz="1200" b="1" strike="noStrike" spc="-1">
                  <a:solidFill>
                    <a:srgbClr val="000000"/>
                  </a:solidFill>
                  <a:latin typeface="Arial"/>
                  <a:ea typeface="Arial"/>
                </a:rPr>
                <a:t>DEVELOP</a:t>
              </a:r>
              <a:r>
                <a:rPr lang="en-US" sz="1200" b="0" strike="noStrike" spc="-1">
                  <a:solidFill>
                    <a:srgbClr val="000000"/>
                  </a:solidFill>
                  <a:latin typeface="Arial"/>
                  <a:ea typeface="Arial"/>
                </a:rPr>
                <a:t> analytical and data visualization techniques</a:t>
              </a:r>
              <a:endParaRPr lang="en-US" sz="1200" b="0" strike="noStrike" spc="-1">
                <a:latin typeface="Arial"/>
              </a:endParaRPr>
            </a:p>
          </p:txBody>
        </p:sp>
        <p:sp>
          <p:nvSpPr>
            <p:cNvPr id="41" name="CustomShape 12">
              <a:extLst>
                <a:ext uri="{FF2B5EF4-FFF2-40B4-BE49-F238E27FC236}">
                  <a16:creationId xmlns:a16="http://schemas.microsoft.com/office/drawing/2014/main" id="{082D823B-8B77-4C60-8EA7-1A45F970CA2E}"/>
                </a:ext>
              </a:extLst>
            </p:cNvPr>
            <p:cNvSpPr/>
            <p:nvPr/>
          </p:nvSpPr>
          <p:spPr>
            <a:xfrm>
              <a:off x="2995588" y="5216264"/>
              <a:ext cx="1247040" cy="514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algn="ctr">
                <a:lnSpc>
                  <a:spcPct val="100000"/>
                </a:lnSpc>
              </a:pPr>
              <a:r>
                <a:rPr lang="en-US" sz="1400" b="1" strike="noStrike" spc="-1">
                  <a:solidFill>
                    <a:srgbClr val="000000"/>
                  </a:solidFill>
                  <a:latin typeface="Arial"/>
                  <a:ea typeface="Arial"/>
                </a:rPr>
                <a:t>Smart</a:t>
              </a:r>
              <a:endParaRPr lang="en-US" sz="1400" b="0" strike="noStrike" spc="-1">
                <a:latin typeface="Arial"/>
              </a:endParaRPr>
            </a:p>
            <a:p>
              <a:pPr algn="ctr">
                <a:lnSpc>
                  <a:spcPct val="100000"/>
                </a:lnSpc>
              </a:pPr>
              <a:r>
                <a:rPr lang="en-US" sz="1400" b="1" strike="noStrike" spc="-1">
                  <a:solidFill>
                    <a:srgbClr val="000000"/>
                  </a:solidFill>
                  <a:latin typeface="Arial"/>
                  <a:ea typeface="Arial"/>
                </a:rPr>
                <a:t>Data</a:t>
              </a:r>
              <a:endParaRPr lang="en-US" sz="1400" b="0" strike="noStrike" spc="-1">
                <a:latin typeface="Arial"/>
              </a:endParaRPr>
            </a:p>
          </p:txBody>
        </p:sp>
      </p:grpSp>
    </p:spTree>
    <p:extLst>
      <p:ext uri="{BB962C8B-B14F-4D97-AF65-F5344CB8AC3E}">
        <p14:creationId xmlns:p14="http://schemas.microsoft.com/office/powerpoint/2010/main" val="793952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1DC994-F23C-4FB6-8A4D-AEAA9BF81918}"/>
              </a:ext>
            </a:extLst>
          </p:cNvPr>
          <p:cNvSpPr>
            <a:spLocks noGrp="1"/>
          </p:cNvSpPr>
          <p:nvPr>
            <p:ph type="title"/>
          </p:nvPr>
        </p:nvSpPr>
        <p:spPr/>
        <p:txBody>
          <a:bodyPr/>
          <a:lstStyle/>
          <a:p>
            <a:r>
              <a:rPr lang="es-ES" dirty="0"/>
              <a:t>Pandas</a:t>
            </a:r>
          </a:p>
        </p:txBody>
      </p:sp>
      <p:sp>
        <p:nvSpPr>
          <p:cNvPr id="5" name="Marcador de texto 4">
            <a:extLst>
              <a:ext uri="{FF2B5EF4-FFF2-40B4-BE49-F238E27FC236}">
                <a16:creationId xmlns:a16="http://schemas.microsoft.com/office/drawing/2014/main" id="{D40185CB-CFCC-4107-A6D6-5A704C542ADD}"/>
              </a:ext>
            </a:extLst>
          </p:cNvPr>
          <p:cNvSpPr>
            <a:spLocks noGrp="1"/>
          </p:cNvSpPr>
          <p:nvPr>
            <p:ph type="body" sz="quarter" idx="10"/>
          </p:nvPr>
        </p:nvSpPr>
        <p:spPr/>
        <p:txBody>
          <a:bodyPr/>
          <a:lstStyle/>
          <a:p>
            <a:r>
              <a:rPr lang="es-ES" dirty="0"/>
              <a:t>Data </a:t>
            </a:r>
            <a:r>
              <a:rPr lang="es-ES" dirty="0" err="1"/>
              <a:t>Suitability</a:t>
            </a:r>
            <a:endParaRPr lang="es-ES" dirty="0"/>
          </a:p>
        </p:txBody>
      </p:sp>
      <p:sp>
        <p:nvSpPr>
          <p:cNvPr id="6" name="Marcador de texto 5">
            <a:extLst>
              <a:ext uri="{FF2B5EF4-FFF2-40B4-BE49-F238E27FC236}">
                <a16:creationId xmlns:a16="http://schemas.microsoft.com/office/drawing/2014/main" id="{7AA8D1BD-647D-4C15-8754-08318E014ED7}"/>
              </a:ext>
            </a:extLst>
          </p:cNvPr>
          <p:cNvSpPr>
            <a:spLocks noGrp="1"/>
          </p:cNvSpPr>
          <p:nvPr>
            <p:ph type="body" sz="quarter" idx="11"/>
          </p:nvPr>
        </p:nvSpPr>
        <p:spPr/>
        <p:txBody>
          <a:bodyPr/>
          <a:lstStyle/>
          <a:p>
            <a:r>
              <a:rPr lang="en-US" b="1" dirty="0"/>
              <a:t>Tabular data </a:t>
            </a:r>
            <a:r>
              <a:rPr lang="en-US" dirty="0"/>
              <a:t>with </a:t>
            </a:r>
            <a:r>
              <a:rPr lang="en-US" b="1" dirty="0"/>
              <a:t>heterogeneously-typed columns</a:t>
            </a:r>
            <a:r>
              <a:rPr lang="en-US" dirty="0"/>
              <a:t>, as in an SQL table or Excel spreadsheet</a:t>
            </a:r>
          </a:p>
          <a:p>
            <a:r>
              <a:rPr lang="en-US" dirty="0"/>
              <a:t>Ordered and unordered (not necessarily fixed-frequency) </a:t>
            </a:r>
            <a:r>
              <a:rPr lang="en-US" b="1" dirty="0"/>
              <a:t>time series data</a:t>
            </a:r>
            <a:r>
              <a:rPr lang="en-US" dirty="0"/>
              <a:t>.</a:t>
            </a:r>
          </a:p>
          <a:p>
            <a:r>
              <a:rPr lang="en-US" b="1" dirty="0"/>
              <a:t>Arbitrary matrix data </a:t>
            </a:r>
            <a:r>
              <a:rPr lang="en-US" dirty="0"/>
              <a:t>(homogeneously typed or heterogeneous) with row and column labels</a:t>
            </a:r>
          </a:p>
          <a:p>
            <a:r>
              <a:rPr lang="en-US" dirty="0"/>
              <a:t>Any other form of </a:t>
            </a:r>
            <a:r>
              <a:rPr lang="en-US" b="1" dirty="0"/>
              <a:t>observational / statistical data sets</a:t>
            </a:r>
            <a:r>
              <a:rPr lang="en-US" dirty="0"/>
              <a:t>. The data actually doesn’t need to be labeled at all to be placed into a pandas data structure</a:t>
            </a:r>
          </a:p>
          <a:p>
            <a:pPr marL="0" indent="0" algn="ctr">
              <a:buNone/>
            </a:pPr>
            <a:endParaRPr lang="en-US" dirty="0"/>
          </a:p>
          <a:p>
            <a:pPr marL="0" indent="0" algn="ctr">
              <a:buNone/>
            </a:pPr>
            <a:r>
              <a:rPr lang="en-US" dirty="0">
                <a:hlinkClick r:id="rId2"/>
              </a:rPr>
              <a:t>Source</a:t>
            </a:r>
            <a:endParaRPr lang="es-ES" dirty="0"/>
          </a:p>
        </p:txBody>
      </p:sp>
    </p:spTree>
    <p:extLst>
      <p:ext uri="{BB962C8B-B14F-4D97-AF65-F5344CB8AC3E}">
        <p14:creationId xmlns:p14="http://schemas.microsoft.com/office/powerpoint/2010/main" val="3057317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1DC994-F23C-4FB6-8A4D-AEAA9BF81918}"/>
              </a:ext>
            </a:extLst>
          </p:cNvPr>
          <p:cNvSpPr>
            <a:spLocks noGrp="1"/>
          </p:cNvSpPr>
          <p:nvPr>
            <p:ph type="title"/>
          </p:nvPr>
        </p:nvSpPr>
        <p:spPr/>
        <p:txBody>
          <a:bodyPr/>
          <a:lstStyle/>
          <a:p>
            <a:r>
              <a:rPr lang="es-ES" dirty="0"/>
              <a:t>Pandas</a:t>
            </a:r>
          </a:p>
        </p:txBody>
      </p:sp>
      <p:sp>
        <p:nvSpPr>
          <p:cNvPr id="5" name="Marcador de texto 4">
            <a:extLst>
              <a:ext uri="{FF2B5EF4-FFF2-40B4-BE49-F238E27FC236}">
                <a16:creationId xmlns:a16="http://schemas.microsoft.com/office/drawing/2014/main" id="{D40185CB-CFCC-4107-A6D6-5A704C542ADD}"/>
              </a:ext>
            </a:extLst>
          </p:cNvPr>
          <p:cNvSpPr>
            <a:spLocks noGrp="1"/>
          </p:cNvSpPr>
          <p:nvPr>
            <p:ph type="body" sz="quarter" idx="10"/>
          </p:nvPr>
        </p:nvSpPr>
        <p:spPr/>
        <p:txBody>
          <a:bodyPr/>
          <a:lstStyle/>
          <a:p>
            <a:r>
              <a:rPr lang="es-ES" dirty="0" err="1"/>
              <a:t>Why</a:t>
            </a:r>
            <a:r>
              <a:rPr lang="es-ES" dirty="0"/>
              <a:t> pandas </a:t>
            </a:r>
            <a:r>
              <a:rPr lang="es-ES" dirty="0" err="1"/>
              <a:t>is</a:t>
            </a:r>
            <a:r>
              <a:rPr lang="es-ES" dirty="0"/>
              <a:t> </a:t>
            </a:r>
            <a:r>
              <a:rPr lang="es-ES" dirty="0" err="1"/>
              <a:t>very</a:t>
            </a:r>
            <a:r>
              <a:rPr lang="es-ES" dirty="0"/>
              <a:t> </a:t>
            </a:r>
            <a:r>
              <a:rPr lang="es-ES" dirty="0" err="1"/>
              <a:t>adequate</a:t>
            </a:r>
            <a:r>
              <a:rPr lang="es-ES" dirty="0"/>
              <a:t> </a:t>
            </a:r>
            <a:r>
              <a:rPr lang="es-ES" dirty="0" err="1"/>
              <a:t>for</a:t>
            </a:r>
            <a:r>
              <a:rPr lang="es-ES" dirty="0"/>
              <a:t> data </a:t>
            </a:r>
            <a:r>
              <a:rPr lang="en-US" dirty="0"/>
              <a:t>analysis</a:t>
            </a:r>
            <a:r>
              <a:rPr lang="es-ES" dirty="0"/>
              <a:t>?</a:t>
            </a:r>
          </a:p>
        </p:txBody>
      </p:sp>
      <p:sp>
        <p:nvSpPr>
          <p:cNvPr id="6" name="Marcador de texto 5">
            <a:extLst>
              <a:ext uri="{FF2B5EF4-FFF2-40B4-BE49-F238E27FC236}">
                <a16:creationId xmlns:a16="http://schemas.microsoft.com/office/drawing/2014/main" id="{7AA8D1BD-647D-4C15-8754-08318E014ED7}"/>
              </a:ext>
            </a:extLst>
          </p:cNvPr>
          <p:cNvSpPr>
            <a:spLocks noGrp="1"/>
          </p:cNvSpPr>
          <p:nvPr>
            <p:ph type="body" sz="quarter" idx="11"/>
          </p:nvPr>
        </p:nvSpPr>
        <p:spPr/>
        <p:txBody>
          <a:bodyPr>
            <a:normAutofit fontScale="92500" lnSpcReduction="10000"/>
          </a:bodyPr>
          <a:lstStyle/>
          <a:p>
            <a:pPr algn="ctr"/>
            <a:r>
              <a:rPr lang="en-US" b="1" dirty="0"/>
              <a:t>Easy handling of missing data </a:t>
            </a:r>
            <a:r>
              <a:rPr lang="en-US" dirty="0"/>
              <a:t>(represented as </a:t>
            </a:r>
            <a:r>
              <a:rPr lang="en-US" dirty="0" err="1"/>
              <a:t>NaN</a:t>
            </a:r>
            <a:r>
              <a:rPr lang="en-US" dirty="0"/>
              <a:t>) in floating point as well as non-floating point data</a:t>
            </a:r>
          </a:p>
          <a:p>
            <a:pPr algn="ctr"/>
            <a:r>
              <a:rPr lang="en-US" b="1" dirty="0"/>
              <a:t>Size mutability</a:t>
            </a:r>
            <a:r>
              <a:rPr lang="en-US" dirty="0"/>
              <a:t>: columns can be inserted and deleted from </a:t>
            </a:r>
            <a:r>
              <a:rPr lang="en-US" dirty="0" err="1"/>
              <a:t>DataFrame</a:t>
            </a:r>
            <a:r>
              <a:rPr lang="en-US" dirty="0"/>
              <a:t> and higher dimensional objects</a:t>
            </a:r>
          </a:p>
          <a:p>
            <a:pPr algn="ctr"/>
            <a:r>
              <a:rPr lang="en-US" b="1" dirty="0"/>
              <a:t>Automatic and explicit data alignment</a:t>
            </a:r>
            <a:r>
              <a:rPr lang="en-US" dirty="0"/>
              <a:t>: objects can be explicitly aligned to a set of labels, or the user can simply ignore the labels and let Series, </a:t>
            </a:r>
            <a:r>
              <a:rPr lang="en-US" dirty="0" err="1"/>
              <a:t>DataFrame</a:t>
            </a:r>
            <a:r>
              <a:rPr lang="en-US" dirty="0"/>
              <a:t>, etc. automatically align the data for you in computations</a:t>
            </a:r>
          </a:p>
          <a:p>
            <a:pPr algn="ctr"/>
            <a:r>
              <a:rPr lang="en-US" dirty="0"/>
              <a:t>Powerful, flexible group by functionality to perform </a:t>
            </a:r>
            <a:r>
              <a:rPr lang="en-US" b="1" dirty="0"/>
              <a:t>split-apply-combine operations</a:t>
            </a:r>
            <a:r>
              <a:rPr lang="en-US" dirty="0"/>
              <a:t> on data sets, for both aggregating and transforming data</a:t>
            </a:r>
          </a:p>
          <a:p>
            <a:pPr algn="ctr"/>
            <a:r>
              <a:rPr lang="en-US" b="1" dirty="0"/>
              <a:t>Easy conversion of different formats: </a:t>
            </a:r>
            <a:r>
              <a:rPr lang="en-US" dirty="0"/>
              <a:t>differently-indexed data in Python and NumPy data structures into </a:t>
            </a:r>
            <a:r>
              <a:rPr lang="en-US" dirty="0" err="1"/>
              <a:t>DataFrame</a:t>
            </a:r>
            <a:r>
              <a:rPr lang="en-US" dirty="0"/>
              <a:t> objects</a:t>
            </a:r>
          </a:p>
        </p:txBody>
      </p:sp>
    </p:spTree>
    <p:extLst>
      <p:ext uri="{BB962C8B-B14F-4D97-AF65-F5344CB8AC3E}">
        <p14:creationId xmlns:p14="http://schemas.microsoft.com/office/powerpoint/2010/main" val="2999794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1DC994-F23C-4FB6-8A4D-AEAA9BF81918}"/>
              </a:ext>
            </a:extLst>
          </p:cNvPr>
          <p:cNvSpPr>
            <a:spLocks noGrp="1"/>
          </p:cNvSpPr>
          <p:nvPr>
            <p:ph type="title"/>
          </p:nvPr>
        </p:nvSpPr>
        <p:spPr/>
        <p:txBody>
          <a:bodyPr/>
          <a:lstStyle/>
          <a:p>
            <a:r>
              <a:rPr lang="es-ES" dirty="0"/>
              <a:t>Pandas</a:t>
            </a:r>
          </a:p>
        </p:txBody>
      </p:sp>
      <p:sp>
        <p:nvSpPr>
          <p:cNvPr id="5" name="Marcador de texto 4">
            <a:extLst>
              <a:ext uri="{FF2B5EF4-FFF2-40B4-BE49-F238E27FC236}">
                <a16:creationId xmlns:a16="http://schemas.microsoft.com/office/drawing/2014/main" id="{D40185CB-CFCC-4107-A6D6-5A704C542ADD}"/>
              </a:ext>
            </a:extLst>
          </p:cNvPr>
          <p:cNvSpPr>
            <a:spLocks noGrp="1"/>
          </p:cNvSpPr>
          <p:nvPr>
            <p:ph type="body" sz="quarter" idx="10"/>
          </p:nvPr>
        </p:nvSpPr>
        <p:spPr/>
        <p:txBody>
          <a:bodyPr/>
          <a:lstStyle/>
          <a:p>
            <a:r>
              <a:rPr lang="es-ES" dirty="0" err="1"/>
              <a:t>Why</a:t>
            </a:r>
            <a:r>
              <a:rPr lang="es-ES" dirty="0"/>
              <a:t> pandas </a:t>
            </a:r>
            <a:r>
              <a:rPr lang="es-ES" dirty="0" err="1"/>
              <a:t>is</a:t>
            </a:r>
            <a:r>
              <a:rPr lang="es-ES" dirty="0"/>
              <a:t> </a:t>
            </a:r>
            <a:r>
              <a:rPr lang="es-ES" dirty="0" err="1"/>
              <a:t>very</a:t>
            </a:r>
            <a:r>
              <a:rPr lang="es-ES" dirty="0"/>
              <a:t> </a:t>
            </a:r>
            <a:r>
              <a:rPr lang="es-ES" dirty="0" err="1"/>
              <a:t>adequate</a:t>
            </a:r>
            <a:r>
              <a:rPr lang="es-ES" dirty="0"/>
              <a:t> </a:t>
            </a:r>
            <a:r>
              <a:rPr lang="es-ES" dirty="0" err="1"/>
              <a:t>for</a:t>
            </a:r>
            <a:r>
              <a:rPr lang="es-ES" dirty="0"/>
              <a:t> data </a:t>
            </a:r>
            <a:r>
              <a:rPr lang="en-US" dirty="0"/>
              <a:t>analysis</a:t>
            </a:r>
            <a:r>
              <a:rPr lang="es-ES" dirty="0"/>
              <a:t>?</a:t>
            </a:r>
          </a:p>
        </p:txBody>
      </p:sp>
      <p:sp>
        <p:nvSpPr>
          <p:cNvPr id="6" name="Marcador de texto 5">
            <a:extLst>
              <a:ext uri="{FF2B5EF4-FFF2-40B4-BE49-F238E27FC236}">
                <a16:creationId xmlns:a16="http://schemas.microsoft.com/office/drawing/2014/main" id="{7AA8D1BD-647D-4C15-8754-08318E014ED7}"/>
              </a:ext>
            </a:extLst>
          </p:cNvPr>
          <p:cNvSpPr>
            <a:spLocks noGrp="1"/>
          </p:cNvSpPr>
          <p:nvPr>
            <p:ph type="body" sz="quarter" idx="11"/>
          </p:nvPr>
        </p:nvSpPr>
        <p:spPr/>
        <p:txBody>
          <a:bodyPr>
            <a:normAutofit lnSpcReduction="10000"/>
          </a:bodyPr>
          <a:lstStyle/>
          <a:p>
            <a:pPr algn="ctr"/>
            <a:r>
              <a:rPr lang="en-US" b="1" dirty="0"/>
              <a:t>Intelligent label-based slicing</a:t>
            </a:r>
            <a:r>
              <a:rPr lang="en-US" dirty="0"/>
              <a:t>, fancy indexing, and </a:t>
            </a:r>
            <a:r>
              <a:rPr lang="en-US" dirty="0" err="1"/>
              <a:t>subsetting</a:t>
            </a:r>
            <a:r>
              <a:rPr lang="en-US" dirty="0"/>
              <a:t> of large data sets</a:t>
            </a:r>
          </a:p>
          <a:p>
            <a:pPr algn="ctr"/>
            <a:r>
              <a:rPr lang="en-US" b="1" dirty="0"/>
              <a:t>Intuitive merging </a:t>
            </a:r>
            <a:r>
              <a:rPr lang="en-US" dirty="0"/>
              <a:t>and </a:t>
            </a:r>
            <a:r>
              <a:rPr lang="en-US" b="1" dirty="0"/>
              <a:t>joining</a:t>
            </a:r>
            <a:r>
              <a:rPr lang="en-US" dirty="0"/>
              <a:t> data sets</a:t>
            </a:r>
          </a:p>
          <a:p>
            <a:pPr algn="ctr"/>
            <a:r>
              <a:rPr lang="en-US" b="1" dirty="0"/>
              <a:t>Flexible reshaping </a:t>
            </a:r>
            <a:r>
              <a:rPr lang="en-US" dirty="0"/>
              <a:t>and </a:t>
            </a:r>
            <a:r>
              <a:rPr lang="en-US" b="1" dirty="0"/>
              <a:t>pivoting</a:t>
            </a:r>
            <a:r>
              <a:rPr lang="en-US" dirty="0"/>
              <a:t> of data sets</a:t>
            </a:r>
          </a:p>
          <a:p>
            <a:pPr algn="ctr"/>
            <a:r>
              <a:rPr lang="en-US" b="1" dirty="0"/>
              <a:t>Hierarchical labeling of axes </a:t>
            </a:r>
            <a:r>
              <a:rPr lang="en-US" dirty="0"/>
              <a:t>(possible to have multiple labels per tick)</a:t>
            </a:r>
          </a:p>
          <a:p>
            <a:pPr algn="ctr"/>
            <a:r>
              <a:rPr lang="en-US" b="1" dirty="0"/>
              <a:t>Robust IO tools </a:t>
            </a:r>
            <a:r>
              <a:rPr lang="en-US" dirty="0"/>
              <a:t>for loading data from flat files (CSV and delimited), Excel files, databases, and saving / loading data from the ultrafast HDF5 format</a:t>
            </a:r>
          </a:p>
          <a:p>
            <a:pPr algn="ctr"/>
            <a:r>
              <a:rPr lang="en-US" b="1" dirty="0"/>
              <a:t>Time series-specific functionality</a:t>
            </a:r>
            <a:r>
              <a:rPr lang="en-US" dirty="0"/>
              <a:t>: date range generation and frequency conversion, moving window statistics, moving window linear regressions, date shifting and lagging, etc. </a:t>
            </a:r>
          </a:p>
        </p:txBody>
      </p:sp>
    </p:spTree>
    <p:extLst>
      <p:ext uri="{BB962C8B-B14F-4D97-AF65-F5344CB8AC3E}">
        <p14:creationId xmlns:p14="http://schemas.microsoft.com/office/powerpoint/2010/main" val="2578601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1DC994-F23C-4FB6-8A4D-AEAA9BF81918}"/>
              </a:ext>
            </a:extLst>
          </p:cNvPr>
          <p:cNvSpPr>
            <a:spLocks noGrp="1"/>
          </p:cNvSpPr>
          <p:nvPr>
            <p:ph type="title"/>
          </p:nvPr>
        </p:nvSpPr>
        <p:spPr/>
        <p:txBody>
          <a:bodyPr/>
          <a:lstStyle/>
          <a:p>
            <a:r>
              <a:rPr lang="es-ES" dirty="0"/>
              <a:t>Pandas</a:t>
            </a:r>
          </a:p>
        </p:txBody>
      </p:sp>
      <p:sp>
        <p:nvSpPr>
          <p:cNvPr id="5" name="Marcador de texto 4">
            <a:extLst>
              <a:ext uri="{FF2B5EF4-FFF2-40B4-BE49-F238E27FC236}">
                <a16:creationId xmlns:a16="http://schemas.microsoft.com/office/drawing/2014/main" id="{D40185CB-CFCC-4107-A6D6-5A704C542ADD}"/>
              </a:ext>
            </a:extLst>
          </p:cNvPr>
          <p:cNvSpPr>
            <a:spLocks noGrp="1"/>
          </p:cNvSpPr>
          <p:nvPr>
            <p:ph type="body" sz="quarter" idx="10"/>
          </p:nvPr>
        </p:nvSpPr>
        <p:spPr/>
        <p:txBody>
          <a:bodyPr/>
          <a:lstStyle/>
          <a:p>
            <a:r>
              <a:rPr lang="es-ES" dirty="0" err="1"/>
              <a:t>Main</a:t>
            </a:r>
            <a:r>
              <a:rPr lang="es-ES" dirty="0"/>
              <a:t> data </a:t>
            </a:r>
            <a:r>
              <a:rPr lang="es-ES" dirty="0" err="1"/>
              <a:t>structures</a:t>
            </a:r>
            <a:endParaRPr lang="es-ES" dirty="0"/>
          </a:p>
        </p:txBody>
      </p:sp>
      <p:sp>
        <p:nvSpPr>
          <p:cNvPr id="6" name="Marcador de texto 5">
            <a:extLst>
              <a:ext uri="{FF2B5EF4-FFF2-40B4-BE49-F238E27FC236}">
                <a16:creationId xmlns:a16="http://schemas.microsoft.com/office/drawing/2014/main" id="{7AA8D1BD-647D-4C15-8754-08318E014ED7}"/>
              </a:ext>
            </a:extLst>
          </p:cNvPr>
          <p:cNvSpPr>
            <a:spLocks noGrp="1"/>
          </p:cNvSpPr>
          <p:nvPr>
            <p:ph type="body" sz="quarter" idx="11"/>
          </p:nvPr>
        </p:nvSpPr>
        <p:spPr/>
        <p:txBody>
          <a:bodyPr/>
          <a:lstStyle/>
          <a:p>
            <a:pPr marL="0" indent="0" algn="ctr">
              <a:buNone/>
            </a:pPr>
            <a:endParaRPr lang="en-US" dirty="0"/>
          </a:p>
        </p:txBody>
      </p:sp>
      <p:graphicFrame>
        <p:nvGraphicFramePr>
          <p:cNvPr id="2" name="Table 1">
            <a:extLst>
              <a:ext uri="{FF2B5EF4-FFF2-40B4-BE49-F238E27FC236}">
                <a16:creationId xmlns:a16="http://schemas.microsoft.com/office/drawing/2014/main" id="{54AFFE71-D163-4A9B-B4AF-252C8173556D}"/>
              </a:ext>
            </a:extLst>
          </p:cNvPr>
          <p:cNvGraphicFramePr>
            <a:graphicFrameLocks noGrp="1"/>
          </p:cNvGraphicFramePr>
          <p:nvPr>
            <p:extLst>
              <p:ext uri="{D42A27DB-BD31-4B8C-83A1-F6EECF244321}">
                <p14:modId xmlns:p14="http://schemas.microsoft.com/office/powerpoint/2010/main" val="2156434829"/>
              </p:ext>
            </p:extLst>
          </p:nvPr>
        </p:nvGraphicFramePr>
        <p:xfrm>
          <a:off x="2336800" y="2632552"/>
          <a:ext cx="4064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780626128"/>
                    </a:ext>
                  </a:extLst>
                </a:gridCol>
                <a:gridCol w="1016000">
                  <a:extLst>
                    <a:ext uri="{9D8B030D-6E8A-4147-A177-3AD203B41FA5}">
                      <a16:colId xmlns:a16="http://schemas.microsoft.com/office/drawing/2014/main" val="2127710676"/>
                    </a:ext>
                  </a:extLst>
                </a:gridCol>
                <a:gridCol w="1016000">
                  <a:extLst>
                    <a:ext uri="{9D8B030D-6E8A-4147-A177-3AD203B41FA5}">
                      <a16:colId xmlns:a16="http://schemas.microsoft.com/office/drawing/2014/main" val="782433443"/>
                    </a:ext>
                  </a:extLst>
                </a:gridCol>
                <a:gridCol w="1016000">
                  <a:extLst>
                    <a:ext uri="{9D8B030D-6E8A-4147-A177-3AD203B41FA5}">
                      <a16:colId xmlns:a16="http://schemas.microsoft.com/office/drawing/2014/main" val="3327030290"/>
                    </a:ext>
                  </a:extLst>
                </a:gridCol>
              </a:tblGrid>
              <a:tr h="370840">
                <a:tc>
                  <a:txBody>
                    <a:bodyPr/>
                    <a:lstStyle/>
                    <a:p>
                      <a:r>
                        <a:rPr lang="en-US" dirty="0"/>
                        <a:t>0.25</a:t>
                      </a:r>
                    </a:p>
                  </a:txBody>
                  <a:tcPr/>
                </a:tc>
                <a:tc>
                  <a:txBody>
                    <a:bodyPr/>
                    <a:lstStyle/>
                    <a:p>
                      <a:r>
                        <a:rPr lang="en-US" dirty="0"/>
                        <a:t>0.5</a:t>
                      </a:r>
                    </a:p>
                  </a:txBody>
                  <a:tcPr/>
                </a:tc>
                <a:tc>
                  <a:txBody>
                    <a:bodyPr/>
                    <a:lstStyle/>
                    <a:p>
                      <a:r>
                        <a:rPr lang="en-US" dirty="0"/>
                        <a:t>0.75</a:t>
                      </a:r>
                    </a:p>
                  </a:txBody>
                  <a:tcPr/>
                </a:tc>
                <a:tc>
                  <a:txBody>
                    <a:bodyPr/>
                    <a:lstStyle/>
                    <a:p>
                      <a:r>
                        <a:rPr lang="en-US" dirty="0"/>
                        <a:t>1.0</a:t>
                      </a:r>
                    </a:p>
                  </a:txBody>
                  <a:tcPr/>
                </a:tc>
                <a:extLst>
                  <a:ext uri="{0D108BD9-81ED-4DB2-BD59-A6C34878D82A}">
                    <a16:rowId xmlns:a16="http://schemas.microsoft.com/office/drawing/2014/main" val="3217447451"/>
                  </a:ext>
                </a:extLst>
              </a:tr>
            </a:tbl>
          </a:graphicData>
        </a:graphic>
      </p:graphicFrame>
      <p:graphicFrame>
        <p:nvGraphicFramePr>
          <p:cNvPr id="3" name="Table 2">
            <a:extLst>
              <a:ext uri="{FF2B5EF4-FFF2-40B4-BE49-F238E27FC236}">
                <a16:creationId xmlns:a16="http://schemas.microsoft.com/office/drawing/2014/main" id="{175FF900-616C-493A-94FB-BEFE89FC90F1}"/>
              </a:ext>
            </a:extLst>
          </p:cNvPr>
          <p:cNvGraphicFramePr>
            <a:graphicFrameLocks noGrp="1"/>
          </p:cNvGraphicFramePr>
          <p:nvPr>
            <p:extLst>
              <p:ext uri="{D42A27DB-BD31-4B8C-83A1-F6EECF244321}">
                <p14:modId xmlns:p14="http://schemas.microsoft.com/office/powerpoint/2010/main" val="3250587071"/>
              </p:ext>
            </p:extLst>
          </p:nvPr>
        </p:nvGraphicFramePr>
        <p:xfrm>
          <a:off x="3149600" y="4063259"/>
          <a:ext cx="2438400" cy="1854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763864800"/>
                    </a:ext>
                  </a:extLst>
                </a:gridCol>
                <a:gridCol w="1219200">
                  <a:extLst>
                    <a:ext uri="{9D8B030D-6E8A-4147-A177-3AD203B41FA5}">
                      <a16:colId xmlns:a16="http://schemas.microsoft.com/office/drawing/2014/main" val="3063096913"/>
                    </a:ext>
                  </a:extLst>
                </a:gridCol>
              </a:tblGrid>
              <a:tr h="370840">
                <a:tc>
                  <a:txBody>
                    <a:bodyPr/>
                    <a:lstStyle/>
                    <a:p>
                      <a:endParaRPr lang="en-US" dirty="0"/>
                    </a:p>
                  </a:txBody>
                  <a:tcPr/>
                </a:tc>
                <a:tc>
                  <a:txBody>
                    <a:bodyPr/>
                    <a:lstStyle/>
                    <a:p>
                      <a:r>
                        <a:rPr lang="en-US" dirty="0"/>
                        <a:t>columns</a:t>
                      </a:r>
                    </a:p>
                  </a:txBody>
                  <a:tcPr/>
                </a:tc>
                <a:extLst>
                  <a:ext uri="{0D108BD9-81ED-4DB2-BD59-A6C34878D82A}">
                    <a16:rowId xmlns:a16="http://schemas.microsoft.com/office/drawing/2014/main" val="3290767971"/>
                  </a:ext>
                </a:extLst>
              </a:tr>
              <a:tr h="370840">
                <a:tc>
                  <a:txBody>
                    <a:bodyPr/>
                    <a:lstStyle/>
                    <a:p>
                      <a:r>
                        <a:rPr lang="en-US" dirty="0"/>
                        <a:t>A</a:t>
                      </a:r>
                    </a:p>
                  </a:txBody>
                  <a:tcPr/>
                </a:tc>
                <a:tc>
                  <a:txBody>
                    <a:bodyPr/>
                    <a:lstStyle/>
                    <a:p>
                      <a:r>
                        <a:rPr lang="en-US" dirty="0"/>
                        <a:t>0.25</a:t>
                      </a:r>
                    </a:p>
                  </a:txBody>
                  <a:tcPr/>
                </a:tc>
                <a:extLst>
                  <a:ext uri="{0D108BD9-81ED-4DB2-BD59-A6C34878D82A}">
                    <a16:rowId xmlns:a16="http://schemas.microsoft.com/office/drawing/2014/main" val="4118464663"/>
                  </a:ext>
                </a:extLst>
              </a:tr>
              <a:tr h="370840">
                <a:tc>
                  <a:txBody>
                    <a:bodyPr/>
                    <a:lstStyle/>
                    <a:p>
                      <a:r>
                        <a:rPr lang="en-US" dirty="0"/>
                        <a:t>B</a:t>
                      </a:r>
                    </a:p>
                  </a:txBody>
                  <a:tcPr/>
                </a:tc>
                <a:tc>
                  <a:txBody>
                    <a:bodyPr/>
                    <a:lstStyle/>
                    <a:p>
                      <a:r>
                        <a:rPr lang="en-US" dirty="0"/>
                        <a:t>0.5</a:t>
                      </a:r>
                    </a:p>
                  </a:txBody>
                  <a:tcPr/>
                </a:tc>
                <a:extLst>
                  <a:ext uri="{0D108BD9-81ED-4DB2-BD59-A6C34878D82A}">
                    <a16:rowId xmlns:a16="http://schemas.microsoft.com/office/drawing/2014/main" val="3338955347"/>
                  </a:ext>
                </a:extLst>
              </a:tr>
              <a:tr h="370840">
                <a:tc>
                  <a:txBody>
                    <a:bodyPr/>
                    <a:lstStyle/>
                    <a:p>
                      <a:r>
                        <a:rPr lang="en-US" dirty="0"/>
                        <a:t>C</a:t>
                      </a:r>
                    </a:p>
                  </a:txBody>
                  <a:tcPr/>
                </a:tc>
                <a:tc>
                  <a:txBody>
                    <a:bodyPr/>
                    <a:lstStyle/>
                    <a:p>
                      <a:r>
                        <a:rPr lang="en-US" dirty="0"/>
                        <a:t>0.75</a:t>
                      </a:r>
                    </a:p>
                  </a:txBody>
                  <a:tcPr/>
                </a:tc>
                <a:extLst>
                  <a:ext uri="{0D108BD9-81ED-4DB2-BD59-A6C34878D82A}">
                    <a16:rowId xmlns:a16="http://schemas.microsoft.com/office/drawing/2014/main" val="118028511"/>
                  </a:ext>
                </a:extLst>
              </a:tr>
              <a:tr h="370840">
                <a:tc>
                  <a:txBody>
                    <a:bodyPr/>
                    <a:lstStyle/>
                    <a:p>
                      <a:r>
                        <a:rPr lang="en-US" dirty="0"/>
                        <a:t>D</a:t>
                      </a:r>
                    </a:p>
                  </a:txBody>
                  <a:tcPr/>
                </a:tc>
                <a:tc>
                  <a:txBody>
                    <a:bodyPr/>
                    <a:lstStyle/>
                    <a:p>
                      <a:r>
                        <a:rPr lang="en-US" dirty="0"/>
                        <a:t>1.0</a:t>
                      </a:r>
                    </a:p>
                  </a:txBody>
                  <a:tcPr/>
                </a:tc>
                <a:extLst>
                  <a:ext uri="{0D108BD9-81ED-4DB2-BD59-A6C34878D82A}">
                    <a16:rowId xmlns:a16="http://schemas.microsoft.com/office/drawing/2014/main" val="2402575625"/>
                  </a:ext>
                </a:extLst>
              </a:tr>
            </a:tbl>
          </a:graphicData>
        </a:graphic>
      </p:graphicFrame>
      <p:graphicFrame>
        <p:nvGraphicFramePr>
          <p:cNvPr id="7" name="Table 6">
            <a:extLst>
              <a:ext uri="{FF2B5EF4-FFF2-40B4-BE49-F238E27FC236}">
                <a16:creationId xmlns:a16="http://schemas.microsoft.com/office/drawing/2014/main" id="{8D1B1FC8-E04F-4438-B720-3A7E8E2B3B83}"/>
              </a:ext>
            </a:extLst>
          </p:cNvPr>
          <p:cNvGraphicFramePr>
            <a:graphicFrameLocks noGrp="1"/>
          </p:cNvGraphicFramePr>
          <p:nvPr>
            <p:extLst>
              <p:ext uri="{D42A27DB-BD31-4B8C-83A1-F6EECF244321}">
                <p14:modId xmlns:p14="http://schemas.microsoft.com/office/powerpoint/2010/main" val="447535282"/>
              </p:ext>
            </p:extLst>
          </p:nvPr>
        </p:nvGraphicFramePr>
        <p:xfrm>
          <a:off x="2336800" y="3318774"/>
          <a:ext cx="4064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780626128"/>
                    </a:ext>
                  </a:extLst>
                </a:gridCol>
                <a:gridCol w="1016000">
                  <a:extLst>
                    <a:ext uri="{9D8B030D-6E8A-4147-A177-3AD203B41FA5}">
                      <a16:colId xmlns:a16="http://schemas.microsoft.com/office/drawing/2014/main" val="2127710676"/>
                    </a:ext>
                  </a:extLst>
                </a:gridCol>
                <a:gridCol w="1016000">
                  <a:extLst>
                    <a:ext uri="{9D8B030D-6E8A-4147-A177-3AD203B41FA5}">
                      <a16:colId xmlns:a16="http://schemas.microsoft.com/office/drawing/2014/main" val="782433443"/>
                    </a:ext>
                  </a:extLst>
                </a:gridCol>
                <a:gridCol w="1016000">
                  <a:extLst>
                    <a:ext uri="{9D8B030D-6E8A-4147-A177-3AD203B41FA5}">
                      <a16:colId xmlns:a16="http://schemas.microsoft.com/office/drawing/2014/main" val="3327030290"/>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extLst>
                  <a:ext uri="{0D108BD9-81ED-4DB2-BD59-A6C34878D82A}">
                    <a16:rowId xmlns:a16="http://schemas.microsoft.com/office/drawing/2014/main" val="3217447451"/>
                  </a:ext>
                </a:extLst>
              </a:tr>
            </a:tbl>
          </a:graphicData>
        </a:graphic>
      </p:graphicFrame>
      <p:sp>
        <p:nvSpPr>
          <p:cNvPr id="8" name="TextBox 7">
            <a:extLst>
              <a:ext uri="{FF2B5EF4-FFF2-40B4-BE49-F238E27FC236}">
                <a16:creationId xmlns:a16="http://schemas.microsoft.com/office/drawing/2014/main" id="{24B01721-A3AC-464B-9552-0D7FC6EECFDC}"/>
              </a:ext>
            </a:extLst>
          </p:cNvPr>
          <p:cNvSpPr txBox="1"/>
          <p:nvPr/>
        </p:nvSpPr>
        <p:spPr>
          <a:xfrm>
            <a:off x="1422400" y="2630098"/>
            <a:ext cx="914400" cy="369332"/>
          </a:xfrm>
          <a:prstGeom prst="rect">
            <a:avLst/>
          </a:prstGeom>
          <a:noFill/>
        </p:spPr>
        <p:txBody>
          <a:bodyPr wrap="square" rtlCol="0">
            <a:spAutoFit/>
          </a:bodyPr>
          <a:lstStyle/>
          <a:p>
            <a:r>
              <a:rPr lang="en-US" dirty="0"/>
              <a:t>Series</a:t>
            </a:r>
          </a:p>
        </p:txBody>
      </p:sp>
      <p:sp>
        <p:nvSpPr>
          <p:cNvPr id="9" name="TextBox 8">
            <a:extLst>
              <a:ext uri="{FF2B5EF4-FFF2-40B4-BE49-F238E27FC236}">
                <a16:creationId xmlns:a16="http://schemas.microsoft.com/office/drawing/2014/main" id="{25CE0752-5823-4BE0-AB06-05F6749B782B}"/>
              </a:ext>
            </a:extLst>
          </p:cNvPr>
          <p:cNvSpPr txBox="1"/>
          <p:nvPr/>
        </p:nvSpPr>
        <p:spPr>
          <a:xfrm>
            <a:off x="1422400" y="3314812"/>
            <a:ext cx="914400" cy="369332"/>
          </a:xfrm>
          <a:prstGeom prst="rect">
            <a:avLst/>
          </a:prstGeom>
          <a:noFill/>
        </p:spPr>
        <p:txBody>
          <a:bodyPr wrap="square" rtlCol="0">
            <a:spAutoFit/>
          </a:bodyPr>
          <a:lstStyle/>
          <a:p>
            <a:r>
              <a:rPr lang="en-US" dirty="0"/>
              <a:t>Index</a:t>
            </a:r>
          </a:p>
        </p:txBody>
      </p:sp>
      <p:sp>
        <p:nvSpPr>
          <p:cNvPr id="10" name="TextBox 9">
            <a:extLst>
              <a:ext uri="{FF2B5EF4-FFF2-40B4-BE49-F238E27FC236}">
                <a16:creationId xmlns:a16="http://schemas.microsoft.com/office/drawing/2014/main" id="{9F16194B-9612-47A0-92A5-0C28A31A0F8A}"/>
              </a:ext>
            </a:extLst>
          </p:cNvPr>
          <p:cNvSpPr txBox="1"/>
          <p:nvPr/>
        </p:nvSpPr>
        <p:spPr>
          <a:xfrm>
            <a:off x="1129030" y="4805693"/>
            <a:ext cx="1348740" cy="369332"/>
          </a:xfrm>
          <a:prstGeom prst="rect">
            <a:avLst/>
          </a:prstGeom>
          <a:noFill/>
        </p:spPr>
        <p:txBody>
          <a:bodyPr wrap="square" rtlCol="0">
            <a:spAutoFit/>
          </a:bodyPr>
          <a:lstStyle/>
          <a:p>
            <a:r>
              <a:rPr lang="en-US" dirty="0" err="1"/>
              <a:t>DataFrame</a:t>
            </a:r>
            <a:endParaRPr lang="en-US" dirty="0"/>
          </a:p>
        </p:txBody>
      </p:sp>
      <p:sp>
        <p:nvSpPr>
          <p:cNvPr id="11" name="TextBox 10">
            <a:extLst>
              <a:ext uri="{FF2B5EF4-FFF2-40B4-BE49-F238E27FC236}">
                <a16:creationId xmlns:a16="http://schemas.microsoft.com/office/drawing/2014/main" id="{F7C0FFD9-F14E-4D97-90C6-537C85C6B307}"/>
              </a:ext>
            </a:extLst>
          </p:cNvPr>
          <p:cNvSpPr txBox="1"/>
          <p:nvPr/>
        </p:nvSpPr>
        <p:spPr>
          <a:xfrm>
            <a:off x="6474460" y="2683959"/>
            <a:ext cx="2212340" cy="261610"/>
          </a:xfrm>
          <a:prstGeom prst="rect">
            <a:avLst/>
          </a:prstGeom>
          <a:noFill/>
        </p:spPr>
        <p:txBody>
          <a:bodyPr wrap="square" rtlCol="0">
            <a:spAutoFit/>
          </a:bodyPr>
          <a:lstStyle/>
          <a:p>
            <a:r>
              <a:rPr lang="en-US" sz="1100" dirty="0"/>
              <a:t>Value mutable / Size immutable</a:t>
            </a:r>
          </a:p>
        </p:txBody>
      </p:sp>
      <p:sp>
        <p:nvSpPr>
          <p:cNvPr id="12" name="TextBox 11">
            <a:extLst>
              <a:ext uri="{FF2B5EF4-FFF2-40B4-BE49-F238E27FC236}">
                <a16:creationId xmlns:a16="http://schemas.microsoft.com/office/drawing/2014/main" id="{FA02E35F-E2D1-49B2-9DC1-897FB9BD307F}"/>
              </a:ext>
            </a:extLst>
          </p:cNvPr>
          <p:cNvSpPr txBox="1"/>
          <p:nvPr/>
        </p:nvSpPr>
        <p:spPr>
          <a:xfrm>
            <a:off x="6474460" y="3350821"/>
            <a:ext cx="2429510" cy="261610"/>
          </a:xfrm>
          <a:prstGeom prst="rect">
            <a:avLst/>
          </a:prstGeom>
          <a:noFill/>
        </p:spPr>
        <p:txBody>
          <a:bodyPr wrap="square" rtlCol="0">
            <a:spAutoFit/>
          </a:bodyPr>
          <a:lstStyle/>
          <a:p>
            <a:r>
              <a:rPr lang="en-US" sz="1100" dirty="0"/>
              <a:t>Value </a:t>
            </a:r>
            <a:r>
              <a:rPr lang="en-US" sz="1100" dirty="0" err="1"/>
              <a:t>inmutable</a:t>
            </a:r>
            <a:r>
              <a:rPr lang="en-US" sz="1100" dirty="0"/>
              <a:t> / Size immutable</a:t>
            </a:r>
          </a:p>
        </p:txBody>
      </p:sp>
      <p:sp>
        <p:nvSpPr>
          <p:cNvPr id="13" name="TextBox 12">
            <a:extLst>
              <a:ext uri="{FF2B5EF4-FFF2-40B4-BE49-F238E27FC236}">
                <a16:creationId xmlns:a16="http://schemas.microsoft.com/office/drawing/2014/main" id="{876515BB-803A-40D0-9B7C-5774D9FDE81E}"/>
              </a:ext>
            </a:extLst>
          </p:cNvPr>
          <p:cNvSpPr txBox="1"/>
          <p:nvPr/>
        </p:nvSpPr>
        <p:spPr>
          <a:xfrm>
            <a:off x="5918200" y="4883571"/>
            <a:ext cx="2212340" cy="261610"/>
          </a:xfrm>
          <a:prstGeom prst="rect">
            <a:avLst/>
          </a:prstGeom>
          <a:noFill/>
        </p:spPr>
        <p:txBody>
          <a:bodyPr wrap="square" rtlCol="0">
            <a:spAutoFit/>
          </a:bodyPr>
          <a:lstStyle/>
          <a:p>
            <a:r>
              <a:rPr lang="en-US" sz="1100" dirty="0"/>
              <a:t>Value mutable / Size mutable</a:t>
            </a:r>
          </a:p>
        </p:txBody>
      </p:sp>
    </p:spTree>
    <p:extLst>
      <p:ext uri="{BB962C8B-B14F-4D97-AF65-F5344CB8AC3E}">
        <p14:creationId xmlns:p14="http://schemas.microsoft.com/office/powerpoint/2010/main" val="3564750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1DC994-F23C-4FB6-8A4D-AEAA9BF81918}"/>
              </a:ext>
            </a:extLst>
          </p:cNvPr>
          <p:cNvSpPr>
            <a:spLocks noGrp="1"/>
          </p:cNvSpPr>
          <p:nvPr>
            <p:ph type="title"/>
          </p:nvPr>
        </p:nvSpPr>
        <p:spPr/>
        <p:txBody>
          <a:bodyPr/>
          <a:lstStyle/>
          <a:p>
            <a:r>
              <a:rPr lang="es-ES" dirty="0"/>
              <a:t>Pandas</a:t>
            </a:r>
          </a:p>
        </p:txBody>
      </p:sp>
      <p:sp>
        <p:nvSpPr>
          <p:cNvPr id="5" name="Marcador de texto 4">
            <a:extLst>
              <a:ext uri="{FF2B5EF4-FFF2-40B4-BE49-F238E27FC236}">
                <a16:creationId xmlns:a16="http://schemas.microsoft.com/office/drawing/2014/main" id="{D40185CB-CFCC-4107-A6D6-5A704C542ADD}"/>
              </a:ext>
            </a:extLst>
          </p:cNvPr>
          <p:cNvSpPr>
            <a:spLocks noGrp="1"/>
          </p:cNvSpPr>
          <p:nvPr>
            <p:ph type="body" sz="quarter" idx="10"/>
          </p:nvPr>
        </p:nvSpPr>
        <p:spPr/>
        <p:txBody>
          <a:bodyPr/>
          <a:lstStyle/>
          <a:p>
            <a:r>
              <a:rPr lang="es-ES" dirty="0" err="1"/>
              <a:t>Main</a:t>
            </a:r>
            <a:r>
              <a:rPr lang="es-ES" dirty="0"/>
              <a:t> data </a:t>
            </a:r>
            <a:r>
              <a:rPr lang="es-ES" dirty="0" err="1"/>
              <a:t>structures</a:t>
            </a:r>
            <a:r>
              <a:rPr lang="es-ES" dirty="0"/>
              <a:t> can be </a:t>
            </a:r>
            <a:r>
              <a:rPr lang="es-ES" dirty="0" err="1"/>
              <a:t>understood</a:t>
            </a:r>
            <a:r>
              <a:rPr lang="es-ES" dirty="0"/>
              <a:t> as:</a:t>
            </a:r>
          </a:p>
        </p:txBody>
      </p:sp>
      <p:sp>
        <p:nvSpPr>
          <p:cNvPr id="6" name="Marcador de texto 5">
            <a:extLst>
              <a:ext uri="{FF2B5EF4-FFF2-40B4-BE49-F238E27FC236}">
                <a16:creationId xmlns:a16="http://schemas.microsoft.com/office/drawing/2014/main" id="{7AA8D1BD-647D-4C15-8754-08318E014ED7}"/>
              </a:ext>
            </a:extLst>
          </p:cNvPr>
          <p:cNvSpPr>
            <a:spLocks noGrp="1"/>
          </p:cNvSpPr>
          <p:nvPr>
            <p:ph type="body" sz="quarter" idx="11"/>
          </p:nvPr>
        </p:nvSpPr>
        <p:spPr/>
        <p:txBody>
          <a:bodyPr/>
          <a:lstStyle/>
          <a:p>
            <a:pPr marL="0" indent="0" algn="ctr">
              <a:buNone/>
            </a:pPr>
            <a:endParaRPr lang="en-US" dirty="0"/>
          </a:p>
        </p:txBody>
      </p:sp>
      <p:graphicFrame>
        <p:nvGraphicFramePr>
          <p:cNvPr id="11" name="Table 10">
            <a:extLst>
              <a:ext uri="{FF2B5EF4-FFF2-40B4-BE49-F238E27FC236}">
                <a16:creationId xmlns:a16="http://schemas.microsoft.com/office/drawing/2014/main" id="{CFEE8D43-75AF-4885-B1C8-E8B57D09ED9B}"/>
              </a:ext>
            </a:extLst>
          </p:cNvPr>
          <p:cNvGraphicFramePr>
            <a:graphicFrameLocks noGrp="1"/>
          </p:cNvGraphicFramePr>
          <p:nvPr>
            <p:extLst>
              <p:ext uri="{D42A27DB-BD31-4B8C-83A1-F6EECF244321}">
                <p14:modId xmlns:p14="http://schemas.microsoft.com/office/powerpoint/2010/main" val="19012707"/>
              </p:ext>
            </p:extLst>
          </p:nvPr>
        </p:nvGraphicFramePr>
        <p:xfrm>
          <a:off x="1524000" y="2288540"/>
          <a:ext cx="6096000" cy="35712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04492935"/>
                    </a:ext>
                  </a:extLst>
                </a:gridCol>
                <a:gridCol w="2032000">
                  <a:extLst>
                    <a:ext uri="{9D8B030D-6E8A-4147-A177-3AD203B41FA5}">
                      <a16:colId xmlns:a16="http://schemas.microsoft.com/office/drawing/2014/main" val="656515569"/>
                    </a:ext>
                  </a:extLst>
                </a:gridCol>
                <a:gridCol w="2032000">
                  <a:extLst>
                    <a:ext uri="{9D8B030D-6E8A-4147-A177-3AD203B41FA5}">
                      <a16:colId xmlns:a16="http://schemas.microsoft.com/office/drawing/2014/main" val="3030562130"/>
                    </a:ext>
                  </a:extLst>
                </a:gridCol>
              </a:tblGrid>
              <a:tr h="370840">
                <a:tc>
                  <a:txBody>
                    <a:bodyPr/>
                    <a:lstStyle/>
                    <a:p>
                      <a:r>
                        <a:rPr lang="en-US" dirty="0"/>
                        <a:t>Series</a:t>
                      </a:r>
                    </a:p>
                  </a:txBody>
                  <a:tcPr/>
                </a:tc>
                <a:tc>
                  <a:txBody>
                    <a:bodyPr/>
                    <a:lstStyle/>
                    <a:p>
                      <a:r>
                        <a:rPr lang="en-US" dirty="0" err="1"/>
                        <a:t>DataFrames</a:t>
                      </a:r>
                      <a:endParaRPr lang="en-US" dirty="0"/>
                    </a:p>
                  </a:txBody>
                  <a:tcPr/>
                </a:tc>
                <a:tc>
                  <a:txBody>
                    <a:bodyPr/>
                    <a:lstStyle/>
                    <a:p>
                      <a:r>
                        <a:rPr lang="en-US" dirty="0"/>
                        <a:t>Index</a:t>
                      </a:r>
                    </a:p>
                  </a:txBody>
                  <a:tcPr/>
                </a:tc>
                <a:extLst>
                  <a:ext uri="{0D108BD9-81ED-4DB2-BD59-A6C34878D82A}">
                    <a16:rowId xmlns:a16="http://schemas.microsoft.com/office/drawing/2014/main" val="2719390712"/>
                  </a:ext>
                </a:extLst>
              </a:tr>
              <a:tr h="370840">
                <a:tc>
                  <a:txBody>
                    <a:bodyPr/>
                    <a:lstStyle/>
                    <a:p>
                      <a:r>
                        <a:rPr lang="en-US" dirty="0"/>
                        <a:t>As a 1-D NumPy array</a:t>
                      </a:r>
                    </a:p>
                  </a:txBody>
                  <a:tcPr/>
                </a:tc>
                <a:tc>
                  <a:txBody>
                    <a:bodyPr/>
                    <a:lstStyle/>
                    <a:p>
                      <a:r>
                        <a:rPr lang="en-US" dirty="0"/>
                        <a:t>As a 2-D NumPy array</a:t>
                      </a:r>
                    </a:p>
                  </a:txBody>
                  <a:tcPr/>
                </a:tc>
                <a:tc>
                  <a:txBody>
                    <a:bodyPr/>
                    <a:lstStyle/>
                    <a:p>
                      <a:r>
                        <a:rPr lang="en-US" dirty="0"/>
                        <a:t>As an immutable array</a:t>
                      </a:r>
                    </a:p>
                  </a:txBody>
                  <a:tcPr/>
                </a:tc>
                <a:extLst>
                  <a:ext uri="{0D108BD9-81ED-4DB2-BD59-A6C34878D82A}">
                    <a16:rowId xmlns:a16="http://schemas.microsoft.com/office/drawing/2014/main" val="2215363690"/>
                  </a:ext>
                </a:extLst>
              </a:tr>
              <a:tr h="370840">
                <a:tc>
                  <a:txBody>
                    <a:bodyPr/>
                    <a:lstStyle/>
                    <a:p>
                      <a:r>
                        <a:rPr lang="en-US" dirty="0"/>
                        <a:t>As a specialized Python dictionary</a:t>
                      </a:r>
                    </a:p>
                  </a:txBody>
                  <a:tcPr/>
                </a:tc>
                <a:tc>
                  <a:txBody>
                    <a:bodyPr/>
                    <a:lstStyle/>
                    <a:p>
                      <a:r>
                        <a:rPr lang="en-US" dirty="0"/>
                        <a:t>As a specialized Python dictionary</a:t>
                      </a:r>
                    </a:p>
                  </a:txBody>
                  <a:tcPr/>
                </a:tc>
                <a:tc>
                  <a:txBody>
                    <a:bodyPr/>
                    <a:lstStyle/>
                    <a:p>
                      <a:r>
                        <a:rPr lang="en-US" dirty="0"/>
                        <a:t>As an ordered set</a:t>
                      </a:r>
                    </a:p>
                  </a:txBody>
                  <a:tcPr/>
                </a:tc>
                <a:extLst>
                  <a:ext uri="{0D108BD9-81ED-4DB2-BD59-A6C34878D82A}">
                    <a16:rowId xmlns:a16="http://schemas.microsoft.com/office/drawing/2014/main" val="2573785959"/>
                  </a:ext>
                </a:extLst>
              </a:tr>
              <a:tr h="370840">
                <a:tc>
                  <a:txBody>
                    <a:bodyPr/>
                    <a:lstStyle/>
                    <a:p>
                      <a:endParaRPr lang="en-US"/>
                    </a:p>
                  </a:txBody>
                  <a:tcPr/>
                </a:tc>
                <a:tc>
                  <a:txBody>
                    <a:bodyPr/>
                    <a:lstStyle/>
                    <a:p>
                      <a:r>
                        <a:rPr lang="en-US" dirty="0"/>
                        <a:t>As a single Series on a </a:t>
                      </a:r>
                      <a:r>
                        <a:rPr lang="en-US" dirty="0" err="1"/>
                        <a:t>DataFrame</a:t>
                      </a:r>
                      <a:endParaRPr lang="en-US" dirty="0"/>
                    </a:p>
                  </a:txBody>
                  <a:tcPr/>
                </a:tc>
                <a:tc>
                  <a:txBody>
                    <a:bodyPr/>
                    <a:lstStyle/>
                    <a:p>
                      <a:endParaRPr lang="en-US" dirty="0"/>
                    </a:p>
                  </a:txBody>
                  <a:tcPr/>
                </a:tc>
                <a:extLst>
                  <a:ext uri="{0D108BD9-81ED-4DB2-BD59-A6C34878D82A}">
                    <a16:rowId xmlns:a16="http://schemas.microsoft.com/office/drawing/2014/main" val="2069448044"/>
                  </a:ext>
                </a:extLst>
              </a:tr>
              <a:tr h="370840">
                <a:tc>
                  <a:txBody>
                    <a:bodyPr/>
                    <a:lstStyle/>
                    <a:p>
                      <a:endParaRPr lang="en-US" dirty="0"/>
                    </a:p>
                  </a:txBody>
                  <a:tcPr/>
                </a:tc>
                <a:tc>
                  <a:txBody>
                    <a:bodyPr/>
                    <a:lstStyle/>
                    <a:p>
                      <a:r>
                        <a:rPr lang="en-US" dirty="0"/>
                        <a:t>As a structured list of </a:t>
                      </a:r>
                      <a:r>
                        <a:rPr lang="en-US" dirty="0" err="1"/>
                        <a:t>dicts</a:t>
                      </a:r>
                      <a:endParaRPr lang="en-US" dirty="0"/>
                    </a:p>
                  </a:txBody>
                  <a:tcPr/>
                </a:tc>
                <a:tc>
                  <a:txBody>
                    <a:bodyPr/>
                    <a:lstStyle/>
                    <a:p>
                      <a:endParaRPr lang="en-US" dirty="0"/>
                    </a:p>
                  </a:txBody>
                  <a:tcPr/>
                </a:tc>
                <a:extLst>
                  <a:ext uri="{0D108BD9-81ED-4DB2-BD59-A6C34878D82A}">
                    <a16:rowId xmlns:a16="http://schemas.microsoft.com/office/drawing/2014/main" val="3834240621"/>
                  </a:ext>
                </a:extLst>
              </a:tr>
              <a:tr h="370840">
                <a:tc>
                  <a:txBody>
                    <a:bodyPr/>
                    <a:lstStyle/>
                    <a:p>
                      <a:endParaRPr lang="en-US" dirty="0"/>
                    </a:p>
                  </a:txBody>
                  <a:tcPr/>
                </a:tc>
                <a:tc>
                  <a:txBody>
                    <a:bodyPr/>
                    <a:lstStyle/>
                    <a:p>
                      <a:r>
                        <a:rPr lang="en-US" dirty="0"/>
                        <a:t>As a dictionary of Series objects</a:t>
                      </a:r>
                    </a:p>
                  </a:txBody>
                  <a:tcPr/>
                </a:tc>
                <a:tc>
                  <a:txBody>
                    <a:bodyPr/>
                    <a:lstStyle/>
                    <a:p>
                      <a:endParaRPr lang="en-US" dirty="0"/>
                    </a:p>
                  </a:txBody>
                  <a:tcPr/>
                </a:tc>
                <a:extLst>
                  <a:ext uri="{0D108BD9-81ED-4DB2-BD59-A6C34878D82A}">
                    <a16:rowId xmlns:a16="http://schemas.microsoft.com/office/drawing/2014/main" val="2725703379"/>
                  </a:ext>
                </a:extLst>
              </a:tr>
            </a:tbl>
          </a:graphicData>
        </a:graphic>
      </p:graphicFrame>
    </p:spTree>
    <p:extLst>
      <p:ext uri="{BB962C8B-B14F-4D97-AF65-F5344CB8AC3E}">
        <p14:creationId xmlns:p14="http://schemas.microsoft.com/office/powerpoint/2010/main" val="1581953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1DC994-F23C-4FB6-8A4D-AEAA9BF81918}"/>
              </a:ext>
            </a:extLst>
          </p:cNvPr>
          <p:cNvSpPr>
            <a:spLocks noGrp="1"/>
          </p:cNvSpPr>
          <p:nvPr>
            <p:ph type="title"/>
          </p:nvPr>
        </p:nvSpPr>
        <p:spPr/>
        <p:txBody>
          <a:bodyPr/>
          <a:lstStyle/>
          <a:p>
            <a:r>
              <a:rPr lang="es-ES" dirty="0"/>
              <a:t>Pandas</a:t>
            </a:r>
          </a:p>
        </p:txBody>
      </p:sp>
      <p:sp>
        <p:nvSpPr>
          <p:cNvPr id="5" name="Marcador de texto 4">
            <a:extLst>
              <a:ext uri="{FF2B5EF4-FFF2-40B4-BE49-F238E27FC236}">
                <a16:creationId xmlns:a16="http://schemas.microsoft.com/office/drawing/2014/main" id="{D40185CB-CFCC-4107-A6D6-5A704C542ADD}"/>
              </a:ext>
            </a:extLst>
          </p:cNvPr>
          <p:cNvSpPr>
            <a:spLocks noGrp="1"/>
          </p:cNvSpPr>
          <p:nvPr>
            <p:ph type="body" sz="quarter" idx="10"/>
          </p:nvPr>
        </p:nvSpPr>
        <p:spPr/>
        <p:txBody>
          <a:bodyPr/>
          <a:lstStyle/>
          <a:p>
            <a:r>
              <a:rPr lang="es-ES" dirty="0"/>
              <a:t>Data </a:t>
            </a:r>
            <a:r>
              <a:rPr lang="es-ES" dirty="0" err="1"/>
              <a:t>Structures</a:t>
            </a:r>
            <a:r>
              <a:rPr lang="es-ES" dirty="0"/>
              <a:t> in </a:t>
            </a:r>
            <a:r>
              <a:rPr lang="es-ES" dirty="0" err="1"/>
              <a:t>code</a:t>
            </a:r>
            <a:r>
              <a:rPr lang="es-ES" dirty="0"/>
              <a:t>!</a:t>
            </a:r>
          </a:p>
        </p:txBody>
      </p:sp>
      <p:sp>
        <p:nvSpPr>
          <p:cNvPr id="6" name="Marcador de texto 5">
            <a:extLst>
              <a:ext uri="{FF2B5EF4-FFF2-40B4-BE49-F238E27FC236}">
                <a16:creationId xmlns:a16="http://schemas.microsoft.com/office/drawing/2014/main" id="{7AA8D1BD-647D-4C15-8754-08318E014ED7}"/>
              </a:ext>
            </a:extLst>
          </p:cNvPr>
          <p:cNvSpPr>
            <a:spLocks noGrp="1"/>
          </p:cNvSpPr>
          <p:nvPr>
            <p:ph type="body" sz="quarter" idx="1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Go to the notebook </a:t>
            </a:r>
            <a:r>
              <a:rPr lang="en-US" dirty="0">
                <a:hlinkClick r:id="rId2"/>
              </a:rPr>
              <a:t>here</a:t>
            </a:r>
            <a:endParaRPr lang="en-US" dirty="0"/>
          </a:p>
        </p:txBody>
      </p:sp>
    </p:spTree>
    <p:extLst>
      <p:ext uri="{BB962C8B-B14F-4D97-AF65-F5344CB8AC3E}">
        <p14:creationId xmlns:p14="http://schemas.microsoft.com/office/powerpoint/2010/main" val="1866678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524312E8-2049-4B9D-AE70-FC7429DD9CEA}"/>
              </a:ext>
            </a:extLst>
          </p:cNvPr>
          <p:cNvSpPr>
            <a:spLocks noGrp="1"/>
          </p:cNvSpPr>
          <p:nvPr>
            <p:ph sz="quarter" idx="10"/>
          </p:nvPr>
        </p:nvSpPr>
        <p:spPr/>
        <p:txBody>
          <a:bodyPr/>
          <a:lstStyle/>
          <a:p>
            <a:r>
              <a:rPr lang="es-ES" dirty="0"/>
              <a:t>Pandas </a:t>
            </a:r>
            <a:r>
              <a:rPr lang="es-ES" dirty="0" err="1"/>
              <a:t>functionality</a:t>
            </a:r>
            <a:r>
              <a:rPr lang="es-ES" dirty="0"/>
              <a:t> </a:t>
            </a:r>
            <a:r>
              <a:rPr lang="es-ES" dirty="0" err="1"/>
              <a:t>introduction</a:t>
            </a:r>
            <a:endParaRPr lang="es-ES" dirty="0"/>
          </a:p>
          <a:p>
            <a:r>
              <a:rPr lang="es-ES" dirty="0"/>
              <a:t>and </a:t>
            </a:r>
          </a:p>
          <a:p>
            <a:r>
              <a:rPr lang="es-ES" dirty="0" err="1"/>
              <a:t>Class</a:t>
            </a:r>
            <a:r>
              <a:rPr lang="es-ES" dirty="0"/>
              <a:t> </a:t>
            </a:r>
            <a:r>
              <a:rPr lang="es-ES" dirty="0" err="1"/>
              <a:t>exercise</a:t>
            </a:r>
            <a:endParaRPr lang="es-ES" dirty="0"/>
          </a:p>
        </p:txBody>
      </p:sp>
    </p:spTree>
    <p:extLst>
      <p:ext uri="{BB962C8B-B14F-4D97-AF65-F5344CB8AC3E}">
        <p14:creationId xmlns:p14="http://schemas.microsoft.com/office/powerpoint/2010/main" val="1658880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1DC994-F23C-4FB6-8A4D-AEAA9BF81918}"/>
              </a:ext>
            </a:extLst>
          </p:cNvPr>
          <p:cNvSpPr>
            <a:spLocks noGrp="1"/>
          </p:cNvSpPr>
          <p:nvPr>
            <p:ph type="title"/>
          </p:nvPr>
        </p:nvSpPr>
        <p:spPr/>
        <p:txBody>
          <a:bodyPr/>
          <a:lstStyle/>
          <a:p>
            <a:r>
              <a:rPr lang="es-ES" dirty="0"/>
              <a:t>Pandas</a:t>
            </a:r>
          </a:p>
        </p:txBody>
      </p:sp>
      <p:sp>
        <p:nvSpPr>
          <p:cNvPr id="5" name="Marcador de texto 4">
            <a:extLst>
              <a:ext uri="{FF2B5EF4-FFF2-40B4-BE49-F238E27FC236}">
                <a16:creationId xmlns:a16="http://schemas.microsoft.com/office/drawing/2014/main" id="{D40185CB-CFCC-4107-A6D6-5A704C542ADD}"/>
              </a:ext>
            </a:extLst>
          </p:cNvPr>
          <p:cNvSpPr>
            <a:spLocks noGrp="1"/>
          </p:cNvSpPr>
          <p:nvPr>
            <p:ph type="body" sz="quarter" idx="10"/>
          </p:nvPr>
        </p:nvSpPr>
        <p:spPr/>
        <p:txBody>
          <a:bodyPr/>
          <a:lstStyle/>
          <a:p>
            <a:r>
              <a:rPr lang="es-ES" dirty="0" err="1"/>
              <a:t>Intro</a:t>
            </a:r>
            <a:r>
              <a:rPr lang="es-ES" dirty="0"/>
              <a:t> in </a:t>
            </a:r>
            <a:r>
              <a:rPr lang="es-ES" dirty="0" err="1"/>
              <a:t>code</a:t>
            </a:r>
            <a:r>
              <a:rPr lang="es-ES" dirty="0"/>
              <a:t>!</a:t>
            </a:r>
          </a:p>
        </p:txBody>
      </p:sp>
      <p:sp>
        <p:nvSpPr>
          <p:cNvPr id="6" name="Marcador de texto 5">
            <a:extLst>
              <a:ext uri="{FF2B5EF4-FFF2-40B4-BE49-F238E27FC236}">
                <a16:creationId xmlns:a16="http://schemas.microsoft.com/office/drawing/2014/main" id="{7AA8D1BD-647D-4C15-8754-08318E014ED7}"/>
              </a:ext>
            </a:extLst>
          </p:cNvPr>
          <p:cNvSpPr>
            <a:spLocks noGrp="1"/>
          </p:cNvSpPr>
          <p:nvPr>
            <p:ph type="body" sz="quarter" idx="1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Go to the notebook </a:t>
            </a:r>
            <a:r>
              <a:rPr lang="en-US" dirty="0">
                <a:hlinkClick r:id="rId2"/>
              </a:rPr>
              <a:t>here</a:t>
            </a:r>
            <a:endParaRPr lang="en-US" dirty="0"/>
          </a:p>
        </p:txBody>
      </p:sp>
    </p:spTree>
    <p:extLst>
      <p:ext uri="{BB962C8B-B14F-4D97-AF65-F5344CB8AC3E}">
        <p14:creationId xmlns:p14="http://schemas.microsoft.com/office/powerpoint/2010/main" val="1954558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1728790"/>
            <a:ext cx="9144000" cy="2947987"/>
          </a:xfrm>
          <a:prstGeom prst="rect">
            <a:avLst/>
          </a:prstGeom>
          <a:solidFill>
            <a:srgbClr val="009DDB"/>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34820" name="Imagen 2"/>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892300" y="1728790"/>
            <a:ext cx="5384800" cy="294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0259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EBA9A1-CA21-43E5-921C-3008D4370E8E}"/>
              </a:ext>
            </a:extLst>
          </p:cNvPr>
          <p:cNvSpPr>
            <a:spLocks noGrp="1"/>
          </p:cNvSpPr>
          <p:nvPr>
            <p:ph type="title"/>
          </p:nvPr>
        </p:nvSpPr>
        <p:spPr/>
        <p:txBody>
          <a:bodyPr/>
          <a:lstStyle/>
          <a:p>
            <a:r>
              <a:rPr lang="es-ES" dirty="0"/>
              <a:t>Project </a:t>
            </a:r>
            <a:r>
              <a:rPr lang="es-ES" dirty="0" err="1"/>
              <a:t>Lifecycle</a:t>
            </a:r>
            <a:endParaRPr lang="es-ES" dirty="0"/>
          </a:p>
        </p:txBody>
      </p:sp>
      <p:pic>
        <p:nvPicPr>
          <p:cNvPr id="42" name="Picture 31">
            <a:extLst>
              <a:ext uri="{FF2B5EF4-FFF2-40B4-BE49-F238E27FC236}">
                <a16:creationId xmlns:a16="http://schemas.microsoft.com/office/drawing/2014/main" id="{FFDE3DD7-93EF-46D4-8038-0E7AB822B566}"/>
              </a:ext>
            </a:extLst>
          </p:cNvPr>
          <p:cNvPicPr/>
          <p:nvPr/>
        </p:nvPicPr>
        <p:blipFill>
          <a:blip r:embed="rId2"/>
          <a:stretch/>
        </p:blipFill>
        <p:spPr>
          <a:xfrm>
            <a:off x="2264760" y="1588718"/>
            <a:ext cx="4847760" cy="4682880"/>
          </a:xfrm>
          <a:prstGeom prst="rect">
            <a:avLst/>
          </a:prstGeom>
          <a:ln>
            <a:noFill/>
          </a:ln>
        </p:spPr>
      </p:pic>
      <p:sp>
        <p:nvSpPr>
          <p:cNvPr id="43" name="CustomShape 2">
            <a:extLst>
              <a:ext uri="{FF2B5EF4-FFF2-40B4-BE49-F238E27FC236}">
                <a16:creationId xmlns:a16="http://schemas.microsoft.com/office/drawing/2014/main" id="{ED7E988E-EDFD-4F71-9085-ECFE8C011410}"/>
              </a:ext>
            </a:extLst>
          </p:cNvPr>
          <p:cNvSpPr/>
          <p:nvPr/>
        </p:nvSpPr>
        <p:spPr>
          <a:xfrm>
            <a:off x="5769720" y="3154358"/>
            <a:ext cx="1110600" cy="514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algn="ctr">
              <a:lnSpc>
                <a:spcPct val="100000"/>
              </a:lnSpc>
            </a:pPr>
            <a:r>
              <a:rPr lang="en-US" sz="1400" b="1" strike="noStrike" spc="-1">
                <a:solidFill>
                  <a:srgbClr val="000000"/>
                </a:solidFill>
                <a:latin typeface="Arial"/>
                <a:ea typeface="Arial"/>
              </a:rPr>
              <a:t>Data collection</a:t>
            </a:r>
            <a:endParaRPr lang="en-US" sz="1400" b="0" strike="noStrike" spc="-1">
              <a:latin typeface="Arial"/>
            </a:endParaRPr>
          </a:p>
        </p:txBody>
      </p:sp>
      <p:sp>
        <p:nvSpPr>
          <p:cNvPr id="44" name="CustomShape 3">
            <a:extLst>
              <a:ext uri="{FF2B5EF4-FFF2-40B4-BE49-F238E27FC236}">
                <a16:creationId xmlns:a16="http://schemas.microsoft.com/office/drawing/2014/main" id="{B47929FC-5BEF-47CA-A920-D7DDA447C482}"/>
              </a:ext>
            </a:extLst>
          </p:cNvPr>
          <p:cNvSpPr/>
          <p:nvPr/>
        </p:nvSpPr>
        <p:spPr>
          <a:xfrm>
            <a:off x="4078440" y="1961318"/>
            <a:ext cx="1100160" cy="514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algn="ctr">
              <a:lnSpc>
                <a:spcPct val="100000"/>
              </a:lnSpc>
            </a:pPr>
            <a:r>
              <a:rPr lang="en-US" sz="1400" b="1" strike="noStrike" spc="-1" dirty="0" err="1">
                <a:solidFill>
                  <a:srgbClr val="000000"/>
                </a:solidFill>
                <a:latin typeface="Arial"/>
                <a:ea typeface="Arial"/>
              </a:rPr>
              <a:t>UnderstandBusiness</a:t>
            </a:r>
            <a:endParaRPr lang="en-US" sz="1400" b="0" strike="noStrike" spc="-1" dirty="0">
              <a:latin typeface="Arial"/>
            </a:endParaRPr>
          </a:p>
        </p:txBody>
      </p:sp>
      <p:sp>
        <p:nvSpPr>
          <p:cNvPr id="45" name="CustomShape 4">
            <a:extLst>
              <a:ext uri="{FF2B5EF4-FFF2-40B4-BE49-F238E27FC236}">
                <a16:creationId xmlns:a16="http://schemas.microsoft.com/office/drawing/2014/main" id="{AF3FD881-FAEA-47AE-B890-DD9F17FE87E5}"/>
              </a:ext>
            </a:extLst>
          </p:cNvPr>
          <p:cNvSpPr/>
          <p:nvPr/>
        </p:nvSpPr>
        <p:spPr>
          <a:xfrm>
            <a:off x="5016600" y="5128958"/>
            <a:ext cx="1247040" cy="514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algn="ctr">
              <a:lnSpc>
                <a:spcPct val="100000"/>
              </a:lnSpc>
            </a:pPr>
            <a:r>
              <a:rPr lang="en-US" sz="1400" b="1" strike="noStrike" spc="-1">
                <a:solidFill>
                  <a:srgbClr val="000000"/>
                </a:solidFill>
                <a:latin typeface="Arial"/>
                <a:ea typeface="Arial"/>
              </a:rPr>
              <a:t>Analysis &amp; Visualization</a:t>
            </a:r>
            <a:endParaRPr lang="en-US" sz="1400" b="0" strike="noStrike" spc="-1">
              <a:latin typeface="Arial"/>
            </a:endParaRPr>
          </a:p>
        </p:txBody>
      </p:sp>
      <p:sp>
        <p:nvSpPr>
          <p:cNvPr id="46" name="CustomShape 5">
            <a:extLst>
              <a:ext uri="{FF2B5EF4-FFF2-40B4-BE49-F238E27FC236}">
                <a16:creationId xmlns:a16="http://schemas.microsoft.com/office/drawing/2014/main" id="{31B20A30-EF54-4B31-95E6-5AD64E6A763C}"/>
              </a:ext>
            </a:extLst>
          </p:cNvPr>
          <p:cNvSpPr/>
          <p:nvPr/>
        </p:nvSpPr>
        <p:spPr>
          <a:xfrm>
            <a:off x="3703320" y="3581318"/>
            <a:ext cx="1935000" cy="48456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algn="ctr">
              <a:lnSpc>
                <a:spcPct val="100000"/>
              </a:lnSpc>
            </a:pPr>
            <a:r>
              <a:rPr lang="en-US" sz="1300" b="1" strike="noStrike" spc="-1">
                <a:solidFill>
                  <a:srgbClr val="000000"/>
                </a:solidFill>
                <a:latin typeface="Arial"/>
                <a:ea typeface="Arial"/>
              </a:rPr>
              <a:t>To lead and manage Big Data projects</a:t>
            </a:r>
            <a:endParaRPr lang="en-US" sz="1300" b="0" strike="noStrike" spc="-1">
              <a:latin typeface="Arial"/>
            </a:endParaRPr>
          </a:p>
        </p:txBody>
      </p:sp>
      <p:sp>
        <p:nvSpPr>
          <p:cNvPr id="35" name="CustomShape 6">
            <a:extLst>
              <a:ext uri="{FF2B5EF4-FFF2-40B4-BE49-F238E27FC236}">
                <a16:creationId xmlns:a16="http://schemas.microsoft.com/office/drawing/2014/main" id="{485D1F02-2F0E-40A5-A083-9404C58B0457}"/>
              </a:ext>
            </a:extLst>
          </p:cNvPr>
          <p:cNvSpPr/>
          <p:nvPr/>
        </p:nvSpPr>
        <p:spPr>
          <a:xfrm>
            <a:off x="5311440" y="1125038"/>
            <a:ext cx="2639160" cy="8172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DejaVu Sans"/>
              </a:rPr>
              <a:t>Data-Driven Business</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DejaVu Sans"/>
              </a:rPr>
              <a:t>Creative Technology </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DejaVu Sans"/>
              </a:rPr>
              <a:t>Entrepreneurship </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Big Data legal &amp; Security</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DejaVu Sans"/>
              </a:rPr>
              <a:t>Agile</a:t>
            </a:r>
            <a:endParaRPr lang="en-US" sz="1200" b="0" strike="noStrike" spc="-1" dirty="0">
              <a:latin typeface="Arial"/>
            </a:endParaRPr>
          </a:p>
        </p:txBody>
      </p:sp>
      <p:sp>
        <p:nvSpPr>
          <p:cNvPr id="36" name="CustomShape 7">
            <a:extLst>
              <a:ext uri="{FF2B5EF4-FFF2-40B4-BE49-F238E27FC236}">
                <a16:creationId xmlns:a16="http://schemas.microsoft.com/office/drawing/2014/main" id="{8F071E8B-DA14-49D6-B87F-8340ECB0B497}"/>
              </a:ext>
            </a:extLst>
          </p:cNvPr>
          <p:cNvSpPr/>
          <p:nvPr/>
        </p:nvSpPr>
        <p:spPr>
          <a:xfrm>
            <a:off x="6950160" y="2731358"/>
            <a:ext cx="2256773" cy="1182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Data-Driven Business</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1" strike="noStrike" spc="-1" dirty="0">
                <a:solidFill>
                  <a:srgbClr val="00B4F1"/>
                </a:solidFill>
                <a:latin typeface="Arial"/>
                <a:ea typeface="Arial"/>
              </a:rPr>
              <a:t>Data Science Foundations</a:t>
            </a:r>
            <a:endParaRPr lang="en-US" sz="1200" b="1" strike="noStrike" spc="-1" dirty="0">
              <a:solidFill>
                <a:srgbClr val="00B4F1"/>
              </a:solidFill>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Infrastructure</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Real-time Data Analysis</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Big Data legal &amp; Security</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Agile</a:t>
            </a:r>
            <a:endParaRPr lang="en-US" sz="1200" b="0" strike="noStrike" spc="-1" dirty="0">
              <a:latin typeface="Arial"/>
            </a:endParaRPr>
          </a:p>
        </p:txBody>
      </p:sp>
      <p:sp>
        <p:nvSpPr>
          <p:cNvPr id="37" name="CustomShape 8">
            <a:extLst>
              <a:ext uri="{FF2B5EF4-FFF2-40B4-BE49-F238E27FC236}">
                <a16:creationId xmlns:a16="http://schemas.microsoft.com/office/drawing/2014/main" id="{93E3DBEE-4C04-4222-834C-29607648EB63}"/>
              </a:ext>
            </a:extLst>
          </p:cNvPr>
          <p:cNvSpPr/>
          <p:nvPr/>
        </p:nvSpPr>
        <p:spPr>
          <a:xfrm>
            <a:off x="2372400" y="3308078"/>
            <a:ext cx="1163160" cy="301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algn="ctr">
              <a:lnSpc>
                <a:spcPct val="100000"/>
              </a:lnSpc>
            </a:pPr>
            <a:r>
              <a:rPr lang="en-US" sz="1400" b="1" strike="noStrike" spc="-1">
                <a:solidFill>
                  <a:srgbClr val="000000"/>
                </a:solidFill>
                <a:latin typeface="Arial"/>
                <a:ea typeface="Arial"/>
              </a:rPr>
              <a:t>Exploit</a:t>
            </a:r>
            <a:endParaRPr lang="en-US" sz="1400" b="0" strike="noStrike" spc="-1">
              <a:latin typeface="Arial"/>
            </a:endParaRPr>
          </a:p>
        </p:txBody>
      </p:sp>
      <p:sp>
        <p:nvSpPr>
          <p:cNvPr id="38" name="CustomShape 9">
            <a:extLst>
              <a:ext uri="{FF2B5EF4-FFF2-40B4-BE49-F238E27FC236}">
                <a16:creationId xmlns:a16="http://schemas.microsoft.com/office/drawing/2014/main" id="{6099C0AD-B5BB-4302-80BA-E7DECD16F76E}"/>
              </a:ext>
            </a:extLst>
          </p:cNvPr>
          <p:cNvSpPr/>
          <p:nvPr/>
        </p:nvSpPr>
        <p:spPr>
          <a:xfrm>
            <a:off x="588600" y="5020958"/>
            <a:ext cx="2260440" cy="1182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Data-Driven Business</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Data Visualization</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Advanced Data Analysis </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Artificial Intelligence</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Infrastructure</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Big Data legal &amp; Security</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Real-time Data Analysis</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Agile</a:t>
            </a:r>
            <a:endParaRPr lang="en-US" sz="1200" b="0" strike="noStrike" spc="-1" dirty="0">
              <a:latin typeface="Arial"/>
            </a:endParaRPr>
          </a:p>
          <a:p>
            <a:pPr>
              <a:lnSpc>
                <a:spcPct val="100000"/>
              </a:lnSpc>
            </a:pPr>
            <a:endParaRPr lang="en-US" sz="1200" b="0" strike="noStrike" spc="-1" dirty="0">
              <a:latin typeface="Arial"/>
            </a:endParaRPr>
          </a:p>
        </p:txBody>
      </p:sp>
      <p:sp>
        <p:nvSpPr>
          <p:cNvPr id="39" name="CustomShape 10">
            <a:extLst>
              <a:ext uri="{FF2B5EF4-FFF2-40B4-BE49-F238E27FC236}">
                <a16:creationId xmlns:a16="http://schemas.microsoft.com/office/drawing/2014/main" id="{C1F3D891-4AB4-4A89-8D46-19F91A06B8F6}"/>
              </a:ext>
            </a:extLst>
          </p:cNvPr>
          <p:cNvSpPr/>
          <p:nvPr/>
        </p:nvSpPr>
        <p:spPr>
          <a:xfrm>
            <a:off x="233280" y="3185318"/>
            <a:ext cx="2121840" cy="9997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DejaVu Sans"/>
              </a:rPr>
              <a:t>Data-Driven Business</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DejaVu Sans"/>
              </a:rPr>
              <a:t>Advanced Data Analysis</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DejaVu Sans"/>
              </a:rPr>
              <a:t>Infrastructure</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DejaVu Sans"/>
              </a:rPr>
              <a:t>Real-time Data Analysis</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Big Data legal &amp; Security</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DejaVu Sans"/>
              </a:rPr>
              <a:t>Agile</a:t>
            </a:r>
            <a:endParaRPr lang="en-US" sz="1200" b="0" strike="noStrike" spc="-1" dirty="0">
              <a:latin typeface="Arial"/>
            </a:endParaRPr>
          </a:p>
        </p:txBody>
      </p:sp>
      <p:sp>
        <p:nvSpPr>
          <p:cNvPr id="40" name="CustomShape 11">
            <a:extLst>
              <a:ext uri="{FF2B5EF4-FFF2-40B4-BE49-F238E27FC236}">
                <a16:creationId xmlns:a16="http://schemas.microsoft.com/office/drawing/2014/main" id="{D1C2BF3A-A2BA-4587-8FEA-BEA0F617C092}"/>
              </a:ext>
            </a:extLst>
          </p:cNvPr>
          <p:cNvSpPr/>
          <p:nvPr/>
        </p:nvSpPr>
        <p:spPr>
          <a:xfrm>
            <a:off x="6370200" y="5205638"/>
            <a:ext cx="2418480" cy="8172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Data-Driven Business</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1" strike="noStrike" spc="-1" dirty="0">
                <a:solidFill>
                  <a:srgbClr val="00B4F1"/>
                </a:solidFill>
                <a:latin typeface="Arial"/>
                <a:ea typeface="Arial"/>
              </a:rPr>
              <a:t>Data Science Foundations</a:t>
            </a:r>
            <a:endParaRPr lang="en-US" sz="1200" b="1" strike="noStrike" spc="-1" dirty="0">
              <a:solidFill>
                <a:srgbClr val="00B4F1"/>
              </a:solidFill>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Classical Data Analysis</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Infrastructure</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Real-time Data Analysis</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Big Data legal &amp; Security</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Agile</a:t>
            </a:r>
            <a:endParaRPr lang="en-US" sz="1200" b="0" strike="noStrike" spc="-1" dirty="0">
              <a:latin typeface="Arial"/>
            </a:endParaRPr>
          </a:p>
        </p:txBody>
      </p:sp>
      <p:sp>
        <p:nvSpPr>
          <p:cNvPr id="41" name="CustomShape 12">
            <a:extLst>
              <a:ext uri="{FF2B5EF4-FFF2-40B4-BE49-F238E27FC236}">
                <a16:creationId xmlns:a16="http://schemas.microsoft.com/office/drawing/2014/main" id="{5D23CF8C-9768-46D4-8413-2D8AF9E91CB1}"/>
              </a:ext>
            </a:extLst>
          </p:cNvPr>
          <p:cNvSpPr/>
          <p:nvPr/>
        </p:nvSpPr>
        <p:spPr>
          <a:xfrm>
            <a:off x="2955600" y="5138678"/>
            <a:ext cx="1247040" cy="514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algn="ctr">
              <a:lnSpc>
                <a:spcPct val="100000"/>
              </a:lnSpc>
            </a:pPr>
            <a:r>
              <a:rPr lang="en-US" sz="1400" b="1" strike="noStrike" spc="-1">
                <a:solidFill>
                  <a:srgbClr val="000000"/>
                </a:solidFill>
                <a:latin typeface="Arial"/>
                <a:ea typeface="Arial"/>
              </a:rPr>
              <a:t>Smart</a:t>
            </a:r>
            <a:endParaRPr lang="en-US" sz="1400" b="0" strike="noStrike" spc="-1">
              <a:latin typeface="Arial"/>
            </a:endParaRPr>
          </a:p>
          <a:p>
            <a:pPr algn="ctr">
              <a:lnSpc>
                <a:spcPct val="100000"/>
              </a:lnSpc>
            </a:pPr>
            <a:r>
              <a:rPr lang="en-US" sz="1400" b="1" strike="noStrike" spc="-1">
                <a:solidFill>
                  <a:srgbClr val="000000"/>
                </a:solidFill>
                <a:latin typeface="Arial"/>
                <a:ea typeface="Arial"/>
              </a:rPr>
              <a:t>Data</a:t>
            </a:r>
            <a:endParaRPr lang="en-US" sz="1400" b="0" strike="noStrike" spc="-1">
              <a:latin typeface="Arial"/>
            </a:endParaRPr>
          </a:p>
        </p:txBody>
      </p:sp>
    </p:spTree>
    <p:extLst>
      <p:ext uri="{BB962C8B-B14F-4D97-AF65-F5344CB8AC3E}">
        <p14:creationId xmlns:p14="http://schemas.microsoft.com/office/powerpoint/2010/main" val="2335333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8C896B4-7B0C-4502-BE21-044FA45F2AF0}"/>
              </a:ext>
            </a:extLst>
          </p:cNvPr>
          <p:cNvSpPr>
            <a:spLocks noGrp="1"/>
          </p:cNvSpPr>
          <p:nvPr>
            <p:ph type="title"/>
          </p:nvPr>
        </p:nvSpPr>
        <p:spPr/>
        <p:txBody>
          <a:bodyPr/>
          <a:lstStyle/>
          <a:p>
            <a:r>
              <a:rPr lang="es-ES" dirty="0"/>
              <a:t>Data </a:t>
            </a:r>
            <a:r>
              <a:rPr lang="es-ES" dirty="0" err="1"/>
              <a:t>Science</a:t>
            </a:r>
            <a:r>
              <a:rPr lang="es-ES" dirty="0"/>
              <a:t> </a:t>
            </a:r>
            <a:r>
              <a:rPr lang="es-ES" dirty="0" err="1"/>
              <a:t>Foundations</a:t>
            </a:r>
            <a:endParaRPr lang="es-ES" dirty="0"/>
          </a:p>
        </p:txBody>
      </p:sp>
      <p:sp>
        <p:nvSpPr>
          <p:cNvPr id="4" name="Marcador de texto 3">
            <a:extLst>
              <a:ext uri="{FF2B5EF4-FFF2-40B4-BE49-F238E27FC236}">
                <a16:creationId xmlns:a16="http://schemas.microsoft.com/office/drawing/2014/main" id="{BDC0EA7B-9691-4DA8-9F9D-CDC27A40113D}"/>
              </a:ext>
            </a:extLst>
          </p:cNvPr>
          <p:cNvSpPr>
            <a:spLocks noGrp="1"/>
          </p:cNvSpPr>
          <p:nvPr>
            <p:ph type="body" sz="quarter" idx="10"/>
          </p:nvPr>
        </p:nvSpPr>
        <p:spPr/>
        <p:txBody>
          <a:bodyPr/>
          <a:lstStyle/>
          <a:p>
            <a:r>
              <a:rPr lang="es-ES" dirty="0" err="1"/>
              <a:t>What</a:t>
            </a:r>
            <a:r>
              <a:rPr lang="es-ES" dirty="0"/>
              <a:t> </a:t>
            </a:r>
            <a:r>
              <a:rPr lang="es-ES" dirty="0" err="1"/>
              <a:t>we</a:t>
            </a:r>
            <a:r>
              <a:rPr lang="es-ES" dirty="0"/>
              <a:t> </a:t>
            </a:r>
            <a:r>
              <a:rPr lang="es-ES" dirty="0" err="1"/>
              <a:t>will</a:t>
            </a:r>
            <a:r>
              <a:rPr lang="es-ES" dirty="0"/>
              <a:t> </a:t>
            </a:r>
            <a:r>
              <a:rPr lang="es-ES" dirty="0" err="1"/>
              <a:t>learn</a:t>
            </a:r>
            <a:endParaRPr lang="es-ES" dirty="0"/>
          </a:p>
        </p:txBody>
      </p:sp>
      <p:sp>
        <p:nvSpPr>
          <p:cNvPr id="22" name="CustomShape 2">
            <a:extLst>
              <a:ext uri="{FF2B5EF4-FFF2-40B4-BE49-F238E27FC236}">
                <a16:creationId xmlns:a16="http://schemas.microsoft.com/office/drawing/2014/main" id="{EDD1D25F-2264-4644-9EC7-55F551874B05}"/>
              </a:ext>
            </a:extLst>
          </p:cNvPr>
          <p:cNvSpPr/>
          <p:nvPr/>
        </p:nvSpPr>
        <p:spPr>
          <a:xfrm>
            <a:off x="566280" y="1771001"/>
            <a:ext cx="7769520" cy="63720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a:lnSpc>
                <a:spcPct val="100000"/>
              </a:lnSpc>
            </a:pPr>
            <a:r>
              <a:rPr lang="en-US" sz="1600" b="0" strike="noStrike" spc="-1" dirty="0">
                <a:solidFill>
                  <a:srgbClr val="000000"/>
                </a:solidFill>
                <a:latin typeface="Arial"/>
                <a:ea typeface="DejaVu Sans"/>
              </a:rPr>
              <a:t>We’ll learn how to collect, clean, process, manipulate, understand and visualize our data to accomplish our business objectives.</a:t>
            </a:r>
            <a:endParaRPr lang="en-US" sz="1600" b="0" strike="noStrike" spc="-1" dirty="0">
              <a:latin typeface="Arial"/>
            </a:endParaRPr>
          </a:p>
        </p:txBody>
      </p:sp>
      <p:grpSp>
        <p:nvGrpSpPr>
          <p:cNvPr id="26" name="Grupo 25">
            <a:extLst>
              <a:ext uri="{FF2B5EF4-FFF2-40B4-BE49-F238E27FC236}">
                <a16:creationId xmlns:a16="http://schemas.microsoft.com/office/drawing/2014/main" id="{97FC3982-3607-4654-9921-118266BF2239}"/>
              </a:ext>
            </a:extLst>
          </p:cNvPr>
          <p:cNvGrpSpPr/>
          <p:nvPr/>
        </p:nvGrpSpPr>
        <p:grpSpPr>
          <a:xfrm>
            <a:off x="566280" y="2785453"/>
            <a:ext cx="3151800" cy="3044520"/>
            <a:chOff x="566280" y="2785453"/>
            <a:chExt cx="3151800" cy="3044520"/>
          </a:xfrm>
        </p:grpSpPr>
        <p:pic>
          <p:nvPicPr>
            <p:cNvPr id="27" name="Picture 14">
              <a:extLst>
                <a:ext uri="{FF2B5EF4-FFF2-40B4-BE49-F238E27FC236}">
                  <a16:creationId xmlns:a16="http://schemas.microsoft.com/office/drawing/2014/main" id="{F9A3623F-33EF-47A2-BD14-6EFDB73C8BFB}"/>
                </a:ext>
              </a:extLst>
            </p:cNvPr>
            <p:cNvPicPr/>
            <p:nvPr/>
          </p:nvPicPr>
          <p:blipFill>
            <a:blip r:embed="rId2"/>
            <a:stretch/>
          </p:blipFill>
          <p:spPr>
            <a:xfrm>
              <a:off x="566280" y="2785453"/>
              <a:ext cx="3151800" cy="3044520"/>
            </a:xfrm>
            <a:prstGeom prst="rect">
              <a:avLst/>
            </a:prstGeom>
            <a:ln>
              <a:noFill/>
            </a:ln>
          </p:spPr>
        </p:pic>
        <p:sp>
          <p:nvSpPr>
            <p:cNvPr id="28" name="CustomShape 3">
              <a:extLst>
                <a:ext uri="{FF2B5EF4-FFF2-40B4-BE49-F238E27FC236}">
                  <a16:creationId xmlns:a16="http://schemas.microsoft.com/office/drawing/2014/main" id="{8666F4A0-7B84-451C-9AD5-17E63D27027B}"/>
                </a:ext>
              </a:extLst>
            </p:cNvPr>
            <p:cNvSpPr/>
            <p:nvPr/>
          </p:nvSpPr>
          <p:spPr>
            <a:xfrm>
              <a:off x="3121380" y="3683380"/>
              <a:ext cx="139320" cy="13932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p:style>
        </p:sp>
        <p:sp>
          <p:nvSpPr>
            <p:cNvPr id="29" name="CustomShape 4">
              <a:extLst>
                <a:ext uri="{FF2B5EF4-FFF2-40B4-BE49-F238E27FC236}">
                  <a16:creationId xmlns:a16="http://schemas.microsoft.com/office/drawing/2014/main" id="{D75233B9-0D6E-4C89-98DB-ED09BCBABE70}"/>
                </a:ext>
              </a:extLst>
            </p:cNvPr>
            <p:cNvSpPr/>
            <p:nvPr/>
          </p:nvSpPr>
          <p:spPr>
            <a:xfrm>
              <a:off x="2700900" y="4964260"/>
              <a:ext cx="139320" cy="13932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p:style>
        </p:sp>
        <p:sp>
          <p:nvSpPr>
            <p:cNvPr id="30" name="CustomShape 5">
              <a:extLst>
                <a:ext uri="{FF2B5EF4-FFF2-40B4-BE49-F238E27FC236}">
                  <a16:creationId xmlns:a16="http://schemas.microsoft.com/office/drawing/2014/main" id="{8FFB1B43-3414-4B8B-ADAA-DFCCEDC27543}"/>
                </a:ext>
              </a:extLst>
            </p:cNvPr>
            <p:cNvSpPr/>
            <p:nvPr/>
          </p:nvSpPr>
          <p:spPr>
            <a:xfrm>
              <a:off x="1366020" y="4964260"/>
              <a:ext cx="139320" cy="13932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p:style>
        </p:sp>
      </p:grpSp>
      <p:sp>
        <p:nvSpPr>
          <p:cNvPr id="31" name="CustomShape 6">
            <a:extLst>
              <a:ext uri="{FF2B5EF4-FFF2-40B4-BE49-F238E27FC236}">
                <a16:creationId xmlns:a16="http://schemas.microsoft.com/office/drawing/2014/main" id="{8E880936-5947-4C81-B76E-A89105EB400E}"/>
              </a:ext>
            </a:extLst>
          </p:cNvPr>
          <p:cNvSpPr/>
          <p:nvPr/>
        </p:nvSpPr>
        <p:spPr>
          <a:xfrm>
            <a:off x="4245120" y="2726328"/>
            <a:ext cx="4441680" cy="342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Calibri"/>
              </a:rPr>
              <a:t>We will learn:</a:t>
            </a:r>
            <a:endParaRPr lang="en-US" sz="1800" b="0" strike="noStrike" spc="-1" dirty="0">
              <a:latin typeface="Arial"/>
            </a:endParaRPr>
          </a:p>
          <a:p>
            <a:pPr>
              <a:lnSpc>
                <a:spcPct val="100000"/>
              </a:lnSpc>
            </a:pPr>
            <a:endParaRPr lang="en-US" sz="1800" b="0" strike="noStrike" spc="-1" dirty="0">
              <a:latin typeface="Arial"/>
            </a:endParaRPr>
          </a:p>
          <a:p>
            <a:pPr marL="285840" indent="-282600">
              <a:lnSpc>
                <a:spcPct val="115000"/>
              </a:lnSpc>
              <a:buClr>
                <a:srgbClr val="000000"/>
              </a:buClr>
              <a:buFont typeface="Arial"/>
              <a:buChar char="•"/>
            </a:pPr>
            <a:r>
              <a:rPr lang="en-US" sz="1600" b="0" strike="noStrike" spc="-1" dirty="0">
                <a:solidFill>
                  <a:srgbClr val="000000"/>
                </a:solidFill>
                <a:latin typeface="Arial"/>
                <a:ea typeface="Calibri"/>
              </a:rPr>
              <a:t>Practical Data Manipulation in Python</a:t>
            </a:r>
            <a:endParaRPr lang="en-US" sz="1600" b="0" strike="noStrike" spc="-1" dirty="0">
              <a:latin typeface="Arial"/>
            </a:endParaRPr>
          </a:p>
          <a:p>
            <a:pPr marL="285840" indent="-282600">
              <a:lnSpc>
                <a:spcPct val="115000"/>
              </a:lnSpc>
              <a:buClr>
                <a:srgbClr val="000000"/>
              </a:buClr>
              <a:buFont typeface="Arial"/>
              <a:buChar char="•"/>
            </a:pPr>
            <a:r>
              <a:rPr lang="en-US" sz="1600" b="0" strike="noStrike" spc="-1" dirty="0">
                <a:solidFill>
                  <a:srgbClr val="000000"/>
                </a:solidFill>
                <a:latin typeface="Arial"/>
                <a:ea typeface="Calibri"/>
              </a:rPr>
              <a:t>Basic data operations on relational data</a:t>
            </a:r>
            <a:endParaRPr lang="en-US" sz="1600" b="0" strike="noStrike" spc="-1" dirty="0">
              <a:latin typeface="Arial"/>
            </a:endParaRPr>
          </a:p>
          <a:p>
            <a:pPr marL="285840" indent="-282600">
              <a:lnSpc>
                <a:spcPct val="115000"/>
              </a:lnSpc>
              <a:buClr>
                <a:srgbClr val="000000"/>
              </a:buClr>
              <a:buFont typeface="Arial"/>
              <a:buChar char="•"/>
            </a:pPr>
            <a:r>
              <a:rPr lang="en-US" sz="1600" b="0" strike="noStrike" spc="-1" dirty="0">
                <a:solidFill>
                  <a:srgbClr val="000000"/>
                </a:solidFill>
                <a:latin typeface="Arial"/>
                <a:ea typeface="Calibri"/>
              </a:rPr>
              <a:t>Loading and filtering text</a:t>
            </a:r>
          </a:p>
          <a:p>
            <a:pPr marL="285840" indent="-282600">
              <a:lnSpc>
                <a:spcPct val="115000"/>
              </a:lnSpc>
              <a:buClr>
                <a:srgbClr val="000000"/>
              </a:buClr>
              <a:buFont typeface="Arial"/>
              <a:buChar char="•"/>
            </a:pPr>
            <a:r>
              <a:rPr lang="en-US" sz="1600" spc="-1" dirty="0">
                <a:solidFill>
                  <a:srgbClr val="000000"/>
                </a:solidFill>
                <a:latin typeface="Arial"/>
              </a:rPr>
              <a:t>Loading and preprocessing images</a:t>
            </a:r>
            <a:endParaRPr lang="en-US" sz="1600" b="0" strike="noStrike" spc="-1" dirty="0">
              <a:latin typeface="Arial"/>
            </a:endParaRPr>
          </a:p>
          <a:p>
            <a:pPr marL="285840" indent="-282600">
              <a:lnSpc>
                <a:spcPct val="115000"/>
              </a:lnSpc>
              <a:buClr>
                <a:srgbClr val="000000"/>
              </a:buClr>
              <a:buFont typeface="Arial"/>
              <a:buChar char="•"/>
            </a:pPr>
            <a:r>
              <a:rPr lang="en-US" sz="1600" b="0" strike="noStrike" spc="-1" dirty="0">
                <a:solidFill>
                  <a:srgbClr val="000000"/>
                </a:solidFill>
                <a:latin typeface="Arial"/>
                <a:ea typeface="Calibri"/>
              </a:rPr>
              <a:t>Data Manipulation</a:t>
            </a:r>
            <a:endParaRPr lang="en-US" sz="1600" b="0" strike="noStrike" spc="-1" dirty="0">
              <a:latin typeface="Arial"/>
            </a:endParaRPr>
          </a:p>
          <a:p>
            <a:pPr marL="285840" indent="-282600">
              <a:lnSpc>
                <a:spcPct val="115000"/>
              </a:lnSpc>
              <a:buClr>
                <a:srgbClr val="000000"/>
              </a:buClr>
              <a:buFont typeface="Arial"/>
              <a:buChar char="•"/>
            </a:pPr>
            <a:r>
              <a:rPr lang="en-US" sz="1600" b="0" strike="noStrike" spc="-1" dirty="0">
                <a:solidFill>
                  <a:srgbClr val="000000"/>
                </a:solidFill>
                <a:latin typeface="Arial"/>
                <a:ea typeface="Calibri"/>
              </a:rPr>
              <a:t>Basic Data Analysis</a:t>
            </a:r>
            <a:endParaRPr lang="en-US" sz="1600" b="0" strike="noStrike" spc="-1" dirty="0">
              <a:latin typeface="Arial"/>
            </a:endParaRPr>
          </a:p>
          <a:p>
            <a:pPr marL="285840" indent="-282600">
              <a:lnSpc>
                <a:spcPct val="115000"/>
              </a:lnSpc>
              <a:buClr>
                <a:srgbClr val="000000"/>
              </a:buClr>
              <a:buFont typeface="Arial"/>
              <a:buChar char="•"/>
            </a:pPr>
            <a:r>
              <a:rPr lang="en-US" sz="1600" b="0" strike="noStrike" spc="-1" dirty="0">
                <a:solidFill>
                  <a:srgbClr val="000000"/>
                </a:solidFill>
                <a:latin typeface="Arial"/>
                <a:ea typeface="Calibri"/>
              </a:rPr>
              <a:t>The process of data analysis</a:t>
            </a:r>
            <a:endParaRPr lang="en-US" sz="1600" b="0" strike="noStrike" spc="-1" dirty="0">
              <a:latin typeface="Arial"/>
            </a:endParaRPr>
          </a:p>
          <a:p>
            <a:pPr marL="285840" indent="-282600">
              <a:lnSpc>
                <a:spcPct val="115000"/>
              </a:lnSpc>
              <a:buClr>
                <a:srgbClr val="000000"/>
              </a:buClr>
              <a:buFont typeface="Arial"/>
              <a:buChar char="•"/>
            </a:pPr>
            <a:r>
              <a:rPr lang="en-US" sz="1600" b="0" strike="noStrike" spc="-1" dirty="0">
                <a:solidFill>
                  <a:srgbClr val="000000"/>
                </a:solidFill>
                <a:latin typeface="Arial"/>
                <a:ea typeface="Calibri"/>
              </a:rPr>
              <a:t>Structured data types</a:t>
            </a:r>
            <a:endParaRPr lang="en-US" sz="1600" b="0" strike="noStrike" spc="-1" dirty="0">
              <a:latin typeface="Arial"/>
            </a:endParaRPr>
          </a:p>
          <a:p>
            <a:pPr marL="285840" indent="-282600">
              <a:lnSpc>
                <a:spcPct val="115000"/>
              </a:lnSpc>
              <a:buClr>
                <a:srgbClr val="000000"/>
              </a:buClr>
              <a:buFont typeface="Arial"/>
              <a:buChar char="•"/>
            </a:pPr>
            <a:r>
              <a:rPr lang="en-US" sz="1600" b="0" strike="noStrike" spc="-1" dirty="0">
                <a:solidFill>
                  <a:srgbClr val="000000"/>
                </a:solidFill>
                <a:latin typeface="Arial"/>
                <a:ea typeface="Calibri"/>
              </a:rPr>
              <a:t>Overview of main analytic techniques</a:t>
            </a:r>
          </a:p>
          <a:p>
            <a:pPr marL="285840" indent="-282600">
              <a:lnSpc>
                <a:spcPct val="115000"/>
              </a:lnSpc>
              <a:buClr>
                <a:srgbClr val="000000"/>
              </a:buClr>
              <a:buFont typeface="Arial"/>
              <a:buChar char="•"/>
            </a:pPr>
            <a:r>
              <a:rPr lang="en-US" sz="1600" spc="-1" dirty="0">
                <a:solidFill>
                  <a:srgbClr val="000000"/>
                </a:solidFill>
                <a:latin typeface="Arial"/>
              </a:rPr>
              <a:t>The basics of putting a model into production</a:t>
            </a:r>
            <a:endParaRPr lang="en-US" sz="1600" b="0" strike="noStrike" spc="-1" dirty="0">
              <a:latin typeface="Arial"/>
            </a:endParaRPr>
          </a:p>
        </p:txBody>
      </p:sp>
    </p:spTree>
    <p:extLst>
      <p:ext uri="{BB962C8B-B14F-4D97-AF65-F5344CB8AC3E}">
        <p14:creationId xmlns:p14="http://schemas.microsoft.com/office/powerpoint/2010/main" val="261717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346DF2-7CB8-468C-B86B-64FAA0B06386}"/>
              </a:ext>
            </a:extLst>
          </p:cNvPr>
          <p:cNvSpPr>
            <a:spLocks noGrp="1"/>
          </p:cNvSpPr>
          <p:nvPr>
            <p:ph type="title"/>
          </p:nvPr>
        </p:nvSpPr>
        <p:spPr/>
        <p:txBody>
          <a:bodyPr/>
          <a:lstStyle/>
          <a:p>
            <a:r>
              <a:rPr lang="es-ES" dirty="0" err="1"/>
              <a:t>Student</a:t>
            </a:r>
            <a:r>
              <a:rPr lang="es-ES" dirty="0"/>
              <a:t> </a:t>
            </a:r>
            <a:r>
              <a:rPr lang="es-ES" dirty="0" err="1"/>
              <a:t>Experience</a:t>
            </a:r>
            <a:endParaRPr lang="es-ES" dirty="0"/>
          </a:p>
        </p:txBody>
      </p:sp>
      <p:grpSp>
        <p:nvGrpSpPr>
          <p:cNvPr id="4" name="Group 5">
            <a:extLst>
              <a:ext uri="{FF2B5EF4-FFF2-40B4-BE49-F238E27FC236}">
                <a16:creationId xmlns:a16="http://schemas.microsoft.com/office/drawing/2014/main" id="{7AB314E9-B607-4121-81BD-004AE5FA800A}"/>
              </a:ext>
            </a:extLst>
          </p:cNvPr>
          <p:cNvGrpSpPr/>
          <p:nvPr/>
        </p:nvGrpSpPr>
        <p:grpSpPr>
          <a:xfrm>
            <a:off x="2346210" y="3231982"/>
            <a:ext cx="4528942" cy="1363829"/>
            <a:chOff x="1337468" y="5092286"/>
            <a:chExt cx="6723593" cy="2024715"/>
          </a:xfrm>
        </p:grpSpPr>
        <p:sp>
          <p:nvSpPr>
            <p:cNvPr id="5" name="Oval 57">
              <a:extLst>
                <a:ext uri="{FF2B5EF4-FFF2-40B4-BE49-F238E27FC236}">
                  <a16:creationId xmlns:a16="http://schemas.microsoft.com/office/drawing/2014/main" id="{27C784AF-E7F9-4E67-8D7E-08F81FD56427}"/>
                </a:ext>
              </a:extLst>
            </p:cNvPr>
            <p:cNvSpPr/>
            <p:nvPr/>
          </p:nvSpPr>
          <p:spPr>
            <a:xfrm>
              <a:off x="1337468" y="5412902"/>
              <a:ext cx="574078" cy="57407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p:txBody>
        </p:sp>
        <p:sp>
          <p:nvSpPr>
            <p:cNvPr id="6" name="Oval 60">
              <a:extLst>
                <a:ext uri="{FF2B5EF4-FFF2-40B4-BE49-F238E27FC236}">
                  <a16:creationId xmlns:a16="http://schemas.microsoft.com/office/drawing/2014/main" id="{2E6FF2E5-0D8E-4DCB-B020-BDFB252927C7}"/>
                </a:ext>
              </a:extLst>
            </p:cNvPr>
            <p:cNvSpPr/>
            <p:nvPr/>
          </p:nvSpPr>
          <p:spPr>
            <a:xfrm>
              <a:off x="4412225" y="5412902"/>
              <a:ext cx="574078" cy="574078"/>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B</a:t>
              </a:r>
            </a:p>
          </p:txBody>
        </p:sp>
        <p:sp>
          <p:nvSpPr>
            <p:cNvPr id="7" name="Oval 98">
              <a:extLst>
                <a:ext uri="{FF2B5EF4-FFF2-40B4-BE49-F238E27FC236}">
                  <a16:creationId xmlns:a16="http://schemas.microsoft.com/office/drawing/2014/main" id="{7B2CAAAD-9AFA-4B1A-93FC-1E2A57B6A55E}"/>
                </a:ext>
              </a:extLst>
            </p:cNvPr>
            <p:cNvSpPr/>
            <p:nvPr/>
          </p:nvSpPr>
          <p:spPr>
            <a:xfrm>
              <a:off x="7486982" y="5412902"/>
              <a:ext cx="574078" cy="57407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Z</a:t>
              </a:r>
            </a:p>
          </p:txBody>
        </p:sp>
        <p:cxnSp>
          <p:nvCxnSpPr>
            <p:cNvPr id="8" name="Straight Connector 99">
              <a:extLst>
                <a:ext uri="{FF2B5EF4-FFF2-40B4-BE49-F238E27FC236}">
                  <a16:creationId xmlns:a16="http://schemas.microsoft.com/office/drawing/2014/main" id="{843998EA-1FD3-4A57-A5A5-830492A47ACD}"/>
                </a:ext>
              </a:extLst>
            </p:cNvPr>
            <p:cNvCxnSpPr/>
            <p:nvPr/>
          </p:nvCxnSpPr>
          <p:spPr>
            <a:xfrm>
              <a:off x="1911546" y="5699941"/>
              <a:ext cx="25006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100">
              <a:extLst>
                <a:ext uri="{FF2B5EF4-FFF2-40B4-BE49-F238E27FC236}">
                  <a16:creationId xmlns:a16="http://schemas.microsoft.com/office/drawing/2014/main" id="{666399C3-A98A-4E06-9C4D-175FE61127C2}"/>
                </a:ext>
              </a:extLst>
            </p:cNvPr>
            <p:cNvCxnSpPr/>
            <p:nvPr/>
          </p:nvCxnSpPr>
          <p:spPr>
            <a:xfrm>
              <a:off x="4986303" y="5699941"/>
              <a:ext cx="250067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Rectangle 101">
              <a:extLst>
                <a:ext uri="{FF2B5EF4-FFF2-40B4-BE49-F238E27FC236}">
                  <a16:creationId xmlns:a16="http://schemas.microsoft.com/office/drawing/2014/main" id="{8573B41E-A398-409F-91C2-5D5616AC7CFB}"/>
                </a:ext>
              </a:extLst>
            </p:cNvPr>
            <p:cNvSpPr/>
            <p:nvPr/>
          </p:nvSpPr>
          <p:spPr>
            <a:xfrm>
              <a:off x="3898281" y="6148894"/>
              <a:ext cx="1129054" cy="548304"/>
            </a:xfrm>
            <a:prstGeom prst="rect">
              <a:avLst/>
            </a:prstGeom>
          </p:spPr>
          <p:txBody>
            <a:bodyPr wrap="square">
              <a:spAutoFit/>
            </a:bodyPr>
            <a:lstStyle/>
            <a:p>
              <a:pPr algn="r"/>
              <a:r>
                <a:rPr lang="en-US" b="1" dirty="0">
                  <a:latin typeface="Avenir Black" charset="0"/>
                  <a:ea typeface="Avenir Black" charset="0"/>
                  <a:cs typeface="Avenir Black" charset="0"/>
                </a:rPr>
                <a:t>20% </a:t>
              </a:r>
            </a:p>
          </p:txBody>
        </p:sp>
        <p:sp>
          <p:nvSpPr>
            <p:cNvPr id="11" name="Rectangle 102">
              <a:extLst>
                <a:ext uri="{FF2B5EF4-FFF2-40B4-BE49-F238E27FC236}">
                  <a16:creationId xmlns:a16="http://schemas.microsoft.com/office/drawing/2014/main" id="{9A4EFB45-3CBF-4C2A-B0D4-07E735310695}"/>
                </a:ext>
              </a:extLst>
            </p:cNvPr>
            <p:cNvSpPr/>
            <p:nvPr/>
          </p:nvSpPr>
          <p:spPr>
            <a:xfrm>
              <a:off x="2473341" y="6751466"/>
              <a:ext cx="2553993" cy="365535"/>
            </a:xfrm>
            <a:prstGeom prst="rect">
              <a:avLst/>
            </a:prstGeom>
          </p:spPr>
          <p:txBody>
            <a:bodyPr wrap="none">
              <a:spAutoFit/>
            </a:bodyPr>
            <a:lstStyle/>
            <a:p>
              <a:pPr algn="r"/>
              <a:r>
                <a:rPr lang="en-US" sz="1000" dirty="0">
                  <a:latin typeface="Avenir Book" charset="0"/>
                  <a:ea typeface="Avenir Book" charset="0"/>
                  <a:cs typeface="Avenir Book" charset="0"/>
                </a:rPr>
                <a:t>OF THE STUDENT EXPERIENCE</a:t>
              </a:r>
            </a:p>
          </p:txBody>
        </p:sp>
        <p:sp>
          <p:nvSpPr>
            <p:cNvPr id="12" name="Rectangle 103">
              <a:extLst>
                <a:ext uri="{FF2B5EF4-FFF2-40B4-BE49-F238E27FC236}">
                  <a16:creationId xmlns:a16="http://schemas.microsoft.com/office/drawing/2014/main" id="{4784C046-C479-4ABD-B24E-7E4B5B21CF6C}"/>
                </a:ext>
              </a:extLst>
            </p:cNvPr>
            <p:cNvSpPr/>
            <p:nvPr/>
          </p:nvSpPr>
          <p:spPr>
            <a:xfrm>
              <a:off x="6539881" y="6148894"/>
              <a:ext cx="1521180" cy="548304"/>
            </a:xfrm>
            <a:prstGeom prst="rect">
              <a:avLst/>
            </a:prstGeom>
          </p:spPr>
          <p:txBody>
            <a:bodyPr wrap="square">
              <a:spAutoFit/>
            </a:bodyPr>
            <a:lstStyle/>
            <a:p>
              <a:pPr algn="r"/>
              <a:r>
                <a:rPr lang="en-US" b="1" dirty="0">
                  <a:latin typeface="Avenir Black" charset="0"/>
                  <a:ea typeface="Avenir Black" charset="0"/>
                  <a:cs typeface="Avenir Black" charset="0"/>
                </a:rPr>
                <a:t>100% </a:t>
              </a:r>
            </a:p>
          </p:txBody>
        </p:sp>
        <p:sp>
          <p:nvSpPr>
            <p:cNvPr id="13" name="Rectangle 104">
              <a:extLst>
                <a:ext uri="{FF2B5EF4-FFF2-40B4-BE49-F238E27FC236}">
                  <a16:creationId xmlns:a16="http://schemas.microsoft.com/office/drawing/2014/main" id="{CA4D2529-E2A1-43C0-8BC3-72BE2BE05668}"/>
                </a:ext>
              </a:extLst>
            </p:cNvPr>
            <p:cNvSpPr/>
            <p:nvPr/>
          </p:nvSpPr>
          <p:spPr>
            <a:xfrm>
              <a:off x="5507067" y="6751466"/>
              <a:ext cx="2553993" cy="365535"/>
            </a:xfrm>
            <a:prstGeom prst="rect">
              <a:avLst/>
            </a:prstGeom>
          </p:spPr>
          <p:txBody>
            <a:bodyPr wrap="none">
              <a:spAutoFit/>
            </a:bodyPr>
            <a:lstStyle/>
            <a:p>
              <a:pPr algn="r"/>
              <a:r>
                <a:rPr lang="en-US" sz="1000" dirty="0">
                  <a:latin typeface="Avenir Book" charset="0"/>
                  <a:ea typeface="Avenir Book" charset="0"/>
                  <a:cs typeface="Avenir Book" charset="0"/>
                </a:rPr>
                <a:t>OF THE STUDENT EXPERIENCE</a:t>
              </a:r>
            </a:p>
          </p:txBody>
        </p:sp>
        <p:sp>
          <p:nvSpPr>
            <p:cNvPr id="14" name="Rectangle 105">
              <a:extLst>
                <a:ext uri="{FF2B5EF4-FFF2-40B4-BE49-F238E27FC236}">
                  <a16:creationId xmlns:a16="http://schemas.microsoft.com/office/drawing/2014/main" id="{5A237A0B-0ABD-4F9D-8500-46D0B29AD5CB}"/>
                </a:ext>
              </a:extLst>
            </p:cNvPr>
            <p:cNvSpPr/>
            <p:nvPr/>
          </p:nvSpPr>
          <p:spPr>
            <a:xfrm>
              <a:off x="2283066" y="5341984"/>
              <a:ext cx="2082794" cy="365535"/>
            </a:xfrm>
            <a:prstGeom prst="rect">
              <a:avLst/>
            </a:prstGeom>
          </p:spPr>
          <p:txBody>
            <a:bodyPr wrap="none">
              <a:spAutoFit/>
            </a:bodyPr>
            <a:lstStyle/>
            <a:p>
              <a:pPr algn="r"/>
              <a:r>
                <a:rPr lang="en-US" sz="1000" dirty="0">
                  <a:latin typeface="Avenir Book" charset="0"/>
                  <a:ea typeface="Avenir Book" charset="0"/>
                  <a:cs typeface="Avenir Book" charset="0"/>
                </a:rPr>
                <a:t>ACADEMIC EXPERIENCE</a:t>
              </a:r>
            </a:p>
          </p:txBody>
        </p:sp>
        <p:sp>
          <p:nvSpPr>
            <p:cNvPr id="15" name="Rectangle 106">
              <a:extLst>
                <a:ext uri="{FF2B5EF4-FFF2-40B4-BE49-F238E27FC236}">
                  <a16:creationId xmlns:a16="http://schemas.microsoft.com/office/drawing/2014/main" id="{55EC7B58-3F18-4597-B016-08F9880FAA2C}"/>
                </a:ext>
              </a:extLst>
            </p:cNvPr>
            <p:cNvSpPr/>
            <p:nvPr/>
          </p:nvSpPr>
          <p:spPr>
            <a:xfrm>
              <a:off x="5350893" y="5092286"/>
              <a:ext cx="1951907" cy="593996"/>
            </a:xfrm>
            <a:prstGeom prst="rect">
              <a:avLst/>
            </a:prstGeom>
          </p:spPr>
          <p:txBody>
            <a:bodyPr wrap="none">
              <a:spAutoFit/>
            </a:bodyPr>
            <a:lstStyle/>
            <a:p>
              <a:pPr algn="r"/>
              <a:r>
                <a:rPr lang="en-US" sz="1000" dirty="0">
                  <a:latin typeface="Avenir Book" charset="0"/>
                  <a:ea typeface="Avenir Book" charset="0"/>
                  <a:cs typeface="Avenir Book" charset="0"/>
                </a:rPr>
                <a:t>DIGITAL ECOSYSTEM </a:t>
              </a:r>
            </a:p>
            <a:p>
              <a:pPr algn="r"/>
              <a:r>
                <a:rPr lang="en-US" sz="1000" dirty="0">
                  <a:latin typeface="Avenir Book" charset="0"/>
                  <a:ea typeface="Avenir Book" charset="0"/>
                  <a:cs typeface="Avenir Book" charset="0"/>
                </a:rPr>
                <a:t>EXPERIENCE</a:t>
              </a:r>
            </a:p>
          </p:txBody>
        </p:sp>
      </p:grpSp>
      <p:grpSp>
        <p:nvGrpSpPr>
          <p:cNvPr id="16" name="Group 9">
            <a:extLst>
              <a:ext uri="{FF2B5EF4-FFF2-40B4-BE49-F238E27FC236}">
                <a16:creationId xmlns:a16="http://schemas.microsoft.com/office/drawing/2014/main" id="{B99703B8-001B-409B-B397-793E8E18F6BC}"/>
              </a:ext>
            </a:extLst>
          </p:cNvPr>
          <p:cNvGrpSpPr/>
          <p:nvPr/>
        </p:nvGrpSpPr>
        <p:grpSpPr>
          <a:xfrm>
            <a:off x="1327754" y="2095091"/>
            <a:ext cx="6577847" cy="479711"/>
            <a:chOff x="1327752" y="2310989"/>
            <a:chExt cx="6577847" cy="479711"/>
          </a:xfrm>
        </p:grpSpPr>
        <p:sp>
          <p:nvSpPr>
            <p:cNvPr id="17" name="TextBox 65">
              <a:extLst>
                <a:ext uri="{FF2B5EF4-FFF2-40B4-BE49-F238E27FC236}">
                  <a16:creationId xmlns:a16="http://schemas.microsoft.com/office/drawing/2014/main" id="{6AF0B77D-3364-40DF-8389-7EF58B6F03A0}"/>
                </a:ext>
              </a:extLst>
            </p:cNvPr>
            <p:cNvSpPr txBox="1"/>
            <p:nvPr/>
          </p:nvSpPr>
          <p:spPr>
            <a:xfrm>
              <a:off x="4748453" y="2310989"/>
              <a:ext cx="860828" cy="446888"/>
            </a:xfrm>
            <a:prstGeom prst="rect">
              <a:avLst/>
            </a:prstGeom>
            <a:noFill/>
            <a:ln>
              <a:solidFill>
                <a:schemeClr val="bg1">
                  <a:lumMod val="75000"/>
                </a:schemeClr>
              </a:solidFill>
            </a:ln>
          </p:spPr>
          <p:txBody>
            <a:bodyPr wrap="square" rtlCol="0" anchor="ctr">
              <a:noAutofit/>
            </a:bodyPr>
            <a:lstStyle/>
            <a:p>
              <a:pPr algn="ctr"/>
              <a:r>
                <a:rPr lang="en-US" sz="1000" dirty="0">
                  <a:latin typeface="Arial" charset="0"/>
                  <a:ea typeface="Arial" charset="0"/>
                  <a:cs typeface="Arial" charset="0"/>
                </a:rPr>
                <a:t>Keynotes</a:t>
              </a:r>
            </a:p>
          </p:txBody>
        </p:sp>
        <p:sp>
          <p:nvSpPr>
            <p:cNvPr id="18" name="TextBox 78">
              <a:extLst>
                <a:ext uri="{FF2B5EF4-FFF2-40B4-BE49-F238E27FC236}">
                  <a16:creationId xmlns:a16="http://schemas.microsoft.com/office/drawing/2014/main" id="{2DF68931-D27E-493B-B25F-722D20284EB4}"/>
                </a:ext>
              </a:extLst>
            </p:cNvPr>
            <p:cNvSpPr txBox="1"/>
            <p:nvPr/>
          </p:nvSpPr>
          <p:spPr>
            <a:xfrm>
              <a:off x="5706743" y="2310989"/>
              <a:ext cx="978584" cy="446888"/>
            </a:xfrm>
            <a:prstGeom prst="rect">
              <a:avLst/>
            </a:prstGeom>
            <a:noFill/>
            <a:ln>
              <a:solidFill>
                <a:schemeClr val="bg1">
                  <a:lumMod val="75000"/>
                </a:schemeClr>
              </a:solidFill>
            </a:ln>
          </p:spPr>
          <p:txBody>
            <a:bodyPr wrap="square" rtlCol="0">
              <a:noAutofit/>
            </a:bodyPr>
            <a:lstStyle/>
            <a:p>
              <a:pPr algn="ctr"/>
              <a:r>
                <a:rPr lang="en-US" sz="1000" dirty="0">
                  <a:latin typeface="Arial" charset="0"/>
                  <a:ea typeface="Arial" charset="0"/>
                  <a:cs typeface="Arial" charset="0"/>
                </a:rPr>
                <a:t>Visits to companies</a:t>
              </a:r>
            </a:p>
          </p:txBody>
        </p:sp>
        <p:sp>
          <p:nvSpPr>
            <p:cNvPr id="19" name="TextBox 85">
              <a:extLst>
                <a:ext uri="{FF2B5EF4-FFF2-40B4-BE49-F238E27FC236}">
                  <a16:creationId xmlns:a16="http://schemas.microsoft.com/office/drawing/2014/main" id="{7835624F-C72C-4AFE-8B95-8434B019203C}"/>
                </a:ext>
              </a:extLst>
            </p:cNvPr>
            <p:cNvSpPr txBox="1"/>
            <p:nvPr/>
          </p:nvSpPr>
          <p:spPr>
            <a:xfrm>
              <a:off x="6782789" y="2310989"/>
              <a:ext cx="1122810" cy="446888"/>
            </a:xfrm>
            <a:prstGeom prst="rect">
              <a:avLst/>
            </a:prstGeom>
            <a:solidFill>
              <a:srgbClr val="00B0F0"/>
            </a:solidFill>
            <a:ln>
              <a:solidFill>
                <a:schemeClr val="bg1">
                  <a:lumMod val="75000"/>
                </a:schemeClr>
              </a:solidFill>
            </a:ln>
          </p:spPr>
          <p:txBody>
            <a:bodyPr wrap="square" rtlCol="0">
              <a:noAutofit/>
            </a:bodyPr>
            <a:lstStyle/>
            <a:p>
              <a:pPr algn="ctr"/>
              <a:r>
                <a:rPr lang="en-US" sz="1000" b="1" dirty="0">
                  <a:solidFill>
                    <a:schemeClr val="bg1"/>
                  </a:solidFill>
                  <a:latin typeface="Arial" charset="0"/>
                  <a:ea typeface="Arial" charset="0"/>
                  <a:cs typeface="Arial" charset="0"/>
                </a:rPr>
                <a:t>BTS DEMO </a:t>
              </a:r>
            </a:p>
            <a:p>
              <a:pPr algn="ctr"/>
              <a:r>
                <a:rPr lang="en-US" sz="1000" b="1" dirty="0">
                  <a:solidFill>
                    <a:schemeClr val="bg1"/>
                  </a:solidFill>
                  <a:latin typeface="Arial" charset="0"/>
                  <a:ea typeface="Arial" charset="0"/>
                  <a:cs typeface="Arial" charset="0"/>
                </a:rPr>
                <a:t>DAY</a:t>
              </a:r>
            </a:p>
          </p:txBody>
        </p:sp>
        <p:sp>
          <p:nvSpPr>
            <p:cNvPr id="20" name="TextBox 108">
              <a:extLst>
                <a:ext uri="{FF2B5EF4-FFF2-40B4-BE49-F238E27FC236}">
                  <a16:creationId xmlns:a16="http://schemas.microsoft.com/office/drawing/2014/main" id="{3CB7FD3A-8BB8-409F-8223-D9B4AD7BFBE5}"/>
                </a:ext>
              </a:extLst>
            </p:cNvPr>
            <p:cNvSpPr txBox="1"/>
            <p:nvPr/>
          </p:nvSpPr>
          <p:spPr>
            <a:xfrm>
              <a:off x="1327752" y="2310989"/>
              <a:ext cx="1258838" cy="446888"/>
            </a:xfrm>
            <a:prstGeom prst="rect">
              <a:avLst/>
            </a:prstGeom>
            <a:noFill/>
            <a:ln>
              <a:solidFill>
                <a:schemeClr val="bg1">
                  <a:lumMod val="75000"/>
                </a:schemeClr>
              </a:solidFill>
            </a:ln>
          </p:spPr>
          <p:txBody>
            <a:bodyPr wrap="square" rtlCol="0">
              <a:noAutofit/>
            </a:bodyPr>
            <a:lstStyle/>
            <a:p>
              <a:endParaRPr lang="en-US" sz="1000" dirty="0">
                <a:latin typeface="Arial" charset="0"/>
                <a:ea typeface="Arial" charset="0"/>
                <a:cs typeface="Arial" charset="0"/>
              </a:endParaRPr>
            </a:p>
          </p:txBody>
        </p:sp>
        <p:pic>
          <p:nvPicPr>
            <p:cNvPr id="21" name="Picture 109">
              <a:extLst>
                <a:ext uri="{FF2B5EF4-FFF2-40B4-BE49-F238E27FC236}">
                  <a16:creationId xmlns:a16="http://schemas.microsoft.com/office/drawing/2014/main" id="{B5840B0C-871E-4B70-BB32-B72D3D0E556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34329" y="2321838"/>
              <a:ext cx="1107843" cy="468862"/>
            </a:xfrm>
            <a:prstGeom prst="rect">
              <a:avLst/>
            </a:prstGeom>
          </p:spPr>
        </p:pic>
        <p:sp>
          <p:nvSpPr>
            <p:cNvPr id="22" name="TextBox 110">
              <a:extLst>
                <a:ext uri="{FF2B5EF4-FFF2-40B4-BE49-F238E27FC236}">
                  <a16:creationId xmlns:a16="http://schemas.microsoft.com/office/drawing/2014/main" id="{EADAAADE-FD99-45F4-871A-6C8DF633C383}"/>
                </a:ext>
              </a:extLst>
            </p:cNvPr>
            <p:cNvSpPr txBox="1"/>
            <p:nvPr/>
          </p:nvSpPr>
          <p:spPr>
            <a:xfrm>
              <a:off x="2693167" y="2310989"/>
              <a:ext cx="979241" cy="446888"/>
            </a:xfrm>
            <a:prstGeom prst="rect">
              <a:avLst/>
            </a:prstGeom>
            <a:noFill/>
            <a:ln>
              <a:solidFill>
                <a:schemeClr val="bg1">
                  <a:lumMod val="75000"/>
                </a:schemeClr>
              </a:solidFill>
            </a:ln>
          </p:spPr>
          <p:txBody>
            <a:bodyPr wrap="square" rtlCol="0">
              <a:noAutofit/>
            </a:bodyPr>
            <a:lstStyle/>
            <a:p>
              <a:pPr algn="ctr"/>
              <a:r>
                <a:rPr lang="en-US" sz="1000" dirty="0">
                  <a:latin typeface="Arial" charset="0"/>
                  <a:ea typeface="Arial" charset="0"/>
                  <a:cs typeface="Arial" charset="0"/>
                </a:rPr>
                <a:t>Industry congresses</a:t>
              </a:r>
            </a:p>
          </p:txBody>
        </p:sp>
        <p:sp>
          <p:nvSpPr>
            <p:cNvPr id="23" name="TextBox 111">
              <a:extLst>
                <a:ext uri="{FF2B5EF4-FFF2-40B4-BE49-F238E27FC236}">
                  <a16:creationId xmlns:a16="http://schemas.microsoft.com/office/drawing/2014/main" id="{085B2D2E-4AD4-4259-A79C-61F680B97EA2}"/>
                </a:ext>
              </a:extLst>
            </p:cNvPr>
            <p:cNvSpPr txBox="1"/>
            <p:nvPr/>
          </p:nvSpPr>
          <p:spPr>
            <a:xfrm>
              <a:off x="3780016" y="2310990"/>
              <a:ext cx="860828" cy="446887"/>
            </a:xfrm>
            <a:prstGeom prst="rect">
              <a:avLst/>
            </a:prstGeom>
            <a:noFill/>
            <a:ln>
              <a:solidFill>
                <a:schemeClr val="bg1">
                  <a:lumMod val="75000"/>
                </a:schemeClr>
              </a:solidFill>
            </a:ln>
          </p:spPr>
          <p:txBody>
            <a:bodyPr wrap="square" rtlCol="0" anchor="ctr">
              <a:noAutofit/>
            </a:bodyPr>
            <a:lstStyle/>
            <a:p>
              <a:pPr algn="ctr"/>
              <a:r>
                <a:rPr lang="en-US" sz="1000" dirty="0">
                  <a:latin typeface="Arial" charset="0"/>
                  <a:ea typeface="Arial" charset="0"/>
                  <a:cs typeface="Arial" charset="0"/>
                </a:rPr>
                <a:t>Meetups</a:t>
              </a:r>
            </a:p>
          </p:txBody>
        </p:sp>
      </p:grpSp>
      <p:sp>
        <p:nvSpPr>
          <p:cNvPr id="24" name="Rectangle 113">
            <a:extLst>
              <a:ext uri="{FF2B5EF4-FFF2-40B4-BE49-F238E27FC236}">
                <a16:creationId xmlns:a16="http://schemas.microsoft.com/office/drawing/2014/main" id="{54A10214-B260-40E4-8BE5-A5A972D34A55}"/>
              </a:ext>
            </a:extLst>
          </p:cNvPr>
          <p:cNvSpPr/>
          <p:nvPr/>
        </p:nvSpPr>
        <p:spPr>
          <a:xfrm>
            <a:off x="1728746" y="5236362"/>
            <a:ext cx="6025517" cy="923330"/>
          </a:xfrm>
          <a:prstGeom prst="rect">
            <a:avLst/>
          </a:prstGeom>
        </p:spPr>
        <p:txBody>
          <a:bodyPr wrap="square">
            <a:spAutoFit/>
          </a:bodyPr>
          <a:lstStyle/>
          <a:p>
            <a:pPr algn="ctr"/>
            <a:r>
              <a:rPr lang="en-US" u="sng" dirty="0">
                <a:latin typeface="Avenir Book" charset="0"/>
                <a:ea typeface="Avenir Book" charset="0"/>
                <a:cs typeface="Avenir Book" charset="0"/>
              </a:rPr>
              <a:t>WORK ON YOUR PURPOSE </a:t>
            </a:r>
            <a:r>
              <a:rPr lang="en-US" dirty="0">
                <a:latin typeface="Avenir Book" charset="0"/>
                <a:ea typeface="Avenir Book" charset="0"/>
                <a:cs typeface="Avenir Book" charset="0"/>
              </a:rPr>
              <a:t>- RESEARCH </a:t>
            </a:r>
            <a:r>
              <a:rPr lang="mr-IN" dirty="0">
                <a:latin typeface="Avenir Book" charset="0"/>
                <a:ea typeface="Avenir Book" charset="0"/>
                <a:cs typeface="Avenir Book" charset="0"/>
              </a:rPr>
              <a:t>–</a:t>
            </a:r>
            <a:r>
              <a:rPr lang="es-ES" dirty="0">
                <a:latin typeface="Avenir Book" charset="0"/>
                <a:ea typeface="Avenir Book" charset="0"/>
                <a:cs typeface="Avenir Book" charset="0"/>
              </a:rPr>
              <a:t> </a:t>
            </a:r>
            <a:r>
              <a:rPr lang="en-US" dirty="0">
                <a:latin typeface="Avenir Book" charset="0"/>
                <a:ea typeface="Avenir Book" charset="0"/>
                <a:cs typeface="Avenir Book" charset="0"/>
              </a:rPr>
              <a:t>DISCOVER </a:t>
            </a:r>
            <a:r>
              <a:rPr lang="mr-IN" dirty="0">
                <a:latin typeface="Avenir Book" charset="0"/>
                <a:ea typeface="Avenir Book" charset="0"/>
                <a:cs typeface="Avenir Book" charset="0"/>
              </a:rPr>
              <a:t>–</a:t>
            </a:r>
            <a:r>
              <a:rPr lang="en-US" dirty="0">
                <a:latin typeface="Avenir Book" charset="0"/>
                <a:ea typeface="Avenir Book" charset="0"/>
                <a:cs typeface="Avenir Book" charset="0"/>
              </a:rPr>
              <a:t>  </a:t>
            </a:r>
          </a:p>
          <a:p>
            <a:pPr algn="ctr"/>
            <a:r>
              <a:rPr lang="en-US" dirty="0">
                <a:latin typeface="Avenir Book" charset="0"/>
                <a:ea typeface="Avenir Book" charset="0"/>
                <a:cs typeface="Avenir Book" charset="0"/>
              </a:rPr>
              <a:t>BUILD NETWORKING </a:t>
            </a:r>
            <a:r>
              <a:rPr lang="mr-IN" dirty="0">
                <a:latin typeface="Avenir Book" charset="0"/>
                <a:ea typeface="Avenir Book" charset="0"/>
                <a:cs typeface="Avenir Book" charset="0"/>
              </a:rPr>
              <a:t>–</a:t>
            </a:r>
            <a:r>
              <a:rPr lang="en-US" dirty="0">
                <a:latin typeface="Avenir Book" charset="0"/>
                <a:ea typeface="Avenir Book" charset="0"/>
                <a:cs typeface="Avenir Book" charset="0"/>
              </a:rPr>
              <a:t> JOIN COMMUNITIES </a:t>
            </a:r>
            <a:r>
              <a:rPr lang="mr-IN" dirty="0">
                <a:latin typeface="Avenir Book" charset="0"/>
                <a:ea typeface="Avenir Book" charset="0"/>
                <a:cs typeface="Avenir Book" charset="0"/>
              </a:rPr>
              <a:t>–</a:t>
            </a:r>
            <a:r>
              <a:rPr lang="en-US" dirty="0">
                <a:latin typeface="Avenir Book" charset="0"/>
                <a:ea typeface="Avenir Book" charset="0"/>
                <a:cs typeface="Avenir Book" charset="0"/>
              </a:rPr>
              <a:t> </a:t>
            </a:r>
          </a:p>
          <a:p>
            <a:pPr algn="ctr"/>
            <a:r>
              <a:rPr lang="en-US" dirty="0">
                <a:latin typeface="Avenir Book" charset="0"/>
                <a:ea typeface="Avenir Book" charset="0"/>
                <a:cs typeface="Avenir Book" charset="0"/>
              </a:rPr>
              <a:t>PARTICIPATE </a:t>
            </a:r>
            <a:r>
              <a:rPr lang="mr-IN" dirty="0">
                <a:latin typeface="Avenir Book" charset="0"/>
                <a:ea typeface="Avenir Book" charset="0"/>
                <a:cs typeface="Avenir Book" charset="0"/>
              </a:rPr>
              <a:t>–</a:t>
            </a:r>
            <a:r>
              <a:rPr lang="en-US" dirty="0">
                <a:latin typeface="Avenir Book" charset="0"/>
                <a:ea typeface="Avenir Book" charset="0"/>
                <a:cs typeface="Avenir Book" charset="0"/>
              </a:rPr>
              <a:t> </a:t>
            </a:r>
            <a:r>
              <a:rPr lang="en-US" u="sng" dirty="0">
                <a:latin typeface="Avenir Book" charset="0"/>
                <a:ea typeface="Avenir Book" charset="0"/>
                <a:cs typeface="Avenir Book" charset="0"/>
              </a:rPr>
              <a:t>GENERATE PUBLIC CONTENT</a:t>
            </a:r>
          </a:p>
        </p:txBody>
      </p:sp>
    </p:spTree>
    <p:extLst>
      <p:ext uri="{BB962C8B-B14F-4D97-AF65-F5344CB8AC3E}">
        <p14:creationId xmlns:p14="http://schemas.microsoft.com/office/powerpoint/2010/main" val="3867563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2DC3C3-A10F-484F-B90D-8517ADE827F2}"/>
              </a:ext>
            </a:extLst>
          </p:cNvPr>
          <p:cNvSpPr>
            <a:spLocks noGrp="1"/>
          </p:cNvSpPr>
          <p:nvPr>
            <p:ph type="title"/>
          </p:nvPr>
        </p:nvSpPr>
        <p:spPr/>
        <p:txBody>
          <a:bodyPr/>
          <a:lstStyle/>
          <a:p>
            <a:r>
              <a:rPr lang="es-ES" dirty="0" err="1"/>
              <a:t>Curriculum</a:t>
            </a:r>
            <a:r>
              <a:rPr lang="es-ES" dirty="0"/>
              <a:t> </a:t>
            </a:r>
            <a:r>
              <a:rPr lang="es-ES" dirty="0" err="1"/>
              <a:t>review</a:t>
            </a:r>
            <a:endParaRPr lang="es-ES" dirty="0"/>
          </a:p>
        </p:txBody>
      </p:sp>
      <p:pic>
        <p:nvPicPr>
          <p:cNvPr id="12" name="Imagen 11">
            <a:extLst>
              <a:ext uri="{FF2B5EF4-FFF2-40B4-BE49-F238E27FC236}">
                <a16:creationId xmlns:a16="http://schemas.microsoft.com/office/drawing/2014/main" id="{B8CC1896-A018-4BA0-9E40-C00DDB8348CE}"/>
              </a:ext>
            </a:extLst>
          </p:cNvPr>
          <p:cNvPicPr>
            <a:picLocks noChangeAspect="1"/>
          </p:cNvPicPr>
          <p:nvPr/>
        </p:nvPicPr>
        <p:blipFill rotWithShape="1">
          <a:blip r:embed="rId2"/>
          <a:srcRect l="36385" t="29325" r="11205" b="19784"/>
          <a:stretch/>
        </p:blipFill>
        <p:spPr>
          <a:xfrm>
            <a:off x="1167916" y="1618950"/>
            <a:ext cx="6808171" cy="4131857"/>
          </a:xfrm>
          <a:prstGeom prst="rect">
            <a:avLst/>
          </a:prstGeom>
        </p:spPr>
      </p:pic>
    </p:spTree>
    <p:extLst>
      <p:ext uri="{BB962C8B-B14F-4D97-AF65-F5344CB8AC3E}">
        <p14:creationId xmlns:p14="http://schemas.microsoft.com/office/powerpoint/2010/main" val="2861014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F9F5FEF-700B-4D73-B1DB-A1FBD61BA22E}"/>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A little bit about me</a:t>
            </a:r>
            <a:endParaRPr lang="es-ES" dirty="0"/>
          </a:p>
        </p:txBody>
      </p:sp>
      <p:pic>
        <p:nvPicPr>
          <p:cNvPr id="4" name="Content Placeholder 3">
            <a:extLst>
              <a:ext uri="{FF2B5EF4-FFF2-40B4-BE49-F238E27FC236}">
                <a16:creationId xmlns:a16="http://schemas.microsoft.com/office/drawing/2014/main" id="{7009D672-A3A1-4231-8AD9-C7C5744AD891}"/>
              </a:ext>
            </a:extLst>
          </p:cNvPr>
          <p:cNvPicPr>
            <a:picLocks noGrp="1" noChangeAspect="1"/>
          </p:cNvPicPr>
          <p:nvPr>
            <p:ph idx="1"/>
          </p:nvPr>
        </p:nvPicPr>
        <p:blipFill>
          <a:blip r:embed="rId2"/>
          <a:stretch>
            <a:fillRect/>
          </a:stretch>
        </p:blipFill>
        <p:spPr>
          <a:xfrm>
            <a:off x="3280927" y="2429010"/>
            <a:ext cx="2582145" cy="2582145"/>
          </a:xfrm>
        </p:spPr>
      </p:pic>
    </p:spTree>
    <p:extLst>
      <p:ext uri="{BB962C8B-B14F-4D97-AF65-F5344CB8AC3E}">
        <p14:creationId xmlns:p14="http://schemas.microsoft.com/office/powerpoint/2010/main" val="276976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524312E8-2049-4B9D-AE70-FC7429DD9CEA}"/>
              </a:ext>
            </a:extLst>
          </p:cNvPr>
          <p:cNvSpPr>
            <a:spLocks noGrp="1"/>
          </p:cNvSpPr>
          <p:nvPr>
            <p:ph sz="quarter" idx="10"/>
          </p:nvPr>
        </p:nvSpPr>
        <p:spPr/>
        <p:txBody>
          <a:bodyPr/>
          <a:lstStyle/>
          <a:p>
            <a:r>
              <a:rPr lang="es-ES" dirty="0" err="1"/>
              <a:t>Introducing</a:t>
            </a:r>
            <a:r>
              <a:rPr lang="es-ES" dirty="0"/>
              <a:t> </a:t>
            </a:r>
            <a:r>
              <a:rPr lang="es-ES" dirty="0" err="1"/>
              <a:t>the</a:t>
            </a:r>
            <a:r>
              <a:rPr lang="es-ES" dirty="0"/>
              <a:t> </a:t>
            </a:r>
            <a:r>
              <a:rPr lang="es-ES" dirty="0" err="1"/>
              <a:t>course</a:t>
            </a:r>
            <a:endParaRPr lang="es-ES" dirty="0"/>
          </a:p>
        </p:txBody>
      </p:sp>
    </p:spTree>
    <p:extLst>
      <p:ext uri="{BB962C8B-B14F-4D97-AF65-F5344CB8AC3E}">
        <p14:creationId xmlns:p14="http://schemas.microsoft.com/office/powerpoint/2010/main" val="323013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AD6BB1E1-69FE-47CD-A818-11940904C8DF}"/>
              </a:ext>
            </a:extLst>
          </p:cNvPr>
          <p:cNvSpPr>
            <a:spLocks noGrp="1"/>
          </p:cNvSpPr>
          <p:nvPr>
            <p:ph type="title"/>
          </p:nvPr>
        </p:nvSpPr>
        <p:spPr>
          <a:xfrm>
            <a:off x="457200" y="479692"/>
            <a:ext cx="8229600" cy="1143000"/>
          </a:xfrm>
        </p:spPr>
        <p:txBody>
          <a:bodyPr/>
          <a:lstStyle/>
          <a:p>
            <a:r>
              <a:rPr lang="es-ES" dirty="0" err="1"/>
              <a:t>Part</a:t>
            </a:r>
            <a:r>
              <a:rPr lang="es-ES" dirty="0"/>
              <a:t> I. </a:t>
            </a:r>
            <a:r>
              <a:rPr lang="es-ES" dirty="0" err="1"/>
              <a:t>Practical</a:t>
            </a:r>
            <a:r>
              <a:rPr lang="es-ES" dirty="0"/>
              <a:t> Data </a:t>
            </a:r>
            <a:r>
              <a:rPr lang="es-ES" dirty="0" err="1"/>
              <a:t>Manipulation</a:t>
            </a:r>
            <a:r>
              <a:rPr lang="es-ES" dirty="0"/>
              <a:t> in Python</a:t>
            </a:r>
          </a:p>
        </p:txBody>
      </p:sp>
      <p:sp>
        <p:nvSpPr>
          <p:cNvPr id="10" name="Marcador de contenido 9">
            <a:extLst>
              <a:ext uri="{FF2B5EF4-FFF2-40B4-BE49-F238E27FC236}">
                <a16:creationId xmlns:a16="http://schemas.microsoft.com/office/drawing/2014/main" id="{B670FF0A-E6BF-45B9-AE2E-113BE9D23934}"/>
              </a:ext>
            </a:extLst>
          </p:cNvPr>
          <p:cNvSpPr>
            <a:spLocks noGrp="1"/>
          </p:cNvSpPr>
          <p:nvPr>
            <p:ph idx="1"/>
          </p:nvPr>
        </p:nvSpPr>
        <p:spPr/>
        <p:txBody>
          <a:bodyPr>
            <a:normAutofit fontScale="92500" lnSpcReduction="20000"/>
          </a:bodyPr>
          <a:lstStyle/>
          <a:p>
            <a:pPr marL="0" indent="0" fontAlgn="base">
              <a:buNone/>
            </a:pPr>
            <a:endParaRPr lang="en-US" dirty="0"/>
          </a:p>
          <a:p>
            <a:pPr marL="0" indent="0" fontAlgn="base">
              <a:buNone/>
            </a:pPr>
            <a:r>
              <a:rPr lang="en-US" dirty="0"/>
              <a:t>1. Basic data operations on relational data (Pandas Introduction) </a:t>
            </a:r>
          </a:p>
          <a:p>
            <a:pPr lvl="1" fontAlgn="base"/>
            <a:r>
              <a:rPr lang="en-US" dirty="0"/>
              <a:t>Recap of input/output and on-disk formats </a:t>
            </a:r>
          </a:p>
          <a:p>
            <a:pPr lvl="1" fontAlgn="base"/>
            <a:r>
              <a:rPr lang="en-US" dirty="0"/>
              <a:t>Cleaning noisy data, normalizing </a:t>
            </a:r>
          </a:p>
          <a:p>
            <a:pPr lvl="1" fontAlgn="base"/>
            <a:r>
              <a:rPr lang="en-US" dirty="0"/>
              <a:t>Filtering rows and columns </a:t>
            </a:r>
          </a:p>
          <a:p>
            <a:pPr lvl="1" fontAlgn="base"/>
            <a:r>
              <a:rPr lang="en-US" dirty="0"/>
              <a:t>Joining data from multiple sources </a:t>
            </a:r>
          </a:p>
          <a:p>
            <a:pPr lvl="1" fontAlgn="base"/>
            <a:r>
              <a:rPr lang="en-US" dirty="0"/>
              <a:t>Split-apply-combine workflows: </a:t>
            </a:r>
            <a:r>
              <a:rPr lang="en-US" dirty="0" err="1"/>
              <a:t>groupby</a:t>
            </a:r>
            <a:r>
              <a:rPr lang="en-US" dirty="0"/>
              <a:t> </a:t>
            </a:r>
          </a:p>
          <a:p>
            <a:pPr marL="0" indent="0" fontAlgn="base">
              <a:buNone/>
            </a:pPr>
            <a:r>
              <a:rPr lang="en-US" dirty="0"/>
              <a:t>2. Loading and processing images and text </a:t>
            </a:r>
          </a:p>
          <a:p>
            <a:pPr lvl="1" fontAlgn="base"/>
            <a:r>
              <a:rPr lang="en-US" dirty="0"/>
              <a:t>Image loading, pre-processing and filtering </a:t>
            </a:r>
          </a:p>
          <a:p>
            <a:pPr lvl="1" fontAlgn="base"/>
            <a:r>
              <a:rPr lang="en-US" dirty="0"/>
              <a:t>Image pre-processing for object detection and segmentation  </a:t>
            </a:r>
          </a:p>
          <a:p>
            <a:pPr lvl="1" fontAlgn="base"/>
            <a:r>
              <a:rPr lang="en-US" dirty="0"/>
              <a:t>Text pre-processing, normalization, stemming, </a:t>
            </a:r>
            <a:r>
              <a:rPr lang="en-US" dirty="0" err="1"/>
              <a:t>stopword</a:t>
            </a:r>
            <a:r>
              <a:rPr lang="en-US" dirty="0"/>
              <a:t> removal </a:t>
            </a:r>
          </a:p>
          <a:p>
            <a:pPr lvl="1" fontAlgn="base"/>
            <a:r>
              <a:rPr lang="en-US" dirty="0"/>
              <a:t>Converting text to vectors and computing text similarity </a:t>
            </a:r>
          </a:p>
          <a:p>
            <a:pPr marL="0" indent="0" fontAlgn="base">
              <a:buNone/>
            </a:pPr>
            <a:r>
              <a:rPr lang="en-US" dirty="0"/>
              <a:t>3. Date manipulation </a:t>
            </a:r>
          </a:p>
          <a:p>
            <a:pPr lvl="1" fontAlgn="base"/>
            <a:r>
              <a:rPr lang="en-US" dirty="0"/>
              <a:t>Basic data types, </a:t>
            </a:r>
            <a:r>
              <a:rPr lang="en-US" dirty="0" err="1"/>
              <a:t>timezones</a:t>
            </a:r>
            <a:r>
              <a:rPr lang="en-US" dirty="0"/>
              <a:t> </a:t>
            </a:r>
          </a:p>
          <a:p>
            <a:pPr lvl="1" fontAlgn="base"/>
            <a:r>
              <a:rPr lang="en-US" dirty="0"/>
              <a:t>Resampling, shifting and windowing </a:t>
            </a:r>
          </a:p>
          <a:p>
            <a:pPr lvl="1" fontAlgn="base"/>
            <a:endParaRPr lang="en-US" dirty="0"/>
          </a:p>
          <a:p>
            <a:pPr marL="0" indent="0">
              <a:buNone/>
            </a:pPr>
            <a:endParaRPr lang="es-ES" dirty="0"/>
          </a:p>
        </p:txBody>
      </p:sp>
    </p:spTree>
    <p:extLst>
      <p:ext uri="{BB962C8B-B14F-4D97-AF65-F5344CB8AC3E}">
        <p14:creationId xmlns:p14="http://schemas.microsoft.com/office/powerpoint/2010/main" val="22954040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D86FA8827315D4083A967CB9AAF5F3E" ma:contentTypeVersion="2" ma:contentTypeDescription="Create a new document." ma:contentTypeScope="" ma:versionID="c5487e2f97d08fac345d7f562f4240e2">
  <xsd:schema xmlns:xsd="http://www.w3.org/2001/XMLSchema" xmlns:xs="http://www.w3.org/2001/XMLSchema" xmlns:p="http://schemas.microsoft.com/office/2006/metadata/properties" xmlns:ns2="f026ebc5-695f-4000-9e59-0b8eff384be6" targetNamespace="http://schemas.microsoft.com/office/2006/metadata/properties" ma:root="true" ma:fieldsID="439526e51c0399b6fb73571ad1c61f9b" ns2:_="">
    <xsd:import namespace="f026ebc5-695f-4000-9e59-0b8eff384be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26ebc5-695f-4000-9e59-0b8eff384b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EE7DF1-4068-4DA3-8DFD-02863DBB9BC7}">
  <ds:schemaRefs>
    <ds:schemaRef ds:uri="http://schemas.microsoft.com/sharepoint/v3/contenttype/forms"/>
  </ds:schemaRefs>
</ds:datastoreItem>
</file>

<file path=customXml/itemProps2.xml><?xml version="1.0" encoding="utf-8"?>
<ds:datastoreItem xmlns:ds="http://schemas.openxmlformats.org/officeDocument/2006/customXml" ds:itemID="{5E3866A6-E90A-48E3-9A4D-8A832C19C8EA}">
  <ds:schemaRefs>
    <ds:schemaRef ds:uri="http://purl.org/dc/elements/1.1/"/>
    <ds:schemaRef ds:uri="http://schemas.microsoft.com/office/2006/metadata/properties"/>
    <ds:schemaRef ds:uri="e7c13240-f228-43bc-84f4-14b26bd2a47f"/>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4BE99900-29B3-4373-92DF-C1ED74DA76B2}"/>
</file>

<file path=docProps/app.xml><?xml version="1.0" encoding="utf-8"?>
<Properties xmlns="http://schemas.openxmlformats.org/officeDocument/2006/extended-properties" xmlns:vt="http://schemas.openxmlformats.org/officeDocument/2006/docPropsVTypes">
  <TotalTime>83253</TotalTime>
  <Words>991</Words>
  <Application>Microsoft Office PowerPoint</Application>
  <PresentationFormat>On-screen Show (4:3)</PresentationFormat>
  <Paragraphs>258</Paragraphs>
  <Slides>28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Avenir Black</vt:lpstr>
      <vt:lpstr>Avenir Book</vt:lpstr>
      <vt:lpstr>Calibri</vt:lpstr>
      <vt:lpstr>Wingdings</vt:lpstr>
      <vt:lpstr>Tema de Office</vt:lpstr>
      <vt:lpstr>Diseño personalizado</vt:lpstr>
      <vt:lpstr>PowerPoint Presentation</vt:lpstr>
      <vt:lpstr>Project Lifecycle</vt:lpstr>
      <vt:lpstr>Project Lifecycle</vt:lpstr>
      <vt:lpstr>Data Science Foundations</vt:lpstr>
      <vt:lpstr>Student Experience</vt:lpstr>
      <vt:lpstr>Curriculum review</vt:lpstr>
      <vt:lpstr>A little bit about me</vt:lpstr>
      <vt:lpstr>PowerPoint Presentation</vt:lpstr>
      <vt:lpstr>Part I. Practical Data Manipulation in Python</vt:lpstr>
      <vt:lpstr>Part II. Basic Data Analysis</vt:lpstr>
      <vt:lpstr>Part III. Data Science in production</vt:lpstr>
      <vt:lpstr>PowerPoint Presentation</vt:lpstr>
      <vt:lpstr>Teaching methodology</vt:lpstr>
      <vt:lpstr>PowerPoint Presentation</vt:lpstr>
      <vt:lpstr>Today’s Objective</vt:lpstr>
      <vt:lpstr>Contents</vt:lpstr>
      <vt:lpstr>PowerPoint Presentation</vt:lpstr>
      <vt:lpstr>Pandas</vt:lpstr>
      <vt:lpstr>Pandas</vt:lpstr>
      <vt:lpstr>Pandas</vt:lpstr>
      <vt:lpstr>Pandas</vt:lpstr>
      <vt:lpstr>Pandas</vt:lpstr>
      <vt:lpstr>Pandas</vt:lpstr>
      <vt:lpstr>Pandas</vt:lpstr>
      <vt:lpstr>Pandas</vt:lpstr>
      <vt:lpstr>PowerPoint Presentation</vt:lpstr>
      <vt:lpstr>Pandas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talent gap</dc:title>
  <dc:creator>Josep Clotet</dc:creator>
  <cp:lastModifiedBy>Victor Pajuelo Madrigal</cp:lastModifiedBy>
  <cp:revision>1081</cp:revision>
  <cp:lastPrinted>2017-02-16T16:41:42Z</cp:lastPrinted>
  <dcterms:created xsi:type="dcterms:W3CDTF">2016-07-18T16:09:55Z</dcterms:created>
  <dcterms:modified xsi:type="dcterms:W3CDTF">2019-10-02T03:55:08Z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0x010100ED86FA8827315D4083A967CB9AAF5F3E</vt:lpwstr>
  </property>
</Properties>
</file>