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38DE5-8C05-4F8A-A48C-E78559A07E83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9A64C-BA01-450B-8BA3-5B650F11E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A33-3CEA-4F04-A678-FFCC4A5F8E9F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E18E-1CD9-4C9F-A4D4-2F868E095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A33-3CEA-4F04-A678-FFCC4A5F8E9F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E18E-1CD9-4C9F-A4D4-2F868E095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A33-3CEA-4F04-A678-FFCC4A5F8E9F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E18E-1CD9-4C9F-A4D4-2F868E095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A33-3CEA-4F04-A678-FFCC4A5F8E9F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E18E-1CD9-4C9F-A4D4-2F868E095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A33-3CEA-4F04-A678-FFCC4A5F8E9F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E18E-1CD9-4C9F-A4D4-2F868E095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A33-3CEA-4F04-A678-FFCC4A5F8E9F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E18E-1CD9-4C9F-A4D4-2F868E095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A33-3CEA-4F04-A678-FFCC4A5F8E9F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E18E-1CD9-4C9F-A4D4-2F868E095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A33-3CEA-4F04-A678-FFCC4A5F8E9F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E18E-1CD9-4C9F-A4D4-2F868E095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A33-3CEA-4F04-A678-FFCC4A5F8E9F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E18E-1CD9-4C9F-A4D4-2F868E095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A33-3CEA-4F04-A678-FFCC4A5F8E9F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E18E-1CD9-4C9F-A4D4-2F868E095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A33-3CEA-4F04-A678-FFCC4A5F8E9F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E18E-1CD9-4C9F-A4D4-2F868E095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BAA33-3CEA-4F04-A678-FFCC4A5F8E9F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E18E-1CD9-4C9F-A4D4-2F868E095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5715001"/>
          </a:xfr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Welcome </a:t>
            </a:r>
            <a:b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To My Presentation</a:t>
            </a:r>
            <a:b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6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4343400" cy="9144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</a:rPr>
              <a:t>Biesection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 method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smtClean="0"/>
              <a:t> </a:t>
            </a:r>
            <a:r>
              <a:rPr lang="en-US" sz="2800" b="1" dirty="0" smtClean="0"/>
              <a:t>The</a:t>
            </a:r>
            <a:r>
              <a:rPr lang="en-US" sz="2800" b="1" dirty="0"/>
              <a:t> </a:t>
            </a:r>
            <a:r>
              <a:rPr lang="en-US" sz="2800" b="1" dirty="0" err="1" smtClean="0"/>
              <a:t>biesection</a:t>
            </a:r>
            <a:r>
              <a:rPr lang="en-US" sz="2800" b="1" dirty="0" smtClean="0"/>
              <a:t> method</a:t>
            </a:r>
            <a:r>
              <a:rPr lang="en-US" sz="2800" b="1" dirty="0"/>
              <a:t> is a </a:t>
            </a:r>
            <a:r>
              <a:rPr lang="en-US" sz="2800" b="1" dirty="0" smtClean="0"/>
              <a:t>root finding</a:t>
            </a:r>
            <a:r>
              <a:rPr lang="en-US" sz="2800" b="1" dirty="0"/>
              <a:t> </a:t>
            </a:r>
            <a:r>
              <a:rPr lang="en-US" sz="2800" b="1" dirty="0" smtClean="0"/>
              <a:t>method that </a:t>
            </a:r>
            <a:r>
              <a:rPr lang="en-US" sz="2800" b="1" dirty="0"/>
              <a:t>applies to any continuous functions for which one knows two values with opposite signs</a:t>
            </a:r>
            <a:r>
              <a:rPr lang="en-US" sz="2800" b="1" dirty="0" smtClean="0"/>
              <a:t>. </a:t>
            </a:r>
            <a:r>
              <a:rPr lang="en-US" sz="2800" b="1" dirty="0"/>
              <a:t>They allow extending </a:t>
            </a:r>
            <a:r>
              <a:rPr lang="en-US" sz="2800" b="1" dirty="0" err="1" smtClean="0"/>
              <a:t>biesection</a:t>
            </a:r>
            <a:r>
              <a:rPr lang="en-US" sz="2800" b="1" dirty="0" smtClean="0"/>
              <a:t> method</a:t>
            </a:r>
            <a:r>
              <a:rPr lang="en-US" sz="2800" b="1" dirty="0"/>
              <a:t> into efficient </a:t>
            </a:r>
            <a:r>
              <a:rPr lang="en-US" sz="2800" b="1" dirty="0" smtClean="0"/>
              <a:t>algorithms</a:t>
            </a:r>
            <a:r>
              <a:rPr lang="en-US" sz="2800" b="1" dirty="0"/>
              <a:t> for finding all real roots of a </a:t>
            </a:r>
            <a:r>
              <a:rPr lang="en-US" sz="2800" b="1" dirty="0" smtClean="0"/>
              <a:t>polynomial</a:t>
            </a:r>
            <a:r>
              <a:rPr lang="en-US" sz="2800" b="1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457200"/>
            <a:ext cx="7924800" cy="1588"/>
          </a:xfrm>
          <a:prstGeom prst="line">
            <a:avLst/>
          </a:prstGeom>
          <a:ln w="381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19800" cy="11731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Features of Bisection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Method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Type – closed bracket</a:t>
            </a:r>
          </a:p>
          <a:p>
            <a:r>
              <a:rPr lang="en-US" sz="2800" b="1" dirty="0"/>
              <a:t>No. of initial guesses – 2</a:t>
            </a:r>
          </a:p>
          <a:p>
            <a:r>
              <a:rPr lang="en-US" sz="2800" b="1" dirty="0"/>
              <a:t>Convergence – linear</a:t>
            </a:r>
          </a:p>
          <a:p>
            <a:r>
              <a:rPr lang="en-US" sz="2800" b="1" dirty="0"/>
              <a:t>Rate of convergence – slow but steady</a:t>
            </a:r>
          </a:p>
          <a:p>
            <a:r>
              <a:rPr lang="en-US" sz="2800" b="1" dirty="0"/>
              <a:t>Accuracy – good</a:t>
            </a:r>
          </a:p>
          <a:p>
            <a:r>
              <a:rPr lang="en-US" sz="2800" b="1" dirty="0"/>
              <a:t>Programming effort – easy</a:t>
            </a:r>
          </a:p>
          <a:p>
            <a:r>
              <a:rPr lang="en-US" sz="2800" b="1" dirty="0"/>
              <a:t>Approach – middle </a:t>
            </a:r>
            <a:r>
              <a:rPr lang="en-US" dirty="0"/>
              <a:t>point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457200"/>
            <a:ext cx="7772400" cy="15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 Bisection Method Rules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Decide initial values for x</a:t>
            </a:r>
            <a:r>
              <a:rPr lang="en-US" sz="2800" b="1" baseline="-25000" dirty="0"/>
              <a:t>1</a:t>
            </a:r>
            <a:r>
              <a:rPr lang="en-US" sz="2800" b="1" dirty="0"/>
              <a:t> and x</a:t>
            </a:r>
            <a:r>
              <a:rPr lang="en-US" sz="2800" b="1" baseline="-25000" dirty="0"/>
              <a:t>2</a:t>
            </a:r>
            <a:r>
              <a:rPr lang="en-US" sz="2800" b="1" dirty="0"/>
              <a:t> and stopping criterion, E.</a:t>
            </a:r>
          </a:p>
          <a:p>
            <a:r>
              <a:rPr lang="en-US" sz="2800" b="1" dirty="0"/>
              <a:t>Compute </a:t>
            </a:r>
            <a:r>
              <a:rPr lang="en-US" sz="2800" b="1" dirty="0" smtClean="0"/>
              <a:t>f(a) </a:t>
            </a:r>
            <a:r>
              <a:rPr lang="en-US" sz="2800" b="1" dirty="0"/>
              <a:t>= f(x</a:t>
            </a:r>
            <a:r>
              <a:rPr lang="en-US" sz="2800" b="1" baseline="-25000" dirty="0"/>
              <a:t>1</a:t>
            </a:r>
            <a:r>
              <a:rPr lang="en-US" sz="2800" b="1" dirty="0"/>
              <a:t>) and </a:t>
            </a:r>
            <a:r>
              <a:rPr lang="en-US" sz="2800" b="1" dirty="0" smtClean="0"/>
              <a:t>f(b) </a:t>
            </a:r>
            <a:r>
              <a:rPr lang="en-US" sz="2800" b="1" dirty="0"/>
              <a:t>= f(x</a:t>
            </a:r>
            <a:r>
              <a:rPr lang="en-US" sz="2800" b="1" baseline="-25000" dirty="0"/>
              <a:t>2</a:t>
            </a:r>
            <a:r>
              <a:rPr lang="en-US" sz="2800" b="1" dirty="0"/>
              <a:t>).</a:t>
            </a:r>
          </a:p>
          <a:p>
            <a:r>
              <a:rPr lang="en-US" sz="2800" b="1" dirty="0"/>
              <a:t>If </a:t>
            </a:r>
            <a:r>
              <a:rPr lang="en-US" sz="2800" b="1" dirty="0" smtClean="0"/>
              <a:t>f(a) </a:t>
            </a:r>
            <a:r>
              <a:rPr lang="en-US" sz="2800" b="1" dirty="0"/>
              <a:t>* </a:t>
            </a:r>
            <a:r>
              <a:rPr lang="en-US" sz="2800" b="1" dirty="0" smtClean="0"/>
              <a:t>f(b)&lt;0 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>middle value x</a:t>
            </a:r>
            <a:r>
              <a:rPr lang="en-US" sz="2800" b="1" baseline="-25000" dirty="0" smtClean="0"/>
              <a:t>0</a:t>
            </a:r>
            <a:r>
              <a:rPr lang="en-US" sz="2800" b="1" dirty="0" smtClean="0"/>
              <a:t> =(x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+x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)/2.</a:t>
            </a:r>
            <a:endParaRPr lang="en-US" sz="2800" b="1" baseline="-25000" dirty="0"/>
          </a:p>
          <a:p>
            <a:r>
              <a:rPr lang="en-US" sz="2800" b="1" dirty="0" smtClean="0"/>
              <a:t>If</a:t>
            </a:r>
            <a:r>
              <a:rPr lang="en-US" sz="2800" b="1" dirty="0"/>
              <a:t> </a:t>
            </a:r>
            <a:r>
              <a:rPr lang="en-US" sz="2800" b="1" dirty="0" smtClean="0"/>
              <a:t>f(x</a:t>
            </a:r>
            <a:r>
              <a:rPr lang="en-US" sz="2800" b="1" baseline="-25000" dirty="0" smtClean="0"/>
              <a:t>0</a:t>
            </a:r>
            <a:r>
              <a:rPr lang="en-US" sz="2800" b="1" dirty="0" smtClean="0"/>
              <a:t>)=0 then x</a:t>
            </a:r>
            <a:r>
              <a:rPr lang="en-US" sz="2800" b="1" baseline="-25000" dirty="0" smtClean="0"/>
              <a:t>0</a:t>
            </a:r>
            <a:r>
              <a:rPr lang="en-US" sz="2800" b="1" dirty="0" smtClean="0"/>
              <a:t> is the root.</a:t>
            </a:r>
            <a:endParaRPr lang="en-US" sz="2800" b="1" dirty="0"/>
          </a:p>
          <a:p>
            <a:r>
              <a:rPr lang="en-US" sz="2800" b="1" dirty="0" smtClean="0"/>
              <a:t>If f(x</a:t>
            </a:r>
            <a:r>
              <a:rPr lang="en-US" sz="2800" b="1" baseline="-25000" dirty="0" smtClean="0"/>
              <a:t>0</a:t>
            </a:r>
            <a:r>
              <a:rPr lang="en-US" sz="2800" b="1" dirty="0" smtClean="0"/>
              <a:t>)f(x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)&lt;0 there is the root between x</a:t>
            </a:r>
            <a:r>
              <a:rPr lang="en-US" sz="2800" b="1" baseline="-25000" dirty="0" smtClean="0"/>
              <a:t>0</a:t>
            </a:r>
            <a:r>
              <a:rPr lang="en-US" sz="2800" b="1" dirty="0" smtClean="0"/>
              <a:t> &amp; x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 then x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=x</a:t>
            </a:r>
            <a:r>
              <a:rPr lang="en-US" sz="2800" b="1" baseline="-25000" dirty="0" smtClean="0"/>
              <a:t>0</a:t>
            </a:r>
          </a:p>
          <a:p>
            <a:r>
              <a:rPr lang="en-US" sz="2800" b="1" dirty="0" smtClean="0"/>
              <a:t>If f(x</a:t>
            </a:r>
            <a:r>
              <a:rPr lang="en-US" sz="2800" b="1" baseline="-25000" dirty="0" smtClean="0"/>
              <a:t>0</a:t>
            </a:r>
            <a:r>
              <a:rPr lang="en-US" sz="2800" b="1" dirty="0" smtClean="0"/>
              <a:t>)f(x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)&gt;0 there is the root between x</a:t>
            </a:r>
            <a:r>
              <a:rPr lang="en-US" sz="2800" b="1" baseline="-25000" dirty="0" smtClean="0"/>
              <a:t>0</a:t>
            </a:r>
            <a:r>
              <a:rPr lang="en-US" sz="2800" b="1" dirty="0" smtClean="0"/>
              <a:t> &amp; x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 then x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=x</a:t>
            </a:r>
            <a:r>
              <a:rPr lang="en-US" sz="2800" b="1" baseline="-25000" dirty="0" smtClean="0"/>
              <a:t>0</a:t>
            </a:r>
          </a:p>
          <a:p>
            <a:endParaRPr lang="en-US" sz="2800" baseline="-25000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81000"/>
            <a:ext cx="80010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Graph of Bisection Method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       x</a:t>
            </a:r>
            <a:r>
              <a:rPr lang="en-US" baseline="-25000" dirty="0" smtClean="0"/>
              <a:t>2</a:t>
            </a:r>
          </a:p>
          <a:p>
            <a:pPr>
              <a:buNone/>
            </a:pPr>
            <a:r>
              <a:rPr lang="en-US" dirty="0" smtClean="0"/>
              <a:t>                  x</a:t>
            </a:r>
            <a:r>
              <a:rPr lang="en-US" baseline="-25000" dirty="0" smtClean="0"/>
              <a:t>1</a:t>
            </a:r>
            <a:r>
              <a:rPr lang="en-US" dirty="0" smtClean="0"/>
              <a:t>                      x</a:t>
            </a:r>
            <a:r>
              <a:rPr lang="en-US" baseline="-25000" dirty="0" smtClean="0"/>
              <a:t>0</a:t>
            </a:r>
            <a:r>
              <a:rPr lang="en-US" dirty="0" smtClean="0"/>
              <a:t>   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                                  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1524794" y="3733800"/>
            <a:ext cx="42664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1371600" y="4495800"/>
            <a:ext cx="6248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438400" y="3276600"/>
            <a:ext cx="5020056" cy="2036064"/>
          </a:xfrm>
          <a:custGeom>
            <a:avLst/>
            <a:gdLst>
              <a:gd name="connsiteX0" fmla="*/ 0 w 5020056"/>
              <a:gd name="connsiteY0" fmla="*/ 1810512 h 2036064"/>
              <a:gd name="connsiteX1" fmla="*/ 1709928 w 5020056"/>
              <a:gd name="connsiteY1" fmla="*/ 1783080 h 2036064"/>
              <a:gd name="connsiteX2" fmla="*/ 3675888 w 5020056"/>
              <a:gd name="connsiteY2" fmla="*/ 292608 h 2036064"/>
              <a:gd name="connsiteX3" fmla="*/ 5020056 w 5020056"/>
              <a:gd name="connsiteY3" fmla="*/ 27432 h 2036064"/>
              <a:gd name="connsiteX4" fmla="*/ 5020056 w 5020056"/>
              <a:gd name="connsiteY4" fmla="*/ 27432 h 203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0056" h="2036064">
                <a:moveTo>
                  <a:pt x="0" y="1810512"/>
                </a:moveTo>
                <a:cubicBezTo>
                  <a:pt x="548640" y="1923288"/>
                  <a:pt x="1097280" y="2036064"/>
                  <a:pt x="1709928" y="1783080"/>
                </a:cubicBezTo>
                <a:cubicBezTo>
                  <a:pt x="2322576" y="1530096"/>
                  <a:pt x="3124200" y="585216"/>
                  <a:pt x="3675888" y="292608"/>
                </a:cubicBezTo>
                <a:cubicBezTo>
                  <a:pt x="4227576" y="0"/>
                  <a:pt x="5020056" y="27432"/>
                  <a:pt x="5020056" y="27432"/>
                </a:cubicBezTo>
                <a:lnTo>
                  <a:pt x="5020056" y="27432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6286500" y="3924300"/>
            <a:ext cx="1143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4419600" y="4648200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286000" y="4800600"/>
            <a:ext cx="60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3400" y="457200"/>
            <a:ext cx="80010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68</Words>
  <Application>Microsoft Office PowerPoint</Application>
  <PresentationFormat>On-screen Show (4:3)</PresentationFormat>
  <Paragraphs>27</Paragraphs>
  <Slides>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Welcome  To My Presentation  </vt:lpstr>
      <vt:lpstr>Biesection method</vt:lpstr>
      <vt:lpstr>Features of Bisection Method</vt:lpstr>
      <vt:lpstr> Bisection Method Rules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 IDPC</dc:creator>
  <cp:lastModifiedBy>CSE IDPC</cp:lastModifiedBy>
  <cp:revision>28</cp:revision>
  <dcterms:created xsi:type="dcterms:W3CDTF">2019-09-04T16:42:33Z</dcterms:created>
  <dcterms:modified xsi:type="dcterms:W3CDTF">2019-09-05T15:48:02Z</dcterms:modified>
</cp:coreProperties>
</file>