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57" r:id="rId3"/>
    <p:sldId id="332" r:id="rId4"/>
    <p:sldId id="258" r:id="rId5"/>
    <p:sldId id="262" r:id="rId6"/>
    <p:sldId id="263" r:id="rId7"/>
    <p:sldId id="259" r:id="rId8"/>
    <p:sldId id="264" r:id="rId9"/>
    <p:sldId id="265" r:id="rId10"/>
    <p:sldId id="266" r:id="rId11"/>
    <p:sldId id="268" r:id="rId12"/>
    <p:sldId id="269" r:id="rId13"/>
    <p:sldId id="270" r:id="rId14"/>
    <p:sldId id="271" r:id="rId15"/>
    <p:sldId id="272" r:id="rId16"/>
    <p:sldId id="273" r:id="rId17"/>
    <p:sldId id="274" r:id="rId18"/>
    <p:sldId id="277" r:id="rId19"/>
    <p:sldId id="278" r:id="rId20"/>
    <p:sldId id="281" r:id="rId21"/>
    <p:sldId id="282" r:id="rId22"/>
    <p:sldId id="285" r:id="rId23"/>
    <p:sldId id="286" r:id="rId24"/>
    <p:sldId id="289" r:id="rId25"/>
    <p:sldId id="290" r:id="rId26"/>
    <p:sldId id="293" r:id="rId27"/>
    <p:sldId id="294" r:id="rId28"/>
    <p:sldId id="295" r:id="rId29"/>
    <p:sldId id="296" r:id="rId30"/>
    <p:sldId id="299" r:id="rId31"/>
    <p:sldId id="300" r:id="rId32"/>
    <p:sldId id="303" r:id="rId33"/>
    <p:sldId id="306" r:id="rId34"/>
    <p:sldId id="307" r:id="rId35"/>
    <p:sldId id="302" r:id="rId36"/>
    <p:sldId id="314" r:id="rId37"/>
    <p:sldId id="315" r:id="rId38"/>
    <p:sldId id="316" r:id="rId39"/>
    <p:sldId id="317" r:id="rId40"/>
    <p:sldId id="318" r:id="rId41"/>
    <p:sldId id="319" r:id="rId42"/>
    <p:sldId id="320" r:id="rId43"/>
    <p:sldId id="321" r:id="rId44"/>
    <p:sldId id="322" r:id="rId45"/>
    <p:sldId id="323" r:id="rId46"/>
    <p:sldId id="331" r:id="rId47"/>
    <p:sldId id="324" r:id="rId48"/>
    <p:sldId id="325" r:id="rId49"/>
    <p:sldId id="326" r:id="rId50"/>
    <p:sldId id="327" r:id="rId51"/>
    <p:sldId id="328" r:id="rId52"/>
    <p:sldId id="329"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2639" autoAdjust="0"/>
  </p:normalViewPr>
  <p:slideViewPr>
    <p:cSldViewPr snapToGrid="0">
      <p:cViewPr varScale="1">
        <p:scale>
          <a:sx n="81" d="100"/>
          <a:sy n="81" d="100"/>
        </p:scale>
        <p:origin x="-754" y="-8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601839-731D-4E09-A901-8855B2FC2A86}" type="datetimeFigureOut">
              <a:rPr lang="en-US" smtClean="0"/>
              <a:pPr/>
              <a:t>11/23/2019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217A1B-A8AA-4755-985D-B110C11DC42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217A1B-A8AA-4755-985D-B110C11DC426}" type="slidenum">
              <a:rPr lang="en-US" smtClean="0"/>
              <a:pPr/>
              <a:t>37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print">
            <a:alphaModFix amt="30000"/>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FD43064-3F5C-4DA2-8131-D331988BFD27}" type="datetimeFigureOut">
              <a:rPr lang="en-US" smtClean="0"/>
              <a:pPr/>
              <a:t>11/23/2019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4DEDAFDC-9A5B-4DCA-A58B-D467B32B8C5D}" type="slidenum">
              <a:rPr lang="en-US" smtClean="0"/>
              <a:pPr/>
              <a:t>‹#›</a:t>
            </a:fld>
            <a:endParaRPr lang="en-US"/>
          </a:p>
        </p:txBody>
      </p:sp>
    </p:spTree>
    <p:extLst>
      <p:ext uri="{BB962C8B-B14F-4D97-AF65-F5344CB8AC3E}">
        <p14:creationId xmlns="" xmlns:p14="http://schemas.microsoft.com/office/powerpoint/2010/main" val="3763944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D43064-3F5C-4DA2-8131-D331988BFD27}" type="datetimeFigureOut">
              <a:rPr lang="en-US" smtClean="0"/>
              <a:pPr/>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EDAFDC-9A5B-4DCA-A58B-D467B32B8C5D}" type="slidenum">
              <a:rPr lang="en-US" smtClean="0"/>
              <a:pPr/>
              <a:t>‹#›</a:t>
            </a:fld>
            <a:endParaRPr lang="en-US"/>
          </a:p>
        </p:txBody>
      </p:sp>
    </p:spTree>
    <p:extLst>
      <p:ext uri="{BB962C8B-B14F-4D97-AF65-F5344CB8AC3E}">
        <p14:creationId xmlns="" xmlns:p14="http://schemas.microsoft.com/office/powerpoint/2010/main" val="3516601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D43064-3F5C-4DA2-8131-D331988BFD27}" type="datetimeFigureOut">
              <a:rPr lang="en-US" smtClean="0"/>
              <a:pPr/>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EDAFDC-9A5B-4DCA-A58B-D467B32B8C5D}" type="slidenum">
              <a:rPr lang="en-US" smtClean="0"/>
              <a:pPr/>
              <a:t>‹#›</a:t>
            </a:fld>
            <a:endParaRPr lang="en-US"/>
          </a:p>
        </p:txBody>
      </p:sp>
    </p:spTree>
    <p:extLst>
      <p:ext uri="{BB962C8B-B14F-4D97-AF65-F5344CB8AC3E}">
        <p14:creationId xmlns="" xmlns:p14="http://schemas.microsoft.com/office/powerpoint/2010/main" val="218233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D43064-3F5C-4DA2-8131-D331988BFD27}" type="datetimeFigureOut">
              <a:rPr lang="en-US" smtClean="0"/>
              <a:pPr/>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EDAFDC-9A5B-4DCA-A58B-D467B32B8C5D}" type="slidenum">
              <a:rPr lang="en-US" smtClean="0"/>
              <a:pPr/>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 xmlns:p14="http://schemas.microsoft.com/office/powerpoint/2010/main" val="2201711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D43064-3F5C-4DA2-8131-D331988BFD27}" type="datetimeFigureOut">
              <a:rPr lang="en-US" smtClean="0"/>
              <a:pPr/>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EDAFDC-9A5B-4DCA-A58B-D467B32B8C5D}" type="slidenum">
              <a:rPr lang="en-US" smtClean="0"/>
              <a:pPr/>
              <a:t>‹#›</a:t>
            </a:fld>
            <a:endParaRPr lang="en-US"/>
          </a:p>
        </p:txBody>
      </p:sp>
    </p:spTree>
    <p:extLst>
      <p:ext uri="{BB962C8B-B14F-4D97-AF65-F5344CB8AC3E}">
        <p14:creationId xmlns="" xmlns:p14="http://schemas.microsoft.com/office/powerpoint/2010/main" val="3783372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FD43064-3F5C-4DA2-8131-D331988BFD27}" type="datetimeFigureOut">
              <a:rPr lang="en-US" smtClean="0"/>
              <a:pPr/>
              <a:t>11/23/2019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EDAFDC-9A5B-4DCA-A58B-D467B32B8C5D}" type="slidenum">
              <a:rPr lang="en-US" smtClean="0"/>
              <a:pPr/>
              <a:t>‹#›</a:t>
            </a:fld>
            <a:endParaRPr lang="en-US"/>
          </a:p>
        </p:txBody>
      </p:sp>
    </p:spTree>
    <p:extLst>
      <p:ext uri="{BB962C8B-B14F-4D97-AF65-F5344CB8AC3E}">
        <p14:creationId xmlns="" xmlns:p14="http://schemas.microsoft.com/office/powerpoint/2010/main" val="1072813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FD43064-3F5C-4DA2-8131-D331988BFD27}" type="datetimeFigureOut">
              <a:rPr lang="en-US" smtClean="0"/>
              <a:pPr/>
              <a:t>11/23/2019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EDAFDC-9A5B-4DCA-A58B-D467B32B8C5D}" type="slidenum">
              <a:rPr lang="en-US" smtClean="0"/>
              <a:pPr/>
              <a:t>‹#›</a:t>
            </a:fld>
            <a:endParaRPr lang="en-US"/>
          </a:p>
        </p:txBody>
      </p:sp>
    </p:spTree>
    <p:extLst>
      <p:ext uri="{BB962C8B-B14F-4D97-AF65-F5344CB8AC3E}">
        <p14:creationId xmlns="" xmlns:p14="http://schemas.microsoft.com/office/powerpoint/2010/main" val="1139721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D43064-3F5C-4DA2-8131-D331988BFD27}" type="datetimeFigureOut">
              <a:rPr lang="en-US" smtClean="0"/>
              <a:pPr/>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EDAFDC-9A5B-4DCA-A58B-D467B32B8C5D}" type="slidenum">
              <a:rPr lang="en-US" smtClean="0"/>
              <a:pPr/>
              <a:t>‹#›</a:t>
            </a:fld>
            <a:endParaRPr lang="en-US"/>
          </a:p>
        </p:txBody>
      </p:sp>
    </p:spTree>
    <p:extLst>
      <p:ext uri="{BB962C8B-B14F-4D97-AF65-F5344CB8AC3E}">
        <p14:creationId xmlns="" xmlns:p14="http://schemas.microsoft.com/office/powerpoint/2010/main" val="3437650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D43064-3F5C-4DA2-8131-D331988BFD27}" type="datetimeFigureOut">
              <a:rPr lang="en-US" smtClean="0"/>
              <a:pPr/>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EDAFDC-9A5B-4DCA-A58B-D467B32B8C5D}" type="slidenum">
              <a:rPr lang="en-US" smtClean="0"/>
              <a:pPr/>
              <a:t>‹#›</a:t>
            </a:fld>
            <a:endParaRPr lang="en-US"/>
          </a:p>
        </p:txBody>
      </p:sp>
    </p:spTree>
    <p:extLst>
      <p:ext uri="{BB962C8B-B14F-4D97-AF65-F5344CB8AC3E}">
        <p14:creationId xmlns="" xmlns:p14="http://schemas.microsoft.com/office/powerpoint/2010/main" val="125574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D43064-3F5C-4DA2-8131-D331988BFD27}" type="datetimeFigureOut">
              <a:rPr lang="en-US" smtClean="0"/>
              <a:pPr/>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EDAFDC-9A5B-4DCA-A58B-D467B32B8C5D}" type="slidenum">
              <a:rPr lang="en-US" smtClean="0"/>
              <a:pPr/>
              <a:t>‹#›</a:t>
            </a:fld>
            <a:endParaRPr lang="en-US"/>
          </a:p>
        </p:txBody>
      </p:sp>
    </p:spTree>
    <p:extLst>
      <p:ext uri="{BB962C8B-B14F-4D97-AF65-F5344CB8AC3E}">
        <p14:creationId xmlns="" xmlns:p14="http://schemas.microsoft.com/office/powerpoint/2010/main" val="4127461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D43064-3F5C-4DA2-8131-D331988BFD27}" type="datetimeFigureOut">
              <a:rPr lang="en-US" smtClean="0"/>
              <a:pPr/>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EDAFDC-9A5B-4DCA-A58B-D467B32B8C5D}" type="slidenum">
              <a:rPr lang="en-US" smtClean="0"/>
              <a:pPr/>
              <a:t>‹#›</a:t>
            </a:fld>
            <a:endParaRPr lang="en-US"/>
          </a:p>
        </p:txBody>
      </p:sp>
    </p:spTree>
    <p:extLst>
      <p:ext uri="{BB962C8B-B14F-4D97-AF65-F5344CB8AC3E}">
        <p14:creationId xmlns="" xmlns:p14="http://schemas.microsoft.com/office/powerpoint/2010/main" val="1315939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D43064-3F5C-4DA2-8131-D331988BFD27}" type="datetimeFigureOut">
              <a:rPr lang="en-US" smtClean="0"/>
              <a:pPr/>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EDAFDC-9A5B-4DCA-A58B-D467B32B8C5D}" type="slidenum">
              <a:rPr lang="en-US" smtClean="0"/>
              <a:pPr/>
              <a:t>‹#›</a:t>
            </a:fld>
            <a:endParaRPr lang="en-US"/>
          </a:p>
        </p:txBody>
      </p:sp>
    </p:spTree>
    <p:extLst>
      <p:ext uri="{BB962C8B-B14F-4D97-AF65-F5344CB8AC3E}">
        <p14:creationId xmlns="" xmlns:p14="http://schemas.microsoft.com/office/powerpoint/2010/main" val="2499282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D43064-3F5C-4DA2-8131-D331988BFD27}" type="datetimeFigureOut">
              <a:rPr lang="en-US" smtClean="0"/>
              <a:pPr/>
              <a:t>11/23/2019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EDAFDC-9A5B-4DCA-A58B-D467B32B8C5D}" type="slidenum">
              <a:rPr lang="en-US" smtClean="0"/>
              <a:pPr/>
              <a:t>‹#›</a:t>
            </a:fld>
            <a:endParaRPr lang="en-US"/>
          </a:p>
        </p:txBody>
      </p:sp>
    </p:spTree>
    <p:extLst>
      <p:ext uri="{BB962C8B-B14F-4D97-AF65-F5344CB8AC3E}">
        <p14:creationId xmlns="" xmlns:p14="http://schemas.microsoft.com/office/powerpoint/2010/main" val="307127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FD43064-3F5C-4DA2-8131-D331988BFD27}" type="datetimeFigureOut">
              <a:rPr lang="en-US" smtClean="0"/>
              <a:pPr/>
              <a:t>11/23/2019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EDAFDC-9A5B-4DCA-A58B-D467B32B8C5D}" type="slidenum">
              <a:rPr lang="en-US" smtClean="0"/>
              <a:pPr/>
              <a:t>‹#›</a:t>
            </a:fld>
            <a:endParaRPr lang="en-US"/>
          </a:p>
        </p:txBody>
      </p:sp>
    </p:spTree>
    <p:extLst>
      <p:ext uri="{BB962C8B-B14F-4D97-AF65-F5344CB8AC3E}">
        <p14:creationId xmlns="" xmlns:p14="http://schemas.microsoft.com/office/powerpoint/2010/main" val="3969570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D43064-3F5C-4DA2-8131-D331988BFD27}" type="datetimeFigureOut">
              <a:rPr lang="en-US" smtClean="0"/>
              <a:pPr/>
              <a:t>11/23/2019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EDAFDC-9A5B-4DCA-A58B-D467B32B8C5D}" type="slidenum">
              <a:rPr lang="en-US" smtClean="0"/>
              <a:pPr/>
              <a:t>‹#›</a:t>
            </a:fld>
            <a:endParaRPr lang="en-US"/>
          </a:p>
        </p:txBody>
      </p:sp>
    </p:spTree>
    <p:extLst>
      <p:ext uri="{BB962C8B-B14F-4D97-AF65-F5344CB8AC3E}">
        <p14:creationId xmlns="" xmlns:p14="http://schemas.microsoft.com/office/powerpoint/2010/main" val="719001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D43064-3F5C-4DA2-8131-D331988BFD27}" type="datetimeFigureOut">
              <a:rPr lang="en-US" smtClean="0"/>
              <a:pPr/>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EDAFDC-9A5B-4DCA-A58B-D467B32B8C5D}" type="slidenum">
              <a:rPr lang="en-US" smtClean="0"/>
              <a:pPr/>
              <a:t>‹#›</a:t>
            </a:fld>
            <a:endParaRPr lang="en-US"/>
          </a:p>
        </p:txBody>
      </p:sp>
    </p:spTree>
    <p:extLst>
      <p:ext uri="{BB962C8B-B14F-4D97-AF65-F5344CB8AC3E}">
        <p14:creationId xmlns="" xmlns:p14="http://schemas.microsoft.com/office/powerpoint/2010/main" val="2245008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D43064-3F5C-4DA2-8131-D331988BFD27}" type="datetimeFigureOut">
              <a:rPr lang="en-US" smtClean="0"/>
              <a:pPr/>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EDAFDC-9A5B-4DCA-A58B-D467B32B8C5D}" type="slidenum">
              <a:rPr lang="en-US" smtClean="0"/>
              <a:pPr/>
              <a:t>‹#›</a:t>
            </a:fld>
            <a:endParaRPr lang="en-US"/>
          </a:p>
        </p:txBody>
      </p:sp>
    </p:spTree>
    <p:extLst>
      <p:ext uri="{BB962C8B-B14F-4D97-AF65-F5344CB8AC3E}">
        <p14:creationId xmlns="" xmlns:p14="http://schemas.microsoft.com/office/powerpoint/2010/main" val="1730799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print">
            <a:alphaModFix amt="30000"/>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FD43064-3F5C-4DA2-8131-D331988BFD27}" type="datetimeFigureOut">
              <a:rPr lang="en-US" smtClean="0"/>
              <a:pPr/>
              <a:t>11/23/2019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DEDAFDC-9A5B-4DCA-A58B-D467B32B8C5D}" type="slidenum">
              <a:rPr lang="en-US" smtClean="0"/>
              <a:pPr/>
              <a:t>‹#›</a:t>
            </a:fld>
            <a:endParaRPr lang="en-US"/>
          </a:p>
        </p:txBody>
      </p:sp>
    </p:spTree>
    <p:extLst>
      <p:ext uri="{BB962C8B-B14F-4D97-AF65-F5344CB8AC3E}">
        <p14:creationId xmlns="" xmlns:p14="http://schemas.microsoft.com/office/powerpoint/2010/main" val="42050929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39155" y="2378546"/>
            <a:ext cx="9144000" cy="1655762"/>
          </a:xfrm>
        </p:spPr>
        <p:txBody>
          <a:bodyPr>
            <a:normAutofit/>
          </a:bodyPr>
          <a:lstStyle/>
          <a:p>
            <a:r>
              <a:rPr lang="en-US" sz="4400" dirty="0" smtClean="0">
                <a:solidFill>
                  <a:srgbClr val="FFFF00"/>
                </a:solidFill>
              </a:rPr>
              <a:t>WELCOME TO OUR PRESENTATION </a:t>
            </a:r>
            <a:endParaRPr lang="en-US" sz="4400" dirty="0">
              <a:solidFill>
                <a:srgbClr val="FFFF00"/>
              </a:solidFill>
            </a:endParaRPr>
          </a:p>
        </p:txBody>
      </p:sp>
    </p:spTree>
    <p:extLst>
      <p:ext uri="{BB962C8B-B14F-4D97-AF65-F5344CB8AC3E}">
        <p14:creationId xmlns="" xmlns:p14="http://schemas.microsoft.com/office/powerpoint/2010/main" val="25758003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body" sz="half" idx="2"/>
          </p:nvPr>
        </p:nvSpPr>
        <p:spPr>
          <a:xfrm>
            <a:off x="1554721" y="283335"/>
            <a:ext cx="9904413" cy="5344733"/>
          </a:xfrm>
        </p:spPr>
        <p:txBody>
          <a:bodyPr/>
          <a:lstStyle/>
          <a:p>
            <a:pPr>
              <a:buFontTx/>
              <a:buAutoNum type="arabicPeriod"/>
            </a:pPr>
            <a:r>
              <a:rPr lang="en-US" sz="2400" dirty="0"/>
              <a:t>While </a:t>
            </a:r>
            <a:r>
              <a:rPr lang="en-US" sz="2400" dirty="0" smtClean="0"/>
              <a:t>array[left] </a:t>
            </a:r>
            <a:r>
              <a:rPr lang="en-US" sz="2400" dirty="0"/>
              <a:t>&lt;= </a:t>
            </a:r>
            <a:r>
              <a:rPr lang="en-US" sz="2400" dirty="0" smtClean="0"/>
              <a:t>pivot</a:t>
            </a:r>
            <a:endParaRPr lang="en-US" sz="2400" dirty="0"/>
          </a:p>
          <a:p>
            <a:r>
              <a:rPr lang="en-US" sz="2400" dirty="0"/>
              <a:t>		</a:t>
            </a:r>
            <a:r>
              <a:rPr lang="en-US" sz="2400" dirty="0" smtClean="0"/>
              <a:t>++left;</a:t>
            </a:r>
            <a:endParaRPr lang="en-US" sz="2400" dirty="0"/>
          </a:p>
          <a:p>
            <a:r>
              <a:rPr lang="en-US" dirty="0" smtClean="0"/>
              <a:t>          </a:t>
            </a:r>
            <a:r>
              <a:rPr lang="en-US" sz="2400" dirty="0" smtClean="0"/>
              <a:t>pivot</a:t>
            </a:r>
          </a:p>
          <a:p>
            <a:endParaRPr lang="en-US" sz="2400" dirty="0"/>
          </a:p>
          <a:p>
            <a:endParaRPr lang="en-US" sz="2400" dirty="0" smtClean="0"/>
          </a:p>
          <a:p>
            <a:endParaRPr lang="en-US" sz="2400" dirty="0" smtClean="0"/>
          </a:p>
          <a:p>
            <a:r>
              <a:rPr lang="en-US" sz="2400" dirty="0" smtClean="0"/>
              <a:t>                   Left                                                                     right</a:t>
            </a:r>
          </a:p>
          <a:p>
            <a:endParaRPr lang="en-US" sz="2400" dirty="0" smtClean="0"/>
          </a:p>
          <a:p>
            <a:endParaRPr lang="en-US" dirty="0"/>
          </a:p>
        </p:txBody>
      </p:sp>
      <p:graphicFrame>
        <p:nvGraphicFramePr>
          <p:cNvPr id="9" name="Table 8"/>
          <p:cNvGraphicFramePr>
            <a:graphicFrameLocks noGrp="1"/>
          </p:cNvGraphicFramePr>
          <p:nvPr>
            <p:extLst>
              <p:ext uri="{D42A27DB-BD31-4B8C-83A1-F6EECF244321}">
                <p14:modId xmlns="" xmlns:p14="http://schemas.microsoft.com/office/powerpoint/2010/main" val="3576771049"/>
              </p:ext>
            </p:extLst>
          </p:nvPr>
        </p:nvGraphicFramePr>
        <p:xfrm>
          <a:off x="2133834" y="2833353"/>
          <a:ext cx="8127999" cy="518160"/>
        </p:xfrm>
        <a:graphic>
          <a:graphicData uri="http://schemas.openxmlformats.org/drawingml/2006/table">
            <a:tbl>
              <a:tblPr firstRow="1" bandRow="1">
                <a:tableStyleId>{22838BEF-8BB2-4498-84A7-C5851F593DF1}</a:tableStyleId>
              </a:tblPr>
              <a:tblGrid>
                <a:gridCol w="903111"/>
                <a:gridCol w="903111"/>
                <a:gridCol w="903111"/>
                <a:gridCol w="903111"/>
                <a:gridCol w="903111"/>
                <a:gridCol w="903111"/>
                <a:gridCol w="903111"/>
                <a:gridCol w="903111"/>
                <a:gridCol w="903111"/>
              </a:tblGrid>
              <a:tr h="366853">
                <a:tc>
                  <a:txBody>
                    <a:bodyPr/>
                    <a:lstStyle/>
                    <a:p>
                      <a:r>
                        <a:rPr lang="en-US" sz="2800" dirty="0" smtClean="0"/>
                        <a:t> 40</a:t>
                      </a:r>
                      <a:endParaRPr lang="en-US" sz="2800" dirty="0"/>
                    </a:p>
                  </a:txBody>
                  <a:tcPr>
                    <a:solidFill>
                      <a:srgbClr val="FF0000"/>
                    </a:solidFill>
                  </a:tcPr>
                </a:tc>
                <a:tc>
                  <a:txBody>
                    <a:bodyPr/>
                    <a:lstStyle/>
                    <a:p>
                      <a:r>
                        <a:rPr lang="en-US" sz="2800" dirty="0" smtClean="0"/>
                        <a:t> 20</a:t>
                      </a:r>
                      <a:endParaRPr lang="en-US" sz="2800" dirty="0"/>
                    </a:p>
                  </a:txBody>
                  <a:tcPr>
                    <a:solidFill>
                      <a:schemeClr val="accent4"/>
                    </a:solidFill>
                  </a:tcPr>
                </a:tc>
                <a:tc>
                  <a:txBody>
                    <a:bodyPr/>
                    <a:lstStyle/>
                    <a:p>
                      <a:r>
                        <a:rPr lang="en-US" sz="2800" dirty="0" smtClean="0"/>
                        <a:t> 10</a:t>
                      </a:r>
                      <a:endParaRPr lang="en-US" sz="2800" dirty="0"/>
                    </a:p>
                  </a:txBody>
                  <a:tcPr>
                    <a:solidFill>
                      <a:schemeClr val="tx1">
                        <a:lumMod val="95000"/>
                      </a:schemeClr>
                    </a:solidFill>
                  </a:tcPr>
                </a:tc>
                <a:tc>
                  <a:txBody>
                    <a:bodyPr/>
                    <a:lstStyle/>
                    <a:p>
                      <a:r>
                        <a:rPr lang="en-US" sz="2800" dirty="0" smtClean="0"/>
                        <a:t> 80</a:t>
                      </a:r>
                      <a:endParaRPr lang="en-US" sz="2800" dirty="0"/>
                    </a:p>
                  </a:txBody>
                  <a:tcPr/>
                </a:tc>
                <a:tc>
                  <a:txBody>
                    <a:bodyPr/>
                    <a:lstStyle/>
                    <a:p>
                      <a:r>
                        <a:rPr lang="en-US" sz="2800" dirty="0" smtClean="0"/>
                        <a:t> 60</a:t>
                      </a:r>
                      <a:endParaRPr lang="en-US" sz="2800" dirty="0"/>
                    </a:p>
                  </a:txBody>
                  <a:tcPr/>
                </a:tc>
                <a:tc>
                  <a:txBody>
                    <a:bodyPr/>
                    <a:lstStyle/>
                    <a:p>
                      <a:r>
                        <a:rPr lang="en-US" sz="2800" dirty="0" smtClean="0"/>
                        <a:t> 50</a:t>
                      </a:r>
                      <a:endParaRPr lang="en-US" sz="2800" dirty="0"/>
                    </a:p>
                  </a:txBody>
                  <a:tcPr/>
                </a:tc>
                <a:tc>
                  <a:txBody>
                    <a:bodyPr/>
                    <a:lstStyle/>
                    <a:p>
                      <a:r>
                        <a:rPr lang="en-US" sz="2800" dirty="0" smtClean="0"/>
                        <a:t>   7</a:t>
                      </a:r>
                      <a:endParaRPr lang="en-US" sz="2800" dirty="0"/>
                    </a:p>
                  </a:txBody>
                  <a:tcPr/>
                </a:tc>
                <a:tc>
                  <a:txBody>
                    <a:bodyPr/>
                    <a:lstStyle/>
                    <a:p>
                      <a:r>
                        <a:rPr lang="en-US" sz="2800" dirty="0" smtClean="0"/>
                        <a:t>  30</a:t>
                      </a:r>
                      <a:endParaRPr lang="en-US" sz="2800" dirty="0"/>
                    </a:p>
                  </a:txBody>
                  <a:tcPr/>
                </a:tc>
                <a:tc>
                  <a:txBody>
                    <a:bodyPr/>
                    <a:lstStyle/>
                    <a:p>
                      <a:r>
                        <a:rPr lang="en-US" sz="2800" dirty="0" smtClean="0"/>
                        <a:t> 100</a:t>
                      </a:r>
                      <a:endParaRPr lang="en-US" sz="2800" dirty="0"/>
                    </a:p>
                  </a:txBody>
                  <a:tcPr>
                    <a:solidFill>
                      <a:srgbClr val="FFFF00"/>
                    </a:solidFill>
                  </a:tcPr>
                </a:tc>
              </a:tr>
            </a:tbl>
          </a:graphicData>
        </a:graphic>
      </p:graphicFrame>
      <p:sp>
        <p:nvSpPr>
          <p:cNvPr id="10" name="Down Arrow 9"/>
          <p:cNvSpPr/>
          <p:nvPr/>
        </p:nvSpPr>
        <p:spPr>
          <a:xfrm>
            <a:off x="2485623" y="2112134"/>
            <a:ext cx="124024" cy="579163"/>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rot="10800000">
            <a:off x="3348507" y="3361383"/>
            <a:ext cx="149781" cy="656823"/>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rot="10800000">
            <a:off x="9800822" y="3361384"/>
            <a:ext cx="124020" cy="656821"/>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7227320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435429"/>
            <a:ext cx="9905999" cy="5355772"/>
          </a:xfrm>
        </p:spPr>
        <p:txBody>
          <a:bodyPr/>
          <a:lstStyle/>
          <a:p>
            <a:pPr>
              <a:buFontTx/>
              <a:buAutoNum type="arabicPeriod"/>
            </a:pPr>
            <a:r>
              <a:rPr lang="en-US" dirty="0"/>
              <a:t>While array[left] &lt;= pivot</a:t>
            </a:r>
          </a:p>
          <a:p>
            <a:pPr marL="0" indent="0">
              <a:buNone/>
            </a:pPr>
            <a:r>
              <a:rPr lang="en-US" dirty="0"/>
              <a:t>		++left;</a:t>
            </a:r>
          </a:p>
          <a:p>
            <a:pPr marL="0" indent="0">
              <a:buNone/>
            </a:pPr>
            <a:r>
              <a:rPr lang="en-US" dirty="0"/>
              <a:t>         </a:t>
            </a:r>
            <a:r>
              <a:rPr lang="en-US" dirty="0" smtClean="0"/>
              <a:t>    </a:t>
            </a:r>
            <a:r>
              <a:rPr lang="en-US" dirty="0"/>
              <a:t>pivot</a:t>
            </a:r>
          </a:p>
          <a:p>
            <a:endParaRPr lang="en-US" dirty="0"/>
          </a:p>
          <a:p>
            <a:endParaRPr lang="en-US" dirty="0"/>
          </a:p>
          <a:p>
            <a:endParaRPr lang="en-US" dirty="0"/>
          </a:p>
          <a:p>
            <a:pPr marL="0" indent="0">
              <a:buNone/>
            </a:pPr>
            <a:r>
              <a:rPr lang="en-US" dirty="0"/>
              <a:t>                 </a:t>
            </a:r>
            <a:r>
              <a:rPr lang="en-US" dirty="0" smtClean="0"/>
              <a:t>        </a:t>
            </a:r>
            <a:r>
              <a:rPr lang="en-US" dirty="0"/>
              <a:t>Left                                                                   </a:t>
            </a:r>
            <a:r>
              <a:rPr lang="en-US" dirty="0" smtClean="0"/>
              <a:t>   </a:t>
            </a:r>
            <a:r>
              <a:rPr lang="en-US" dirty="0"/>
              <a:t>right</a:t>
            </a:r>
          </a:p>
          <a:p>
            <a:endParaRPr lang="en-US" dirty="0"/>
          </a:p>
          <a:p>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2203825760"/>
              </p:ext>
            </p:extLst>
          </p:nvPr>
        </p:nvGraphicFramePr>
        <p:xfrm>
          <a:off x="2276699" y="2651497"/>
          <a:ext cx="8127999" cy="518160"/>
        </p:xfrm>
        <a:graphic>
          <a:graphicData uri="http://schemas.openxmlformats.org/drawingml/2006/table">
            <a:tbl>
              <a:tblPr firstRow="1" bandRow="1">
                <a:tableStyleId>{22838BEF-8BB2-4498-84A7-C5851F593DF1}</a:tableStyleId>
              </a:tblPr>
              <a:tblGrid>
                <a:gridCol w="903111"/>
                <a:gridCol w="903111"/>
                <a:gridCol w="903111"/>
                <a:gridCol w="903111"/>
                <a:gridCol w="903111"/>
                <a:gridCol w="903111"/>
                <a:gridCol w="903111"/>
                <a:gridCol w="903111"/>
                <a:gridCol w="903111"/>
              </a:tblGrid>
              <a:tr h="370840">
                <a:tc>
                  <a:txBody>
                    <a:bodyPr/>
                    <a:lstStyle/>
                    <a:p>
                      <a:r>
                        <a:rPr lang="en-US" sz="2800" dirty="0" smtClean="0"/>
                        <a:t> 40</a:t>
                      </a:r>
                      <a:endParaRPr lang="en-US" sz="2800" dirty="0"/>
                    </a:p>
                  </a:txBody>
                  <a:tcPr>
                    <a:solidFill>
                      <a:srgbClr val="FF0000"/>
                    </a:solidFill>
                  </a:tcPr>
                </a:tc>
                <a:tc>
                  <a:txBody>
                    <a:bodyPr/>
                    <a:lstStyle/>
                    <a:p>
                      <a:r>
                        <a:rPr lang="en-US" sz="2800" dirty="0" smtClean="0"/>
                        <a:t> 20</a:t>
                      </a:r>
                      <a:endParaRPr lang="en-US" sz="2800" dirty="0"/>
                    </a:p>
                  </a:txBody>
                  <a:tcPr/>
                </a:tc>
                <a:tc>
                  <a:txBody>
                    <a:bodyPr/>
                    <a:lstStyle/>
                    <a:p>
                      <a:r>
                        <a:rPr lang="en-US" sz="2800" dirty="0" smtClean="0"/>
                        <a:t> 10</a:t>
                      </a:r>
                      <a:endParaRPr lang="en-US" sz="2800" dirty="0"/>
                    </a:p>
                  </a:txBody>
                  <a:tcPr>
                    <a:solidFill>
                      <a:schemeClr val="accent4"/>
                    </a:solidFill>
                  </a:tcPr>
                </a:tc>
                <a:tc>
                  <a:txBody>
                    <a:bodyPr/>
                    <a:lstStyle/>
                    <a:p>
                      <a:r>
                        <a:rPr lang="en-US" sz="2800" dirty="0" smtClean="0"/>
                        <a:t> 80</a:t>
                      </a:r>
                      <a:endParaRPr lang="en-US" sz="2800" dirty="0"/>
                    </a:p>
                  </a:txBody>
                  <a:tcPr/>
                </a:tc>
                <a:tc>
                  <a:txBody>
                    <a:bodyPr/>
                    <a:lstStyle/>
                    <a:p>
                      <a:r>
                        <a:rPr lang="en-US" sz="2800" dirty="0" smtClean="0"/>
                        <a:t> 60</a:t>
                      </a:r>
                      <a:endParaRPr lang="en-US" sz="2800" dirty="0"/>
                    </a:p>
                  </a:txBody>
                  <a:tcPr/>
                </a:tc>
                <a:tc>
                  <a:txBody>
                    <a:bodyPr/>
                    <a:lstStyle/>
                    <a:p>
                      <a:r>
                        <a:rPr lang="en-US" sz="2800" dirty="0" smtClean="0"/>
                        <a:t> 50</a:t>
                      </a:r>
                      <a:endParaRPr lang="en-US" sz="2800" dirty="0"/>
                    </a:p>
                  </a:txBody>
                  <a:tcPr/>
                </a:tc>
                <a:tc>
                  <a:txBody>
                    <a:bodyPr/>
                    <a:lstStyle/>
                    <a:p>
                      <a:r>
                        <a:rPr lang="en-US" sz="2800" dirty="0" smtClean="0"/>
                        <a:t>   7</a:t>
                      </a:r>
                      <a:endParaRPr lang="en-US" sz="2800" dirty="0"/>
                    </a:p>
                  </a:txBody>
                  <a:tcPr/>
                </a:tc>
                <a:tc>
                  <a:txBody>
                    <a:bodyPr/>
                    <a:lstStyle/>
                    <a:p>
                      <a:r>
                        <a:rPr lang="en-US" sz="2800" dirty="0" smtClean="0"/>
                        <a:t>  30</a:t>
                      </a:r>
                      <a:endParaRPr lang="en-US" sz="2800" dirty="0"/>
                    </a:p>
                  </a:txBody>
                  <a:tcPr/>
                </a:tc>
                <a:tc>
                  <a:txBody>
                    <a:bodyPr/>
                    <a:lstStyle/>
                    <a:p>
                      <a:r>
                        <a:rPr lang="en-US" sz="2800" dirty="0" smtClean="0"/>
                        <a:t> 100</a:t>
                      </a:r>
                      <a:endParaRPr lang="en-US" sz="2800" dirty="0"/>
                    </a:p>
                  </a:txBody>
                  <a:tcPr>
                    <a:solidFill>
                      <a:srgbClr val="FFFF00"/>
                    </a:solidFill>
                  </a:tcPr>
                </a:tc>
              </a:tr>
            </a:tbl>
          </a:graphicData>
        </a:graphic>
      </p:graphicFrame>
      <p:sp>
        <p:nvSpPr>
          <p:cNvPr id="10" name="Down Arrow 9"/>
          <p:cNvSpPr/>
          <p:nvPr/>
        </p:nvSpPr>
        <p:spPr>
          <a:xfrm>
            <a:off x="2575775" y="2034862"/>
            <a:ext cx="162660" cy="56628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rot="13292983">
            <a:off x="3940470" y="3173384"/>
            <a:ext cx="173009" cy="861420"/>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rot="10800000">
            <a:off x="9852338" y="3224383"/>
            <a:ext cx="188418" cy="7212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0751341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3512" y="1020829"/>
            <a:ext cx="9905999" cy="5443471"/>
          </a:xfrm>
        </p:spPr>
        <p:txBody>
          <a:bodyPr/>
          <a:lstStyle/>
          <a:p>
            <a:pPr>
              <a:buFontTx/>
              <a:buAutoNum type="arabicPeriod"/>
            </a:pPr>
            <a:r>
              <a:rPr lang="en-US" dirty="0"/>
              <a:t>While array[left] &lt;= pivot</a:t>
            </a:r>
          </a:p>
          <a:p>
            <a:pPr marL="0" indent="0">
              <a:buNone/>
            </a:pPr>
            <a:r>
              <a:rPr lang="en-US" dirty="0"/>
              <a:t>		++left;</a:t>
            </a:r>
          </a:p>
          <a:p>
            <a:pPr marL="0" indent="0">
              <a:buNone/>
            </a:pPr>
            <a:r>
              <a:rPr lang="en-US" dirty="0"/>
              <a:t>            </a:t>
            </a:r>
            <a:r>
              <a:rPr lang="en-US" dirty="0" smtClean="0"/>
              <a:t>pivot</a:t>
            </a:r>
          </a:p>
          <a:p>
            <a:pPr marL="0" indent="0">
              <a:buNone/>
            </a:pPr>
            <a:endParaRPr lang="en-US" dirty="0" smtClean="0"/>
          </a:p>
          <a:p>
            <a:pPr marL="0" indent="0">
              <a:buNone/>
            </a:pPr>
            <a:endParaRPr lang="en-US" dirty="0"/>
          </a:p>
          <a:p>
            <a:pPr marL="0" indent="0">
              <a:buNone/>
            </a:pPr>
            <a:endParaRPr lang="en-US" dirty="0"/>
          </a:p>
          <a:p>
            <a:pPr marL="0" indent="0">
              <a:buNone/>
            </a:pPr>
            <a:r>
              <a:rPr lang="en-US" dirty="0"/>
              <a:t>  </a:t>
            </a:r>
            <a:r>
              <a:rPr lang="en-US" dirty="0" smtClean="0"/>
              <a:t>                                          Left                                                </a:t>
            </a:r>
            <a:r>
              <a:rPr lang="en-US" dirty="0"/>
              <a:t>right</a:t>
            </a:r>
          </a:p>
          <a:p>
            <a:endParaRPr lang="en-US" dirty="0"/>
          </a:p>
          <a:p>
            <a:endParaRPr lang="en-US" dirty="0"/>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2081550896"/>
              </p:ext>
            </p:extLst>
          </p:nvPr>
        </p:nvGraphicFramePr>
        <p:xfrm>
          <a:off x="2322511" y="3199807"/>
          <a:ext cx="8127999" cy="482791"/>
        </p:xfrm>
        <a:graphic>
          <a:graphicData uri="http://schemas.openxmlformats.org/drawingml/2006/table">
            <a:tbl>
              <a:tblPr firstRow="1" bandRow="1">
                <a:tableStyleId>{22838BEF-8BB2-4498-84A7-C5851F593DF1}</a:tableStyleId>
              </a:tblPr>
              <a:tblGrid>
                <a:gridCol w="903111"/>
                <a:gridCol w="903111"/>
                <a:gridCol w="903111"/>
                <a:gridCol w="903111"/>
                <a:gridCol w="903111"/>
                <a:gridCol w="903111"/>
                <a:gridCol w="903111"/>
                <a:gridCol w="903111"/>
                <a:gridCol w="903111"/>
              </a:tblGrid>
              <a:tr h="370840">
                <a:tc>
                  <a:txBody>
                    <a:bodyPr/>
                    <a:lstStyle/>
                    <a:p>
                      <a:pPr marL="0" marR="0">
                        <a:lnSpc>
                          <a:spcPct val="107000"/>
                        </a:lnSpc>
                        <a:spcBef>
                          <a:spcPts val="0"/>
                        </a:spcBef>
                        <a:spcAft>
                          <a:spcPts val="800"/>
                        </a:spcAft>
                      </a:pP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40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rgbClr val="FF0000"/>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10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80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4"/>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60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50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30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100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rgbClr val="FFFF00"/>
                    </a:solidFill>
                  </a:tcPr>
                </a:tc>
              </a:tr>
            </a:tbl>
          </a:graphicData>
        </a:graphic>
      </p:graphicFrame>
      <p:sp>
        <p:nvSpPr>
          <p:cNvPr id="5" name="Down Arrow 4"/>
          <p:cNvSpPr/>
          <p:nvPr/>
        </p:nvSpPr>
        <p:spPr>
          <a:xfrm>
            <a:off x="2612087" y="2599564"/>
            <a:ext cx="180303" cy="579163"/>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rot="10800000">
            <a:off x="5324823" y="3796033"/>
            <a:ext cx="205232" cy="622808"/>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rot="10800000">
            <a:off x="9906000" y="3860041"/>
            <a:ext cx="179832" cy="558800"/>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117857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141412" y="381000"/>
            <a:ext cx="9905999" cy="5410201"/>
          </a:xfrm>
        </p:spPr>
        <p:txBody>
          <a:bodyPr/>
          <a:lstStyle/>
          <a:p>
            <a:pPr>
              <a:buFontTx/>
              <a:buAutoNum type="arabicPeriod"/>
            </a:pPr>
            <a:r>
              <a:rPr lang="en-US" dirty="0"/>
              <a:t>While array[left] &lt;= pivot</a:t>
            </a:r>
          </a:p>
          <a:p>
            <a:pPr marL="0" indent="0">
              <a:buNone/>
            </a:pPr>
            <a:r>
              <a:rPr lang="en-US" dirty="0"/>
              <a:t>		++left</a:t>
            </a:r>
            <a:r>
              <a:rPr lang="en-US" dirty="0" smtClean="0"/>
              <a:t>;</a:t>
            </a:r>
          </a:p>
          <a:p>
            <a:pPr marL="0" indent="0">
              <a:buNone/>
            </a:pPr>
            <a:r>
              <a:rPr lang="en-US" dirty="0" smtClean="0"/>
              <a:t>2.While array[right]&gt;pivot</a:t>
            </a:r>
          </a:p>
          <a:p>
            <a:pPr marL="0" indent="0">
              <a:buNone/>
            </a:pPr>
            <a:r>
              <a:rPr lang="en-US" dirty="0"/>
              <a:t> </a:t>
            </a:r>
            <a:r>
              <a:rPr lang="en-US" dirty="0" smtClean="0"/>
              <a:t>                    --right;</a:t>
            </a:r>
            <a:endParaRPr lang="en-US" dirty="0"/>
          </a:p>
          <a:p>
            <a:pPr marL="0" indent="0">
              <a:buNone/>
            </a:pPr>
            <a:r>
              <a:rPr lang="en-US" dirty="0"/>
              <a:t>            pivot</a:t>
            </a:r>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dirty="0" smtClean="0"/>
              <a:t>               </a:t>
            </a:r>
            <a:r>
              <a:rPr lang="en-US" dirty="0"/>
              <a:t>Left                                                right</a:t>
            </a:r>
          </a:p>
          <a:p>
            <a:endParaRPr lang="en-US" dirty="0"/>
          </a:p>
          <a:p>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7" name="Table 6"/>
          <p:cNvGraphicFramePr>
            <a:graphicFrameLocks noGrp="1"/>
          </p:cNvGraphicFramePr>
          <p:nvPr>
            <p:extLst>
              <p:ext uri="{D42A27DB-BD31-4B8C-83A1-F6EECF244321}">
                <p14:modId xmlns="" xmlns:p14="http://schemas.microsoft.com/office/powerpoint/2010/main" val="977002831"/>
              </p:ext>
            </p:extLst>
          </p:nvPr>
        </p:nvGraphicFramePr>
        <p:xfrm>
          <a:off x="2133600" y="3704166"/>
          <a:ext cx="8127999" cy="482791"/>
        </p:xfrm>
        <a:graphic>
          <a:graphicData uri="http://schemas.openxmlformats.org/drawingml/2006/table">
            <a:tbl>
              <a:tblPr firstRow="1" bandRow="1">
                <a:tableStyleId>{22838BEF-8BB2-4498-84A7-C5851F593DF1}</a:tableStyleId>
              </a:tblPr>
              <a:tblGrid>
                <a:gridCol w="903111"/>
                <a:gridCol w="903111"/>
                <a:gridCol w="903111"/>
                <a:gridCol w="903111"/>
                <a:gridCol w="903111"/>
                <a:gridCol w="903111"/>
                <a:gridCol w="903111"/>
                <a:gridCol w="903111"/>
                <a:gridCol w="903111"/>
              </a:tblGrid>
              <a:tr h="370840">
                <a:tc>
                  <a:txBody>
                    <a:bodyPr/>
                    <a:lstStyle/>
                    <a:p>
                      <a:pPr marL="0" marR="0">
                        <a:lnSpc>
                          <a:spcPct val="107000"/>
                        </a:lnSpc>
                        <a:spcBef>
                          <a:spcPts val="0"/>
                        </a:spcBef>
                        <a:spcAft>
                          <a:spcPts val="800"/>
                        </a:spcAft>
                      </a:pP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40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rgbClr val="FF0000"/>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10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80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4"/>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60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50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30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100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rgbClr val="FFFF00"/>
                    </a:solidFill>
                  </a:tcPr>
                </a:tc>
              </a:tr>
            </a:tbl>
          </a:graphicData>
        </a:graphic>
      </p:graphicFrame>
      <p:sp>
        <p:nvSpPr>
          <p:cNvPr id="8" name="Down Arrow 7"/>
          <p:cNvSpPr/>
          <p:nvPr/>
        </p:nvSpPr>
        <p:spPr>
          <a:xfrm rot="10800000">
            <a:off x="9664700" y="4330700"/>
            <a:ext cx="192532" cy="609600"/>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rot="10800000">
            <a:off x="5131408" y="4305268"/>
            <a:ext cx="181099" cy="635033"/>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2489200" y="3086100"/>
            <a:ext cx="192532" cy="584708"/>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9551377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749300"/>
            <a:ext cx="9905999" cy="5041901"/>
          </a:xfrm>
        </p:spPr>
        <p:txBody>
          <a:bodyPr>
            <a:normAutofit lnSpcReduction="10000"/>
          </a:bodyPr>
          <a:lstStyle/>
          <a:p>
            <a:pPr>
              <a:buFontTx/>
              <a:buAutoNum type="arabicPeriod"/>
            </a:pPr>
            <a:r>
              <a:rPr lang="en-US" dirty="0"/>
              <a:t>While array[left] &lt;= pivot</a:t>
            </a:r>
          </a:p>
          <a:p>
            <a:pPr marL="0" indent="0">
              <a:buNone/>
            </a:pPr>
            <a:r>
              <a:rPr lang="en-US" dirty="0"/>
              <a:t>		++left;</a:t>
            </a:r>
          </a:p>
          <a:p>
            <a:pPr marL="0" indent="0">
              <a:buNone/>
            </a:pPr>
            <a:r>
              <a:rPr lang="en-US" dirty="0"/>
              <a:t>2.While array[right]&gt;pivot</a:t>
            </a:r>
          </a:p>
          <a:p>
            <a:pPr marL="0" indent="0">
              <a:buNone/>
            </a:pPr>
            <a:r>
              <a:rPr lang="en-US" dirty="0"/>
              <a:t>                     --right;</a:t>
            </a:r>
          </a:p>
          <a:p>
            <a:pPr marL="0" indent="0">
              <a:buNone/>
            </a:pPr>
            <a:r>
              <a:rPr lang="en-US" dirty="0"/>
              <a:t>            pivot</a:t>
            </a:r>
          </a:p>
          <a:p>
            <a:pPr marL="0" indent="0">
              <a:buNone/>
            </a:pPr>
            <a:endParaRPr lang="en-US" dirty="0"/>
          </a:p>
          <a:p>
            <a:pPr marL="0" indent="0">
              <a:buNone/>
            </a:pPr>
            <a:endParaRPr lang="en-US" dirty="0"/>
          </a:p>
          <a:p>
            <a:pPr marL="0" indent="0">
              <a:buNone/>
            </a:pPr>
            <a:endParaRPr lang="en-US" dirty="0"/>
          </a:p>
          <a:p>
            <a:pPr marL="0" indent="0">
              <a:buNone/>
            </a:pPr>
            <a:r>
              <a:rPr lang="en-US" dirty="0"/>
              <a:t>                                             Left                                                right</a:t>
            </a:r>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2976970168"/>
              </p:ext>
            </p:extLst>
          </p:nvPr>
        </p:nvGraphicFramePr>
        <p:xfrm>
          <a:off x="2044700" y="3894666"/>
          <a:ext cx="8127999" cy="482791"/>
        </p:xfrm>
        <a:graphic>
          <a:graphicData uri="http://schemas.openxmlformats.org/drawingml/2006/table">
            <a:tbl>
              <a:tblPr firstRow="1" bandRow="1">
                <a:tableStyleId>{22838BEF-8BB2-4498-84A7-C5851F593DF1}</a:tableStyleId>
              </a:tblPr>
              <a:tblGrid>
                <a:gridCol w="903111"/>
                <a:gridCol w="903111"/>
                <a:gridCol w="903111"/>
                <a:gridCol w="903111"/>
                <a:gridCol w="903111"/>
                <a:gridCol w="903111"/>
                <a:gridCol w="903111"/>
                <a:gridCol w="903111"/>
                <a:gridCol w="903111"/>
              </a:tblGrid>
              <a:tr h="370840">
                <a:tc>
                  <a:txBody>
                    <a:bodyPr/>
                    <a:lstStyle/>
                    <a:p>
                      <a:pPr marL="0" marR="0">
                        <a:lnSpc>
                          <a:spcPct val="107000"/>
                        </a:lnSpc>
                        <a:spcBef>
                          <a:spcPts val="0"/>
                        </a:spcBef>
                        <a:spcAft>
                          <a:spcPts val="800"/>
                        </a:spcAft>
                      </a:pP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40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rgbClr val="FF0000"/>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10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80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4"/>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60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50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30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rgbClr val="FFFF00"/>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100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r>
            </a:tbl>
          </a:graphicData>
        </a:graphic>
      </p:graphicFrame>
      <p:sp>
        <p:nvSpPr>
          <p:cNvPr id="5" name="Down Arrow 4"/>
          <p:cNvSpPr/>
          <p:nvPr/>
        </p:nvSpPr>
        <p:spPr>
          <a:xfrm>
            <a:off x="2451100" y="3270250"/>
            <a:ext cx="243332" cy="597408"/>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rot="10800000">
            <a:off x="5143500" y="4445000"/>
            <a:ext cx="179832" cy="635000"/>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rot="8036188">
            <a:off x="9123569" y="4351024"/>
            <a:ext cx="217488" cy="822951"/>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9196379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2712" y="393700"/>
            <a:ext cx="9905999" cy="6311900"/>
          </a:xfrm>
        </p:spPr>
        <p:txBody>
          <a:bodyPr>
            <a:normAutofit/>
          </a:bodyPr>
          <a:lstStyle/>
          <a:p>
            <a:pPr>
              <a:buFontTx/>
              <a:buAutoNum type="arabicPeriod"/>
            </a:pPr>
            <a:r>
              <a:rPr lang="en-US" dirty="0"/>
              <a:t>While array[left] &lt;= pivot</a:t>
            </a:r>
          </a:p>
          <a:p>
            <a:pPr marL="0" indent="0">
              <a:buNone/>
            </a:pPr>
            <a:r>
              <a:rPr lang="en-US" dirty="0"/>
              <a:t>		++left;</a:t>
            </a:r>
          </a:p>
          <a:p>
            <a:pPr marL="0" indent="0">
              <a:buNone/>
            </a:pPr>
            <a:r>
              <a:rPr lang="en-US" dirty="0"/>
              <a:t>2.While array[right]&gt;pivot</a:t>
            </a:r>
          </a:p>
          <a:p>
            <a:pPr marL="0" indent="0">
              <a:buNone/>
            </a:pPr>
            <a:r>
              <a:rPr lang="en-US" dirty="0"/>
              <a:t>                     --right</a:t>
            </a:r>
            <a:r>
              <a:rPr lang="en-US" dirty="0" smtClean="0"/>
              <a:t>;</a:t>
            </a:r>
          </a:p>
          <a:p>
            <a:pPr marL="0" indent="0">
              <a:buNone/>
            </a:pPr>
            <a:r>
              <a:rPr lang="en-US" dirty="0" smtClean="0"/>
              <a:t>3.If too left </a:t>
            </a:r>
            <a:r>
              <a:rPr lang="en-US" dirty="0"/>
              <a:t>&lt; </a:t>
            </a:r>
            <a:r>
              <a:rPr lang="en-US" dirty="0" smtClean="0"/>
              <a:t>right</a:t>
            </a:r>
          </a:p>
          <a:p>
            <a:pPr marL="0" indent="0">
              <a:buNone/>
            </a:pPr>
            <a:r>
              <a:rPr lang="en-US" dirty="0"/>
              <a:t>	swap </a:t>
            </a:r>
            <a:r>
              <a:rPr lang="en-US" dirty="0" smtClean="0"/>
              <a:t>array[left] </a:t>
            </a:r>
            <a:r>
              <a:rPr lang="en-US" dirty="0"/>
              <a:t>and </a:t>
            </a:r>
            <a:r>
              <a:rPr lang="en-US" dirty="0" smtClean="0"/>
              <a:t>array[right]</a:t>
            </a:r>
            <a:endParaRPr lang="en-US" dirty="0"/>
          </a:p>
          <a:p>
            <a:pPr marL="0" indent="0">
              <a:buNone/>
            </a:pPr>
            <a:r>
              <a:rPr lang="en-US" dirty="0"/>
              <a:t>            pivot</a:t>
            </a:r>
          </a:p>
          <a:p>
            <a:pPr marL="0" indent="0">
              <a:buNone/>
            </a:pPr>
            <a:endParaRPr lang="en-US" dirty="0"/>
          </a:p>
          <a:p>
            <a:pPr marL="0" indent="0">
              <a:buNone/>
            </a:pPr>
            <a:endParaRPr lang="en-US" dirty="0"/>
          </a:p>
          <a:p>
            <a:pPr marL="0" indent="0">
              <a:buNone/>
            </a:pPr>
            <a:endParaRPr lang="en-US" dirty="0"/>
          </a:p>
          <a:p>
            <a:pPr marL="0" indent="0">
              <a:buNone/>
            </a:pPr>
            <a:r>
              <a:rPr lang="en-US" dirty="0"/>
              <a:t>                                             Left                                       </a:t>
            </a:r>
            <a:r>
              <a:rPr lang="en-US" dirty="0" smtClean="0"/>
              <a:t>right</a:t>
            </a:r>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3535921787"/>
              </p:ext>
            </p:extLst>
          </p:nvPr>
        </p:nvGraphicFramePr>
        <p:xfrm>
          <a:off x="2400300" y="4997450"/>
          <a:ext cx="8127999" cy="482791"/>
        </p:xfrm>
        <a:graphic>
          <a:graphicData uri="http://schemas.openxmlformats.org/drawingml/2006/table">
            <a:tbl>
              <a:tblPr firstRow="1" bandRow="1">
                <a:tableStyleId>{22838BEF-8BB2-4498-84A7-C5851F593DF1}</a:tableStyleId>
              </a:tblPr>
              <a:tblGrid>
                <a:gridCol w="903111"/>
                <a:gridCol w="903111"/>
                <a:gridCol w="903111"/>
                <a:gridCol w="903111"/>
                <a:gridCol w="903111"/>
                <a:gridCol w="903111"/>
                <a:gridCol w="903111"/>
                <a:gridCol w="903111"/>
                <a:gridCol w="903111"/>
              </a:tblGrid>
              <a:tr h="370840">
                <a:tc>
                  <a:txBody>
                    <a:bodyPr/>
                    <a:lstStyle/>
                    <a:p>
                      <a:pPr marL="0" marR="0">
                        <a:lnSpc>
                          <a:spcPct val="107000"/>
                        </a:lnSpc>
                        <a:spcBef>
                          <a:spcPts val="0"/>
                        </a:spcBef>
                        <a:spcAft>
                          <a:spcPts val="800"/>
                        </a:spcAft>
                      </a:pP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40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rgbClr val="FF0000"/>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10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80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4"/>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60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50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30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rgbClr val="FFFF00"/>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100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r>
            </a:tbl>
          </a:graphicData>
        </a:graphic>
      </p:graphicFrame>
      <p:sp>
        <p:nvSpPr>
          <p:cNvPr id="5" name="Down Arrow 4"/>
          <p:cNvSpPr/>
          <p:nvPr/>
        </p:nvSpPr>
        <p:spPr>
          <a:xfrm>
            <a:off x="2654300" y="4330700"/>
            <a:ext cx="217932" cy="597408"/>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rot="10800000">
            <a:off x="5435600" y="5467350"/>
            <a:ext cx="243332" cy="711200"/>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rot="10800000">
            <a:off x="9182100" y="5537200"/>
            <a:ext cx="217932" cy="660400"/>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549900" y="4330700"/>
            <a:ext cx="3792888" cy="656833"/>
          </a:xfrm>
          <a:custGeom>
            <a:avLst/>
            <a:gdLst>
              <a:gd name="connsiteX0" fmla="*/ 0 w 3792888"/>
              <a:gd name="connsiteY0" fmla="*/ 876377 h 923610"/>
              <a:gd name="connsiteX1" fmla="*/ 1879600 w 3792888"/>
              <a:gd name="connsiteY1" fmla="*/ 77 h 923610"/>
              <a:gd name="connsiteX2" fmla="*/ 3581400 w 3792888"/>
              <a:gd name="connsiteY2" fmla="*/ 825577 h 923610"/>
              <a:gd name="connsiteX3" fmla="*/ 3708400 w 3792888"/>
              <a:gd name="connsiteY3" fmla="*/ 876377 h 923610"/>
            </a:gdLst>
            <a:ahLst/>
            <a:cxnLst>
              <a:cxn ang="0">
                <a:pos x="connsiteX0" y="connsiteY0"/>
              </a:cxn>
              <a:cxn ang="0">
                <a:pos x="connsiteX1" y="connsiteY1"/>
              </a:cxn>
              <a:cxn ang="0">
                <a:pos x="connsiteX2" y="connsiteY2"/>
              </a:cxn>
              <a:cxn ang="0">
                <a:pos x="connsiteX3" y="connsiteY3"/>
              </a:cxn>
            </a:cxnLst>
            <a:rect l="l" t="t" r="r" b="b"/>
            <a:pathLst>
              <a:path w="3792888" h="923610">
                <a:moveTo>
                  <a:pt x="0" y="876377"/>
                </a:moveTo>
                <a:cubicBezTo>
                  <a:pt x="641350" y="442460"/>
                  <a:pt x="1282700" y="8544"/>
                  <a:pt x="1879600" y="77"/>
                </a:cubicBezTo>
                <a:cubicBezTo>
                  <a:pt x="2476500" y="-8390"/>
                  <a:pt x="3276600" y="679527"/>
                  <a:pt x="3581400" y="825577"/>
                </a:cubicBezTo>
                <a:cubicBezTo>
                  <a:pt x="3886200" y="971627"/>
                  <a:pt x="3797300" y="924002"/>
                  <a:pt x="3708400" y="876377"/>
                </a:cubicBezTo>
              </a:path>
            </a:pathLst>
          </a:custGeom>
          <a:noFill/>
          <a:ln w="79375">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a:p>
        </p:txBody>
      </p:sp>
    </p:spTree>
    <p:extLst>
      <p:ext uri="{BB962C8B-B14F-4D97-AF65-F5344CB8AC3E}">
        <p14:creationId xmlns="" xmlns:p14="http://schemas.microsoft.com/office/powerpoint/2010/main" val="36723658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0512" y="584200"/>
            <a:ext cx="9905999" cy="5448301"/>
          </a:xfrm>
        </p:spPr>
        <p:txBody>
          <a:bodyPr>
            <a:normAutofit fontScale="92500" lnSpcReduction="10000"/>
          </a:bodyPr>
          <a:lstStyle/>
          <a:p>
            <a:pPr>
              <a:buFontTx/>
              <a:buAutoNum type="arabicPeriod"/>
            </a:pPr>
            <a:r>
              <a:rPr lang="en-US" dirty="0"/>
              <a:t>While array[left] &lt;= pivot</a:t>
            </a:r>
          </a:p>
          <a:p>
            <a:pPr marL="0" indent="0">
              <a:buNone/>
            </a:pPr>
            <a:r>
              <a:rPr lang="en-US" dirty="0"/>
              <a:t>		++left;</a:t>
            </a:r>
          </a:p>
          <a:p>
            <a:pPr marL="0" indent="0">
              <a:buNone/>
            </a:pPr>
            <a:r>
              <a:rPr lang="en-US" dirty="0"/>
              <a:t>2.While array[right]&gt;pivot</a:t>
            </a:r>
          </a:p>
          <a:p>
            <a:pPr marL="0" indent="0">
              <a:buNone/>
            </a:pPr>
            <a:r>
              <a:rPr lang="en-US" dirty="0"/>
              <a:t>                     --right;</a:t>
            </a:r>
          </a:p>
          <a:p>
            <a:pPr marL="0" indent="0">
              <a:buNone/>
            </a:pPr>
            <a:r>
              <a:rPr lang="en-US" dirty="0"/>
              <a:t>3.If too left &lt; right</a:t>
            </a:r>
          </a:p>
          <a:p>
            <a:pPr marL="0" indent="0">
              <a:buNone/>
            </a:pPr>
            <a:r>
              <a:rPr lang="en-US" dirty="0"/>
              <a:t>	swap array[left] and array[right]</a:t>
            </a:r>
          </a:p>
          <a:p>
            <a:pPr marL="0" indent="0">
              <a:buNone/>
            </a:pPr>
            <a:r>
              <a:rPr lang="en-US" dirty="0"/>
              <a:t>            pivot</a:t>
            </a:r>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dirty="0" smtClean="0"/>
              <a:t>    </a:t>
            </a:r>
            <a:r>
              <a:rPr lang="en-US" dirty="0"/>
              <a:t>Left                       </a:t>
            </a:r>
            <a:r>
              <a:rPr lang="en-US" dirty="0" smtClean="0"/>
              <a:t>                 </a:t>
            </a:r>
            <a:r>
              <a:rPr lang="en-US" dirty="0"/>
              <a:t>right</a:t>
            </a:r>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254558188"/>
              </p:ext>
            </p:extLst>
          </p:nvPr>
        </p:nvGraphicFramePr>
        <p:xfrm>
          <a:off x="2449511" y="4521708"/>
          <a:ext cx="8127999" cy="482791"/>
        </p:xfrm>
        <a:graphic>
          <a:graphicData uri="http://schemas.openxmlformats.org/drawingml/2006/table">
            <a:tbl>
              <a:tblPr firstRow="1" bandRow="1">
                <a:tableStyleId>{22838BEF-8BB2-4498-84A7-C5851F593DF1}</a:tableStyleId>
              </a:tblPr>
              <a:tblGrid>
                <a:gridCol w="903111"/>
                <a:gridCol w="903111"/>
                <a:gridCol w="903111"/>
                <a:gridCol w="903111"/>
                <a:gridCol w="903111"/>
                <a:gridCol w="903111"/>
                <a:gridCol w="903111"/>
                <a:gridCol w="903111"/>
                <a:gridCol w="903111"/>
              </a:tblGrid>
              <a:tr h="370840">
                <a:tc>
                  <a:txBody>
                    <a:bodyPr/>
                    <a:lstStyle/>
                    <a:p>
                      <a:pPr marL="0" marR="0">
                        <a:lnSpc>
                          <a:spcPct val="107000"/>
                        </a:lnSpc>
                        <a:spcBef>
                          <a:spcPts val="0"/>
                        </a:spcBef>
                        <a:spcAft>
                          <a:spcPts val="800"/>
                        </a:spcAft>
                      </a:pP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40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rgbClr val="FF0000"/>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10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30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4"/>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60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50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80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rgbClr val="FFFF00"/>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100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r>
            </a:tbl>
          </a:graphicData>
        </a:graphic>
      </p:graphicFrame>
      <p:sp>
        <p:nvSpPr>
          <p:cNvPr id="5" name="Down Arrow 4"/>
          <p:cNvSpPr/>
          <p:nvPr/>
        </p:nvSpPr>
        <p:spPr>
          <a:xfrm>
            <a:off x="2755900" y="3937000"/>
            <a:ext cx="205232" cy="584708"/>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rot="10800000">
            <a:off x="8940800" y="5080000"/>
            <a:ext cx="230632" cy="571500"/>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rot="10800000">
            <a:off x="5422900" y="5067301"/>
            <a:ext cx="230632" cy="584200"/>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345521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8612" y="406400"/>
            <a:ext cx="10301288" cy="5981700"/>
          </a:xfrm>
        </p:spPr>
        <p:txBody>
          <a:bodyPr>
            <a:normAutofit fontScale="92500" lnSpcReduction="20000"/>
          </a:bodyPr>
          <a:lstStyle/>
          <a:p>
            <a:pPr>
              <a:buFontTx/>
              <a:buAutoNum type="arabicPeriod"/>
            </a:pPr>
            <a:r>
              <a:rPr lang="en-US" dirty="0"/>
              <a:t>While array[left] &lt;= pivot</a:t>
            </a:r>
          </a:p>
          <a:p>
            <a:pPr marL="0" indent="0">
              <a:buNone/>
            </a:pPr>
            <a:r>
              <a:rPr lang="en-US" dirty="0"/>
              <a:t>		++left;</a:t>
            </a:r>
          </a:p>
          <a:p>
            <a:pPr marL="0" indent="0">
              <a:buNone/>
            </a:pPr>
            <a:r>
              <a:rPr lang="en-US" dirty="0"/>
              <a:t>2.While array[right]&gt;pivot</a:t>
            </a:r>
          </a:p>
          <a:p>
            <a:pPr marL="0" indent="0">
              <a:buNone/>
            </a:pPr>
            <a:r>
              <a:rPr lang="en-US" dirty="0"/>
              <a:t>                     --right;</a:t>
            </a:r>
          </a:p>
          <a:p>
            <a:pPr marL="0" indent="0">
              <a:buNone/>
            </a:pPr>
            <a:r>
              <a:rPr lang="en-US" dirty="0"/>
              <a:t>3.If </a:t>
            </a:r>
            <a:r>
              <a:rPr lang="en-US" dirty="0" smtClean="0"/>
              <a:t> </a:t>
            </a:r>
            <a:r>
              <a:rPr lang="en-US" dirty="0"/>
              <a:t>left &lt; right</a:t>
            </a:r>
          </a:p>
          <a:p>
            <a:pPr marL="0" indent="0">
              <a:buNone/>
            </a:pPr>
            <a:r>
              <a:rPr lang="en-US" dirty="0"/>
              <a:t>	swap array[left] and array[right</a:t>
            </a:r>
            <a:r>
              <a:rPr lang="en-US" dirty="0" smtClean="0"/>
              <a:t>]</a:t>
            </a:r>
          </a:p>
          <a:p>
            <a:pPr marL="0" indent="0">
              <a:buNone/>
            </a:pPr>
            <a:r>
              <a:rPr lang="en-US" dirty="0" smtClean="0"/>
              <a:t>4.While right&gt; left, </a:t>
            </a:r>
            <a:r>
              <a:rPr lang="en-US" dirty="0"/>
              <a:t>go to 1.</a:t>
            </a:r>
          </a:p>
          <a:p>
            <a:pPr marL="0" indent="0">
              <a:buNone/>
            </a:pPr>
            <a:endParaRPr lang="en-US" dirty="0"/>
          </a:p>
          <a:p>
            <a:pPr marL="0" indent="0">
              <a:buNone/>
            </a:pPr>
            <a:r>
              <a:rPr lang="en-US" dirty="0"/>
              <a:t>            pivot</a:t>
            </a:r>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dirty="0" smtClean="0"/>
              <a:t>     </a:t>
            </a:r>
            <a:r>
              <a:rPr lang="en-US" dirty="0"/>
              <a:t>Left                                       </a:t>
            </a:r>
            <a:r>
              <a:rPr lang="en-US" dirty="0" smtClean="0"/>
              <a:t>  </a:t>
            </a:r>
            <a:r>
              <a:rPr lang="en-US" dirty="0"/>
              <a:t>right</a:t>
            </a:r>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2112301512"/>
              </p:ext>
            </p:extLst>
          </p:nvPr>
        </p:nvGraphicFramePr>
        <p:xfrm>
          <a:off x="2583656" y="5012266"/>
          <a:ext cx="8127999" cy="482791"/>
        </p:xfrm>
        <a:graphic>
          <a:graphicData uri="http://schemas.openxmlformats.org/drawingml/2006/table">
            <a:tbl>
              <a:tblPr firstRow="1" bandRow="1">
                <a:tableStyleId>{22838BEF-8BB2-4498-84A7-C5851F593DF1}</a:tableStyleId>
              </a:tblPr>
              <a:tblGrid>
                <a:gridCol w="903111"/>
                <a:gridCol w="903111"/>
                <a:gridCol w="903111"/>
                <a:gridCol w="903111"/>
                <a:gridCol w="903111"/>
                <a:gridCol w="903111"/>
                <a:gridCol w="903111"/>
                <a:gridCol w="903111"/>
                <a:gridCol w="903111"/>
              </a:tblGrid>
              <a:tr h="370840">
                <a:tc>
                  <a:txBody>
                    <a:bodyPr/>
                    <a:lstStyle/>
                    <a:p>
                      <a:pPr marL="0" marR="0">
                        <a:lnSpc>
                          <a:spcPct val="107000"/>
                        </a:lnSpc>
                        <a:spcBef>
                          <a:spcPts val="0"/>
                        </a:spcBef>
                        <a:spcAft>
                          <a:spcPts val="800"/>
                        </a:spcAft>
                      </a:pP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40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rgbClr val="FF0000"/>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10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30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4"/>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60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50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80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rgbClr val="FFFF00"/>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100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r>
            </a:tbl>
          </a:graphicData>
        </a:graphic>
      </p:graphicFrame>
      <p:sp>
        <p:nvSpPr>
          <p:cNvPr id="5" name="Down Arrow 4"/>
          <p:cNvSpPr/>
          <p:nvPr/>
        </p:nvSpPr>
        <p:spPr>
          <a:xfrm>
            <a:off x="2755900" y="4457700"/>
            <a:ext cx="230632" cy="546608"/>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rot="10800000">
            <a:off x="5486400" y="5499100"/>
            <a:ext cx="217932" cy="609600"/>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rot="10800000">
            <a:off x="9232900" y="5499100"/>
            <a:ext cx="192532" cy="558800"/>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5188413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8612" y="406400"/>
            <a:ext cx="10301288" cy="5981700"/>
          </a:xfrm>
        </p:spPr>
        <p:txBody>
          <a:bodyPr>
            <a:normAutofit fontScale="92500" lnSpcReduction="20000"/>
          </a:bodyPr>
          <a:lstStyle/>
          <a:p>
            <a:pPr>
              <a:buFontTx/>
              <a:buAutoNum type="arabicPeriod"/>
            </a:pPr>
            <a:r>
              <a:rPr lang="en-US" dirty="0"/>
              <a:t>While array[left] &lt;= pivot</a:t>
            </a:r>
          </a:p>
          <a:p>
            <a:pPr marL="0" indent="0">
              <a:buNone/>
            </a:pPr>
            <a:r>
              <a:rPr lang="en-US" dirty="0"/>
              <a:t>		++left;</a:t>
            </a:r>
          </a:p>
          <a:p>
            <a:pPr marL="0" indent="0">
              <a:buNone/>
            </a:pPr>
            <a:r>
              <a:rPr lang="en-US" dirty="0"/>
              <a:t>2.While array[right]&gt;pivot</a:t>
            </a:r>
          </a:p>
          <a:p>
            <a:pPr marL="0" indent="0">
              <a:buNone/>
            </a:pPr>
            <a:r>
              <a:rPr lang="en-US" dirty="0"/>
              <a:t>                     --right;</a:t>
            </a:r>
          </a:p>
          <a:p>
            <a:pPr marL="0" indent="0">
              <a:buNone/>
            </a:pPr>
            <a:r>
              <a:rPr lang="en-US" dirty="0"/>
              <a:t>3.If </a:t>
            </a:r>
            <a:r>
              <a:rPr lang="en-US" dirty="0" smtClean="0"/>
              <a:t> </a:t>
            </a:r>
            <a:r>
              <a:rPr lang="en-US" dirty="0"/>
              <a:t>left &lt; right</a:t>
            </a:r>
          </a:p>
          <a:p>
            <a:pPr marL="0" indent="0">
              <a:buNone/>
            </a:pPr>
            <a:r>
              <a:rPr lang="en-US" dirty="0"/>
              <a:t>	swap array[left] and array[right</a:t>
            </a:r>
            <a:r>
              <a:rPr lang="en-US" dirty="0" smtClean="0"/>
              <a:t>]</a:t>
            </a:r>
          </a:p>
          <a:p>
            <a:pPr marL="0" indent="0">
              <a:buNone/>
            </a:pPr>
            <a:r>
              <a:rPr lang="en-US" dirty="0" smtClean="0"/>
              <a:t>4.While right&gt; left, </a:t>
            </a:r>
            <a:r>
              <a:rPr lang="en-US" dirty="0"/>
              <a:t>go to 1.</a:t>
            </a:r>
          </a:p>
          <a:p>
            <a:pPr marL="0" indent="0">
              <a:buNone/>
            </a:pPr>
            <a:endParaRPr lang="en-US" dirty="0"/>
          </a:p>
          <a:p>
            <a:pPr marL="0" indent="0">
              <a:buNone/>
            </a:pPr>
            <a:r>
              <a:rPr lang="en-US" dirty="0"/>
              <a:t>            pivot</a:t>
            </a:r>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dirty="0" smtClean="0"/>
              <a:t>                  </a:t>
            </a:r>
            <a:r>
              <a:rPr lang="en-US" dirty="0"/>
              <a:t>Left        </a:t>
            </a:r>
            <a:r>
              <a:rPr lang="en-US" dirty="0" smtClean="0"/>
              <a:t>                     </a:t>
            </a:r>
            <a:r>
              <a:rPr lang="en-US" dirty="0"/>
              <a:t>right</a:t>
            </a:r>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673158416"/>
              </p:ext>
            </p:extLst>
          </p:nvPr>
        </p:nvGraphicFramePr>
        <p:xfrm>
          <a:off x="2583656" y="5012266"/>
          <a:ext cx="8127999" cy="482791"/>
        </p:xfrm>
        <a:graphic>
          <a:graphicData uri="http://schemas.openxmlformats.org/drawingml/2006/table">
            <a:tbl>
              <a:tblPr firstRow="1" bandRow="1">
                <a:tableStyleId>{22838BEF-8BB2-4498-84A7-C5851F593DF1}</a:tableStyleId>
              </a:tblPr>
              <a:tblGrid>
                <a:gridCol w="903111"/>
                <a:gridCol w="903111"/>
                <a:gridCol w="903111"/>
                <a:gridCol w="903111"/>
                <a:gridCol w="903111"/>
                <a:gridCol w="903111"/>
                <a:gridCol w="903111"/>
                <a:gridCol w="903111"/>
                <a:gridCol w="903111"/>
              </a:tblGrid>
              <a:tr h="370840">
                <a:tc>
                  <a:txBody>
                    <a:bodyPr/>
                    <a:lstStyle/>
                    <a:p>
                      <a:pPr marL="0" marR="0">
                        <a:lnSpc>
                          <a:spcPct val="107000"/>
                        </a:lnSpc>
                        <a:spcBef>
                          <a:spcPts val="0"/>
                        </a:spcBef>
                        <a:spcAft>
                          <a:spcPts val="800"/>
                        </a:spcAft>
                      </a:pP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40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rgbClr val="FF0000"/>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10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30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1">
                        <a:lumMod val="20000"/>
                        <a:lumOff val="80000"/>
                      </a:schemeClr>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60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4"/>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50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80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rgbClr val="FFFF00"/>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100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r>
            </a:tbl>
          </a:graphicData>
        </a:graphic>
      </p:graphicFrame>
      <p:sp>
        <p:nvSpPr>
          <p:cNvPr id="5" name="Down Arrow 4"/>
          <p:cNvSpPr/>
          <p:nvPr/>
        </p:nvSpPr>
        <p:spPr>
          <a:xfrm>
            <a:off x="2755900" y="4457700"/>
            <a:ext cx="230632" cy="546608"/>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rot="10800000">
            <a:off x="6531324" y="5499100"/>
            <a:ext cx="217932" cy="609600"/>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rot="10800000">
            <a:off x="9232900" y="5499100"/>
            <a:ext cx="192532" cy="558800"/>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7752257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8612" y="406400"/>
            <a:ext cx="10301288" cy="5981700"/>
          </a:xfrm>
        </p:spPr>
        <p:txBody>
          <a:bodyPr>
            <a:normAutofit fontScale="92500" lnSpcReduction="20000"/>
          </a:bodyPr>
          <a:lstStyle/>
          <a:p>
            <a:pPr>
              <a:buFontTx/>
              <a:buAutoNum type="arabicPeriod"/>
            </a:pPr>
            <a:r>
              <a:rPr lang="en-US" dirty="0"/>
              <a:t>While array[left] &lt;= pivot</a:t>
            </a:r>
          </a:p>
          <a:p>
            <a:pPr marL="0" indent="0">
              <a:buNone/>
            </a:pPr>
            <a:r>
              <a:rPr lang="en-US" dirty="0"/>
              <a:t>		++left;</a:t>
            </a:r>
          </a:p>
          <a:p>
            <a:pPr marL="0" indent="0">
              <a:buNone/>
            </a:pPr>
            <a:r>
              <a:rPr lang="en-US" dirty="0"/>
              <a:t>2.While array[right]&gt;pivot</a:t>
            </a:r>
          </a:p>
          <a:p>
            <a:pPr marL="0" indent="0">
              <a:buNone/>
            </a:pPr>
            <a:r>
              <a:rPr lang="en-US" dirty="0"/>
              <a:t>                     --right;</a:t>
            </a:r>
          </a:p>
          <a:p>
            <a:pPr marL="0" indent="0">
              <a:buNone/>
            </a:pPr>
            <a:r>
              <a:rPr lang="en-US" dirty="0"/>
              <a:t>3.If </a:t>
            </a:r>
            <a:r>
              <a:rPr lang="en-US" dirty="0" smtClean="0"/>
              <a:t> </a:t>
            </a:r>
            <a:r>
              <a:rPr lang="en-US" dirty="0"/>
              <a:t>left &lt; right</a:t>
            </a:r>
          </a:p>
          <a:p>
            <a:pPr marL="0" indent="0">
              <a:buNone/>
            </a:pPr>
            <a:r>
              <a:rPr lang="en-US" dirty="0"/>
              <a:t>	swap array[left] and array[right</a:t>
            </a:r>
            <a:r>
              <a:rPr lang="en-US" dirty="0" smtClean="0"/>
              <a:t>]</a:t>
            </a:r>
          </a:p>
          <a:p>
            <a:pPr marL="0" indent="0">
              <a:buNone/>
            </a:pPr>
            <a:r>
              <a:rPr lang="en-US" dirty="0" smtClean="0"/>
              <a:t>4.While right&gt; left, </a:t>
            </a:r>
            <a:r>
              <a:rPr lang="en-US" dirty="0"/>
              <a:t>go to 1.</a:t>
            </a:r>
          </a:p>
          <a:p>
            <a:pPr marL="0" indent="0">
              <a:buNone/>
            </a:pPr>
            <a:endParaRPr lang="en-US" dirty="0"/>
          </a:p>
          <a:p>
            <a:pPr marL="0" indent="0">
              <a:buNone/>
            </a:pPr>
            <a:r>
              <a:rPr lang="en-US" dirty="0"/>
              <a:t>            pivot</a:t>
            </a:r>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dirty="0" smtClean="0"/>
              <a:t>                  </a:t>
            </a:r>
            <a:r>
              <a:rPr lang="en-US" dirty="0"/>
              <a:t>Left        </a:t>
            </a:r>
            <a:r>
              <a:rPr lang="en-US" dirty="0" smtClean="0"/>
              <a:t>          </a:t>
            </a:r>
            <a:r>
              <a:rPr lang="en-US" dirty="0"/>
              <a:t>right</a:t>
            </a:r>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1060926400"/>
              </p:ext>
            </p:extLst>
          </p:nvPr>
        </p:nvGraphicFramePr>
        <p:xfrm>
          <a:off x="2583656" y="5012266"/>
          <a:ext cx="8127999" cy="482791"/>
        </p:xfrm>
        <a:graphic>
          <a:graphicData uri="http://schemas.openxmlformats.org/drawingml/2006/table">
            <a:tbl>
              <a:tblPr firstRow="1" bandRow="1">
                <a:tableStyleId>{22838BEF-8BB2-4498-84A7-C5851F593DF1}</a:tableStyleId>
              </a:tblPr>
              <a:tblGrid>
                <a:gridCol w="903111"/>
                <a:gridCol w="903111"/>
                <a:gridCol w="903111"/>
                <a:gridCol w="903111"/>
                <a:gridCol w="903111"/>
                <a:gridCol w="903111"/>
                <a:gridCol w="903111"/>
                <a:gridCol w="903111"/>
                <a:gridCol w="903111"/>
              </a:tblGrid>
              <a:tr h="370840">
                <a:tc>
                  <a:txBody>
                    <a:bodyPr/>
                    <a:lstStyle/>
                    <a:p>
                      <a:pPr marL="0" marR="0">
                        <a:lnSpc>
                          <a:spcPct val="107000"/>
                        </a:lnSpc>
                        <a:spcBef>
                          <a:spcPts val="0"/>
                        </a:spcBef>
                        <a:spcAft>
                          <a:spcPts val="800"/>
                        </a:spcAft>
                      </a:pP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40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rgbClr val="FF0000"/>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10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30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1">
                        <a:lumMod val="20000"/>
                        <a:lumOff val="80000"/>
                      </a:schemeClr>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60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4"/>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50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rgbClr val="FFFF00"/>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80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1">
                        <a:lumMod val="20000"/>
                        <a:lumOff val="80000"/>
                      </a:schemeClr>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100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r>
            </a:tbl>
          </a:graphicData>
        </a:graphic>
      </p:graphicFrame>
      <p:sp>
        <p:nvSpPr>
          <p:cNvPr id="5" name="Down Arrow 4"/>
          <p:cNvSpPr/>
          <p:nvPr/>
        </p:nvSpPr>
        <p:spPr>
          <a:xfrm>
            <a:off x="2755900" y="4457700"/>
            <a:ext cx="230632" cy="546608"/>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rot="10800000">
            <a:off x="6531324" y="5499100"/>
            <a:ext cx="217932" cy="609600"/>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rot="10800000">
            <a:off x="8382000" y="5549901"/>
            <a:ext cx="192532" cy="558800"/>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525059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6243" y="1985595"/>
            <a:ext cx="9905999" cy="4700789"/>
          </a:xfrm>
        </p:spPr>
        <p:txBody>
          <a:bodyPr>
            <a:normAutofit/>
          </a:bodyPr>
          <a:lstStyle/>
          <a:p>
            <a:pPr marL="0" indent="0">
              <a:buNone/>
            </a:pPr>
            <a:r>
              <a:rPr lang="en-US" sz="4800" dirty="0" smtClean="0"/>
              <a:t>Presentation on :</a:t>
            </a:r>
          </a:p>
          <a:p>
            <a:pPr marL="0" indent="0">
              <a:buNone/>
            </a:pPr>
            <a:r>
              <a:rPr lang="en-US" sz="3600" dirty="0"/>
              <a:t> </a:t>
            </a:r>
            <a:r>
              <a:rPr lang="en-US" sz="3600" dirty="0" smtClean="0"/>
              <a:t>                               </a:t>
            </a:r>
            <a:r>
              <a:rPr lang="en-US" sz="6000" dirty="0" smtClean="0"/>
              <a:t>Quick Sort</a:t>
            </a:r>
          </a:p>
        </p:txBody>
      </p:sp>
    </p:spTree>
    <p:extLst>
      <p:ext uri="{BB962C8B-B14F-4D97-AF65-F5344CB8AC3E}">
        <p14:creationId xmlns="" xmlns:p14="http://schemas.microsoft.com/office/powerpoint/2010/main" val="25063816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8612" y="406400"/>
            <a:ext cx="10301288" cy="5981700"/>
          </a:xfrm>
        </p:spPr>
        <p:txBody>
          <a:bodyPr>
            <a:normAutofit fontScale="92500" lnSpcReduction="20000"/>
          </a:bodyPr>
          <a:lstStyle/>
          <a:p>
            <a:pPr>
              <a:buFontTx/>
              <a:buAutoNum type="arabicPeriod"/>
            </a:pPr>
            <a:r>
              <a:rPr lang="en-US" dirty="0"/>
              <a:t>While array[left] &lt;= pivot</a:t>
            </a:r>
          </a:p>
          <a:p>
            <a:pPr marL="0" indent="0">
              <a:buNone/>
            </a:pPr>
            <a:r>
              <a:rPr lang="en-US" dirty="0"/>
              <a:t>		++left;</a:t>
            </a:r>
          </a:p>
          <a:p>
            <a:pPr marL="0" indent="0">
              <a:buNone/>
            </a:pPr>
            <a:r>
              <a:rPr lang="en-US" dirty="0"/>
              <a:t>2.While array[right]&gt;pivot</a:t>
            </a:r>
          </a:p>
          <a:p>
            <a:pPr marL="0" indent="0">
              <a:buNone/>
            </a:pPr>
            <a:r>
              <a:rPr lang="en-US" dirty="0"/>
              <a:t>                     --right;</a:t>
            </a:r>
          </a:p>
          <a:p>
            <a:pPr marL="0" indent="0">
              <a:buNone/>
            </a:pPr>
            <a:r>
              <a:rPr lang="en-US" dirty="0"/>
              <a:t>3.If </a:t>
            </a:r>
            <a:r>
              <a:rPr lang="en-US" dirty="0" smtClean="0"/>
              <a:t> </a:t>
            </a:r>
            <a:r>
              <a:rPr lang="en-US" dirty="0"/>
              <a:t>left &lt; right</a:t>
            </a:r>
          </a:p>
          <a:p>
            <a:pPr marL="0" indent="0">
              <a:buNone/>
            </a:pPr>
            <a:r>
              <a:rPr lang="en-US" dirty="0"/>
              <a:t>	swap array[left] and array[right</a:t>
            </a:r>
            <a:r>
              <a:rPr lang="en-US" dirty="0" smtClean="0"/>
              <a:t>]</a:t>
            </a:r>
          </a:p>
          <a:p>
            <a:pPr marL="0" indent="0">
              <a:buNone/>
            </a:pPr>
            <a:r>
              <a:rPr lang="en-US" dirty="0" smtClean="0"/>
              <a:t>4.While right&gt; left, </a:t>
            </a:r>
            <a:r>
              <a:rPr lang="en-US" dirty="0"/>
              <a:t>go to 1.</a:t>
            </a:r>
          </a:p>
          <a:p>
            <a:pPr marL="0" indent="0">
              <a:buNone/>
            </a:pPr>
            <a:endParaRPr lang="en-US" dirty="0"/>
          </a:p>
          <a:p>
            <a:pPr marL="0" indent="0">
              <a:buNone/>
            </a:pPr>
            <a:r>
              <a:rPr lang="en-US" dirty="0"/>
              <a:t>            pivot</a:t>
            </a:r>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dirty="0" smtClean="0"/>
              <a:t>                  </a:t>
            </a:r>
            <a:r>
              <a:rPr lang="en-US" dirty="0"/>
              <a:t>Left        </a:t>
            </a:r>
            <a:r>
              <a:rPr lang="en-US" dirty="0" smtClean="0"/>
              <a:t>          </a:t>
            </a:r>
            <a:r>
              <a:rPr lang="en-US" dirty="0"/>
              <a:t>right</a:t>
            </a:r>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3"/>
          <p:cNvGraphicFramePr>
            <a:graphicFrameLocks noGrp="1"/>
          </p:cNvGraphicFramePr>
          <p:nvPr/>
        </p:nvGraphicFramePr>
        <p:xfrm>
          <a:off x="2583656" y="5012266"/>
          <a:ext cx="8127999" cy="482791"/>
        </p:xfrm>
        <a:graphic>
          <a:graphicData uri="http://schemas.openxmlformats.org/drawingml/2006/table">
            <a:tbl>
              <a:tblPr firstRow="1" bandRow="1">
                <a:tableStyleId>{22838BEF-8BB2-4498-84A7-C5851F593DF1}</a:tableStyleId>
              </a:tblPr>
              <a:tblGrid>
                <a:gridCol w="903111"/>
                <a:gridCol w="903111"/>
                <a:gridCol w="903111"/>
                <a:gridCol w="903111"/>
                <a:gridCol w="903111"/>
                <a:gridCol w="903111"/>
                <a:gridCol w="903111"/>
                <a:gridCol w="903111"/>
                <a:gridCol w="903111"/>
              </a:tblGrid>
              <a:tr h="370840">
                <a:tc>
                  <a:txBody>
                    <a:bodyPr/>
                    <a:lstStyle/>
                    <a:p>
                      <a:pPr marL="0" marR="0">
                        <a:lnSpc>
                          <a:spcPct val="107000"/>
                        </a:lnSpc>
                        <a:spcBef>
                          <a:spcPts val="0"/>
                        </a:spcBef>
                        <a:spcAft>
                          <a:spcPts val="800"/>
                        </a:spcAft>
                      </a:pP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40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rgbClr val="FF0000"/>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10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30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1">
                        <a:lumMod val="20000"/>
                        <a:lumOff val="80000"/>
                      </a:schemeClr>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60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4"/>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50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rgbClr val="FFFF00"/>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80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1">
                        <a:lumMod val="20000"/>
                        <a:lumOff val="80000"/>
                      </a:schemeClr>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100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r>
            </a:tbl>
          </a:graphicData>
        </a:graphic>
      </p:graphicFrame>
      <p:sp>
        <p:nvSpPr>
          <p:cNvPr id="5" name="Down Arrow 4"/>
          <p:cNvSpPr/>
          <p:nvPr/>
        </p:nvSpPr>
        <p:spPr>
          <a:xfrm>
            <a:off x="2755900" y="4457700"/>
            <a:ext cx="230632" cy="546608"/>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rot="10800000">
            <a:off x="6531324" y="5499100"/>
            <a:ext cx="217932" cy="609600"/>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rot="10800000">
            <a:off x="8382000" y="5549901"/>
            <a:ext cx="192532" cy="558800"/>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p:cNvSpPr/>
          <p:nvPr/>
        </p:nvSpPr>
        <p:spPr>
          <a:xfrm>
            <a:off x="6531323" y="4457700"/>
            <a:ext cx="1939577" cy="508013"/>
          </a:xfrm>
          <a:custGeom>
            <a:avLst/>
            <a:gdLst>
              <a:gd name="connsiteX0" fmla="*/ 0 w 1638300"/>
              <a:gd name="connsiteY0" fmla="*/ 495313 h 508013"/>
              <a:gd name="connsiteX1" fmla="*/ 889000 w 1638300"/>
              <a:gd name="connsiteY1" fmla="*/ 13 h 508013"/>
              <a:gd name="connsiteX2" fmla="*/ 1638300 w 1638300"/>
              <a:gd name="connsiteY2" fmla="*/ 508013 h 508013"/>
              <a:gd name="connsiteX3" fmla="*/ 1638300 w 1638300"/>
              <a:gd name="connsiteY3" fmla="*/ 508013 h 508013"/>
              <a:gd name="connsiteX4" fmla="*/ 1562100 w 1638300"/>
              <a:gd name="connsiteY4" fmla="*/ 431813 h 508013"/>
              <a:gd name="connsiteX5" fmla="*/ 1282700 w 1638300"/>
              <a:gd name="connsiteY5" fmla="*/ 215913 h 5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38300" h="508013">
                <a:moveTo>
                  <a:pt x="0" y="495313"/>
                </a:moveTo>
                <a:cubicBezTo>
                  <a:pt x="307975" y="246604"/>
                  <a:pt x="615950" y="-2104"/>
                  <a:pt x="889000" y="13"/>
                </a:cubicBezTo>
                <a:cubicBezTo>
                  <a:pt x="1162050" y="2130"/>
                  <a:pt x="1638300" y="508013"/>
                  <a:pt x="1638300" y="508013"/>
                </a:cubicBezTo>
                <a:lnTo>
                  <a:pt x="1638300" y="508013"/>
                </a:lnTo>
                <a:cubicBezTo>
                  <a:pt x="1625600" y="495313"/>
                  <a:pt x="1621367" y="480496"/>
                  <a:pt x="1562100" y="431813"/>
                </a:cubicBezTo>
                <a:cubicBezTo>
                  <a:pt x="1502833" y="383130"/>
                  <a:pt x="1392766" y="299521"/>
                  <a:pt x="1282700" y="215913"/>
                </a:cubicBezTo>
              </a:path>
            </a:pathLst>
          </a:custGeom>
          <a:noFill/>
          <a:ln w="508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0461824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8612" y="406400"/>
            <a:ext cx="10301288" cy="5981700"/>
          </a:xfrm>
        </p:spPr>
        <p:txBody>
          <a:bodyPr>
            <a:normAutofit fontScale="92500" lnSpcReduction="20000"/>
          </a:bodyPr>
          <a:lstStyle/>
          <a:p>
            <a:pPr>
              <a:buFontTx/>
              <a:buAutoNum type="arabicPeriod"/>
            </a:pPr>
            <a:r>
              <a:rPr lang="en-US" dirty="0"/>
              <a:t>While array[left] &lt;= pivot</a:t>
            </a:r>
          </a:p>
          <a:p>
            <a:pPr marL="0" indent="0">
              <a:buNone/>
            </a:pPr>
            <a:r>
              <a:rPr lang="en-US" dirty="0"/>
              <a:t>		++left;</a:t>
            </a:r>
          </a:p>
          <a:p>
            <a:pPr marL="0" indent="0">
              <a:buNone/>
            </a:pPr>
            <a:r>
              <a:rPr lang="en-US" dirty="0"/>
              <a:t>2.While array[right]&gt;pivot</a:t>
            </a:r>
          </a:p>
          <a:p>
            <a:pPr marL="0" indent="0">
              <a:buNone/>
            </a:pPr>
            <a:r>
              <a:rPr lang="en-US" dirty="0"/>
              <a:t>                     --right;</a:t>
            </a:r>
          </a:p>
          <a:p>
            <a:pPr marL="0" indent="0">
              <a:buNone/>
            </a:pPr>
            <a:r>
              <a:rPr lang="en-US" dirty="0"/>
              <a:t>3.If </a:t>
            </a:r>
            <a:r>
              <a:rPr lang="en-US" dirty="0" smtClean="0"/>
              <a:t> </a:t>
            </a:r>
            <a:r>
              <a:rPr lang="en-US" dirty="0"/>
              <a:t>left &lt; right</a:t>
            </a:r>
          </a:p>
          <a:p>
            <a:pPr marL="0" indent="0">
              <a:buNone/>
            </a:pPr>
            <a:r>
              <a:rPr lang="en-US" dirty="0"/>
              <a:t>	swap array[left] and array[right</a:t>
            </a:r>
            <a:r>
              <a:rPr lang="en-US" dirty="0" smtClean="0"/>
              <a:t>]</a:t>
            </a:r>
          </a:p>
          <a:p>
            <a:pPr marL="0" indent="0">
              <a:buNone/>
            </a:pPr>
            <a:r>
              <a:rPr lang="en-US" dirty="0" smtClean="0"/>
              <a:t>4.While right&gt; left, </a:t>
            </a:r>
            <a:r>
              <a:rPr lang="en-US" dirty="0"/>
              <a:t>go to 1.</a:t>
            </a:r>
          </a:p>
          <a:p>
            <a:pPr marL="0" indent="0">
              <a:buNone/>
            </a:pPr>
            <a:endParaRPr lang="en-US" dirty="0"/>
          </a:p>
          <a:p>
            <a:pPr marL="0" indent="0">
              <a:buNone/>
            </a:pPr>
            <a:r>
              <a:rPr lang="en-US" dirty="0"/>
              <a:t>            pivot</a:t>
            </a:r>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dirty="0" smtClean="0"/>
              <a:t>                  </a:t>
            </a:r>
            <a:r>
              <a:rPr lang="en-US" dirty="0"/>
              <a:t>Left        </a:t>
            </a:r>
            <a:r>
              <a:rPr lang="en-US" dirty="0" smtClean="0"/>
              <a:t>          </a:t>
            </a:r>
            <a:r>
              <a:rPr lang="en-US" dirty="0"/>
              <a:t>right</a:t>
            </a:r>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1153864719"/>
              </p:ext>
            </p:extLst>
          </p:nvPr>
        </p:nvGraphicFramePr>
        <p:xfrm>
          <a:off x="2583656" y="5012266"/>
          <a:ext cx="8127999" cy="482791"/>
        </p:xfrm>
        <a:graphic>
          <a:graphicData uri="http://schemas.openxmlformats.org/drawingml/2006/table">
            <a:tbl>
              <a:tblPr firstRow="1" bandRow="1">
                <a:tableStyleId>{22838BEF-8BB2-4498-84A7-C5851F593DF1}</a:tableStyleId>
              </a:tblPr>
              <a:tblGrid>
                <a:gridCol w="903111"/>
                <a:gridCol w="903111"/>
                <a:gridCol w="903111"/>
                <a:gridCol w="903111"/>
                <a:gridCol w="903111"/>
                <a:gridCol w="903111"/>
                <a:gridCol w="903111"/>
                <a:gridCol w="903111"/>
                <a:gridCol w="903111"/>
              </a:tblGrid>
              <a:tr h="370840">
                <a:tc>
                  <a:txBody>
                    <a:bodyPr/>
                    <a:lstStyle/>
                    <a:p>
                      <a:pPr marL="0" marR="0">
                        <a:lnSpc>
                          <a:spcPct val="107000"/>
                        </a:lnSpc>
                        <a:spcBef>
                          <a:spcPts val="0"/>
                        </a:spcBef>
                        <a:spcAft>
                          <a:spcPts val="800"/>
                        </a:spcAft>
                      </a:pP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40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rgbClr val="FF0000"/>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10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30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1">
                        <a:lumMod val="20000"/>
                        <a:lumOff val="80000"/>
                      </a:schemeClr>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4"/>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50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60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rgbClr val="FFFF00"/>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80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1">
                        <a:lumMod val="20000"/>
                        <a:lumOff val="80000"/>
                      </a:schemeClr>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100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r>
            </a:tbl>
          </a:graphicData>
        </a:graphic>
      </p:graphicFrame>
      <p:sp>
        <p:nvSpPr>
          <p:cNvPr id="5" name="Down Arrow 4"/>
          <p:cNvSpPr/>
          <p:nvPr/>
        </p:nvSpPr>
        <p:spPr>
          <a:xfrm>
            <a:off x="2755900" y="4457700"/>
            <a:ext cx="230632" cy="546608"/>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rot="10800000">
            <a:off x="6531324" y="5499100"/>
            <a:ext cx="217932" cy="609600"/>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rot="10800000">
            <a:off x="8382000" y="5549901"/>
            <a:ext cx="192532" cy="558800"/>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p:cNvSpPr/>
          <p:nvPr/>
        </p:nvSpPr>
        <p:spPr>
          <a:xfrm>
            <a:off x="6531323" y="4457700"/>
            <a:ext cx="1939577" cy="508013"/>
          </a:xfrm>
          <a:custGeom>
            <a:avLst/>
            <a:gdLst>
              <a:gd name="connsiteX0" fmla="*/ 0 w 1638300"/>
              <a:gd name="connsiteY0" fmla="*/ 495313 h 508013"/>
              <a:gd name="connsiteX1" fmla="*/ 889000 w 1638300"/>
              <a:gd name="connsiteY1" fmla="*/ 13 h 508013"/>
              <a:gd name="connsiteX2" fmla="*/ 1638300 w 1638300"/>
              <a:gd name="connsiteY2" fmla="*/ 508013 h 508013"/>
              <a:gd name="connsiteX3" fmla="*/ 1638300 w 1638300"/>
              <a:gd name="connsiteY3" fmla="*/ 508013 h 508013"/>
              <a:gd name="connsiteX4" fmla="*/ 1562100 w 1638300"/>
              <a:gd name="connsiteY4" fmla="*/ 431813 h 508013"/>
              <a:gd name="connsiteX5" fmla="*/ 1282700 w 1638300"/>
              <a:gd name="connsiteY5" fmla="*/ 215913 h 5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38300" h="508013">
                <a:moveTo>
                  <a:pt x="0" y="495313"/>
                </a:moveTo>
                <a:cubicBezTo>
                  <a:pt x="307975" y="246604"/>
                  <a:pt x="615950" y="-2104"/>
                  <a:pt x="889000" y="13"/>
                </a:cubicBezTo>
                <a:cubicBezTo>
                  <a:pt x="1162050" y="2130"/>
                  <a:pt x="1638300" y="508013"/>
                  <a:pt x="1638300" y="508013"/>
                </a:cubicBezTo>
                <a:lnTo>
                  <a:pt x="1638300" y="508013"/>
                </a:lnTo>
                <a:cubicBezTo>
                  <a:pt x="1625600" y="495313"/>
                  <a:pt x="1621367" y="480496"/>
                  <a:pt x="1562100" y="431813"/>
                </a:cubicBezTo>
                <a:cubicBezTo>
                  <a:pt x="1502833" y="383130"/>
                  <a:pt x="1392766" y="299521"/>
                  <a:pt x="1282700" y="215913"/>
                </a:cubicBezTo>
              </a:path>
            </a:pathLst>
          </a:custGeom>
          <a:noFill/>
          <a:ln w="508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8693142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8612" y="406400"/>
            <a:ext cx="10301288" cy="5981700"/>
          </a:xfrm>
        </p:spPr>
        <p:txBody>
          <a:bodyPr>
            <a:normAutofit fontScale="92500" lnSpcReduction="20000"/>
          </a:bodyPr>
          <a:lstStyle/>
          <a:p>
            <a:pPr>
              <a:buFontTx/>
              <a:buAutoNum type="arabicPeriod"/>
            </a:pPr>
            <a:r>
              <a:rPr lang="en-US" dirty="0"/>
              <a:t>While array[left] &lt;= pivot</a:t>
            </a:r>
          </a:p>
          <a:p>
            <a:pPr marL="0" indent="0">
              <a:buNone/>
            </a:pPr>
            <a:r>
              <a:rPr lang="en-US" dirty="0"/>
              <a:t>		++left;</a:t>
            </a:r>
          </a:p>
          <a:p>
            <a:pPr marL="0" indent="0">
              <a:buNone/>
            </a:pPr>
            <a:r>
              <a:rPr lang="en-US" dirty="0"/>
              <a:t>2.While array[right]&gt;pivot</a:t>
            </a:r>
          </a:p>
          <a:p>
            <a:pPr marL="0" indent="0">
              <a:buNone/>
            </a:pPr>
            <a:r>
              <a:rPr lang="en-US" dirty="0"/>
              <a:t>                     --right;</a:t>
            </a:r>
          </a:p>
          <a:p>
            <a:pPr marL="0" indent="0">
              <a:buNone/>
            </a:pPr>
            <a:r>
              <a:rPr lang="en-US" dirty="0"/>
              <a:t>3.If </a:t>
            </a:r>
            <a:r>
              <a:rPr lang="en-US" dirty="0" smtClean="0"/>
              <a:t> </a:t>
            </a:r>
            <a:r>
              <a:rPr lang="en-US" dirty="0"/>
              <a:t>left &lt; right</a:t>
            </a:r>
          </a:p>
          <a:p>
            <a:pPr marL="0" indent="0">
              <a:buNone/>
            </a:pPr>
            <a:r>
              <a:rPr lang="en-US" dirty="0"/>
              <a:t>	swap array[left] and array[right</a:t>
            </a:r>
            <a:r>
              <a:rPr lang="en-US" dirty="0" smtClean="0"/>
              <a:t>]</a:t>
            </a:r>
          </a:p>
          <a:p>
            <a:pPr marL="0" indent="0">
              <a:buNone/>
            </a:pPr>
            <a:r>
              <a:rPr lang="en-US" dirty="0" smtClean="0"/>
              <a:t>4.While right&gt; left, </a:t>
            </a:r>
            <a:r>
              <a:rPr lang="en-US" dirty="0"/>
              <a:t>go to 1.</a:t>
            </a:r>
          </a:p>
          <a:p>
            <a:pPr marL="0" indent="0">
              <a:buNone/>
            </a:pPr>
            <a:endParaRPr lang="en-US" dirty="0"/>
          </a:p>
          <a:p>
            <a:pPr marL="0" indent="0">
              <a:buNone/>
            </a:pPr>
            <a:r>
              <a:rPr lang="en-US" dirty="0"/>
              <a:t>            pivot</a:t>
            </a:r>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dirty="0" smtClean="0"/>
              <a:t>                  </a:t>
            </a:r>
            <a:r>
              <a:rPr lang="en-US" dirty="0"/>
              <a:t>Left        </a:t>
            </a:r>
            <a:r>
              <a:rPr lang="en-US" dirty="0" smtClean="0"/>
              <a:t>          </a:t>
            </a:r>
            <a:r>
              <a:rPr lang="en-US" dirty="0"/>
              <a:t>right</a:t>
            </a:r>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3"/>
          <p:cNvGraphicFramePr>
            <a:graphicFrameLocks noGrp="1"/>
          </p:cNvGraphicFramePr>
          <p:nvPr/>
        </p:nvGraphicFramePr>
        <p:xfrm>
          <a:off x="2583656" y="5012266"/>
          <a:ext cx="8127999" cy="482791"/>
        </p:xfrm>
        <a:graphic>
          <a:graphicData uri="http://schemas.openxmlformats.org/drawingml/2006/table">
            <a:tbl>
              <a:tblPr firstRow="1" bandRow="1">
                <a:tableStyleId>{22838BEF-8BB2-4498-84A7-C5851F593DF1}</a:tableStyleId>
              </a:tblPr>
              <a:tblGrid>
                <a:gridCol w="903111"/>
                <a:gridCol w="903111"/>
                <a:gridCol w="903111"/>
                <a:gridCol w="903111"/>
                <a:gridCol w="903111"/>
                <a:gridCol w="903111"/>
                <a:gridCol w="903111"/>
                <a:gridCol w="903111"/>
                <a:gridCol w="903111"/>
              </a:tblGrid>
              <a:tr h="370840">
                <a:tc>
                  <a:txBody>
                    <a:bodyPr/>
                    <a:lstStyle/>
                    <a:p>
                      <a:pPr marL="0" marR="0">
                        <a:lnSpc>
                          <a:spcPct val="107000"/>
                        </a:lnSpc>
                        <a:spcBef>
                          <a:spcPts val="0"/>
                        </a:spcBef>
                        <a:spcAft>
                          <a:spcPts val="800"/>
                        </a:spcAft>
                      </a:pP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40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rgbClr val="FF0000"/>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10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30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1">
                        <a:lumMod val="20000"/>
                        <a:lumOff val="80000"/>
                      </a:schemeClr>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4"/>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50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60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rgbClr val="FFFF00"/>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80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1">
                        <a:lumMod val="20000"/>
                        <a:lumOff val="80000"/>
                      </a:schemeClr>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100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r>
            </a:tbl>
          </a:graphicData>
        </a:graphic>
      </p:graphicFrame>
      <p:sp>
        <p:nvSpPr>
          <p:cNvPr id="5" name="Down Arrow 4"/>
          <p:cNvSpPr/>
          <p:nvPr/>
        </p:nvSpPr>
        <p:spPr>
          <a:xfrm>
            <a:off x="2755900" y="4457700"/>
            <a:ext cx="230632" cy="546608"/>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rot="10800000">
            <a:off x="6531324" y="5499100"/>
            <a:ext cx="217932" cy="609600"/>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rot="10800000">
            <a:off x="8382000" y="5549901"/>
            <a:ext cx="192532" cy="558800"/>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6602267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8612" y="406400"/>
            <a:ext cx="10301288" cy="5981700"/>
          </a:xfrm>
        </p:spPr>
        <p:txBody>
          <a:bodyPr>
            <a:normAutofit fontScale="92500" lnSpcReduction="20000"/>
          </a:bodyPr>
          <a:lstStyle/>
          <a:p>
            <a:pPr>
              <a:buFontTx/>
              <a:buAutoNum type="arabicPeriod"/>
            </a:pPr>
            <a:r>
              <a:rPr lang="en-US" dirty="0"/>
              <a:t>While array[left] &lt;= pivot</a:t>
            </a:r>
          </a:p>
          <a:p>
            <a:pPr marL="0" indent="0">
              <a:buNone/>
            </a:pPr>
            <a:r>
              <a:rPr lang="en-US" dirty="0"/>
              <a:t>		++left;</a:t>
            </a:r>
          </a:p>
          <a:p>
            <a:pPr marL="0" indent="0">
              <a:buNone/>
            </a:pPr>
            <a:r>
              <a:rPr lang="en-US" dirty="0"/>
              <a:t>2.While array[right]&gt;pivot</a:t>
            </a:r>
          </a:p>
          <a:p>
            <a:pPr marL="0" indent="0">
              <a:buNone/>
            </a:pPr>
            <a:r>
              <a:rPr lang="en-US" dirty="0"/>
              <a:t>                     --right;</a:t>
            </a:r>
          </a:p>
          <a:p>
            <a:pPr marL="0" indent="0">
              <a:buNone/>
            </a:pPr>
            <a:r>
              <a:rPr lang="en-US" dirty="0"/>
              <a:t>3.If </a:t>
            </a:r>
            <a:r>
              <a:rPr lang="en-US" dirty="0" smtClean="0"/>
              <a:t> </a:t>
            </a:r>
            <a:r>
              <a:rPr lang="en-US" dirty="0"/>
              <a:t>left &lt; right</a:t>
            </a:r>
          </a:p>
          <a:p>
            <a:pPr marL="0" indent="0">
              <a:buNone/>
            </a:pPr>
            <a:r>
              <a:rPr lang="en-US" dirty="0"/>
              <a:t>	swap array[left] and array[right</a:t>
            </a:r>
            <a:r>
              <a:rPr lang="en-US" dirty="0" smtClean="0"/>
              <a:t>]</a:t>
            </a:r>
          </a:p>
          <a:p>
            <a:pPr marL="0" indent="0">
              <a:buNone/>
            </a:pPr>
            <a:r>
              <a:rPr lang="en-US" dirty="0" smtClean="0"/>
              <a:t>4.While right&gt; left, </a:t>
            </a:r>
            <a:r>
              <a:rPr lang="en-US" dirty="0"/>
              <a:t>go to 1.</a:t>
            </a:r>
          </a:p>
          <a:p>
            <a:pPr marL="0" indent="0">
              <a:buNone/>
            </a:pPr>
            <a:endParaRPr lang="en-US" dirty="0"/>
          </a:p>
          <a:p>
            <a:pPr marL="0" indent="0">
              <a:buNone/>
            </a:pPr>
            <a:r>
              <a:rPr lang="en-US" dirty="0"/>
              <a:t>            pivot</a:t>
            </a:r>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dirty="0" smtClean="0"/>
              <a:t>                    </a:t>
            </a:r>
            <a:r>
              <a:rPr lang="en-US" dirty="0"/>
              <a:t>Left        </a:t>
            </a:r>
            <a:r>
              <a:rPr lang="en-US" dirty="0" smtClean="0"/>
              <a:t>        </a:t>
            </a:r>
            <a:r>
              <a:rPr lang="en-US" dirty="0"/>
              <a:t>right</a:t>
            </a:r>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3831501184"/>
              </p:ext>
            </p:extLst>
          </p:nvPr>
        </p:nvGraphicFramePr>
        <p:xfrm>
          <a:off x="2583656" y="5012266"/>
          <a:ext cx="8127999" cy="482791"/>
        </p:xfrm>
        <a:graphic>
          <a:graphicData uri="http://schemas.openxmlformats.org/drawingml/2006/table">
            <a:tbl>
              <a:tblPr firstRow="1" bandRow="1">
                <a:tableStyleId>{22838BEF-8BB2-4498-84A7-C5851F593DF1}</a:tableStyleId>
              </a:tblPr>
              <a:tblGrid>
                <a:gridCol w="903111"/>
                <a:gridCol w="903111"/>
                <a:gridCol w="903111"/>
                <a:gridCol w="903111"/>
                <a:gridCol w="903111"/>
                <a:gridCol w="903111"/>
                <a:gridCol w="903111"/>
                <a:gridCol w="903111"/>
                <a:gridCol w="903111"/>
              </a:tblGrid>
              <a:tr h="370840">
                <a:tc>
                  <a:txBody>
                    <a:bodyPr/>
                    <a:lstStyle/>
                    <a:p>
                      <a:pPr marL="0" marR="0">
                        <a:lnSpc>
                          <a:spcPct val="107000"/>
                        </a:lnSpc>
                        <a:spcBef>
                          <a:spcPts val="0"/>
                        </a:spcBef>
                        <a:spcAft>
                          <a:spcPts val="800"/>
                        </a:spcAft>
                      </a:pP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40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rgbClr val="FF0000"/>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10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30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1">
                        <a:lumMod val="20000"/>
                        <a:lumOff val="80000"/>
                      </a:schemeClr>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1">
                        <a:lumMod val="20000"/>
                        <a:lumOff val="80000"/>
                      </a:schemeClr>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50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4"/>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60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rgbClr val="FFFF00"/>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80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1">
                        <a:lumMod val="20000"/>
                        <a:lumOff val="80000"/>
                      </a:schemeClr>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100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r>
            </a:tbl>
          </a:graphicData>
        </a:graphic>
      </p:graphicFrame>
      <p:sp>
        <p:nvSpPr>
          <p:cNvPr id="5" name="Down Arrow 4"/>
          <p:cNvSpPr/>
          <p:nvPr/>
        </p:nvSpPr>
        <p:spPr>
          <a:xfrm>
            <a:off x="2755900" y="4457700"/>
            <a:ext cx="230632" cy="546608"/>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rot="13678723">
            <a:off x="6937405" y="5513832"/>
            <a:ext cx="231620" cy="609600"/>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rot="10800000">
            <a:off x="8382000" y="5549901"/>
            <a:ext cx="192532" cy="558800"/>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4437361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8612" y="406400"/>
            <a:ext cx="10301288" cy="5981700"/>
          </a:xfrm>
        </p:spPr>
        <p:txBody>
          <a:bodyPr>
            <a:normAutofit fontScale="92500" lnSpcReduction="20000"/>
          </a:bodyPr>
          <a:lstStyle/>
          <a:p>
            <a:pPr>
              <a:buFontTx/>
              <a:buAutoNum type="arabicPeriod"/>
            </a:pPr>
            <a:r>
              <a:rPr lang="en-US" dirty="0"/>
              <a:t>While array[left] &lt;= pivot</a:t>
            </a:r>
          </a:p>
          <a:p>
            <a:pPr marL="0" indent="0">
              <a:buNone/>
            </a:pPr>
            <a:r>
              <a:rPr lang="en-US" dirty="0"/>
              <a:t>		++left;</a:t>
            </a:r>
          </a:p>
          <a:p>
            <a:pPr marL="0" indent="0">
              <a:buNone/>
            </a:pPr>
            <a:r>
              <a:rPr lang="en-US" dirty="0"/>
              <a:t>2.While array[right]&gt;pivot</a:t>
            </a:r>
          </a:p>
          <a:p>
            <a:pPr marL="0" indent="0">
              <a:buNone/>
            </a:pPr>
            <a:r>
              <a:rPr lang="en-US" dirty="0"/>
              <a:t>                     --right;</a:t>
            </a:r>
          </a:p>
          <a:p>
            <a:pPr marL="0" indent="0">
              <a:buNone/>
            </a:pPr>
            <a:r>
              <a:rPr lang="en-US" dirty="0"/>
              <a:t>3.If </a:t>
            </a:r>
            <a:r>
              <a:rPr lang="en-US" dirty="0" smtClean="0"/>
              <a:t> </a:t>
            </a:r>
            <a:r>
              <a:rPr lang="en-US" dirty="0"/>
              <a:t>left &lt; right</a:t>
            </a:r>
          </a:p>
          <a:p>
            <a:pPr marL="0" indent="0">
              <a:buNone/>
            </a:pPr>
            <a:r>
              <a:rPr lang="en-US" dirty="0"/>
              <a:t>	swap array[left] and array[right</a:t>
            </a:r>
            <a:r>
              <a:rPr lang="en-US" dirty="0" smtClean="0"/>
              <a:t>]</a:t>
            </a:r>
          </a:p>
          <a:p>
            <a:pPr marL="0" indent="0">
              <a:buNone/>
            </a:pPr>
            <a:r>
              <a:rPr lang="en-US" dirty="0" smtClean="0"/>
              <a:t>4.While right&gt; left, </a:t>
            </a:r>
            <a:r>
              <a:rPr lang="en-US" dirty="0"/>
              <a:t>go to 1.</a:t>
            </a:r>
          </a:p>
          <a:p>
            <a:pPr marL="0" indent="0">
              <a:buNone/>
            </a:pPr>
            <a:endParaRPr lang="en-US" dirty="0"/>
          </a:p>
          <a:p>
            <a:pPr marL="0" indent="0">
              <a:buNone/>
            </a:pPr>
            <a:r>
              <a:rPr lang="en-US" dirty="0"/>
              <a:t>            pivot</a:t>
            </a:r>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dirty="0" smtClean="0"/>
              <a:t>                    </a:t>
            </a:r>
            <a:r>
              <a:rPr lang="en-US" dirty="0"/>
              <a:t>Left        </a:t>
            </a:r>
            <a:r>
              <a:rPr lang="en-US" dirty="0" smtClean="0"/>
              <a:t>       </a:t>
            </a:r>
            <a:r>
              <a:rPr lang="en-US" dirty="0"/>
              <a:t>right</a:t>
            </a:r>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1542025094"/>
              </p:ext>
            </p:extLst>
          </p:nvPr>
        </p:nvGraphicFramePr>
        <p:xfrm>
          <a:off x="2583656" y="5012266"/>
          <a:ext cx="8127999" cy="482791"/>
        </p:xfrm>
        <a:graphic>
          <a:graphicData uri="http://schemas.openxmlformats.org/drawingml/2006/table">
            <a:tbl>
              <a:tblPr firstRow="1" bandRow="1">
                <a:tableStyleId>{22838BEF-8BB2-4498-84A7-C5851F593DF1}</a:tableStyleId>
              </a:tblPr>
              <a:tblGrid>
                <a:gridCol w="903111"/>
                <a:gridCol w="903111"/>
                <a:gridCol w="903111"/>
                <a:gridCol w="903111"/>
                <a:gridCol w="903111"/>
                <a:gridCol w="903111"/>
                <a:gridCol w="903111"/>
                <a:gridCol w="903111"/>
                <a:gridCol w="903111"/>
              </a:tblGrid>
              <a:tr h="370840">
                <a:tc>
                  <a:txBody>
                    <a:bodyPr/>
                    <a:lstStyle/>
                    <a:p>
                      <a:pPr marL="0" marR="0">
                        <a:lnSpc>
                          <a:spcPct val="107000"/>
                        </a:lnSpc>
                        <a:spcBef>
                          <a:spcPts val="0"/>
                        </a:spcBef>
                        <a:spcAft>
                          <a:spcPts val="800"/>
                        </a:spcAft>
                      </a:pP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40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rgbClr val="FF0000"/>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10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30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1">
                        <a:lumMod val="20000"/>
                        <a:lumOff val="80000"/>
                      </a:schemeClr>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1">
                        <a:lumMod val="20000"/>
                        <a:lumOff val="80000"/>
                      </a:schemeClr>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50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4"/>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60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1">
                        <a:lumMod val="20000"/>
                        <a:lumOff val="80000"/>
                      </a:schemeClr>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80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1">
                        <a:lumMod val="20000"/>
                        <a:lumOff val="80000"/>
                      </a:schemeClr>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100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r>
            </a:tbl>
          </a:graphicData>
        </a:graphic>
      </p:graphicFrame>
      <p:sp>
        <p:nvSpPr>
          <p:cNvPr id="5" name="Down Arrow 4"/>
          <p:cNvSpPr/>
          <p:nvPr/>
        </p:nvSpPr>
        <p:spPr>
          <a:xfrm>
            <a:off x="2755900" y="4457700"/>
            <a:ext cx="230632" cy="546608"/>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rot="13678723">
            <a:off x="6937405" y="5513832"/>
            <a:ext cx="231620" cy="609600"/>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rot="7619190">
            <a:off x="7950155" y="5516413"/>
            <a:ext cx="248272" cy="558800"/>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3365123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8612" y="406400"/>
            <a:ext cx="10301288" cy="5981700"/>
          </a:xfrm>
        </p:spPr>
        <p:txBody>
          <a:bodyPr>
            <a:normAutofit fontScale="92500" lnSpcReduction="20000"/>
          </a:bodyPr>
          <a:lstStyle/>
          <a:p>
            <a:pPr>
              <a:buFontTx/>
              <a:buAutoNum type="arabicPeriod"/>
            </a:pPr>
            <a:r>
              <a:rPr lang="en-US" dirty="0"/>
              <a:t>While array[left] &lt;= pivot</a:t>
            </a:r>
          </a:p>
          <a:p>
            <a:pPr marL="0" indent="0">
              <a:buNone/>
            </a:pPr>
            <a:r>
              <a:rPr lang="en-US" dirty="0"/>
              <a:t>		++left;</a:t>
            </a:r>
          </a:p>
          <a:p>
            <a:pPr marL="0" indent="0">
              <a:buNone/>
            </a:pPr>
            <a:r>
              <a:rPr lang="en-US" dirty="0"/>
              <a:t>2.While array[right]&gt;pivot</a:t>
            </a:r>
          </a:p>
          <a:p>
            <a:pPr marL="0" indent="0">
              <a:buNone/>
            </a:pPr>
            <a:r>
              <a:rPr lang="en-US" dirty="0"/>
              <a:t>                     --right;</a:t>
            </a:r>
          </a:p>
          <a:p>
            <a:pPr marL="0" indent="0">
              <a:buNone/>
            </a:pPr>
            <a:r>
              <a:rPr lang="en-US" dirty="0"/>
              <a:t>3.If </a:t>
            </a:r>
            <a:r>
              <a:rPr lang="en-US" dirty="0" smtClean="0"/>
              <a:t> </a:t>
            </a:r>
            <a:r>
              <a:rPr lang="en-US" dirty="0"/>
              <a:t>left &lt; right</a:t>
            </a:r>
          </a:p>
          <a:p>
            <a:pPr marL="0" indent="0">
              <a:buNone/>
            </a:pPr>
            <a:r>
              <a:rPr lang="en-US" dirty="0"/>
              <a:t>	swap array[left] and array[right</a:t>
            </a:r>
            <a:r>
              <a:rPr lang="en-US" dirty="0" smtClean="0"/>
              <a:t>]</a:t>
            </a:r>
          </a:p>
          <a:p>
            <a:pPr marL="0" indent="0">
              <a:buNone/>
            </a:pPr>
            <a:r>
              <a:rPr lang="en-US" dirty="0" smtClean="0"/>
              <a:t>4.While right&gt; left, </a:t>
            </a:r>
            <a:r>
              <a:rPr lang="en-US" dirty="0"/>
              <a:t>go to 1.</a:t>
            </a:r>
          </a:p>
          <a:p>
            <a:pPr marL="0" indent="0">
              <a:buNone/>
            </a:pPr>
            <a:endParaRPr lang="en-US" dirty="0"/>
          </a:p>
          <a:p>
            <a:pPr marL="0" indent="0">
              <a:buNone/>
            </a:pPr>
            <a:r>
              <a:rPr lang="en-US" dirty="0"/>
              <a:t>            pivot</a:t>
            </a:r>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dirty="0" smtClean="0"/>
              <a:t>                    </a:t>
            </a:r>
            <a:r>
              <a:rPr lang="en-US" dirty="0"/>
              <a:t>Left        </a:t>
            </a:r>
            <a:r>
              <a:rPr lang="en-US" dirty="0" smtClean="0"/>
              <a:t>    </a:t>
            </a:r>
            <a:r>
              <a:rPr lang="en-US" dirty="0"/>
              <a:t>right</a:t>
            </a:r>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1786372041"/>
              </p:ext>
            </p:extLst>
          </p:nvPr>
        </p:nvGraphicFramePr>
        <p:xfrm>
          <a:off x="2583656" y="5012266"/>
          <a:ext cx="8127999" cy="482791"/>
        </p:xfrm>
        <a:graphic>
          <a:graphicData uri="http://schemas.openxmlformats.org/drawingml/2006/table">
            <a:tbl>
              <a:tblPr firstRow="1" bandRow="1">
                <a:tableStyleId>{22838BEF-8BB2-4498-84A7-C5851F593DF1}</a:tableStyleId>
              </a:tblPr>
              <a:tblGrid>
                <a:gridCol w="903111"/>
                <a:gridCol w="903111"/>
                <a:gridCol w="903111"/>
                <a:gridCol w="903111"/>
                <a:gridCol w="903111"/>
                <a:gridCol w="903111"/>
                <a:gridCol w="903111"/>
                <a:gridCol w="903111"/>
                <a:gridCol w="903111"/>
              </a:tblGrid>
              <a:tr h="370840">
                <a:tc>
                  <a:txBody>
                    <a:bodyPr/>
                    <a:lstStyle/>
                    <a:p>
                      <a:pPr marL="0" marR="0">
                        <a:lnSpc>
                          <a:spcPct val="107000"/>
                        </a:lnSpc>
                        <a:spcBef>
                          <a:spcPts val="0"/>
                        </a:spcBef>
                        <a:spcAft>
                          <a:spcPts val="800"/>
                        </a:spcAft>
                      </a:pP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40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rgbClr val="FF0000"/>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10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30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1">
                        <a:lumMod val="20000"/>
                        <a:lumOff val="80000"/>
                      </a:schemeClr>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rgbClr val="FFFF00"/>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50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4"/>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60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1">
                        <a:lumMod val="20000"/>
                        <a:lumOff val="80000"/>
                      </a:schemeClr>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80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1">
                        <a:lumMod val="20000"/>
                        <a:lumOff val="80000"/>
                      </a:schemeClr>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100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r>
            </a:tbl>
          </a:graphicData>
        </a:graphic>
      </p:graphicFrame>
      <p:sp>
        <p:nvSpPr>
          <p:cNvPr id="5" name="Down Arrow 4"/>
          <p:cNvSpPr/>
          <p:nvPr/>
        </p:nvSpPr>
        <p:spPr>
          <a:xfrm>
            <a:off x="2755900" y="4457700"/>
            <a:ext cx="230632" cy="546608"/>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rot="13678723">
            <a:off x="6937405" y="5513832"/>
            <a:ext cx="231620" cy="609600"/>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rot="6722130">
            <a:off x="7272852" y="5167725"/>
            <a:ext cx="255316" cy="1301813"/>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41267935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8612" y="406400"/>
            <a:ext cx="10301288" cy="5981700"/>
          </a:xfrm>
        </p:spPr>
        <p:txBody>
          <a:bodyPr>
            <a:normAutofit fontScale="92500" lnSpcReduction="20000"/>
          </a:bodyPr>
          <a:lstStyle/>
          <a:p>
            <a:pPr>
              <a:buFontTx/>
              <a:buAutoNum type="arabicPeriod"/>
            </a:pPr>
            <a:r>
              <a:rPr lang="en-US" dirty="0"/>
              <a:t>While array[left] &lt;= pivot</a:t>
            </a:r>
          </a:p>
          <a:p>
            <a:pPr marL="0" indent="0">
              <a:buNone/>
            </a:pPr>
            <a:r>
              <a:rPr lang="en-US" dirty="0"/>
              <a:t>		++left;</a:t>
            </a:r>
          </a:p>
          <a:p>
            <a:pPr marL="0" indent="0">
              <a:buNone/>
            </a:pPr>
            <a:r>
              <a:rPr lang="en-US" dirty="0"/>
              <a:t>2.While array[right]&gt;pivot</a:t>
            </a:r>
          </a:p>
          <a:p>
            <a:pPr marL="0" indent="0">
              <a:buNone/>
            </a:pPr>
            <a:r>
              <a:rPr lang="en-US" dirty="0"/>
              <a:t>                     --right;</a:t>
            </a:r>
          </a:p>
          <a:p>
            <a:pPr marL="0" indent="0">
              <a:buNone/>
            </a:pPr>
            <a:r>
              <a:rPr lang="en-US" dirty="0"/>
              <a:t>3.If </a:t>
            </a:r>
            <a:r>
              <a:rPr lang="en-US" dirty="0" smtClean="0"/>
              <a:t> </a:t>
            </a:r>
            <a:r>
              <a:rPr lang="en-US" dirty="0"/>
              <a:t>left &lt; right</a:t>
            </a:r>
          </a:p>
          <a:p>
            <a:pPr marL="0" indent="0">
              <a:buNone/>
            </a:pPr>
            <a:r>
              <a:rPr lang="en-US" dirty="0"/>
              <a:t>	swap array[left] and array[right</a:t>
            </a:r>
            <a:r>
              <a:rPr lang="en-US" dirty="0" smtClean="0"/>
              <a:t>]</a:t>
            </a:r>
          </a:p>
          <a:p>
            <a:pPr marL="0" indent="0">
              <a:buNone/>
            </a:pPr>
            <a:r>
              <a:rPr lang="en-US" dirty="0" smtClean="0"/>
              <a:t>4.While right&gt; left, </a:t>
            </a:r>
            <a:r>
              <a:rPr lang="en-US" dirty="0"/>
              <a:t>go to 1.</a:t>
            </a:r>
          </a:p>
          <a:p>
            <a:pPr marL="0" indent="0">
              <a:buNone/>
            </a:pPr>
            <a:r>
              <a:rPr lang="en-US" dirty="0" smtClean="0"/>
              <a:t>5.Swap array[right] and pivot</a:t>
            </a:r>
            <a:endParaRPr lang="en-US" dirty="0"/>
          </a:p>
          <a:p>
            <a:pPr marL="0" indent="0">
              <a:buNone/>
            </a:pPr>
            <a:r>
              <a:rPr lang="en-US" dirty="0"/>
              <a:t>            pivot</a:t>
            </a:r>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dirty="0" smtClean="0"/>
              <a:t>                    </a:t>
            </a:r>
            <a:r>
              <a:rPr lang="en-US" dirty="0"/>
              <a:t>Left        </a:t>
            </a:r>
            <a:r>
              <a:rPr lang="en-US" dirty="0" smtClean="0"/>
              <a:t>    </a:t>
            </a:r>
            <a:r>
              <a:rPr lang="en-US" dirty="0"/>
              <a:t>right</a:t>
            </a:r>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3"/>
          <p:cNvGraphicFramePr>
            <a:graphicFrameLocks noGrp="1"/>
          </p:cNvGraphicFramePr>
          <p:nvPr/>
        </p:nvGraphicFramePr>
        <p:xfrm>
          <a:off x="2583656" y="5012266"/>
          <a:ext cx="8127999" cy="482791"/>
        </p:xfrm>
        <a:graphic>
          <a:graphicData uri="http://schemas.openxmlformats.org/drawingml/2006/table">
            <a:tbl>
              <a:tblPr firstRow="1" bandRow="1">
                <a:tableStyleId>{22838BEF-8BB2-4498-84A7-C5851F593DF1}</a:tableStyleId>
              </a:tblPr>
              <a:tblGrid>
                <a:gridCol w="903111"/>
                <a:gridCol w="903111"/>
                <a:gridCol w="903111"/>
                <a:gridCol w="903111"/>
                <a:gridCol w="903111"/>
                <a:gridCol w="903111"/>
                <a:gridCol w="903111"/>
                <a:gridCol w="903111"/>
                <a:gridCol w="903111"/>
              </a:tblGrid>
              <a:tr h="370840">
                <a:tc>
                  <a:txBody>
                    <a:bodyPr/>
                    <a:lstStyle/>
                    <a:p>
                      <a:pPr marL="0" marR="0">
                        <a:lnSpc>
                          <a:spcPct val="107000"/>
                        </a:lnSpc>
                        <a:spcBef>
                          <a:spcPts val="0"/>
                        </a:spcBef>
                        <a:spcAft>
                          <a:spcPts val="800"/>
                        </a:spcAft>
                      </a:pP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40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rgbClr val="FF0000"/>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10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30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1">
                        <a:lumMod val="20000"/>
                        <a:lumOff val="80000"/>
                      </a:schemeClr>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rgbClr val="FFFF00"/>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50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4"/>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60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1">
                        <a:lumMod val="20000"/>
                        <a:lumOff val="80000"/>
                      </a:schemeClr>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80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1">
                        <a:lumMod val="20000"/>
                        <a:lumOff val="80000"/>
                      </a:schemeClr>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100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r>
            </a:tbl>
          </a:graphicData>
        </a:graphic>
      </p:graphicFrame>
      <p:sp>
        <p:nvSpPr>
          <p:cNvPr id="5" name="Down Arrow 4"/>
          <p:cNvSpPr/>
          <p:nvPr/>
        </p:nvSpPr>
        <p:spPr>
          <a:xfrm>
            <a:off x="2755900" y="4457700"/>
            <a:ext cx="230632" cy="546608"/>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rot="13678723">
            <a:off x="6937405" y="5513832"/>
            <a:ext cx="231620" cy="609600"/>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rot="6722130">
            <a:off x="7272852" y="5167725"/>
            <a:ext cx="255316" cy="1301813"/>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9818115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6200" y="431800"/>
            <a:ext cx="11315700" cy="5981700"/>
          </a:xfrm>
        </p:spPr>
        <p:txBody>
          <a:bodyPr>
            <a:normAutofit lnSpcReduction="10000"/>
          </a:bodyPr>
          <a:lstStyle/>
          <a:p>
            <a:pPr>
              <a:buFontTx/>
              <a:buAutoNum type="arabicPeriod"/>
            </a:pPr>
            <a:r>
              <a:rPr lang="en-US" dirty="0"/>
              <a:t>While array[left] &lt;= pivot</a:t>
            </a:r>
          </a:p>
          <a:p>
            <a:pPr marL="0" indent="0">
              <a:buNone/>
            </a:pPr>
            <a:r>
              <a:rPr lang="en-US" dirty="0"/>
              <a:t>		++left;</a:t>
            </a:r>
          </a:p>
          <a:p>
            <a:pPr marL="0" indent="0">
              <a:buNone/>
            </a:pPr>
            <a:r>
              <a:rPr lang="en-US" dirty="0"/>
              <a:t>2.While array[right]&gt;pivot</a:t>
            </a:r>
          </a:p>
          <a:p>
            <a:pPr marL="0" indent="0">
              <a:buNone/>
            </a:pPr>
            <a:r>
              <a:rPr lang="en-US" dirty="0"/>
              <a:t>                     --right;</a:t>
            </a:r>
          </a:p>
          <a:p>
            <a:pPr marL="0" indent="0">
              <a:buNone/>
            </a:pPr>
            <a:r>
              <a:rPr lang="en-US" dirty="0"/>
              <a:t>3.If </a:t>
            </a:r>
            <a:r>
              <a:rPr lang="en-US" dirty="0" smtClean="0"/>
              <a:t> </a:t>
            </a:r>
            <a:r>
              <a:rPr lang="en-US" dirty="0"/>
              <a:t>left &lt; right</a:t>
            </a:r>
          </a:p>
          <a:p>
            <a:pPr marL="0" indent="0">
              <a:buNone/>
            </a:pPr>
            <a:r>
              <a:rPr lang="en-US" dirty="0"/>
              <a:t>	swap array[left] and array[right</a:t>
            </a:r>
            <a:r>
              <a:rPr lang="en-US" dirty="0" smtClean="0"/>
              <a:t>]</a:t>
            </a:r>
          </a:p>
          <a:p>
            <a:pPr marL="0" indent="0">
              <a:buNone/>
            </a:pPr>
            <a:r>
              <a:rPr lang="en-US" dirty="0" smtClean="0"/>
              <a:t>4.While right&gt; left, </a:t>
            </a:r>
            <a:r>
              <a:rPr lang="en-US" dirty="0"/>
              <a:t>go to 1.</a:t>
            </a:r>
          </a:p>
          <a:p>
            <a:pPr marL="0" indent="0">
              <a:buNone/>
            </a:pPr>
            <a:r>
              <a:rPr lang="en-US" dirty="0" smtClean="0"/>
              <a:t>5.Swap array[right] and pivot</a:t>
            </a:r>
            <a:endParaRPr lang="en-US" dirty="0"/>
          </a:p>
          <a:p>
            <a:pPr marL="0" indent="0">
              <a:buNone/>
            </a:pPr>
            <a:r>
              <a:rPr lang="en-US" dirty="0"/>
              <a:t>    </a:t>
            </a:r>
            <a:r>
              <a:rPr lang="en-US" dirty="0" smtClean="0"/>
              <a:t>pivot index=4    </a:t>
            </a:r>
            <a:endParaRPr lang="en-US" dirty="0"/>
          </a:p>
          <a:p>
            <a:pPr marL="0" indent="0">
              <a:buNone/>
            </a:pPr>
            <a:endParaRPr lang="en-US" dirty="0"/>
          </a:p>
          <a:p>
            <a:pPr marL="0" indent="0">
              <a:buNone/>
            </a:pPr>
            <a:r>
              <a:rPr lang="en-US" dirty="0" smtClean="0"/>
              <a:t>                                                                        </a:t>
            </a:r>
            <a:r>
              <a:rPr lang="en-US" dirty="0"/>
              <a:t>Left     </a:t>
            </a:r>
            <a:r>
              <a:rPr lang="en-US" dirty="0" smtClean="0"/>
              <a:t>   </a:t>
            </a:r>
            <a:r>
              <a:rPr lang="en-US" dirty="0"/>
              <a:t>right</a:t>
            </a:r>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616305213"/>
              </p:ext>
            </p:extLst>
          </p:nvPr>
        </p:nvGraphicFramePr>
        <p:xfrm>
          <a:off x="3637756" y="4740119"/>
          <a:ext cx="8127999" cy="482791"/>
        </p:xfrm>
        <a:graphic>
          <a:graphicData uri="http://schemas.openxmlformats.org/drawingml/2006/table">
            <a:tbl>
              <a:tblPr firstRow="1" bandRow="1">
                <a:tableStyleId>{22838BEF-8BB2-4498-84A7-C5851F593DF1}</a:tableStyleId>
              </a:tblPr>
              <a:tblGrid>
                <a:gridCol w="903111"/>
                <a:gridCol w="903111"/>
                <a:gridCol w="903111"/>
                <a:gridCol w="903111"/>
                <a:gridCol w="903111"/>
                <a:gridCol w="903111"/>
                <a:gridCol w="903111"/>
                <a:gridCol w="903111"/>
                <a:gridCol w="903111"/>
              </a:tblGrid>
              <a:tr h="370840">
                <a:tc>
                  <a:txBody>
                    <a:bodyPr/>
                    <a:lstStyle/>
                    <a:p>
                      <a:pPr marL="0" marR="0">
                        <a:lnSpc>
                          <a:spcPct val="107000"/>
                        </a:lnSpc>
                        <a:spcBef>
                          <a:spcPts val="0"/>
                        </a:spcBef>
                        <a:spcAft>
                          <a:spcPts val="800"/>
                        </a:spcAft>
                      </a:pP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rgbClr val="FFFF00"/>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10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30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1">
                        <a:lumMod val="20000"/>
                        <a:lumOff val="80000"/>
                      </a:schemeClr>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40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rgbClr val="FF0000"/>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50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4"/>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60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1">
                        <a:lumMod val="20000"/>
                        <a:lumOff val="80000"/>
                      </a:schemeClr>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80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1">
                        <a:lumMod val="20000"/>
                        <a:lumOff val="80000"/>
                      </a:schemeClr>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100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r>
            </a:tbl>
          </a:graphicData>
        </a:graphic>
      </p:graphicFrame>
      <p:sp>
        <p:nvSpPr>
          <p:cNvPr id="6" name="Down Arrow 5"/>
          <p:cNvSpPr/>
          <p:nvPr/>
        </p:nvSpPr>
        <p:spPr>
          <a:xfrm rot="13678723">
            <a:off x="8084275" y="5208179"/>
            <a:ext cx="231620" cy="609600"/>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rot="6722130">
            <a:off x="8072427" y="4862073"/>
            <a:ext cx="255316" cy="1301813"/>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750907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1612" y="520701"/>
            <a:ext cx="9905999" cy="4533900"/>
          </a:xfrm>
        </p:spPr>
        <p:txBody>
          <a:bodyPr>
            <a:normAutofit/>
          </a:bodyPr>
          <a:lstStyle/>
          <a:p>
            <a:pPr marL="0" indent="0">
              <a:buNone/>
            </a:pPr>
            <a:r>
              <a:rPr lang="en-US" sz="4000" dirty="0" smtClean="0"/>
              <a:t>                     Partition result</a:t>
            </a:r>
          </a:p>
          <a:p>
            <a:pPr marL="0" indent="0">
              <a:buNone/>
            </a:pPr>
            <a:endParaRPr lang="en-US" sz="4000" dirty="0" smtClean="0"/>
          </a:p>
          <a:p>
            <a:pPr marL="0" indent="0">
              <a:buNone/>
            </a:pPr>
            <a:endParaRPr lang="en-US" sz="4000" dirty="0"/>
          </a:p>
          <a:p>
            <a:pPr marL="0" indent="0">
              <a:buNone/>
            </a:pPr>
            <a:r>
              <a:rPr lang="en-US" sz="4000" dirty="0" smtClean="0"/>
              <a:t>               </a:t>
            </a:r>
            <a:r>
              <a:rPr lang="en-US" sz="2800" dirty="0" smtClean="0"/>
              <a:t>&lt;=pivot                            &gt;pivot</a:t>
            </a:r>
            <a:endParaRPr lang="en-US" sz="2800" dirty="0"/>
          </a:p>
        </p:txBody>
      </p:sp>
      <p:graphicFrame>
        <p:nvGraphicFramePr>
          <p:cNvPr id="4" name="Table 3"/>
          <p:cNvGraphicFramePr>
            <a:graphicFrameLocks noGrp="1"/>
          </p:cNvGraphicFramePr>
          <p:nvPr>
            <p:extLst>
              <p:ext uri="{D42A27DB-BD31-4B8C-83A1-F6EECF244321}">
                <p14:modId xmlns="" xmlns:p14="http://schemas.microsoft.com/office/powerpoint/2010/main" val="2340916315"/>
              </p:ext>
            </p:extLst>
          </p:nvPr>
        </p:nvGraphicFramePr>
        <p:xfrm>
          <a:off x="2209800" y="1938866"/>
          <a:ext cx="8127999" cy="482791"/>
        </p:xfrm>
        <a:graphic>
          <a:graphicData uri="http://schemas.openxmlformats.org/drawingml/2006/table">
            <a:tbl>
              <a:tblPr firstRow="1" bandRow="1">
                <a:tableStyleId>{22838BEF-8BB2-4498-84A7-C5851F593DF1}</a:tableStyleId>
              </a:tblPr>
              <a:tblGrid>
                <a:gridCol w="903111"/>
                <a:gridCol w="903111"/>
                <a:gridCol w="903111"/>
                <a:gridCol w="903111"/>
                <a:gridCol w="903111"/>
                <a:gridCol w="903111"/>
                <a:gridCol w="903111"/>
                <a:gridCol w="903111"/>
                <a:gridCol w="903111"/>
              </a:tblGrid>
              <a:tr h="370840">
                <a:tc>
                  <a:txBody>
                    <a:bodyPr/>
                    <a:lstStyle/>
                    <a:p>
                      <a:pPr marL="0" marR="0">
                        <a:lnSpc>
                          <a:spcPct val="107000"/>
                        </a:lnSpc>
                        <a:spcBef>
                          <a:spcPts val="0"/>
                        </a:spcBef>
                        <a:spcAft>
                          <a:spcPts val="800"/>
                        </a:spcAft>
                      </a:pP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10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30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40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rgbClr val="FF0000"/>
                    </a:solidFill>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50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60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80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100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r>
            </a:tbl>
          </a:graphicData>
        </a:graphic>
      </p:graphicFrame>
      <p:cxnSp>
        <p:nvCxnSpPr>
          <p:cNvPr id="6" name="Straight Connector 5"/>
          <p:cNvCxnSpPr/>
          <p:nvPr/>
        </p:nvCxnSpPr>
        <p:spPr>
          <a:xfrm>
            <a:off x="5829300" y="2565400"/>
            <a:ext cx="0" cy="1422400"/>
          </a:xfrm>
          <a:prstGeom prst="line">
            <a:avLst/>
          </a:prstGeom>
          <a:ln w="2222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756400" y="2565400"/>
            <a:ext cx="0" cy="1422400"/>
          </a:xfrm>
          <a:prstGeom prst="line">
            <a:avLst/>
          </a:prstGeom>
          <a:ln w="2222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822700" y="3987800"/>
            <a:ext cx="18161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908800" y="3987800"/>
            <a:ext cx="1765300" cy="0"/>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962006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0312" y="1677987"/>
            <a:ext cx="9905999" cy="3541714"/>
          </a:xfrm>
        </p:spPr>
        <p:txBody>
          <a:bodyPr>
            <a:normAutofit/>
          </a:bodyPr>
          <a:lstStyle/>
          <a:p>
            <a:pPr marL="0" indent="0">
              <a:buNone/>
            </a:pPr>
            <a:r>
              <a:rPr lang="en-US" sz="3200" dirty="0" smtClean="0"/>
              <a:t>                               Our sorted array is:</a:t>
            </a:r>
          </a:p>
          <a:p>
            <a:pPr marL="0" indent="0">
              <a:buNone/>
            </a:pPr>
            <a:endParaRPr lang="en-US" sz="2800" dirty="0"/>
          </a:p>
        </p:txBody>
      </p:sp>
      <p:graphicFrame>
        <p:nvGraphicFramePr>
          <p:cNvPr id="4" name="Table 3"/>
          <p:cNvGraphicFramePr>
            <a:graphicFrameLocks noGrp="1"/>
          </p:cNvGraphicFramePr>
          <p:nvPr>
            <p:extLst>
              <p:ext uri="{D42A27DB-BD31-4B8C-83A1-F6EECF244321}">
                <p14:modId xmlns="" xmlns:p14="http://schemas.microsoft.com/office/powerpoint/2010/main" val="2663704755"/>
              </p:ext>
            </p:extLst>
          </p:nvPr>
        </p:nvGraphicFramePr>
        <p:xfrm>
          <a:off x="2411411" y="2802466"/>
          <a:ext cx="8129592" cy="482791"/>
        </p:xfrm>
        <a:graphic>
          <a:graphicData uri="http://schemas.openxmlformats.org/drawingml/2006/table">
            <a:tbl>
              <a:tblPr firstRow="1" bandRow="1">
                <a:tableStyleId>{22838BEF-8BB2-4498-84A7-C5851F593DF1}</a:tableStyleId>
              </a:tblPr>
              <a:tblGrid>
                <a:gridCol w="903288"/>
                <a:gridCol w="903288"/>
                <a:gridCol w="903288"/>
                <a:gridCol w="903288"/>
                <a:gridCol w="903288"/>
                <a:gridCol w="903288"/>
                <a:gridCol w="903288"/>
                <a:gridCol w="903288"/>
                <a:gridCol w="903288"/>
              </a:tblGrid>
              <a:tr h="370840">
                <a:tc>
                  <a:txBody>
                    <a:bodyPr/>
                    <a:lstStyle/>
                    <a:p>
                      <a:pPr marL="0" marR="0">
                        <a:lnSpc>
                          <a:spcPct val="107000"/>
                        </a:lnSpc>
                        <a:spcBef>
                          <a:spcPts val="0"/>
                        </a:spcBef>
                        <a:spcAft>
                          <a:spcPts val="800"/>
                        </a:spcAft>
                      </a:pP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10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30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40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50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60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80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100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tr>
            </a:tbl>
          </a:graphicData>
        </a:graphic>
      </p:graphicFrame>
    </p:spTree>
    <p:extLst>
      <p:ext uri="{BB962C8B-B14F-4D97-AF65-F5344CB8AC3E}">
        <p14:creationId xmlns="" xmlns:p14="http://schemas.microsoft.com/office/powerpoint/2010/main" val="3590894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395167"/>
            <a:ext cx="9905999" cy="4396034"/>
          </a:xfrm>
        </p:spPr>
        <p:txBody>
          <a:bodyPr>
            <a:normAutofit/>
          </a:bodyPr>
          <a:lstStyle/>
          <a:p>
            <a:pPr>
              <a:buNone/>
            </a:pPr>
            <a:r>
              <a:rPr lang="en-US" sz="3600" dirty="0" smtClean="0"/>
              <a:t>Presented by:                         Presented </a:t>
            </a:r>
            <a:r>
              <a:rPr lang="en-US" sz="3600" dirty="0" smtClean="0"/>
              <a:t>To</a:t>
            </a:r>
            <a:r>
              <a:rPr lang="en-US" sz="3600" dirty="0" smtClean="0"/>
              <a:t>:</a:t>
            </a:r>
          </a:p>
          <a:p>
            <a:pPr>
              <a:buNone/>
            </a:pPr>
            <a:r>
              <a:rPr lang="en-US" sz="2800" dirty="0" err="1" smtClean="0"/>
              <a:t>Nilofa</a:t>
            </a:r>
            <a:r>
              <a:rPr lang="en-US" sz="2800" dirty="0" smtClean="0"/>
              <a:t> </a:t>
            </a:r>
            <a:r>
              <a:rPr lang="en-US" sz="2800" dirty="0" err="1" smtClean="0"/>
              <a:t>Easmin</a:t>
            </a:r>
            <a:r>
              <a:rPr lang="en-US" sz="2800" dirty="0" smtClean="0"/>
              <a:t>, ID:CE-18018 </a:t>
            </a:r>
            <a:r>
              <a:rPr lang="en-US" sz="2800" dirty="0" smtClean="0"/>
              <a:t>               </a:t>
            </a:r>
            <a:r>
              <a:rPr lang="en-US" sz="2800" dirty="0" smtClean="0"/>
              <a:t>Md. </a:t>
            </a:r>
            <a:r>
              <a:rPr lang="en-US" sz="2800" dirty="0" err="1" smtClean="0"/>
              <a:t>Mahfuz</a:t>
            </a:r>
            <a:r>
              <a:rPr lang="en-US" sz="2800" dirty="0" smtClean="0"/>
              <a:t> Reza</a:t>
            </a:r>
            <a:endParaRPr lang="en-US" sz="2800" dirty="0" smtClean="0"/>
          </a:p>
          <a:p>
            <a:pPr>
              <a:buNone/>
            </a:pPr>
            <a:r>
              <a:rPr lang="en-US" sz="2800" dirty="0" err="1" smtClean="0"/>
              <a:t>Kethrin</a:t>
            </a:r>
            <a:r>
              <a:rPr lang="en-US" sz="2800" dirty="0" smtClean="0"/>
              <a:t> </a:t>
            </a:r>
            <a:r>
              <a:rPr lang="en-US" sz="2800" dirty="0" err="1" smtClean="0"/>
              <a:t>Sukhi</a:t>
            </a:r>
            <a:r>
              <a:rPr lang="en-US" sz="2800" dirty="0" smtClean="0"/>
              <a:t> </a:t>
            </a:r>
            <a:r>
              <a:rPr lang="en-US" sz="2800" dirty="0" err="1" smtClean="0"/>
              <a:t>Tazo</a:t>
            </a:r>
            <a:r>
              <a:rPr lang="en-US" sz="2800" dirty="0" smtClean="0"/>
              <a:t>, </a:t>
            </a:r>
            <a:r>
              <a:rPr lang="en-US" sz="2800" dirty="0" smtClean="0"/>
              <a:t>ID:CE-1805            Assistant professor</a:t>
            </a:r>
          </a:p>
          <a:p>
            <a:pPr>
              <a:buNone/>
            </a:pPr>
            <a:r>
              <a:rPr lang="en-US" sz="2800" dirty="0" smtClean="0"/>
              <a:t> </a:t>
            </a:r>
            <a:r>
              <a:rPr lang="en-US" sz="2800" dirty="0" smtClean="0"/>
              <a:t>                                                       Dept</a:t>
            </a:r>
            <a:r>
              <a:rPr lang="en-US" sz="2800" dirty="0" smtClean="0"/>
              <a:t>. of CSE,MBSTU</a:t>
            </a:r>
            <a:endParaRPr lang="en-U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smtClean="0"/>
              <a:t>                 Quicksort</a:t>
            </a:r>
            <a:r>
              <a:rPr lang="en-US" dirty="0"/>
              <a:t>: Worst Case</a:t>
            </a:r>
          </a:p>
        </p:txBody>
      </p:sp>
      <p:sp>
        <p:nvSpPr>
          <p:cNvPr id="48131" name="Rectangle 3"/>
          <p:cNvSpPr>
            <a:spLocks noGrp="1" noChangeArrowheads="1"/>
          </p:cNvSpPr>
          <p:nvPr>
            <p:ph type="body" idx="1"/>
          </p:nvPr>
        </p:nvSpPr>
        <p:spPr>
          <a:xfrm>
            <a:off x="1360353" y="2236608"/>
            <a:ext cx="11050588" cy="3541714"/>
          </a:xfrm>
        </p:spPr>
        <p:txBody>
          <a:bodyPr/>
          <a:lstStyle/>
          <a:p>
            <a:r>
              <a:rPr lang="en-US" dirty="0"/>
              <a:t>Assume first element is chosen as pivot.</a:t>
            </a:r>
          </a:p>
          <a:p>
            <a:r>
              <a:rPr lang="en-US" dirty="0"/>
              <a:t>Assume we get array that is already in order</a:t>
            </a:r>
            <a:r>
              <a:rPr lang="en-US" dirty="0" smtClean="0"/>
              <a:t>: </a:t>
            </a:r>
          </a:p>
          <a:p>
            <a:endParaRPr lang="en-US" dirty="0"/>
          </a:p>
          <a:p>
            <a:pPr marL="0" indent="0">
              <a:buNone/>
            </a:pPr>
            <a:r>
              <a:rPr lang="en-US" dirty="0" smtClean="0"/>
              <a:t> </a:t>
            </a:r>
          </a:p>
          <a:p>
            <a:pPr marL="0" indent="0">
              <a:buNone/>
            </a:pPr>
            <a:r>
              <a:rPr lang="en-US" dirty="0" smtClean="0"/>
              <a:t>                       pivot      left                                                                    right                                      </a:t>
            </a:r>
            <a:endParaRPr lang="en-US" dirty="0"/>
          </a:p>
        </p:txBody>
      </p:sp>
      <p:sp>
        <p:nvSpPr>
          <p:cNvPr id="48145" name="Line 17"/>
          <p:cNvSpPr>
            <a:spLocks noChangeShapeType="1"/>
          </p:cNvSpPr>
          <p:nvPr/>
        </p:nvSpPr>
        <p:spPr bwMode="auto">
          <a:xfrm flipV="1">
            <a:off x="10933111" y="4238223"/>
            <a:ext cx="228600" cy="381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6" name="Line 18"/>
          <p:cNvSpPr>
            <a:spLocks noChangeShapeType="1"/>
          </p:cNvSpPr>
          <p:nvPr/>
        </p:nvSpPr>
        <p:spPr bwMode="auto">
          <a:xfrm flipV="1">
            <a:off x="4602331" y="4238223"/>
            <a:ext cx="228600" cy="381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 name="Table 2"/>
          <p:cNvGraphicFramePr>
            <a:graphicFrameLocks noGrp="1"/>
          </p:cNvGraphicFramePr>
          <p:nvPr>
            <p:extLst>
              <p:ext uri="{D42A27DB-BD31-4B8C-83A1-F6EECF244321}">
                <p14:modId xmlns="" xmlns:p14="http://schemas.microsoft.com/office/powerpoint/2010/main" val="3817634122"/>
              </p:ext>
            </p:extLst>
          </p:nvPr>
        </p:nvGraphicFramePr>
        <p:xfrm>
          <a:off x="3460585" y="3631545"/>
          <a:ext cx="8127999" cy="518160"/>
        </p:xfrm>
        <a:graphic>
          <a:graphicData uri="http://schemas.openxmlformats.org/drawingml/2006/table">
            <a:tbl>
              <a:tblPr firstRow="1" bandRow="1">
                <a:tableStyleId>{22838BEF-8BB2-4498-84A7-C5851F593DF1}</a:tableStyleId>
              </a:tblPr>
              <a:tblGrid>
                <a:gridCol w="903111"/>
                <a:gridCol w="903111"/>
                <a:gridCol w="903111"/>
                <a:gridCol w="903111"/>
                <a:gridCol w="903111"/>
                <a:gridCol w="903111"/>
                <a:gridCol w="903111"/>
                <a:gridCol w="903111"/>
                <a:gridCol w="903111"/>
              </a:tblGrid>
              <a:tr h="370840">
                <a:tc>
                  <a:txBody>
                    <a:bodyPr/>
                    <a:lstStyle/>
                    <a:p>
                      <a:r>
                        <a:rPr lang="en-US" sz="2400" dirty="0" smtClean="0"/>
                        <a:t>   2</a:t>
                      </a:r>
                      <a:endParaRPr lang="en-US" sz="2400" dirty="0"/>
                    </a:p>
                  </a:txBody>
                  <a:tcPr>
                    <a:solidFill>
                      <a:srgbClr val="FF0000"/>
                    </a:solidFill>
                  </a:tcPr>
                </a:tc>
                <a:tc>
                  <a:txBody>
                    <a:bodyPr/>
                    <a:lstStyle/>
                    <a:p>
                      <a:r>
                        <a:rPr lang="en-US" sz="2400" dirty="0" smtClean="0"/>
                        <a:t>   4</a:t>
                      </a:r>
                      <a:endParaRPr lang="en-US" sz="2400" dirty="0"/>
                    </a:p>
                  </a:txBody>
                  <a:tcPr>
                    <a:solidFill>
                      <a:schemeClr val="accent4"/>
                    </a:solidFill>
                  </a:tcPr>
                </a:tc>
                <a:tc>
                  <a:txBody>
                    <a:bodyPr/>
                    <a:lstStyle/>
                    <a:p>
                      <a:r>
                        <a:rPr lang="en-US" sz="2400" dirty="0" smtClean="0"/>
                        <a:t> 10</a:t>
                      </a:r>
                      <a:endParaRPr lang="en-US" sz="2400" dirty="0"/>
                    </a:p>
                  </a:txBody>
                  <a:tcPr/>
                </a:tc>
                <a:tc>
                  <a:txBody>
                    <a:bodyPr/>
                    <a:lstStyle/>
                    <a:p>
                      <a:r>
                        <a:rPr lang="en-US" sz="2400" dirty="0" smtClean="0"/>
                        <a:t> 12</a:t>
                      </a:r>
                      <a:endParaRPr lang="en-US" sz="2400" dirty="0"/>
                    </a:p>
                  </a:txBody>
                  <a:tcPr/>
                </a:tc>
                <a:tc>
                  <a:txBody>
                    <a:bodyPr/>
                    <a:lstStyle/>
                    <a:p>
                      <a:r>
                        <a:rPr lang="en-US" sz="2400" dirty="0" smtClean="0"/>
                        <a:t>  13</a:t>
                      </a:r>
                      <a:endParaRPr lang="en-US" sz="2400" dirty="0"/>
                    </a:p>
                  </a:txBody>
                  <a:tcPr/>
                </a:tc>
                <a:tc>
                  <a:txBody>
                    <a:bodyPr/>
                    <a:lstStyle/>
                    <a:p>
                      <a:r>
                        <a:rPr lang="en-US" sz="2400" dirty="0" smtClean="0"/>
                        <a:t>  50</a:t>
                      </a:r>
                      <a:endParaRPr lang="en-US" sz="2400" dirty="0"/>
                    </a:p>
                  </a:txBody>
                  <a:tcPr/>
                </a:tc>
                <a:tc>
                  <a:txBody>
                    <a:bodyPr/>
                    <a:lstStyle/>
                    <a:p>
                      <a:r>
                        <a:rPr lang="en-US" sz="2400" dirty="0" smtClean="0"/>
                        <a:t>  57</a:t>
                      </a:r>
                      <a:endParaRPr lang="en-US" sz="2400" dirty="0"/>
                    </a:p>
                  </a:txBody>
                  <a:tcPr/>
                </a:tc>
                <a:tc>
                  <a:txBody>
                    <a:bodyPr/>
                    <a:lstStyle/>
                    <a:p>
                      <a:r>
                        <a:rPr lang="en-US" sz="2400" dirty="0" smtClean="0"/>
                        <a:t>  63     </a:t>
                      </a:r>
                      <a:endParaRPr lang="en-US" sz="2400" dirty="0"/>
                    </a:p>
                  </a:txBody>
                  <a:tcPr/>
                </a:tc>
                <a:tc>
                  <a:txBody>
                    <a:bodyPr/>
                    <a:lstStyle/>
                    <a:p>
                      <a:r>
                        <a:rPr lang="en-US" sz="2800" dirty="0" smtClean="0"/>
                        <a:t>100</a:t>
                      </a:r>
                      <a:endParaRPr lang="en-US" sz="2800" dirty="0"/>
                    </a:p>
                  </a:txBody>
                  <a:tcPr>
                    <a:solidFill>
                      <a:srgbClr val="FFFF00"/>
                    </a:solidFill>
                  </a:tcPr>
                </a:tc>
              </a:tr>
            </a:tbl>
          </a:graphicData>
        </a:graphic>
      </p:graphicFrame>
      <p:sp>
        <p:nvSpPr>
          <p:cNvPr id="4" name="Down Arrow 3"/>
          <p:cNvSpPr/>
          <p:nvPr/>
        </p:nvSpPr>
        <p:spPr>
          <a:xfrm rot="13426810">
            <a:off x="3734782" y="4186097"/>
            <a:ext cx="45719" cy="488790"/>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8721041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0512" y="128789"/>
            <a:ext cx="9905999" cy="6413679"/>
          </a:xfrm>
        </p:spPr>
        <p:txBody>
          <a:bodyPr>
            <a:normAutofit fontScale="92500" lnSpcReduction="10000"/>
          </a:bodyPr>
          <a:lstStyle/>
          <a:p>
            <a:pPr>
              <a:buFontTx/>
              <a:buAutoNum type="arabicPeriod"/>
            </a:pPr>
            <a:r>
              <a:rPr lang="en-US" sz="2800" dirty="0"/>
              <a:t>While array[left] &lt;= pivot</a:t>
            </a:r>
          </a:p>
          <a:p>
            <a:pPr marL="0" indent="0">
              <a:buNone/>
            </a:pPr>
            <a:r>
              <a:rPr lang="en-US" sz="2800" dirty="0"/>
              <a:t>		++left;</a:t>
            </a:r>
          </a:p>
          <a:p>
            <a:pPr marL="0" indent="0">
              <a:buNone/>
            </a:pPr>
            <a:r>
              <a:rPr lang="en-US" sz="2800" dirty="0"/>
              <a:t>2.While array[right]&gt;pivot</a:t>
            </a:r>
          </a:p>
          <a:p>
            <a:pPr marL="0" indent="0">
              <a:buNone/>
            </a:pPr>
            <a:r>
              <a:rPr lang="en-US" sz="2800" dirty="0"/>
              <a:t>                     --right</a:t>
            </a:r>
            <a:r>
              <a:rPr lang="en-US" sz="2800" dirty="0" smtClean="0"/>
              <a:t>;</a:t>
            </a:r>
          </a:p>
          <a:p>
            <a:pPr marL="0" indent="0">
              <a:buNone/>
            </a:pPr>
            <a:r>
              <a:rPr lang="en-US" sz="2800" dirty="0"/>
              <a:t>3</a:t>
            </a:r>
            <a:r>
              <a:rPr lang="en-US" sz="2800" dirty="0" smtClean="0"/>
              <a:t>.If </a:t>
            </a:r>
            <a:r>
              <a:rPr lang="en-US" sz="2800" dirty="0"/>
              <a:t>too left &lt; </a:t>
            </a:r>
            <a:r>
              <a:rPr lang="en-US" sz="2800" dirty="0" smtClean="0"/>
              <a:t>right , swap </a:t>
            </a:r>
            <a:r>
              <a:rPr lang="en-US" sz="2800" dirty="0"/>
              <a:t>array[left] and array[right</a:t>
            </a:r>
            <a:r>
              <a:rPr lang="en-US" sz="2800" dirty="0" smtClean="0"/>
              <a:t>]</a:t>
            </a:r>
          </a:p>
          <a:p>
            <a:pPr marL="0" indent="0">
              <a:buNone/>
            </a:pPr>
            <a:r>
              <a:rPr lang="en-US" sz="2800" dirty="0" smtClean="0"/>
              <a:t>4.While </a:t>
            </a:r>
            <a:r>
              <a:rPr lang="en-US" sz="2800" dirty="0"/>
              <a:t>right &gt; left, go to 1</a:t>
            </a:r>
            <a:r>
              <a:rPr lang="en-US" sz="2800" dirty="0" smtClean="0"/>
              <a:t>.</a:t>
            </a:r>
          </a:p>
          <a:p>
            <a:pPr marL="0" indent="0">
              <a:buNone/>
            </a:pPr>
            <a:r>
              <a:rPr lang="en-US" sz="2800" dirty="0" smtClean="0"/>
              <a:t>5.Swap array[right] and array[pivot]</a:t>
            </a:r>
            <a:endParaRPr lang="en-US" sz="2800" dirty="0"/>
          </a:p>
          <a:p>
            <a:pPr marL="0" indent="0">
              <a:buNone/>
            </a:pPr>
            <a:r>
              <a:rPr lang="en-US" dirty="0" smtClean="0"/>
              <a:t>             </a:t>
            </a:r>
            <a:r>
              <a:rPr lang="en-US" dirty="0"/>
              <a:t>pivot</a:t>
            </a:r>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dirty="0" smtClean="0"/>
              <a:t>  </a:t>
            </a:r>
            <a:r>
              <a:rPr lang="en-US" dirty="0"/>
              <a:t>Left              </a:t>
            </a:r>
            <a:r>
              <a:rPr lang="en-US" dirty="0" smtClean="0"/>
              <a:t>                                                           </a:t>
            </a:r>
            <a:r>
              <a:rPr lang="en-US" dirty="0"/>
              <a:t>right</a:t>
            </a:r>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4267882612"/>
              </p:ext>
            </p:extLst>
          </p:nvPr>
        </p:nvGraphicFramePr>
        <p:xfrm>
          <a:off x="2449511" y="5013824"/>
          <a:ext cx="8127999" cy="518160"/>
        </p:xfrm>
        <a:graphic>
          <a:graphicData uri="http://schemas.openxmlformats.org/drawingml/2006/table">
            <a:tbl>
              <a:tblPr firstRow="1" bandRow="1">
                <a:tableStyleId>{22838BEF-8BB2-4498-84A7-C5851F593DF1}</a:tableStyleId>
              </a:tblPr>
              <a:tblGrid>
                <a:gridCol w="903111"/>
                <a:gridCol w="903111"/>
                <a:gridCol w="903111"/>
                <a:gridCol w="903111"/>
                <a:gridCol w="903111"/>
                <a:gridCol w="903111"/>
                <a:gridCol w="903111"/>
                <a:gridCol w="903111"/>
                <a:gridCol w="903111"/>
              </a:tblGrid>
              <a:tr h="370840">
                <a:tc>
                  <a:txBody>
                    <a:bodyPr/>
                    <a:lstStyle/>
                    <a:p>
                      <a:r>
                        <a:rPr lang="en-US" sz="2400" dirty="0" smtClean="0"/>
                        <a:t>   2</a:t>
                      </a:r>
                      <a:endParaRPr lang="en-US" sz="2400" dirty="0"/>
                    </a:p>
                  </a:txBody>
                  <a:tcPr>
                    <a:solidFill>
                      <a:srgbClr val="FF0000"/>
                    </a:solidFill>
                  </a:tcPr>
                </a:tc>
                <a:tc>
                  <a:txBody>
                    <a:bodyPr/>
                    <a:lstStyle/>
                    <a:p>
                      <a:r>
                        <a:rPr lang="en-US" sz="2400" dirty="0" smtClean="0"/>
                        <a:t>   4</a:t>
                      </a:r>
                      <a:endParaRPr lang="en-US" sz="2400" dirty="0"/>
                    </a:p>
                  </a:txBody>
                  <a:tcPr>
                    <a:solidFill>
                      <a:schemeClr val="accent4"/>
                    </a:solidFill>
                  </a:tcPr>
                </a:tc>
                <a:tc>
                  <a:txBody>
                    <a:bodyPr/>
                    <a:lstStyle/>
                    <a:p>
                      <a:r>
                        <a:rPr lang="en-US" sz="2400" dirty="0" smtClean="0"/>
                        <a:t> 10</a:t>
                      </a:r>
                      <a:endParaRPr lang="en-US" sz="2400" dirty="0"/>
                    </a:p>
                  </a:txBody>
                  <a:tcPr/>
                </a:tc>
                <a:tc>
                  <a:txBody>
                    <a:bodyPr/>
                    <a:lstStyle/>
                    <a:p>
                      <a:r>
                        <a:rPr lang="en-US" sz="2400" dirty="0" smtClean="0"/>
                        <a:t> 12</a:t>
                      </a:r>
                      <a:endParaRPr lang="en-US" sz="2400" dirty="0"/>
                    </a:p>
                  </a:txBody>
                  <a:tcPr>
                    <a:solidFill>
                      <a:schemeClr val="tx1">
                        <a:lumMod val="95000"/>
                      </a:schemeClr>
                    </a:solidFill>
                  </a:tcPr>
                </a:tc>
                <a:tc>
                  <a:txBody>
                    <a:bodyPr/>
                    <a:lstStyle/>
                    <a:p>
                      <a:r>
                        <a:rPr lang="en-US" sz="2400" dirty="0" smtClean="0"/>
                        <a:t>  13</a:t>
                      </a:r>
                      <a:endParaRPr lang="en-US" sz="2400" dirty="0"/>
                    </a:p>
                  </a:txBody>
                  <a:tcPr/>
                </a:tc>
                <a:tc>
                  <a:txBody>
                    <a:bodyPr/>
                    <a:lstStyle/>
                    <a:p>
                      <a:r>
                        <a:rPr lang="en-US" sz="2400" dirty="0" smtClean="0"/>
                        <a:t>  50</a:t>
                      </a:r>
                      <a:endParaRPr lang="en-US" sz="2400" dirty="0"/>
                    </a:p>
                  </a:txBody>
                  <a:tcPr/>
                </a:tc>
                <a:tc>
                  <a:txBody>
                    <a:bodyPr/>
                    <a:lstStyle/>
                    <a:p>
                      <a:r>
                        <a:rPr lang="en-US" sz="2400" dirty="0" smtClean="0"/>
                        <a:t>  57</a:t>
                      </a:r>
                      <a:endParaRPr lang="en-US" sz="2400" dirty="0"/>
                    </a:p>
                  </a:txBody>
                  <a:tcPr/>
                </a:tc>
                <a:tc>
                  <a:txBody>
                    <a:bodyPr/>
                    <a:lstStyle/>
                    <a:p>
                      <a:r>
                        <a:rPr lang="en-US" sz="2400" dirty="0" smtClean="0"/>
                        <a:t>  63     </a:t>
                      </a:r>
                      <a:endParaRPr lang="en-US" sz="2400" dirty="0"/>
                    </a:p>
                  </a:txBody>
                  <a:tcPr>
                    <a:solidFill>
                      <a:schemeClr val="tx1">
                        <a:lumMod val="95000"/>
                      </a:schemeClr>
                    </a:solidFill>
                  </a:tcPr>
                </a:tc>
                <a:tc>
                  <a:txBody>
                    <a:bodyPr/>
                    <a:lstStyle/>
                    <a:p>
                      <a:r>
                        <a:rPr lang="en-US" sz="2800" dirty="0" smtClean="0"/>
                        <a:t>100</a:t>
                      </a:r>
                      <a:endParaRPr lang="en-US" sz="2800" dirty="0"/>
                    </a:p>
                  </a:txBody>
                  <a:tcPr>
                    <a:solidFill>
                      <a:srgbClr val="FFFF00"/>
                    </a:solidFill>
                  </a:tcPr>
                </a:tc>
              </a:tr>
            </a:tbl>
          </a:graphicData>
        </a:graphic>
      </p:graphicFrame>
      <p:sp>
        <p:nvSpPr>
          <p:cNvPr id="5" name="Down Arrow 4"/>
          <p:cNvSpPr/>
          <p:nvPr/>
        </p:nvSpPr>
        <p:spPr>
          <a:xfrm>
            <a:off x="2794537" y="4439276"/>
            <a:ext cx="205232" cy="584708"/>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rot="10800000">
            <a:off x="9932474" y="5543639"/>
            <a:ext cx="230632" cy="571500"/>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rot="10800000">
            <a:off x="3761525" y="5543639"/>
            <a:ext cx="230632" cy="584200"/>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7852749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0512" y="128789"/>
            <a:ext cx="9905999" cy="6413679"/>
          </a:xfrm>
        </p:spPr>
        <p:txBody>
          <a:bodyPr>
            <a:normAutofit fontScale="92500" lnSpcReduction="10000"/>
          </a:bodyPr>
          <a:lstStyle/>
          <a:p>
            <a:pPr>
              <a:buFontTx/>
              <a:buAutoNum type="arabicPeriod"/>
            </a:pPr>
            <a:r>
              <a:rPr lang="en-US" sz="2800" dirty="0"/>
              <a:t>While array[left] &lt;= pivot</a:t>
            </a:r>
          </a:p>
          <a:p>
            <a:pPr marL="0" indent="0">
              <a:buNone/>
            </a:pPr>
            <a:r>
              <a:rPr lang="en-US" sz="2800" dirty="0"/>
              <a:t>		++left;</a:t>
            </a:r>
          </a:p>
          <a:p>
            <a:pPr marL="0" indent="0">
              <a:buNone/>
            </a:pPr>
            <a:r>
              <a:rPr lang="en-US" sz="2800" dirty="0"/>
              <a:t>2.While array[right]&gt;pivot</a:t>
            </a:r>
          </a:p>
          <a:p>
            <a:pPr marL="0" indent="0">
              <a:buNone/>
            </a:pPr>
            <a:r>
              <a:rPr lang="en-US" sz="2800" dirty="0"/>
              <a:t>                     --right</a:t>
            </a:r>
            <a:r>
              <a:rPr lang="en-US" sz="2800" dirty="0" smtClean="0"/>
              <a:t>;</a:t>
            </a:r>
          </a:p>
          <a:p>
            <a:pPr marL="0" indent="0">
              <a:buNone/>
            </a:pPr>
            <a:r>
              <a:rPr lang="en-US" sz="2800" dirty="0"/>
              <a:t>3</a:t>
            </a:r>
            <a:r>
              <a:rPr lang="en-US" sz="2800" dirty="0" smtClean="0"/>
              <a:t>.If </a:t>
            </a:r>
            <a:r>
              <a:rPr lang="en-US" sz="2800" dirty="0"/>
              <a:t>too left &lt; </a:t>
            </a:r>
            <a:r>
              <a:rPr lang="en-US" sz="2800" dirty="0" smtClean="0"/>
              <a:t>right , swap </a:t>
            </a:r>
            <a:r>
              <a:rPr lang="en-US" sz="2800" dirty="0"/>
              <a:t>array[left] and array[right</a:t>
            </a:r>
            <a:r>
              <a:rPr lang="en-US" sz="2800" dirty="0" smtClean="0"/>
              <a:t>]</a:t>
            </a:r>
          </a:p>
          <a:p>
            <a:pPr marL="0" indent="0">
              <a:buNone/>
            </a:pPr>
            <a:r>
              <a:rPr lang="en-US" sz="2800" dirty="0" smtClean="0"/>
              <a:t>4.While </a:t>
            </a:r>
            <a:r>
              <a:rPr lang="en-US" sz="2800" dirty="0"/>
              <a:t>right &gt; left, go to 1</a:t>
            </a:r>
            <a:r>
              <a:rPr lang="en-US" sz="2800" dirty="0" smtClean="0"/>
              <a:t>.</a:t>
            </a:r>
          </a:p>
          <a:p>
            <a:pPr marL="0" indent="0">
              <a:buNone/>
            </a:pPr>
            <a:r>
              <a:rPr lang="en-US" sz="2800" dirty="0" smtClean="0"/>
              <a:t>5.Swap array[right] and array[pivot]</a:t>
            </a:r>
            <a:endParaRPr lang="en-US" sz="2800" dirty="0"/>
          </a:p>
          <a:p>
            <a:pPr marL="0" indent="0">
              <a:buNone/>
            </a:pPr>
            <a:r>
              <a:rPr lang="en-US" dirty="0" smtClean="0"/>
              <a:t>             </a:t>
            </a:r>
            <a:r>
              <a:rPr lang="en-US" dirty="0"/>
              <a:t>pivot</a:t>
            </a:r>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dirty="0" smtClean="0"/>
              <a:t>  </a:t>
            </a:r>
            <a:r>
              <a:rPr lang="en-US" dirty="0"/>
              <a:t>Left              </a:t>
            </a:r>
            <a:r>
              <a:rPr lang="en-US" dirty="0" smtClean="0"/>
              <a:t>                                                           </a:t>
            </a:r>
            <a:r>
              <a:rPr lang="en-US" dirty="0"/>
              <a:t>right</a:t>
            </a:r>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2195270886"/>
              </p:ext>
            </p:extLst>
          </p:nvPr>
        </p:nvGraphicFramePr>
        <p:xfrm>
          <a:off x="2449511" y="5013824"/>
          <a:ext cx="8127999" cy="518160"/>
        </p:xfrm>
        <a:graphic>
          <a:graphicData uri="http://schemas.openxmlformats.org/drawingml/2006/table">
            <a:tbl>
              <a:tblPr firstRow="1" bandRow="1">
                <a:tableStyleId>{22838BEF-8BB2-4498-84A7-C5851F593DF1}</a:tableStyleId>
              </a:tblPr>
              <a:tblGrid>
                <a:gridCol w="903111"/>
                <a:gridCol w="903111"/>
                <a:gridCol w="903111"/>
                <a:gridCol w="903111"/>
                <a:gridCol w="903111"/>
                <a:gridCol w="903111"/>
                <a:gridCol w="903111"/>
                <a:gridCol w="903111"/>
                <a:gridCol w="903111"/>
              </a:tblGrid>
              <a:tr h="370840">
                <a:tc>
                  <a:txBody>
                    <a:bodyPr/>
                    <a:lstStyle/>
                    <a:p>
                      <a:r>
                        <a:rPr lang="en-US" sz="2400" dirty="0" smtClean="0"/>
                        <a:t>   2</a:t>
                      </a:r>
                      <a:endParaRPr lang="en-US" sz="2400" dirty="0"/>
                    </a:p>
                  </a:txBody>
                  <a:tcPr>
                    <a:solidFill>
                      <a:srgbClr val="FF0000"/>
                    </a:solidFill>
                  </a:tcPr>
                </a:tc>
                <a:tc>
                  <a:txBody>
                    <a:bodyPr/>
                    <a:lstStyle/>
                    <a:p>
                      <a:r>
                        <a:rPr lang="en-US" sz="2400" dirty="0" smtClean="0"/>
                        <a:t>   4</a:t>
                      </a:r>
                      <a:endParaRPr lang="en-US" sz="2400" dirty="0"/>
                    </a:p>
                  </a:txBody>
                  <a:tcPr>
                    <a:solidFill>
                      <a:schemeClr val="tx1">
                        <a:lumMod val="95000"/>
                      </a:schemeClr>
                    </a:solidFill>
                  </a:tcPr>
                </a:tc>
                <a:tc>
                  <a:txBody>
                    <a:bodyPr/>
                    <a:lstStyle/>
                    <a:p>
                      <a:r>
                        <a:rPr lang="en-US" sz="2400" dirty="0" smtClean="0"/>
                        <a:t> 10</a:t>
                      </a:r>
                      <a:endParaRPr lang="en-US" sz="2400" dirty="0"/>
                    </a:p>
                  </a:txBody>
                  <a:tcPr/>
                </a:tc>
                <a:tc>
                  <a:txBody>
                    <a:bodyPr/>
                    <a:lstStyle/>
                    <a:p>
                      <a:r>
                        <a:rPr lang="en-US" sz="2400" dirty="0" smtClean="0"/>
                        <a:t> 12</a:t>
                      </a:r>
                      <a:endParaRPr lang="en-US" sz="2400" dirty="0"/>
                    </a:p>
                  </a:txBody>
                  <a:tcPr>
                    <a:solidFill>
                      <a:schemeClr val="tx1">
                        <a:lumMod val="95000"/>
                      </a:schemeClr>
                    </a:solidFill>
                  </a:tcPr>
                </a:tc>
                <a:tc>
                  <a:txBody>
                    <a:bodyPr/>
                    <a:lstStyle/>
                    <a:p>
                      <a:r>
                        <a:rPr lang="en-US" sz="2400" dirty="0" smtClean="0"/>
                        <a:t>  13</a:t>
                      </a:r>
                      <a:endParaRPr lang="en-US" sz="2400" dirty="0"/>
                    </a:p>
                  </a:txBody>
                  <a:tcPr/>
                </a:tc>
                <a:tc>
                  <a:txBody>
                    <a:bodyPr/>
                    <a:lstStyle/>
                    <a:p>
                      <a:r>
                        <a:rPr lang="en-US" sz="2400" dirty="0" smtClean="0"/>
                        <a:t>  50</a:t>
                      </a:r>
                      <a:endParaRPr lang="en-US" sz="2400" dirty="0"/>
                    </a:p>
                  </a:txBody>
                  <a:tcPr/>
                </a:tc>
                <a:tc>
                  <a:txBody>
                    <a:bodyPr/>
                    <a:lstStyle/>
                    <a:p>
                      <a:r>
                        <a:rPr lang="en-US" sz="2400" dirty="0" smtClean="0"/>
                        <a:t>  57</a:t>
                      </a:r>
                      <a:endParaRPr lang="en-US" sz="2400" dirty="0"/>
                    </a:p>
                  </a:txBody>
                  <a:tcPr/>
                </a:tc>
                <a:tc>
                  <a:txBody>
                    <a:bodyPr/>
                    <a:lstStyle/>
                    <a:p>
                      <a:r>
                        <a:rPr lang="en-US" sz="2400" dirty="0" smtClean="0"/>
                        <a:t>  63     </a:t>
                      </a:r>
                      <a:endParaRPr lang="en-US" sz="2400" dirty="0"/>
                    </a:p>
                  </a:txBody>
                  <a:tcPr>
                    <a:solidFill>
                      <a:schemeClr val="tx1">
                        <a:lumMod val="95000"/>
                      </a:schemeClr>
                    </a:solidFill>
                  </a:tcPr>
                </a:tc>
                <a:tc>
                  <a:txBody>
                    <a:bodyPr/>
                    <a:lstStyle/>
                    <a:p>
                      <a:r>
                        <a:rPr lang="en-US" sz="2800" dirty="0" smtClean="0"/>
                        <a:t>100</a:t>
                      </a:r>
                      <a:endParaRPr lang="en-US" sz="2800" dirty="0"/>
                    </a:p>
                  </a:txBody>
                  <a:tcPr>
                    <a:solidFill>
                      <a:srgbClr val="FFFF00"/>
                    </a:solidFill>
                  </a:tcPr>
                </a:tc>
              </a:tr>
            </a:tbl>
          </a:graphicData>
        </a:graphic>
      </p:graphicFrame>
      <p:sp>
        <p:nvSpPr>
          <p:cNvPr id="5" name="Down Arrow 4"/>
          <p:cNvSpPr/>
          <p:nvPr/>
        </p:nvSpPr>
        <p:spPr>
          <a:xfrm>
            <a:off x="2794537" y="4439276"/>
            <a:ext cx="205232" cy="584708"/>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rot="10800000">
            <a:off x="9932474" y="5543639"/>
            <a:ext cx="230632" cy="571500"/>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4005330" y="5543639"/>
            <a:ext cx="5927144" cy="571501"/>
          </a:xfrm>
          <a:prstGeom prst="straightConnector1">
            <a:avLst/>
          </a:prstGeom>
          <a:ln w="41275">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0515144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0512" y="128789"/>
            <a:ext cx="9905999" cy="6413679"/>
          </a:xfrm>
        </p:spPr>
        <p:txBody>
          <a:bodyPr>
            <a:normAutofit fontScale="92500" lnSpcReduction="10000"/>
          </a:bodyPr>
          <a:lstStyle/>
          <a:p>
            <a:pPr>
              <a:buFontTx/>
              <a:buAutoNum type="arabicPeriod"/>
            </a:pPr>
            <a:r>
              <a:rPr lang="en-US" sz="2800" dirty="0"/>
              <a:t>While array[left] &lt;= pivot</a:t>
            </a:r>
          </a:p>
          <a:p>
            <a:pPr marL="0" indent="0">
              <a:buNone/>
            </a:pPr>
            <a:r>
              <a:rPr lang="en-US" sz="2800" dirty="0"/>
              <a:t>		++left;</a:t>
            </a:r>
          </a:p>
          <a:p>
            <a:pPr marL="0" indent="0">
              <a:buNone/>
            </a:pPr>
            <a:r>
              <a:rPr lang="en-US" sz="2800" dirty="0"/>
              <a:t>2.While array[right]&gt;pivot</a:t>
            </a:r>
          </a:p>
          <a:p>
            <a:pPr marL="0" indent="0">
              <a:buNone/>
            </a:pPr>
            <a:r>
              <a:rPr lang="en-US" sz="2800" dirty="0"/>
              <a:t>                     --right</a:t>
            </a:r>
            <a:r>
              <a:rPr lang="en-US" sz="2800" dirty="0" smtClean="0"/>
              <a:t>;</a:t>
            </a:r>
          </a:p>
          <a:p>
            <a:pPr marL="0" indent="0">
              <a:buNone/>
            </a:pPr>
            <a:r>
              <a:rPr lang="en-US" sz="2800" dirty="0"/>
              <a:t>3</a:t>
            </a:r>
            <a:r>
              <a:rPr lang="en-US" sz="2800" dirty="0" smtClean="0"/>
              <a:t>.If </a:t>
            </a:r>
            <a:r>
              <a:rPr lang="en-US" sz="2800" dirty="0"/>
              <a:t>too left &lt; </a:t>
            </a:r>
            <a:r>
              <a:rPr lang="en-US" sz="2800" dirty="0" smtClean="0"/>
              <a:t>right , swap </a:t>
            </a:r>
            <a:r>
              <a:rPr lang="en-US" sz="2800" dirty="0"/>
              <a:t>array[left] and array[right</a:t>
            </a:r>
            <a:r>
              <a:rPr lang="en-US" sz="2800" dirty="0" smtClean="0"/>
              <a:t>]</a:t>
            </a:r>
          </a:p>
          <a:p>
            <a:pPr marL="0" indent="0">
              <a:buNone/>
            </a:pPr>
            <a:r>
              <a:rPr lang="en-US" sz="2800" dirty="0" smtClean="0"/>
              <a:t>4.While </a:t>
            </a:r>
            <a:r>
              <a:rPr lang="en-US" sz="2800" dirty="0"/>
              <a:t>right &gt; left, go to 1</a:t>
            </a:r>
            <a:r>
              <a:rPr lang="en-US" sz="2800" dirty="0" smtClean="0"/>
              <a:t>.</a:t>
            </a:r>
          </a:p>
          <a:p>
            <a:pPr marL="0" indent="0">
              <a:buNone/>
            </a:pPr>
            <a:r>
              <a:rPr lang="en-US" sz="2800" dirty="0" smtClean="0"/>
              <a:t>5.Swap array[right] and array[pivot]</a:t>
            </a:r>
            <a:endParaRPr lang="en-US" sz="2800" dirty="0"/>
          </a:p>
          <a:p>
            <a:pPr marL="0" indent="0">
              <a:buNone/>
            </a:pPr>
            <a:r>
              <a:rPr lang="en-US" dirty="0" smtClean="0"/>
              <a:t>             </a:t>
            </a:r>
            <a:r>
              <a:rPr lang="en-US" dirty="0"/>
              <a:t>pivot</a:t>
            </a:r>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dirty="0" smtClean="0"/>
              <a:t>  </a:t>
            </a:r>
            <a:r>
              <a:rPr lang="en-US" dirty="0"/>
              <a:t>Left              </a:t>
            </a:r>
            <a:r>
              <a:rPr lang="en-US" dirty="0" smtClean="0"/>
              <a:t>                                                           </a:t>
            </a:r>
            <a:r>
              <a:rPr lang="en-US" dirty="0"/>
              <a:t>right</a:t>
            </a:r>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nvPr>
        </p:nvGraphicFramePr>
        <p:xfrm>
          <a:off x="2449511" y="5013824"/>
          <a:ext cx="8127999" cy="518160"/>
        </p:xfrm>
        <a:graphic>
          <a:graphicData uri="http://schemas.openxmlformats.org/drawingml/2006/table">
            <a:tbl>
              <a:tblPr firstRow="1" bandRow="1">
                <a:tableStyleId>{22838BEF-8BB2-4498-84A7-C5851F593DF1}</a:tableStyleId>
              </a:tblPr>
              <a:tblGrid>
                <a:gridCol w="903111"/>
                <a:gridCol w="903111"/>
                <a:gridCol w="903111"/>
                <a:gridCol w="903111"/>
                <a:gridCol w="903111"/>
                <a:gridCol w="903111"/>
                <a:gridCol w="903111"/>
                <a:gridCol w="903111"/>
                <a:gridCol w="903111"/>
              </a:tblGrid>
              <a:tr h="370840">
                <a:tc>
                  <a:txBody>
                    <a:bodyPr/>
                    <a:lstStyle/>
                    <a:p>
                      <a:r>
                        <a:rPr lang="en-US" sz="2400" dirty="0" smtClean="0"/>
                        <a:t>   2</a:t>
                      </a:r>
                      <a:endParaRPr lang="en-US" sz="2400" dirty="0"/>
                    </a:p>
                  </a:txBody>
                  <a:tcPr>
                    <a:solidFill>
                      <a:srgbClr val="FF0000"/>
                    </a:solidFill>
                  </a:tcPr>
                </a:tc>
                <a:tc>
                  <a:txBody>
                    <a:bodyPr/>
                    <a:lstStyle/>
                    <a:p>
                      <a:r>
                        <a:rPr lang="en-US" sz="2400" dirty="0" smtClean="0"/>
                        <a:t>   4</a:t>
                      </a:r>
                      <a:endParaRPr lang="en-US" sz="2400" dirty="0"/>
                    </a:p>
                  </a:txBody>
                  <a:tcPr>
                    <a:solidFill>
                      <a:schemeClr val="tx1">
                        <a:lumMod val="95000"/>
                      </a:schemeClr>
                    </a:solidFill>
                  </a:tcPr>
                </a:tc>
                <a:tc>
                  <a:txBody>
                    <a:bodyPr/>
                    <a:lstStyle/>
                    <a:p>
                      <a:r>
                        <a:rPr lang="en-US" sz="2400" dirty="0" smtClean="0"/>
                        <a:t> 10</a:t>
                      </a:r>
                      <a:endParaRPr lang="en-US" sz="2400" dirty="0"/>
                    </a:p>
                  </a:txBody>
                  <a:tcPr/>
                </a:tc>
                <a:tc>
                  <a:txBody>
                    <a:bodyPr/>
                    <a:lstStyle/>
                    <a:p>
                      <a:r>
                        <a:rPr lang="en-US" sz="2400" dirty="0" smtClean="0"/>
                        <a:t> 12</a:t>
                      </a:r>
                      <a:endParaRPr lang="en-US" sz="2400" dirty="0"/>
                    </a:p>
                  </a:txBody>
                  <a:tcPr>
                    <a:solidFill>
                      <a:schemeClr val="tx1">
                        <a:lumMod val="95000"/>
                      </a:schemeClr>
                    </a:solidFill>
                  </a:tcPr>
                </a:tc>
                <a:tc>
                  <a:txBody>
                    <a:bodyPr/>
                    <a:lstStyle/>
                    <a:p>
                      <a:r>
                        <a:rPr lang="en-US" sz="2400" dirty="0" smtClean="0"/>
                        <a:t>  13</a:t>
                      </a:r>
                      <a:endParaRPr lang="en-US" sz="2400" dirty="0"/>
                    </a:p>
                  </a:txBody>
                  <a:tcPr/>
                </a:tc>
                <a:tc>
                  <a:txBody>
                    <a:bodyPr/>
                    <a:lstStyle/>
                    <a:p>
                      <a:r>
                        <a:rPr lang="en-US" sz="2400" dirty="0" smtClean="0"/>
                        <a:t>  50</a:t>
                      </a:r>
                      <a:endParaRPr lang="en-US" sz="2400" dirty="0"/>
                    </a:p>
                  </a:txBody>
                  <a:tcPr/>
                </a:tc>
                <a:tc>
                  <a:txBody>
                    <a:bodyPr/>
                    <a:lstStyle/>
                    <a:p>
                      <a:r>
                        <a:rPr lang="en-US" sz="2400" dirty="0" smtClean="0"/>
                        <a:t>  57</a:t>
                      </a:r>
                      <a:endParaRPr lang="en-US" sz="2400" dirty="0"/>
                    </a:p>
                  </a:txBody>
                  <a:tcPr/>
                </a:tc>
                <a:tc>
                  <a:txBody>
                    <a:bodyPr/>
                    <a:lstStyle/>
                    <a:p>
                      <a:r>
                        <a:rPr lang="en-US" sz="2400" dirty="0" smtClean="0"/>
                        <a:t>  63     </a:t>
                      </a:r>
                      <a:endParaRPr lang="en-US" sz="2400" dirty="0"/>
                    </a:p>
                  </a:txBody>
                  <a:tcPr>
                    <a:solidFill>
                      <a:schemeClr val="tx1">
                        <a:lumMod val="95000"/>
                      </a:schemeClr>
                    </a:solidFill>
                  </a:tcPr>
                </a:tc>
                <a:tc>
                  <a:txBody>
                    <a:bodyPr/>
                    <a:lstStyle/>
                    <a:p>
                      <a:r>
                        <a:rPr lang="en-US" sz="2800" dirty="0" smtClean="0"/>
                        <a:t>100</a:t>
                      </a:r>
                      <a:endParaRPr lang="en-US" sz="2800" dirty="0"/>
                    </a:p>
                  </a:txBody>
                  <a:tcPr>
                    <a:solidFill>
                      <a:srgbClr val="FFFF00"/>
                    </a:solidFill>
                  </a:tcPr>
                </a:tc>
              </a:tr>
            </a:tbl>
          </a:graphicData>
        </a:graphic>
      </p:graphicFrame>
      <p:sp>
        <p:nvSpPr>
          <p:cNvPr id="5" name="Down Arrow 4"/>
          <p:cNvSpPr/>
          <p:nvPr/>
        </p:nvSpPr>
        <p:spPr>
          <a:xfrm>
            <a:off x="2794537" y="4439276"/>
            <a:ext cx="205232" cy="584708"/>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4005330" y="5543639"/>
            <a:ext cx="5927144" cy="571501"/>
          </a:xfrm>
          <a:prstGeom prst="straightConnector1">
            <a:avLst/>
          </a:prstGeom>
          <a:ln w="412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2999769" y="5543639"/>
            <a:ext cx="6932705" cy="571501"/>
          </a:xfrm>
          <a:prstGeom prst="straightConnector1">
            <a:avLst/>
          </a:prstGeom>
          <a:ln w="47625">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7544594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0512" y="128789"/>
            <a:ext cx="9905999" cy="6413679"/>
          </a:xfrm>
        </p:spPr>
        <p:txBody>
          <a:bodyPr>
            <a:normAutofit fontScale="92500" lnSpcReduction="10000"/>
          </a:bodyPr>
          <a:lstStyle/>
          <a:p>
            <a:pPr>
              <a:buFontTx/>
              <a:buAutoNum type="arabicPeriod"/>
            </a:pPr>
            <a:r>
              <a:rPr lang="en-US" sz="2800" dirty="0"/>
              <a:t>While array[left] &lt;= pivot</a:t>
            </a:r>
          </a:p>
          <a:p>
            <a:pPr marL="0" indent="0">
              <a:buNone/>
            </a:pPr>
            <a:r>
              <a:rPr lang="en-US" sz="2800" dirty="0"/>
              <a:t>		++left;</a:t>
            </a:r>
          </a:p>
          <a:p>
            <a:pPr marL="0" indent="0">
              <a:buNone/>
            </a:pPr>
            <a:r>
              <a:rPr lang="en-US" sz="2800" dirty="0"/>
              <a:t>2.While array[right]&gt;pivot</a:t>
            </a:r>
          </a:p>
          <a:p>
            <a:pPr marL="0" indent="0">
              <a:buNone/>
            </a:pPr>
            <a:r>
              <a:rPr lang="en-US" sz="2800" dirty="0"/>
              <a:t>                     --right</a:t>
            </a:r>
            <a:r>
              <a:rPr lang="en-US" sz="2800" dirty="0" smtClean="0"/>
              <a:t>;</a:t>
            </a:r>
          </a:p>
          <a:p>
            <a:pPr marL="0" indent="0">
              <a:buNone/>
            </a:pPr>
            <a:r>
              <a:rPr lang="en-US" sz="2800" dirty="0"/>
              <a:t>3</a:t>
            </a:r>
            <a:r>
              <a:rPr lang="en-US" sz="2800" dirty="0" smtClean="0"/>
              <a:t>.If </a:t>
            </a:r>
            <a:r>
              <a:rPr lang="en-US" sz="2800" dirty="0"/>
              <a:t>too left &lt; </a:t>
            </a:r>
            <a:r>
              <a:rPr lang="en-US" sz="2800" dirty="0" smtClean="0"/>
              <a:t>right , swap </a:t>
            </a:r>
            <a:r>
              <a:rPr lang="en-US" sz="2800" dirty="0"/>
              <a:t>array[left] and array[right</a:t>
            </a:r>
            <a:r>
              <a:rPr lang="en-US" sz="2800" dirty="0" smtClean="0"/>
              <a:t>]</a:t>
            </a:r>
          </a:p>
          <a:p>
            <a:pPr marL="0" indent="0">
              <a:buNone/>
            </a:pPr>
            <a:r>
              <a:rPr lang="en-US" sz="2800" dirty="0" smtClean="0"/>
              <a:t>4.While </a:t>
            </a:r>
            <a:r>
              <a:rPr lang="en-US" sz="2800" dirty="0"/>
              <a:t>right &gt; left, go to 1</a:t>
            </a:r>
            <a:r>
              <a:rPr lang="en-US" sz="2800" dirty="0" smtClean="0"/>
              <a:t>.</a:t>
            </a:r>
          </a:p>
          <a:p>
            <a:pPr marL="0" indent="0">
              <a:buNone/>
            </a:pPr>
            <a:r>
              <a:rPr lang="en-US" sz="2800" dirty="0" smtClean="0"/>
              <a:t>5.Swap array[right] and array[pivot]</a:t>
            </a:r>
            <a:endParaRPr lang="en-US" sz="2800" dirty="0"/>
          </a:p>
          <a:p>
            <a:pPr marL="0" indent="0">
              <a:buNone/>
            </a:pPr>
            <a:r>
              <a:rPr lang="en-US" dirty="0" smtClean="0"/>
              <a:t>             </a:t>
            </a:r>
            <a:r>
              <a:rPr lang="en-US" dirty="0"/>
              <a:t>pivot</a:t>
            </a:r>
          </a:p>
          <a:p>
            <a:pPr marL="0" indent="0">
              <a:buNone/>
            </a:pPr>
            <a:endParaRPr lang="en-US" dirty="0"/>
          </a:p>
          <a:p>
            <a:pPr marL="0" indent="0">
              <a:buNone/>
            </a:pPr>
            <a:endParaRPr lang="en-US" dirty="0"/>
          </a:p>
          <a:p>
            <a:pPr marL="0" indent="0">
              <a:buNone/>
            </a:pPr>
            <a:r>
              <a:rPr lang="en-US" dirty="0" smtClean="0"/>
              <a:t>     &lt;=pivot          </a:t>
            </a:r>
            <a:r>
              <a:rPr lang="en-US" dirty="0"/>
              <a:t>&gt;</a:t>
            </a:r>
            <a:r>
              <a:rPr lang="en-US" dirty="0" smtClean="0"/>
              <a:t>pivot</a:t>
            </a:r>
          </a:p>
          <a:p>
            <a:pPr marL="0" indent="0">
              <a:buNone/>
            </a:pPr>
            <a:r>
              <a:rPr lang="en-US" dirty="0" smtClean="0"/>
              <a:t>                                                                                              </a:t>
            </a:r>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nvPr>
        </p:nvGraphicFramePr>
        <p:xfrm>
          <a:off x="2449511" y="5013824"/>
          <a:ext cx="8127999" cy="518160"/>
        </p:xfrm>
        <a:graphic>
          <a:graphicData uri="http://schemas.openxmlformats.org/drawingml/2006/table">
            <a:tbl>
              <a:tblPr firstRow="1" bandRow="1">
                <a:tableStyleId>{22838BEF-8BB2-4498-84A7-C5851F593DF1}</a:tableStyleId>
              </a:tblPr>
              <a:tblGrid>
                <a:gridCol w="903111"/>
                <a:gridCol w="903111"/>
                <a:gridCol w="903111"/>
                <a:gridCol w="903111"/>
                <a:gridCol w="903111"/>
                <a:gridCol w="903111"/>
                <a:gridCol w="903111"/>
                <a:gridCol w="903111"/>
                <a:gridCol w="903111"/>
              </a:tblGrid>
              <a:tr h="370840">
                <a:tc>
                  <a:txBody>
                    <a:bodyPr/>
                    <a:lstStyle/>
                    <a:p>
                      <a:r>
                        <a:rPr lang="en-US" sz="2400" dirty="0" smtClean="0"/>
                        <a:t>   2</a:t>
                      </a:r>
                      <a:endParaRPr lang="en-US" sz="2400" dirty="0"/>
                    </a:p>
                  </a:txBody>
                  <a:tcPr>
                    <a:solidFill>
                      <a:srgbClr val="FF0000"/>
                    </a:solidFill>
                  </a:tcPr>
                </a:tc>
                <a:tc>
                  <a:txBody>
                    <a:bodyPr/>
                    <a:lstStyle/>
                    <a:p>
                      <a:r>
                        <a:rPr lang="en-US" sz="2400" dirty="0" smtClean="0"/>
                        <a:t>   4</a:t>
                      </a:r>
                      <a:endParaRPr lang="en-US" sz="2400" dirty="0"/>
                    </a:p>
                  </a:txBody>
                  <a:tcPr>
                    <a:solidFill>
                      <a:schemeClr val="tx1">
                        <a:lumMod val="95000"/>
                      </a:schemeClr>
                    </a:solidFill>
                  </a:tcPr>
                </a:tc>
                <a:tc>
                  <a:txBody>
                    <a:bodyPr/>
                    <a:lstStyle/>
                    <a:p>
                      <a:r>
                        <a:rPr lang="en-US" sz="2400" dirty="0" smtClean="0"/>
                        <a:t> 10</a:t>
                      </a:r>
                      <a:endParaRPr lang="en-US" sz="2400" dirty="0"/>
                    </a:p>
                  </a:txBody>
                  <a:tcPr/>
                </a:tc>
                <a:tc>
                  <a:txBody>
                    <a:bodyPr/>
                    <a:lstStyle/>
                    <a:p>
                      <a:r>
                        <a:rPr lang="en-US" sz="2400" dirty="0" smtClean="0"/>
                        <a:t> 12</a:t>
                      </a:r>
                      <a:endParaRPr lang="en-US" sz="2400" dirty="0"/>
                    </a:p>
                  </a:txBody>
                  <a:tcPr>
                    <a:solidFill>
                      <a:schemeClr val="tx1">
                        <a:lumMod val="95000"/>
                      </a:schemeClr>
                    </a:solidFill>
                  </a:tcPr>
                </a:tc>
                <a:tc>
                  <a:txBody>
                    <a:bodyPr/>
                    <a:lstStyle/>
                    <a:p>
                      <a:r>
                        <a:rPr lang="en-US" sz="2400" dirty="0" smtClean="0"/>
                        <a:t>  13</a:t>
                      </a:r>
                      <a:endParaRPr lang="en-US" sz="2400" dirty="0"/>
                    </a:p>
                  </a:txBody>
                  <a:tcPr/>
                </a:tc>
                <a:tc>
                  <a:txBody>
                    <a:bodyPr/>
                    <a:lstStyle/>
                    <a:p>
                      <a:r>
                        <a:rPr lang="en-US" sz="2400" dirty="0" smtClean="0"/>
                        <a:t>  50</a:t>
                      </a:r>
                      <a:endParaRPr lang="en-US" sz="2400" dirty="0"/>
                    </a:p>
                  </a:txBody>
                  <a:tcPr/>
                </a:tc>
                <a:tc>
                  <a:txBody>
                    <a:bodyPr/>
                    <a:lstStyle/>
                    <a:p>
                      <a:r>
                        <a:rPr lang="en-US" sz="2400" dirty="0" smtClean="0"/>
                        <a:t>  57</a:t>
                      </a:r>
                      <a:endParaRPr lang="en-US" sz="2400" dirty="0"/>
                    </a:p>
                  </a:txBody>
                  <a:tcPr/>
                </a:tc>
                <a:tc>
                  <a:txBody>
                    <a:bodyPr/>
                    <a:lstStyle/>
                    <a:p>
                      <a:r>
                        <a:rPr lang="en-US" sz="2400" dirty="0" smtClean="0"/>
                        <a:t>  63     </a:t>
                      </a:r>
                      <a:endParaRPr lang="en-US" sz="2400" dirty="0"/>
                    </a:p>
                  </a:txBody>
                  <a:tcPr>
                    <a:solidFill>
                      <a:schemeClr val="tx1">
                        <a:lumMod val="95000"/>
                      </a:schemeClr>
                    </a:solidFill>
                  </a:tcPr>
                </a:tc>
                <a:tc>
                  <a:txBody>
                    <a:bodyPr/>
                    <a:lstStyle/>
                    <a:p>
                      <a:r>
                        <a:rPr lang="en-US" sz="2800" dirty="0" smtClean="0"/>
                        <a:t>100</a:t>
                      </a:r>
                      <a:endParaRPr lang="en-US" sz="2800" dirty="0"/>
                    </a:p>
                  </a:txBody>
                  <a:tcPr>
                    <a:solidFill>
                      <a:srgbClr val="FFFF00"/>
                    </a:solidFill>
                  </a:tcPr>
                </a:tc>
              </a:tr>
            </a:tbl>
          </a:graphicData>
        </a:graphic>
      </p:graphicFrame>
      <p:sp>
        <p:nvSpPr>
          <p:cNvPr id="5" name="Down Arrow 4"/>
          <p:cNvSpPr/>
          <p:nvPr/>
        </p:nvSpPr>
        <p:spPr>
          <a:xfrm>
            <a:off x="2794537" y="4439276"/>
            <a:ext cx="205232" cy="584708"/>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3338946" y="5624945"/>
            <a:ext cx="4329" cy="661555"/>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323298" y="4220308"/>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557588" y="6331527"/>
            <a:ext cx="1171575" cy="0"/>
          </a:xfrm>
          <a:prstGeom prst="straightConnector1">
            <a:avLst/>
          </a:prstGeom>
          <a:ln w="317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951574" y="6331527"/>
            <a:ext cx="1154078" cy="0"/>
          </a:xfrm>
          <a:prstGeom prst="straightConnector1">
            <a:avLst/>
          </a:prstGeom>
          <a:ln w="317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6779715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6172200" y="290945"/>
            <a:ext cx="4875211" cy="6262255"/>
          </a:xfrm>
        </p:spPr>
        <p:txBody>
          <a:bodyPr>
            <a:noAutofit/>
          </a:bodyPr>
          <a:lstStyle/>
          <a:p>
            <a:pPr marL="0" indent="0">
              <a:buNone/>
            </a:pPr>
            <a:r>
              <a:rPr lang="en-US" sz="2800" dirty="0"/>
              <a:t>while(</a:t>
            </a:r>
            <a:r>
              <a:rPr lang="en-US" sz="2800" dirty="0" err="1"/>
              <a:t>i</a:t>
            </a:r>
            <a:r>
              <a:rPr lang="en-US" sz="2800" dirty="0"/>
              <a:t>&lt;=j)</a:t>
            </a:r>
          </a:p>
          <a:p>
            <a:pPr marL="0" indent="0">
              <a:buNone/>
            </a:pPr>
            <a:r>
              <a:rPr lang="en-US" sz="2800" dirty="0"/>
              <a:t>    {</a:t>
            </a:r>
          </a:p>
          <a:p>
            <a:pPr marL="0" indent="0">
              <a:buNone/>
            </a:pPr>
            <a:r>
              <a:rPr lang="en-US" sz="2800" dirty="0"/>
              <a:t>        while(a[</a:t>
            </a:r>
            <a:r>
              <a:rPr lang="en-US" sz="2800" dirty="0" err="1"/>
              <a:t>i</a:t>
            </a:r>
            <a:r>
              <a:rPr lang="en-US" sz="2800" dirty="0"/>
              <a:t>]&lt;=pivot)</a:t>
            </a:r>
            <a:r>
              <a:rPr lang="en-US" sz="2800" dirty="0" err="1"/>
              <a:t>i</a:t>
            </a:r>
            <a:r>
              <a:rPr lang="en-US" sz="2800" dirty="0"/>
              <a:t>++;</a:t>
            </a:r>
          </a:p>
          <a:p>
            <a:pPr marL="0" indent="0">
              <a:buNone/>
            </a:pPr>
            <a:r>
              <a:rPr lang="en-US" sz="2800" dirty="0"/>
              <a:t>        while(a[j]&gt;pivot)j--;</a:t>
            </a:r>
          </a:p>
          <a:p>
            <a:pPr marL="0" indent="0">
              <a:buNone/>
            </a:pPr>
            <a:r>
              <a:rPr lang="en-US" sz="2800" dirty="0"/>
              <a:t>        if(</a:t>
            </a:r>
            <a:r>
              <a:rPr lang="en-US" sz="2800" dirty="0" err="1"/>
              <a:t>i</a:t>
            </a:r>
            <a:r>
              <a:rPr lang="en-US" sz="2800" dirty="0"/>
              <a:t>&lt;=j)swap(a[</a:t>
            </a:r>
            <a:r>
              <a:rPr lang="en-US" sz="2800" dirty="0" err="1"/>
              <a:t>i</a:t>
            </a:r>
            <a:r>
              <a:rPr lang="en-US" sz="2800" dirty="0"/>
              <a:t>],a[j]);</a:t>
            </a:r>
          </a:p>
          <a:p>
            <a:pPr marL="0" indent="0">
              <a:buNone/>
            </a:pPr>
            <a:r>
              <a:rPr lang="en-US" sz="2800" dirty="0"/>
              <a:t>    }</a:t>
            </a:r>
          </a:p>
          <a:p>
            <a:pPr marL="0" indent="0">
              <a:buNone/>
            </a:pPr>
            <a:r>
              <a:rPr lang="en-US" sz="2800" dirty="0"/>
              <a:t>    </a:t>
            </a:r>
            <a:r>
              <a:rPr lang="en-US" sz="2800" dirty="0" smtClean="0"/>
              <a:t>swap(a[left],</a:t>
            </a:r>
            <a:r>
              <a:rPr lang="en-US" sz="2800" dirty="0"/>
              <a:t>a[j]);</a:t>
            </a:r>
          </a:p>
          <a:p>
            <a:pPr marL="0" indent="0">
              <a:buNone/>
            </a:pPr>
            <a:r>
              <a:rPr lang="en-US" sz="2800" dirty="0"/>
              <a:t>    </a:t>
            </a:r>
            <a:r>
              <a:rPr lang="en-US" sz="2800" dirty="0" smtClean="0"/>
              <a:t>quick(left,j-1</a:t>
            </a:r>
            <a:r>
              <a:rPr lang="en-US" sz="2800" dirty="0"/>
              <a:t>);</a:t>
            </a:r>
          </a:p>
          <a:p>
            <a:pPr marL="0" indent="0">
              <a:buNone/>
            </a:pPr>
            <a:r>
              <a:rPr lang="en-US" sz="2800" dirty="0"/>
              <a:t>    </a:t>
            </a:r>
            <a:r>
              <a:rPr lang="en-US" sz="2800" dirty="0" smtClean="0"/>
              <a:t>quick(j+1,right);</a:t>
            </a:r>
          </a:p>
          <a:p>
            <a:pPr marL="0" indent="0">
              <a:buNone/>
            </a:pPr>
            <a:r>
              <a:rPr lang="en-US" sz="2800" dirty="0" smtClean="0"/>
              <a:t>}</a:t>
            </a:r>
            <a:endParaRPr lang="en-US" sz="2800" dirty="0"/>
          </a:p>
        </p:txBody>
      </p:sp>
      <p:sp>
        <p:nvSpPr>
          <p:cNvPr id="8" name="Title 6"/>
          <p:cNvSpPr>
            <a:spLocks noGrp="1"/>
          </p:cNvSpPr>
          <p:nvPr>
            <p:ph sz="half" idx="1"/>
          </p:nvPr>
        </p:nvSpPr>
        <p:spPr>
          <a:xfrm>
            <a:off x="1293813" y="477838"/>
            <a:ext cx="4878387" cy="6075362"/>
          </a:xfrm>
        </p:spPr>
        <p:txBody>
          <a:bodyPr>
            <a:normAutofit/>
          </a:bodyPr>
          <a:lstStyle/>
          <a:p>
            <a:pPr marL="0" indent="0">
              <a:buNone/>
            </a:pPr>
            <a:r>
              <a:rPr lang="en-US" sz="2800" dirty="0"/>
              <a:t>void </a:t>
            </a:r>
            <a:r>
              <a:rPr lang="en-US" sz="2800" dirty="0" smtClean="0"/>
              <a:t>quick(</a:t>
            </a:r>
            <a:r>
              <a:rPr lang="en-US" sz="2800" dirty="0" err="1" smtClean="0"/>
              <a:t>int</a:t>
            </a:r>
            <a:r>
              <a:rPr lang="en-US" sz="2800" dirty="0" smtClean="0"/>
              <a:t>  left, </a:t>
            </a:r>
            <a:r>
              <a:rPr lang="en-US" sz="2800" dirty="0" err="1" smtClean="0"/>
              <a:t>int</a:t>
            </a:r>
            <a:r>
              <a:rPr lang="en-US" sz="2800" dirty="0" smtClean="0"/>
              <a:t> right )</a:t>
            </a:r>
            <a:endParaRPr lang="en-US" sz="2800" dirty="0"/>
          </a:p>
          <a:p>
            <a:pPr marL="0" indent="0">
              <a:buNone/>
            </a:pPr>
            <a:r>
              <a:rPr lang="en-US" sz="2800" dirty="0"/>
              <a:t>{</a:t>
            </a:r>
          </a:p>
          <a:p>
            <a:pPr marL="0" indent="0">
              <a:buNone/>
            </a:pPr>
            <a:r>
              <a:rPr lang="en-US" sz="2800" dirty="0"/>
              <a:t>    </a:t>
            </a:r>
            <a:r>
              <a:rPr lang="en-US" sz="2800" dirty="0" smtClean="0"/>
              <a:t>if(</a:t>
            </a:r>
            <a:r>
              <a:rPr lang="en-US" sz="2800" dirty="0" err="1" smtClean="0"/>
              <a:t>lelt</a:t>
            </a:r>
            <a:r>
              <a:rPr lang="en-US" sz="2800" dirty="0" smtClean="0"/>
              <a:t>&gt;right)return </a:t>
            </a:r>
            <a:r>
              <a:rPr lang="en-US" sz="2800" dirty="0"/>
              <a:t>;</a:t>
            </a:r>
          </a:p>
          <a:p>
            <a:pPr marL="0" indent="0">
              <a:buNone/>
            </a:pPr>
            <a:r>
              <a:rPr lang="en-US" sz="2800" dirty="0"/>
              <a:t>    </a:t>
            </a:r>
            <a:r>
              <a:rPr lang="en-US" sz="2800" dirty="0" smtClean="0"/>
              <a:t>if(left==right)return </a:t>
            </a:r>
            <a:r>
              <a:rPr lang="en-US" sz="2800" dirty="0"/>
              <a:t>;</a:t>
            </a:r>
          </a:p>
          <a:p>
            <a:pPr marL="0" indent="0">
              <a:buNone/>
            </a:pPr>
            <a:r>
              <a:rPr lang="en-US" sz="2800" dirty="0"/>
              <a:t>    </a:t>
            </a:r>
            <a:r>
              <a:rPr lang="en-US" sz="2800" dirty="0" err="1"/>
              <a:t>int</a:t>
            </a:r>
            <a:r>
              <a:rPr lang="en-US" sz="2800" dirty="0"/>
              <a:t> </a:t>
            </a:r>
            <a:r>
              <a:rPr lang="en-US" sz="2800" dirty="0" smtClean="0"/>
              <a:t>pivot=a[left];</a:t>
            </a:r>
            <a:endParaRPr lang="en-US" sz="2800" dirty="0"/>
          </a:p>
          <a:p>
            <a:pPr marL="0" indent="0">
              <a:buNone/>
            </a:pPr>
            <a:r>
              <a:rPr lang="en-US" sz="2800" dirty="0"/>
              <a:t>    </a:t>
            </a:r>
            <a:r>
              <a:rPr lang="en-US" sz="2800" dirty="0" err="1"/>
              <a:t>int</a:t>
            </a:r>
            <a:r>
              <a:rPr lang="en-US" sz="2800" dirty="0"/>
              <a:t> </a:t>
            </a:r>
            <a:r>
              <a:rPr lang="en-US" sz="2800" dirty="0" err="1" smtClean="0"/>
              <a:t>i</a:t>
            </a:r>
            <a:r>
              <a:rPr lang="en-US" sz="2800" dirty="0" smtClean="0"/>
              <a:t>=left+1;</a:t>
            </a:r>
            <a:endParaRPr lang="en-US" sz="2800" dirty="0"/>
          </a:p>
          <a:p>
            <a:pPr marL="0" indent="0">
              <a:buNone/>
            </a:pPr>
            <a:r>
              <a:rPr lang="en-US" sz="2800" dirty="0"/>
              <a:t>    </a:t>
            </a:r>
            <a:r>
              <a:rPr lang="en-US" sz="2800" dirty="0" err="1"/>
              <a:t>int</a:t>
            </a:r>
            <a:r>
              <a:rPr lang="en-US" sz="2800" dirty="0"/>
              <a:t> j</a:t>
            </a:r>
            <a:r>
              <a:rPr lang="en-US" sz="2800" dirty="0" smtClean="0"/>
              <a:t>=right;</a:t>
            </a:r>
            <a:endParaRPr lang="en-US" sz="2800" dirty="0"/>
          </a:p>
        </p:txBody>
      </p:sp>
      <p:cxnSp>
        <p:nvCxnSpPr>
          <p:cNvPr id="10" name="Straight Connector 9"/>
          <p:cNvCxnSpPr/>
          <p:nvPr/>
        </p:nvCxnSpPr>
        <p:spPr>
          <a:xfrm>
            <a:off x="5943600" y="477838"/>
            <a:ext cx="27709" cy="6075362"/>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4078318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81001"/>
            <a:ext cx="10972800" cy="5745163"/>
          </a:xfrm>
        </p:spPr>
        <p:txBody>
          <a:bodyPr>
            <a:normAutofit fontScale="77500" lnSpcReduction="20000"/>
          </a:bodyPr>
          <a:lstStyle/>
          <a:p>
            <a:pPr>
              <a:buNone/>
            </a:pPr>
            <a:r>
              <a:rPr lang="en-US" sz="4000" dirty="0" smtClean="0"/>
              <a:t>                                 </a:t>
            </a:r>
            <a:r>
              <a:rPr lang="en-US" sz="5700" b="1" dirty="0" smtClean="0">
                <a:solidFill>
                  <a:schemeClr val="accent4">
                    <a:lumMod val="50000"/>
                  </a:schemeClr>
                </a:solidFill>
              </a:rPr>
              <a:t>Heap sort</a:t>
            </a:r>
            <a:endParaRPr lang="en-US" sz="4000" b="1" dirty="0" smtClean="0"/>
          </a:p>
          <a:p>
            <a:pPr>
              <a:buNone/>
            </a:pPr>
            <a:r>
              <a:rPr lang="en-US" sz="4000" dirty="0" smtClean="0"/>
              <a:t>    Heap sort is a comparison based sorting technique based on Binary Heap data structure. It is similar to selection sort where we first find the maximum element and place the maximum element at the end. We repeat the same process for remaining element.</a:t>
            </a:r>
            <a:br>
              <a:rPr lang="en-US" sz="4000" dirty="0" smtClean="0"/>
            </a:br>
            <a:endParaRPr lang="en-US" sz="4000" dirty="0" smtClean="0">
              <a:solidFill>
                <a:srgbClr val="92D050"/>
              </a:solidFill>
            </a:endParaRPr>
          </a:p>
          <a:p>
            <a:pPr>
              <a:buNone/>
            </a:pPr>
            <a:r>
              <a:rPr lang="en-US" sz="3600" dirty="0">
                <a:solidFill>
                  <a:srgbClr val="92D050"/>
                </a:solidFill>
              </a:rPr>
              <a:t> </a:t>
            </a:r>
            <a:r>
              <a:rPr lang="en-US" sz="3600" dirty="0" smtClean="0">
                <a:solidFill>
                  <a:srgbClr val="92D050"/>
                </a:solidFill>
              </a:rPr>
              <a:t>  </a:t>
            </a:r>
            <a:r>
              <a:rPr lang="en-US" sz="4000" b="1" dirty="0" smtClean="0">
                <a:solidFill>
                  <a:srgbClr val="FFFF00"/>
                </a:solidFill>
              </a:rPr>
              <a:t>TWO WAY TO IMPLEMENT HEAP-SORT </a:t>
            </a:r>
            <a:r>
              <a:rPr lang="en-US" sz="4000" b="1" dirty="0" smtClean="0">
                <a:solidFill>
                  <a:srgbClr val="92D050"/>
                </a:solidFill>
              </a:rPr>
              <a:t>:</a:t>
            </a:r>
          </a:p>
          <a:p>
            <a:pPr>
              <a:buNone/>
            </a:pPr>
            <a:r>
              <a:rPr lang="en-US" sz="2800" dirty="0"/>
              <a:t> </a:t>
            </a:r>
            <a:r>
              <a:rPr lang="en-US" sz="2800" dirty="0" smtClean="0"/>
              <a:t>          </a:t>
            </a:r>
          </a:p>
          <a:p>
            <a:pPr>
              <a:buNone/>
            </a:pPr>
            <a:r>
              <a:rPr lang="en-US" sz="3600" dirty="0" smtClean="0"/>
              <a:t>            Tree (Binary tree)</a:t>
            </a:r>
          </a:p>
          <a:p>
            <a:pPr>
              <a:buNone/>
            </a:pPr>
            <a:r>
              <a:rPr lang="en-US" sz="3600" dirty="0"/>
              <a:t> </a:t>
            </a:r>
            <a:r>
              <a:rPr lang="en-US" sz="3600" dirty="0" smtClean="0"/>
              <a:t>           Array</a:t>
            </a:r>
            <a:r>
              <a:rPr lang="en-US" dirty="0" smtClean="0"/>
              <a:t/>
            </a:r>
            <a:br>
              <a:rPr lang="en-US" dirty="0" smtClean="0"/>
            </a:br>
            <a:endParaRPr lang="en-US" dirty="0"/>
          </a:p>
        </p:txBody>
      </p:sp>
      <p:sp>
        <p:nvSpPr>
          <p:cNvPr id="4" name="Right Arrow 3"/>
          <p:cNvSpPr/>
          <p:nvPr/>
        </p:nvSpPr>
        <p:spPr>
          <a:xfrm>
            <a:off x="1151116" y="4857161"/>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1160544" y="5361496"/>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04801"/>
            <a:ext cx="10972800" cy="6425937"/>
          </a:xfrm>
        </p:spPr>
        <p:txBody>
          <a:bodyPr>
            <a:normAutofit fontScale="25000" lnSpcReduction="20000"/>
          </a:bodyPr>
          <a:lstStyle/>
          <a:p>
            <a:pPr>
              <a:buNone/>
            </a:pPr>
            <a:r>
              <a:rPr lang="en-US" sz="14400" dirty="0" smtClean="0">
                <a:solidFill>
                  <a:srgbClr val="92D050"/>
                </a:solidFill>
              </a:rPr>
              <a:t>   </a:t>
            </a:r>
            <a:r>
              <a:rPr lang="en-US" sz="14400" b="1" dirty="0" smtClean="0">
                <a:solidFill>
                  <a:srgbClr val="FFFF00"/>
                </a:solidFill>
              </a:rPr>
              <a:t>The Heap Sort algorithm has two  major steps:</a:t>
            </a:r>
            <a:r>
              <a:rPr lang="en-US" sz="14400" dirty="0" smtClean="0">
                <a:solidFill>
                  <a:srgbClr val="FFFF00"/>
                </a:solidFill>
              </a:rPr>
              <a:t>   </a:t>
            </a:r>
            <a:endParaRPr lang="en-US" dirty="0" smtClean="0">
              <a:solidFill>
                <a:srgbClr val="FFFF00"/>
              </a:solidFill>
            </a:endParaRPr>
          </a:p>
          <a:p>
            <a:pPr>
              <a:buNone/>
            </a:pPr>
            <a:r>
              <a:rPr lang="en-US" sz="5100" dirty="0" smtClean="0"/>
              <a:t>                     </a:t>
            </a:r>
            <a:r>
              <a:rPr lang="en-US" sz="11200" dirty="0" smtClean="0"/>
              <a:t>The first major step involves transforming</a:t>
            </a:r>
          </a:p>
          <a:p>
            <a:pPr>
              <a:buNone/>
            </a:pPr>
            <a:r>
              <a:rPr lang="en-US" sz="11200" dirty="0" smtClean="0"/>
              <a:t>          the complete tree into a heap.</a:t>
            </a:r>
          </a:p>
          <a:p>
            <a:pPr>
              <a:buNone/>
            </a:pPr>
            <a:r>
              <a:rPr lang="en-US" sz="3000" dirty="0" smtClean="0"/>
              <a:t>                                 </a:t>
            </a:r>
            <a:r>
              <a:rPr lang="en-US" sz="11200" dirty="0" smtClean="0"/>
              <a:t>The second major step is to perform the</a:t>
            </a:r>
          </a:p>
          <a:p>
            <a:pPr>
              <a:buNone/>
            </a:pPr>
            <a:r>
              <a:rPr lang="en-US" sz="11200" dirty="0" smtClean="0"/>
              <a:t>         actual sort by extracting the largest or    </a:t>
            </a:r>
          </a:p>
          <a:p>
            <a:pPr>
              <a:buNone/>
            </a:pPr>
            <a:r>
              <a:rPr lang="en-US" sz="11200" dirty="0" smtClean="0"/>
              <a:t>         </a:t>
            </a:r>
            <a:r>
              <a:rPr lang="en-US" sz="11200" dirty="0" err="1" smtClean="0"/>
              <a:t>lowerst</a:t>
            </a:r>
            <a:r>
              <a:rPr lang="en-US" sz="11200" dirty="0" smtClean="0"/>
              <a:t> element from the root and</a:t>
            </a:r>
          </a:p>
          <a:p>
            <a:pPr>
              <a:buNone/>
            </a:pPr>
            <a:r>
              <a:rPr lang="en-US" sz="11200" dirty="0" smtClean="0">
                <a:solidFill>
                  <a:schemeClr val="accent2">
                    <a:lumMod val="50000"/>
                  </a:schemeClr>
                </a:solidFill>
              </a:rPr>
              <a:t>         </a:t>
            </a:r>
            <a:r>
              <a:rPr lang="en-US" sz="11200" dirty="0" smtClean="0"/>
              <a:t>transforming the remaining tree into a</a:t>
            </a:r>
          </a:p>
          <a:p>
            <a:pPr>
              <a:buNone/>
            </a:pPr>
            <a:r>
              <a:rPr lang="en-US" sz="11200" dirty="0" smtClean="0"/>
              <a:t>         heap.</a:t>
            </a:r>
            <a:endParaRPr lang="en-US" sz="2400" dirty="0" smtClean="0">
              <a:solidFill>
                <a:schemeClr val="accent2">
                  <a:lumMod val="50000"/>
                </a:schemeClr>
              </a:solidFill>
            </a:endParaRPr>
          </a:p>
          <a:p>
            <a:pPr>
              <a:buNone/>
            </a:pPr>
            <a:r>
              <a:rPr lang="en-US" sz="14400" b="1" dirty="0" smtClean="0">
                <a:solidFill>
                  <a:srgbClr val="FFFF00"/>
                </a:solidFill>
              </a:rPr>
              <a:t>    Types of heap</a:t>
            </a:r>
          </a:p>
          <a:p>
            <a:pPr>
              <a:buNone/>
            </a:pPr>
            <a:r>
              <a:rPr lang="en-US" b="1" dirty="0" smtClean="0">
                <a:solidFill>
                  <a:srgbClr val="92D050"/>
                </a:solidFill>
              </a:rPr>
              <a:t> </a:t>
            </a:r>
          </a:p>
          <a:p>
            <a:pPr>
              <a:buNone/>
            </a:pPr>
            <a:r>
              <a:rPr lang="en-US" sz="11200" dirty="0" smtClean="0"/>
              <a:t>            Max Heap</a:t>
            </a:r>
          </a:p>
          <a:p>
            <a:pPr>
              <a:buNone/>
            </a:pPr>
            <a:r>
              <a:rPr lang="en-US" sz="11200" dirty="0" smtClean="0"/>
              <a:t>            Min Heap</a:t>
            </a:r>
          </a:p>
          <a:p>
            <a:pPr>
              <a:buNone/>
            </a:pPr>
            <a:r>
              <a:rPr lang="en-US" sz="2400" dirty="0" smtClean="0"/>
              <a:t>     </a:t>
            </a:r>
            <a:endParaRPr lang="en-US" sz="2400" dirty="0"/>
          </a:p>
        </p:txBody>
      </p:sp>
      <p:sp>
        <p:nvSpPr>
          <p:cNvPr id="4" name="Right Arrow 3"/>
          <p:cNvSpPr/>
          <p:nvPr/>
        </p:nvSpPr>
        <p:spPr>
          <a:xfrm>
            <a:off x="1051613" y="1102151"/>
            <a:ext cx="609600" cy="3810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1004478" y="2165023"/>
            <a:ext cx="609600" cy="3810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Decision 5"/>
          <p:cNvSpPr/>
          <p:nvPr/>
        </p:nvSpPr>
        <p:spPr>
          <a:xfrm>
            <a:off x="1160544" y="6417297"/>
            <a:ext cx="609600" cy="228600"/>
          </a:xfrm>
          <a:prstGeom prst="flowChartDecisi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Decision 6"/>
          <p:cNvSpPr/>
          <p:nvPr/>
        </p:nvSpPr>
        <p:spPr>
          <a:xfrm>
            <a:off x="1160545" y="5916890"/>
            <a:ext cx="609600" cy="228600"/>
          </a:xfrm>
          <a:prstGeom prst="flowChartDecisi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81001"/>
            <a:ext cx="10972800" cy="5791517"/>
          </a:xfrm>
        </p:spPr>
        <p:txBody>
          <a:bodyPr/>
          <a:lstStyle/>
          <a:p>
            <a:pPr>
              <a:buNone/>
            </a:pPr>
            <a:r>
              <a:rPr lang="en-US" dirty="0" smtClean="0"/>
              <a:t>                                                  </a:t>
            </a:r>
            <a:r>
              <a:rPr lang="en-US" sz="4000" b="1" dirty="0" smtClean="0">
                <a:solidFill>
                  <a:schemeClr val="accent4">
                    <a:lumMod val="50000"/>
                  </a:schemeClr>
                </a:solidFill>
              </a:rPr>
              <a:t>Max Heap</a:t>
            </a:r>
            <a:endParaRPr lang="en-US" sz="3600" dirty="0" smtClean="0">
              <a:solidFill>
                <a:schemeClr val="accent4">
                  <a:lumMod val="50000"/>
                </a:schemeClr>
              </a:solidFill>
            </a:endParaRPr>
          </a:p>
          <a:p>
            <a:pPr>
              <a:buNone/>
            </a:pPr>
            <a:r>
              <a:rPr lang="en-US" sz="3600" dirty="0" smtClean="0">
                <a:solidFill>
                  <a:srgbClr val="FFFF00"/>
                </a:solidFill>
              </a:rPr>
              <a:t>   </a:t>
            </a:r>
            <a:r>
              <a:rPr lang="en-US" sz="3600" b="1" dirty="0" smtClean="0">
                <a:solidFill>
                  <a:srgbClr val="FFFF00"/>
                </a:solidFill>
              </a:rPr>
              <a:t>Max-heap Definition:</a:t>
            </a:r>
          </a:p>
          <a:p>
            <a:pPr>
              <a:buNone/>
            </a:pPr>
            <a:r>
              <a:rPr lang="en-US" sz="2800" dirty="0" smtClean="0"/>
              <a:t>   Max-heap is a complete binary tree in which the value in each internal node is greater than or equal to the value in the children of the node.</a:t>
            </a:r>
          </a:p>
          <a:p>
            <a:pPr>
              <a:buNone/>
            </a:pPr>
            <a:endParaRPr lang="en-US" b="1" dirty="0" smtClean="0"/>
          </a:p>
          <a:p>
            <a:pPr>
              <a:buNone/>
            </a:pPr>
            <a:r>
              <a:rPr lang="en-US" b="1" dirty="0" smtClean="0"/>
              <a:t>   </a:t>
            </a:r>
            <a:r>
              <a:rPr lang="en-US" sz="3600" b="1" dirty="0" smtClean="0">
                <a:solidFill>
                  <a:srgbClr val="FFFF00"/>
                </a:solidFill>
              </a:rPr>
              <a:t>Max-heap property:</a:t>
            </a:r>
          </a:p>
          <a:p>
            <a:pPr>
              <a:buNone/>
            </a:pPr>
            <a:r>
              <a:rPr lang="en-US" b="1" dirty="0" smtClean="0">
                <a:solidFill>
                  <a:srgbClr val="92D050"/>
                </a:solidFill>
              </a:rPr>
              <a:t>   </a:t>
            </a:r>
            <a:r>
              <a:rPr lang="en-US" sz="2800" dirty="0" smtClean="0">
                <a:solidFill>
                  <a:schemeClr val="tx1">
                    <a:lumMod val="95000"/>
                  </a:schemeClr>
                </a:solidFill>
              </a:rPr>
              <a:t>The key of a node is </a:t>
            </a:r>
            <a:r>
              <a:rPr lang="en-US" sz="2800" dirty="0" smtClean="0">
                <a:solidFill>
                  <a:schemeClr val="tx1">
                    <a:lumMod val="95000"/>
                  </a:schemeClr>
                </a:solidFill>
                <a:latin typeface="Eras Bold ITC"/>
              </a:rPr>
              <a:t> &gt;=</a:t>
            </a:r>
            <a:r>
              <a:rPr lang="en-US" sz="2800" dirty="0" smtClean="0">
                <a:solidFill>
                  <a:schemeClr val="tx1">
                    <a:lumMod val="95000"/>
                  </a:schemeClr>
                </a:solidFill>
              </a:rPr>
              <a:t> than the keys of its children.</a:t>
            </a:r>
            <a:endParaRPr lang="en-US" sz="2800" dirty="0">
              <a:solidFill>
                <a:schemeClr val="tx1">
                  <a:lumMod val="95000"/>
                </a:schemeClr>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85801"/>
            <a:ext cx="10972800" cy="5486717"/>
          </a:xfrm>
        </p:spPr>
        <p:txBody>
          <a:bodyPr>
            <a:normAutofit fontScale="92500" lnSpcReduction="10000"/>
          </a:bodyPr>
          <a:lstStyle/>
          <a:p>
            <a:pPr>
              <a:buNone/>
            </a:pPr>
            <a:r>
              <a:rPr lang="en-US" sz="3600" b="1" dirty="0" smtClean="0">
                <a:solidFill>
                  <a:srgbClr val="FFFF00"/>
                </a:solidFill>
              </a:rPr>
              <a:t>Max Heap Example</a:t>
            </a:r>
          </a:p>
          <a:p>
            <a:pPr>
              <a:buNone/>
            </a:pPr>
            <a:endParaRPr lang="en-US" dirty="0" smtClean="0"/>
          </a:p>
          <a:p>
            <a:pPr>
              <a:buNone/>
            </a:pPr>
            <a:r>
              <a:rPr lang="en-US" dirty="0" smtClean="0"/>
              <a:t>                                                </a:t>
            </a:r>
          </a:p>
          <a:p>
            <a:pPr>
              <a:buNone/>
            </a:pPr>
            <a:r>
              <a:rPr lang="en-US" dirty="0" smtClean="0"/>
              <a:t>                                                  </a:t>
            </a:r>
          </a:p>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r>
              <a:rPr lang="en-US" sz="2800" dirty="0" smtClean="0"/>
              <a:t>Array A</a:t>
            </a:r>
            <a:endParaRPr lang="en-US" sz="2800" dirty="0"/>
          </a:p>
        </p:txBody>
      </p:sp>
      <p:sp>
        <p:nvSpPr>
          <p:cNvPr id="8" name="Oval 7"/>
          <p:cNvSpPr/>
          <p:nvPr/>
        </p:nvSpPr>
        <p:spPr>
          <a:xfrm>
            <a:off x="5486400" y="15240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a:t>
            </a:r>
            <a:endParaRPr lang="en-US" dirty="0"/>
          </a:p>
        </p:txBody>
      </p:sp>
      <p:sp>
        <p:nvSpPr>
          <p:cNvPr id="9" name="Oval 8"/>
          <p:cNvSpPr/>
          <p:nvPr/>
        </p:nvSpPr>
        <p:spPr>
          <a:xfrm>
            <a:off x="4470400" y="22098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12</a:t>
            </a:r>
            <a:endParaRPr lang="en-US" dirty="0"/>
          </a:p>
        </p:txBody>
      </p:sp>
      <p:sp>
        <p:nvSpPr>
          <p:cNvPr id="10" name="Oval 9"/>
          <p:cNvSpPr/>
          <p:nvPr/>
        </p:nvSpPr>
        <p:spPr>
          <a:xfrm>
            <a:off x="6502400" y="22860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16</a:t>
            </a:r>
            <a:endParaRPr lang="en-US" dirty="0"/>
          </a:p>
        </p:txBody>
      </p:sp>
      <p:sp>
        <p:nvSpPr>
          <p:cNvPr id="11" name="Oval 10"/>
          <p:cNvSpPr/>
          <p:nvPr/>
        </p:nvSpPr>
        <p:spPr>
          <a:xfrm>
            <a:off x="6502400" y="32004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12" name="Oval 11"/>
          <p:cNvSpPr/>
          <p:nvPr/>
        </p:nvSpPr>
        <p:spPr>
          <a:xfrm>
            <a:off x="5588000" y="32004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13" name="Oval 12"/>
          <p:cNvSpPr/>
          <p:nvPr/>
        </p:nvSpPr>
        <p:spPr>
          <a:xfrm>
            <a:off x="3556000" y="32766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cxnSp>
        <p:nvCxnSpPr>
          <p:cNvPr id="15" name="Straight Connector 14"/>
          <p:cNvCxnSpPr>
            <a:endCxn id="9" idx="7"/>
          </p:cNvCxnSpPr>
          <p:nvPr/>
        </p:nvCxnSpPr>
        <p:spPr>
          <a:xfrm rot="5400000">
            <a:off x="5217147" y="1928221"/>
            <a:ext cx="317874" cy="423832"/>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197600" y="1981200"/>
            <a:ext cx="423832" cy="394074"/>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3"/>
            <a:endCxn id="13" idx="0"/>
          </p:cNvCxnSpPr>
          <p:nvPr/>
        </p:nvCxnSpPr>
        <p:spPr>
          <a:xfrm rot="5400000">
            <a:off x="4002679" y="2689847"/>
            <a:ext cx="546474" cy="627032"/>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9" idx="5"/>
            <a:endCxn id="12" idx="1"/>
          </p:cNvCxnSpPr>
          <p:nvPr/>
        </p:nvCxnSpPr>
        <p:spPr>
          <a:xfrm rot="16200000" flipH="1">
            <a:off x="5155826" y="2738468"/>
            <a:ext cx="559548" cy="542864"/>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5" name="Table 24"/>
          <p:cNvGraphicFramePr>
            <a:graphicFrameLocks noGrp="1"/>
          </p:cNvGraphicFramePr>
          <p:nvPr/>
        </p:nvGraphicFramePr>
        <p:xfrm>
          <a:off x="2540000" y="4724400"/>
          <a:ext cx="7010400" cy="370840"/>
        </p:xfrm>
        <a:graphic>
          <a:graphicData uri="http://schemas.openxmlformats.org/drawingml/2006/table">
            <a:tbl>
              <a:tblPr firstRow="1" bandRow="1">
                <a:tableStyleId>{073A0DAA-6AF3-43AB-8588-CEC1D06C72B9}</a:tableStyleId>
              </a:tblPr>
              <a:tblGrid>
                <a:gridCol w="1168400"/>
                <a:gridCol w="1168400"/>
                <a:gridCol w="1168400"/>
                <a:gridCol w="1168400"/>
                <a:gridCol w="1168400"/>
                <a:gridCol w="1168400"/>
              </a:tblGrid>
              <a:tr h="370840">
                <a:tc>
                  <a:txBody>
                    <a:bodyPr/>
                    <a:lstStyle/>
                    <a:p>
                      <a:r>
                        <a:rPr lang="en-US" dirty="0" smtClean="0"/>
                        <a:t>     19</a:t>
                      </a:r>
                      <a:endParaRPr lang="en-US" dirty="0"/>
                    </a:p>
                  </a:txBody>
                  <a:tcPr marL="121920" marR="121920"/>
                </a:tc>
                <a:tc>
                  <a:txBody>
                    <a:bodyPr/>
                    <a:lstStyle/>
                    <a:p>
                      <a:r>
                        <a:rPr lang="en-US" baseline="0" dirty="0" smtClean="0"/>
                        <a:t>    12</a:t>
                      </a:r>
                      <a:endParaRPr lang="en-US" dirty="0"/>
                    </a:p>
                  </a:txBody>
                  <a:tcPr marL="121920" marR="121920"/>
                </a:tc>
                <a:tc>
                  <a:txBody>
                    <a:bodyPr/>
                    <a:lstStyle/>
                    <a:p>
                      <a:r>
                        <a:rPr lang="en-US" dirty="0" smtClean="0"/>
                        <a:t>    16</a:t>
                      </a:r>
                      <a:endParaRPr lang="en-US" dirty="0"/>
                    </a:p>
                  </a:txBody>
                  <a:tcPr marL="121920" marR="121920"/>
                </a:tc>
                <a:tc>
                  <a:txBody>
                    <a:bodyPr/>
                    <a:lstStyle/>
                    <a:p>
                      <a:r>
                        <a:rPr lang="en-US" dirty="0" smtClean="0"/>
                        <a:t>      1</a:t>
                      </a:r>
                      <a:endParaRPr lang="en-US" dirty="0"/>
                    </a:p>
                  </a:txBody>
                  <a:tcPr marL="121920" marR="121920"/>
                </a:tc>
                <a:tc>
                  <a:txBody>
                    <a:bodyPr/>
                    <a:lstStyle/>
                    <a:p>
                      <a:r>
                        <a:rPr lang="en-US" dirty="0" smtClean="0"/>
                        <a:t>     4</a:t>
                      </a:r>
                      <a:endParaRPr lang="en-US" dirty="0"/>
                    </a:p>
                  </a:txBody>
                  <a:tcPr marL="121920" marR="121920"/>
                </a:tc>
                <a:tc>
                  <a:txBody>
                    <a:bodyPr/>
                    <a:lstStyle/>
                    <a:p>
                      <a:r>
                        <a:rPr lang="en-US" dirty="0" smtClean="0"/>
                        <a:t>      7</a:t>
                      </a:r>
                      <a:endParaRPr lang="en-US" dirty="0"/>
                    </a:p>
                  </a:txBody>
                  <a:tcPr marL="121920" marR="121920"/>
                </a:tc>
              </a:tr>
            </a:tbl>
          </a:graphicData>
        </a:graphic>
      </p:graphicFrame>
      <p:cxnSp>
        <p:nvCxnSpPr>
          <p:cNvPr id="34" name="Straight Connector 33"/>
          <p:cNvCxnSpPr>
            <a:stCxn id="10" idx="5"/>
            <a:endCxn id="11" idx="1"/>
          </p:cNvCxnSpPr>
          <p:nvPr/>
        </p:nvCxnSpPr>
        <p:spPr>
          <a:xfrm rot="5400000">
            <a:off x="6667126" y="2760632"/>
            <a:ext cx="483348" cy="574736"/>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2751" y="886389"/>
            <a:ext cx="9905999" cy="5134400"/>
          </a:xfrm>
        </p:spPr>
        <p:txBody>
          <a:bodyPr>
            <a:noAutofit/>
          </a:bodyPr>
          <a:lstStyle/>
          <a:p>
            <a:pPr marL="0" indent="0">
              <a:buNone/>
            </a:pPr>
            <a:r>
              <a:rPr lang="en-US" sz="3600" dirty="0" smtClean="0"/>
              <a:t>                          </a:t>
            </a:r>
            <a:r>
              <a:rPr lang="en-US" sz="5400" dirty="0" smtClean="0"/>
              <a:t>Quick Sort</a:t>
            </a:r>
          </a:p>
          <a:p>
            <a:pPr marL="0" indent="0">
              <a:buNone/>
            </a:pPr>
            <a:r>
              <a:rPr lang="en-US" sz="3200" dirty="0" smtClean="0"/>
              <a:t>Quick Sort </a:t>
            </a:r>
            <a:r>
              <a:rPr lang="en-US" sz="3200" dirty="0"/>
              <a:t>is a Divide and Conquer algorithm. It picks an element as </a:t>
            </a:r>
            <a:r>
              <a:rPr lang="en-US" sz="3200" dirty="0" smtClean="0"/>
              <a:t>pivot which divides the array into two halves in such a way that elements in the left half are smaller than pivot and elements in the right half are greater than pivot.</a:t>
            </a:r>
          </a:p>
        </p:txBody>
      </p:sp>
    </p:spTree>
    <p:extLst>
      <p:ext uri="{BB962C8B-B14F-4D97-AF65-F5344CB8AC3E}">
        <p14:creationId xmlns="" xmlns:p14="http://schemas.microsoft.com/office/powerpoint/2010/main" val="36723469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7201"/>
            <a:ext cx="10972800" cy="5715317"/>
          </a:xfrm>
        </p:spPr>
        <p:txBody>
          <a:bodyPr/>
          <a:lstStyle/>
          <a:p>
            <a:pPr>
              <a:buNone/>
            </a:pPr>
            <a:r>
              <a:rPr lang="en-US" dirty="0" smtClean="0"/>
              <a:t>                                           </a:t>
            </a:r>
            <a:r>
              <a:rPr lang="en-US" sz="4000" b="1" dirty="0" smtClean="0">
                <a:solidFill>
                  <a:schemeClr val="accent4">
                    <a:lumMod val="50000"/>
                  </a:schemeClr>
                </a:solidFill>
              </a:rPr>
              <a:t>Min heap</a:t>
            </a:r>
            <a:endParaRPr lang="en-US" dirty="0" smtClean="0">
              <a:solidFill>
                <a:schemeClr val="accent4">
                  <a:lumMod val="50000"/>
                </a:schemeClr>
              </a:solidFill>
            </a:endParaRPr>
          </a:p>
          <a:p>
            <a:pPr>
              <a:buNone/>
            </a:pPr>
            <a:r>
              <a:rPr lang="en-US" dirty="0" smtClean="0"/>
              <a:t>   </a:t>
            </a:r>
            <a:r>
              <a:rPr lang="en-US" sz="3600" b="1" dirty="0" smtClean="0">
                <a:solidFill>
                  <a:srgbClr val="FFFF00"/>
                </a:solidFill>
              </a:rPr>
              <a:t>Min-heap Definition</a:t>
            </a:r>
            <a:r>
              <a:rPr lang="en-US" b="1" dirty="0" smtClean="0">
                <a:solidFill>
                  <a:srgbClr val="92D050"/>
                </a:solidFill>
              </a:rPr>
              <a:t>:</a:t>
            </a:r>
          </a:p>
          <a:p>
            <a:pPr>
              <a:buNone/>
            </a:pPr>
            <a:r>
              <a:rPr lang="en-US" dirty="0" smtClean="0"/>
              <a:t>   </a:t>
            </a:r>
            <a:r>
              <a:rPr lang="en-US" sz="2800" dirty="0" smtClean="0"/>
              <a:t>Min-heap is complete binary tree in which the value in each internal node is lower than or equal to the values in the children of that node.</a:t>
            </a:r>
          </a:p>
          <a:p>
            <a:pPr>
              <a:buNone/>
            </a:pPr>
            <a:r>
              <a:rPr lang="en-US" sz="2800" dirty="0" smtClean="0"/>
              <a:t>   </a:t>
            </a:r>
            <a:r>
              <a:rPr lang="en-US" sz="3600" b="1" dirty="0" smtClean="0">
                <a:solidFill>
                  <a:srgbClr val="FFFF00"/>
                </a:solidFill>
              </a:rPr>
              <a:t>Min-heap property:</a:t>
            </a:r>
          </a:p>
          <a:p>
            <a:pPr>
              <a:buNone/>
            </a:pPr>
            <a:r>
              <a:rPr lang="en-US" sz="2800" dirty="0" smtClean="0"/>
              <a:t>   The key of a node is &lt;= than the keys of its   children</a:t>
            </a:r>
          </a:p>
          <a:p>
            <a:pPr>
              <a:buNone/>
            </a:pPr>
            <a:endParaRPr lang="en-US" sz="2800" dirty="0" smtClean="0"/>
          </a:p>
          <a:p>
            <a:pPr>
              <a:buNone/>
            </a:pPr>
            <a:endParaRPr lang="en-US" sz="2800" dirty="0" smtClean="0"/>
          </a:p>
          <a:p>
            <a:pPr>
              <a:buNone/>
            </a:pP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85801"/>
            <a:ext cx="10972800" cy="5486717"/>
          </a:xfrm>
        </p:spPr>
        <p:txBody>
          <a:bodyPr>
            <a:normAutofit fontScale="92500" lnSpcReduction="10000"/>
          </a:bodyPr>
          <a:lstStyle/>
          <a:p>
            <a:pPr>
              <a:buNone/>
            </a:pPr>
            <a:r>
              <a:rPr lang="en-US" sz="3600" b="1" dirty="0" smtClean="0">
                <a:solidFill>
                  <a:srgbClr val="FFFF00"/>
                </a:solidFill>
              </a:rPr>
              <a:t>Min Heap Example</a:t>
            </a:r>
          </a:p>
          <a:p>
            <a:pPr>
              <a:buNone/>
            </a:pPr>
            <a:endParaRPr lang="en-US" dirty="0" smtClean="0"/>
          </a:p>
          <a:p>
            <a:pPr>
              <a:buNone/>
            </a:pPr>
            <a:r>
              <a:rPr lang="en-US" dirty="0" smtClean="0"/>
              <a:t>                                                </a:t>
            </a:r>
          </a:p>
          <a:p>
            <a:pPr>
              <a:buNone/>
            </a:pPr>
            <a:r>
              <a:rPr lang="en-US" dirty="0" smtClean="0"/>
              <a:t>                                                  </a:t>
            </a:r>
          </a:p>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r>
              <a:rPr lang="en-US" sz="2800" dirty="0" smtClean="0"/>
              <a:t>Array A</a:t>
            </a:r>
            <a:endParaRPr lang="en-US" sz="2800" dirty="0"/>
          </a:p>
        </p:txBody>
      </p:sp>
      <p:sp>
        <p:nvSpPr>
          <p:cNvPr id="8" name="Oval 7"/>
          <p:cNvSpPr/>
          <p:nvPr/>
        </p:nvSpPr>
        <p:spPr>
          <a:xfrm>
            <a:off x="5486400" y="15240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9" name="Oval 8"/>
          <p:cNvSpPr/>
          <p:nvPr/>
        </p:nvSpPr>
        <p:spPr>
          <a:xfrm>
            <a:off x="4470400" y="22098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10" name="Oval 9"/>
          <p:cNvSpPr/>
          <p:nvPr/>
        </p:nvSpPr>
        <p:spPr>
          <a:xfrm>
            <a:off x="6502400" y="22860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16</a:t>
            </a:r>
            <a:endParaRPr lang="en-US" dirty="0"/>
          </a:p>
        </p:txBody>
      </p:sp>
      <p:sp>
        <p:nvSpPr>
          <p:cNvPr id="11" name="Oval 10"/>
          <p:cNvSpPr/>
          <p:nvPr/>
        </p:nvSpPr>
        <p:spPr>
          <a:xfrm>
            <a:off x="6502400" y="32004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a:t>
            </a:r>
            <a:endParaRPr lang="en-US" dirty="0"/>
          </a:p>
        </p:txBody>
      </p:sp>
      <p:sp>
        <p:nvSpPr>
          <p:cNvPr id="12" name="Oval 11"/>
          <p:cNvSpPr/>
          <p:nvPr/>
        </p:nvSpPr>
        <p:spPr>
          <a:xfrm>
            <a:off x="5588000" y="32004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12</a:t>
            </a:r>
            <a:endParaRPr lang="en-US" dirty="0"/>
          </a:p>
        </p:txBody>
      </p:sp>
      <p:sp>
        <p:nvSpPr>
          <p:cNvPr id="13" name="Oval 12"/>
          <p:cNvSpPr/>
          <p:nvPr/>
        </p:nvSpPr>
        <p:spPr>
          <a:xfrm>
            <a:off x="3556000" y="32766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cxnSp>
        <p:nvCxnSpPr>
          <p:cNvPr id="15" name="Straight Connector 14"/>
          <p:cNvCxnSpPr>
            <a:endCxn id="9" idx="7"/>
          </p:cNvCxnSpPr>
          <p:nvPr/>
        </p:nvCxnSpPr>
        <p:spPr>
          <a:xfrm rot="5400000">
            <a:off x="5217147" y="1928221"/>
            <a:ext cx="317874" cy="423832"/>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197600" y="1981200"/>
            <a:ext cx="423832" cy="394074"/>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3"/>
            <a:endCxn id="13" idx="0"/>
          </p:cNvCxnSpPr>
          <p:nvPr/>
        </p:nvCxnSpPr>
        <p:spPr>
          <a:xfrm rot="5400000">
            <a:off x="4002679" y="2689847"/>
            <a:ext cx="546474" cy="627032"/>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9" idx="5"/>
            <a:endCxn id="12" idx="1"/>
          </p:cNvCxnSpPr>
          <p:nvPr/>
        </p:nvCxnSpPr>
        <p:spPr>
          <a:xfrm rot="16200000" flipH="1">
            <a:off x="5155826" y="2738468"/>
            <a:ext cx="559548" cy="542864"/>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5" name="Table 24"/>
          <p:cNvGraphicFramePr>
            <a:graphicFrameLocks noGrp="1"/>
          </p:cNvGraphicFramePr>
          <p:nvPr/>
        </p:nvGraphicFramePr>
        <p:xfrm>
          <a:off x="2540000" y="4724400"/>
          <a:ext cx="7010400" cy="370840"/>
        </p:xfrm>
        <a:graphic>
          <a:graphicData uri="http://schemas.openxmlformats.org/drawingml/2006/table">
            <a:tbl>
              <a:tblPr firstRow="1" bandRow="1">
                <a:tableStyleId>{073A0DAA-6AF3-43AB-8588-CEC1D06C72B9}</a:tableStyleId>
              </a:tblPr>
              <a:tblGrid>
                <a:gridCol w="1168400"/>
                <a:gridCol w="1168400"/>
                <a:gridCol w="1168400"/>
                <a:gridCol w="1168400"/>
                <a:gridCol w="1168400"/>
                <a:gridCol w="1168400"/>
              </a:tblGrid>
              <a:tr h="370840">
                <a:tc>
                  <a:txBody>
                    <a:bodyPr/>
                    <a:lstStyle/>
                    <a:p>
                      <a:r>
                        <a:rPr lang="en-US" dirty="0" smtClean="0"/>
                        <a:t>     1</a:t>
                      </a:r>
                      <a:endParaRPr lang="en-US" dirty="0"/>
                    </a:p>
                  </a:txBody>
                  <a:tcPr marL="121920" marR="121920"/>
                </a:tc>
                <a:tc>
                  <a:txBody>
                    <a:bodyPr/>
                    <a:lstStyle/>
                    <a:p>
                      <a:r>
                        <a:rPr lang="en-US" baseline="0" dirty="0" smtClean="0"/>
                        <a:t>     4</a:t>
                      </a:r>
                      <a:endParaRPr lang="en-US" dirty="0"/>
                    </a:p>
                  </a:txBody>
                  <a:tcPr marL="121920" marR="121920"/>
                </a:tc>
                <a:tc>
                  <a:txBody>
                    <a:bodyPr/>
                    <a:lstStyle/>
                    <a:p>
                      <a:r>
                        <a:rPr lang="en-US" dirty="0" smtClean="0"/>
                        <a:t>    16</a:t>
                      </a:r>
                      <a:endParaRPr lang="en-US" dirty="0"/>
                    </a:p>
                  </a:txBody>
                  <a:tcPr marL="121920" marR="121920"/>
                </a:tc>
                <a:tc>
                  <a:txBody>
                    <a:bodyPr/>
                    <a:lstStyle/>
                    <a:p>
                      <a:r>
                        <a:rPr lang="en-US" dirty="0" smtClean="0"/>
                        <a:t>      7</a:t>
                      </a:r>
                      <a:endParaRPr lang="en-US" dirty="0"/>
                    </a:p>
                  </a:txBody>
                  <a:tcPr marL="121920" marR="121920"/>
                </a:tc>
                <a:tc>
                  <a:txBody>
                    <a:bodyPr/>
                    <a:lstStyle/>
                    <a:p>
                      <a:r>
                        <a:rPr lang="en-US" dirty="0" smtClean="0"/>
                        <a:t>     12</a:t>
                      </a:r>
                      <a:endParaRPr lang="en-US" dirty="0"/>
                    </a:p>
                  </a:txBody>
                  <a:tcPr marL="121920" marR="121920"/>
                </a:tc>
                <a:tc>
                  <a:txBody>
                    <a:bodyPr/>
                    <a:lstStyle/>
                    <a:p>
                      <a:r>
                        <a:rPr lang="en-US" dirty="0" smtClean="0"/>
                        <a:t>      19</a:t>
                      </a:r>
                      <a:endParaRPr lang="en-US" dirty="0"/>
                    </a:p>
                  </a:txBody>
                  <a:tcPr marL="121920" marR="121920"/>
                </a:tc>
              </a:tr>
            </a:tbl>
          </a:graphicData>
        </a:graphic>
      </p:graphicFrame>
      <p:cxnSp>
        <p:nvCxnSpPr>
          <p:cNvPr id="34" name="Straight Connector 33"/>
          <p:cNvCxnSpPr>
            <a:stCxn id="10" idx="5"/>
            <a:endCxn id="11" idx="1"/>
          </p:cNvCxnSpPr>
          <p:nvPr/>
        </p:nvCxnSpPr>
        <p:spPr>
          <a:xfrm rot="5400000">
            <a:off x="6667126" y="2760632"/>
            <a:ext cx="483348" cy="574736"/>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7201"/>
            <a:ext cx="10972800" cy="5715317"/>
          </a:xfrm>
        </p:spPr>
        <p:txBody>
          <a:bodyPr>
            <a:normAutofit fontScale="77500" lnSpcReduction="20000"/>
          </a:bodyPr>
          <a:lstStyle/>
          <a:p>
            <a:pPr>
              <a:buNone/>
            </a:pPr>
            <a:r>
              <a:rPr lang="en-US" sz="4600" b="1" dirty="0" smtClean="0">
                <a:solidFill>
                  <a:srgbClr val="FFFF00"/>
                </a:solidFill>
              </a:rPr>
              <a:t>Heap Sort () Example</a:t>
            </a:r>
          </a:p>
          <a:p>
            <a:pPr>
              <a:buNone/>
            </a:pPr>
            <a:r>
              <a:rPr lang="en-US" sz="3300" dirty="0" smtClean="0"/>
              <a:t>A={16,14,10,8,7,9,3,2,4,1}</a:t>
            </a:r>
          </a:p>
          <a:p>
            <a:pPr>
              <a:buNone/>
            </a:pPr>
            <a:r>
              <a:rPr lang="en-US" sz="2800" b="1" dirty="0" smtClean="0"/>
              <a:t>                                                                </a:t>
            </a:r>
            <a:endParaRPr lang="en-US" sz="2400" b="1" dirty="0" smtClean="0"/>
          </a:p>
          <a:p>
            <a:pPr>
              <a:buNone/>
            </a:pPr>
            <a:r>
              <a:rPr lang="en-US" sz="2800" b="1" dirty="0" smtClean="0"/>
              <a:t>                                                                  1</a:t>
            </a:r>
          </a:p>
          <a:p>
            <a:pPr>
              <a:buNone/>
            </a:pPr>
            <a:r>
              <a:rPr lang="en-US" sz="2800" b="1" dirty="0" smtClean="0"/>
              <a:t>                                   </a:t>
            </a:r>
          </a:p>
          <a:p>
            <a:pPr>
              <a:buNone/>
            </a:pPr>
            <a:r>
              <a:rPr lang="en-US" sz="2800" b="1" dirty="0" smtClean="0"/>
              <a:t>                               </a:t>
            </a:r>
            <a:r>
              <a:rPr lang="en-US" sz="2400" b="1" dirty="0" smtClean="0"/>
              <a:t>  2                                                                   3</a:t>
            </a:r>
          </a:p>
          <a:p>
            <a:pPr>
              <a:buNone/>
            </a:pPr>
            <a:endParaRPr lang="en-US" sz="2400" b="1" dirty="0" smtClean="0"/>
          </a:p>
          <a:p>
            <a:pPr>
              <a:buNone/>
            </a:pPr>
            <a:r>
              <a:rPr lang="en-US" sz="2400" b="1" dirty="0" smtClean="0"/>
              <a:t>                                                                                                                                                                    </a:t>
            </a:r>
          </a:p>
          <a:p>
            <a:pPr>
              <a:buNone/>
            </a:pPr>
            <a:r>
              <a:rPr lang="en-US" b="1" dirty="0" smtClean="0"/>
              <a:t>                  4                                     5                              6                                         7</a:t>
            </a:r>
          </a:p>
          <a:p>
            <a:pPr>
              <a:buNone/>
            </a:pPr>
            <a:endParaRPr lang="en-US" sz="2400" b="1" dirty="0" smtClean="0"/>
          </a:p>
          <a:p>
            <a:pPr>
              <a:buNone/>
            </a:pPr>
            <a:r>
              <a:rPr lang="en-US" sz="2400" b="1" dirty="0" smtClean="0"/>
              <a:t>   8                         9                          10</a:t>
            </a:r>
          </a:p>
          <a:p>
            <a:pPr>
              <a:buNone/>
            </a:pPr>
            <a:r>
              <a:rPr lang="en-US" sz="2400" b="1" dirty="0" smtClean="0"/>
              <a:t>                         </a:t>
            </a:r>
          </a:p>
        </p:txBody>
      </p:sp>
      <p:sp>
        <p:nvSpPr>
          <p:cNvPr id="4" name="Oval 3"/>
          <p:cNvSpPr/>
          <p:nvPr/>
        </p:nvSpPr>
        <p:spPr>
          <a:xfrm>
            <a:off x="5791200" y="22860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7823200" y="32004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245600" y="40386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04000" y="4114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657600" y="4876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572000" y="4114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352800" y="32004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032000" y="4038600"/>
            <a:ext cx="711200" cy="5334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Oval 11"/>
          <p:cNvSpPr/>
          <p:nvPr/>
        </p:nvSpPr>
        <p:spPr>
          <a:xfrm>
            <a:off x="2743200" y="4876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117600" y="4876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p:cNvCxnSpPr>
            <a:stCxn id="10" idx="7"/>
            <a:endCxn id="4" idx="3"/>
          </p:cNvCxnSpPr>
          <p:nvPr/>
        </p:nvCxnSpPr>
        <p:spPr>
          <a:xfrm rot="5400000" flipH="1" flipV="1">
            <a:off x="4581245" y="1968127"/>
            <a:ext cx="591110" cy="200734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5"/>
            <a:endCxn id="5" idx="1"/>
          </p:cNvCxnSpPr>
          <p:nvPr/>
        </p:nvCxnSpPr>
        <p:spPr>
          <a:xfrm rot="16200000" flipH="1">
            <a:off x="6816445" y="2171327"/>
            <a:ext cx="591110" cy="160094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3"/>
            <a:endCxn id="11" idx="7"/>
          </p:cNvCxnSpPr>
          <p:nvPr/>
        </p:nvCxnSpPr>
        <p:spPr>
          <a:xfrm rot="5400000">
            <a:off x="2777525" y="3452167"/>
            <a:ext cx="526070" cy="80302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0" idx="5"/>
            <a:endCxn id="9" idx="1"/>
          </p:cNvCxnSpPr>
          <p:nvPr/>
        </p:nvCxnSpPr>
        <p:spPr>
          <a:xfrm rot="16200000" flipH="1">
            <a:off x="3971645" y="3492127"/>
            <a:ext cx="591110" cy="78814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1" idx="3"/>
            <a:endCxn id="13" idx="7"/>
          </p:cNvCxnSpPr>
          <p:nvPr/>
        </p:nvCxnSpPr>
        <p:spPr>
          <a:xfrm rot="5400000">
            <a:off x="1662105" y="4469707"/>
            <a:ext cx="449870" cy="49822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1" idx="5"/>
            <a:endCxn id="12" idx="1"/>
          </p:cNvCxnSpPr>
          <p:nvPr/>
        </p:nvCxnSpPr>
        <p:spPr>
          <a:xfrm rot="16200000" flipH="1">
            <a:off x="2510825" y="4622107"/>
            <a:ext cx="449870" cy="19342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9" idx="3"/>
            <a:endCxn id="8" idx="7"/>
          </p:cNvCxnSpPr>
          <p:nvPr/>
        </p:nvCxnSpPr>
        <p:spPr>
          <a:xfrm rot="5400000">
            <a:off x="4200245" y="4482727"/>
            <a:ext cx="438710" cy="48334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5" idx="3"/>
            <a:endCxn id="7" idx="7"/>
          </p:cNvCxnSpPr>
          <p:nvPr/>
        </p:nvCxnSpPr>
        <p:spPr>
          <a:xfrm rot="5400000">
            <a:off x="7222845" y="3492127"/>
            <a:ext cx="591110" cy="78814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5" idx="5"/>
            <a:endCxn id="6" idx="1"/>
          </p:cNvCxnSpPr>
          <p:nvPr/>
        </p:nvCxnSpPr>
        <p:spPr>
          <a:xfrm rot="16200000" flipH="1">
            <a:off x="8581745" y="3352427"/>
            <a:ext cx="514910" cy="99134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5689600" y="22860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16</a:t>
            </a:r>
            <a:endParaRPr lang="en-US" dirty="0"/>
          </a:p>
        </p:txBody>
      </p:sp>
      <p:sp>
        <p:nvSpPr>
          <p:cNvPr id="42" name="Oval 41"/>
          <p:cNvSpPr/>
          <p:nvPr/>
        </p:nvSpPr>
        <p:spPr>
          <a:xfrm>
            <a:off x="9144000" y="39624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43" name="Oval 42"/>
          <p:cNvSpPr/>
          <p:nvPr/>
        </p:nvSpPr>
        <p:spPr>
          <a:xfrm>
            <a:off x="7721600" y="31242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a:t>
            </a:r>
            <a:endParaRPr lang="en-US" dirty="0"/>
          </a:p>
        </p:txBody>
      </p:sp>
      <p:sp>
        <p:nvSpPr>
          <p:cNvPr id="44" name="Oval 43"/>
          <p:cNvSpPr/>
          <p:nvPr/>
        </p:nvSpPr>
        <p:spPr>
          <a:xfrm>
            <a:off x="6502400" y="40386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9</a:t>
            </a:r>
            <a:endParaRPr lang="en-US" dirty="0"/>
          </a:p>
        </p:txBody>
      </p:sp>
      <p:sp>
        <p:nvSpPr>
          <p:cNvPr id="45" name="Oval 44"/>
          <p:cNvSpPr/>
          <p:nvPr/>
        </p:nvSpPr>
        <p:spPr>
          <a:xfrm>
            <a:off x="4470400" y="40386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46" name="Oval 45"/>
          <p:cNvSpPr/>
          <p:nvPr/>
        </p:nvSpPr>
        <p:spPr>
          <a:xfrm>
            <a:off x="3556000" y="48006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47" name="Oval 46"/>
          <p:cNvSpPr/>
          <p:nvPr/>
        </p:nvSpPr>
        <p:spPr>
          <a:xfrm>
            <a:off x="2641600" y="48006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48" name="Oval 47"/>
          <p:cNvSpPr/>
          <p:nvPr/>
        </p:nvSpPr>
        <p:spPr>
          <a:xfrm>
            <a:off x="1016000" y="48006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49" name="Oval 48"/>
          <p:cNvSpPr/>
          <p:nvPr/>
        </p:nvSpPr>
        <p:spPr>
          <a:xfrm>
            <a:off x="1930400" y="40386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a:t>
            </a:r>
            <a:endParaRPr lang="en-US" dirty="0"/>
          </a:p>
        </p:txBody>
      </p:sp>
      <p:sp>
        <p:nvSpPr>
          <p:cNvPr id="50" name="Oval 49"/>
          <p:cNvSpPr/>
          <p:nvPr/>
        </p:nvSpPr>
        <p:spPr>
          <a:xfrm>
            <a:off x="3251200" y="31242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14</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7201"/>
            <a:ext cx="10972800" cy="5715317"/>
          </a:xfrm>
        </p:spPr>
        <p:txBody>
          <a:bodyPr>
            <a:normAutofit/>
          </a:bodyPr>
          <a:lstStyle/>
          <a:p>
            <a:pPr>
              <a:buNone/>
            </a:pPr>
            <a:r>
              <a:rPr lang="en-US" sz="3900" b="1" dirty="0" smtClean="0">
                <a:solidFill>
                  <a:srgbClr val="FFFF00"/>
                </a:solidFill>
              </a:rPr>
              <a:t>Heap Sort () Example</a:t>
            </a:r>
            <a:endParaRPr lang="en-US" sz="3600" b="1" dirty="0" smtClean="0">
              <a:solidFill>
                <a:srgbClr val="92D050"/>
              </a:solidFill>
            </a:endParaRPr>
          </a:p>
          <a:p>
            <a:pPr>
              <a:buNone/>
            </a:pPr>
            <a:r>
              <a:rPr lang="en-US" sz="3000" dirty="0" smtClean="0"/>
              <a:t>A={14,8,10,4,7,9,3,2,1,</a:t>
            </a:r>
            <a:r>
              <a:rPr lang="en-US" sz="3000" b="1" dirty="0" smtClean="0"/>
              <a:t>16</a:t>
            </a:r>
            <a:r>
              <a:rPr lang="en-US" sz="3000" dirty="0" smtClean="0"/>
              <a:t>}</a:t>
            </a:r>
          </a:p>
          <a:p>
            <a:pPr>
              <a:buNone/>
            </a:pPr>
            <a:r>
              <a:rPr lang="en-US" sz="2800" b="1" dirty="0" smtClean="0"/>
              <a:t>                                                    </a:t>
            </a:r>
            <a:r>
              <a:rPr lang="en-US" sz="2400" b="1" dirty="0" smtClean="0"/>
              <a:t>1</a:t>
            </a:r>
          </a:p>
          <a:p>
            <a:pPr>
              <a:buNone/>
            </a:pPr>
            <a:endParaRPr lang="en-US" sz="2800" b="1" dirty="0" smtClean="0"/>
          </a:p>
          <a:p>
            <a:pPr>
              <a:buNone/>
            </a:pPr>
            <a:r>
              <a:rPr lang="en-US" sz="2800" b="1" dirty="0" smtClean="0"/>
              <a:t>                         </a:t>
            </a:r>
            <a:r>
              <a:rPr lang="en-US" sz="2400" b="1" dirty="0" smtClean="0"/>
              <a:t>2                                                     3</a:t>
            </a:r>
          </a:p>
          <a:p>
            <a:pPr>
              <a:buNone/>
            </a:pPr>
            <a:r>
              <a:rPr lang="en-US" sz="2400" b="1" dirty="0" smtClean="0"/>
              <a:t>             4                              5                       6                               7</a:t>
            </a:r>
          </a:p>
          <a:p>
            <a:pPr>
              <a:buNone/>
            </a:pPr>
            <a:endParaRPr lang="en-US" sz="2400" b="1" dirty="0" smtClean="0"/>
          </a:p>
          <a:p>
            <a:pPr marL="457200" indent="-457200">
              <a:buNone/>
            </a:pPr>
            <a:r>
              <a:rPr lang="en-US" sz="2400" b="1" dirty="0" smtClean="0"/>
              <a:t>  8                  9                      </a:t>
            </a:r>
            <a:r>
              <a:rPr lang="en-US" sz="2400" b="1" dirty="0" err="1" smtClean="0"/>
              <a:t>i</a:t>
            </a:r>
            <a:r>
              <a:rPr lang="en-US" sz="2400" b="1" dirty="0" smtClean="0"/>
              <a:t>=10 </a:t>
            </a:r>
          </a:p>
          <a:p>
            <a:pPr marL="457200" indent="-457200">
              <a:buNone/>
            </a:pPr>
            <a:endParaRPr lang="en-US" sz="2400" b="1" dirty="0" smtClean="0"/>
          </a:p>
        </p:txBody>
      </p:sp>
      <p:sp>
        <p:nvSpPr>
          <p:cNvPr id="4" name="Oval 3"/>
          <p:cNvSpPr/>
          <p:nvPr/>
        </p:nvSpPr>
        <p:spPr>
          <a:xfrm>
            <a:off x="5791200" y="22860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7823200" y="32004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245600" y="40386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04000" y="4114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657600" y="4876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572000" y="4114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352800" y="32004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032000" y="4038600"/>
            <a:ext cx="711200" cy="5334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Oval 11"/>
          <p:cNvSpPr/>
          <p:nvPr/>
        </p:nvSpPr>
        <p:spPr>
          <a:xfrm>
            <a:off x="2743200" y="4876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117600" y="4876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p:cNvCxnSpPr>
            <a:stCxn id="10" idx="7"/>
            <a:endCxn id="4" idx="3"/>
          </p:cNvCxnSpPr>
          <p:nvPr/>
        </p:nvCxnSpPr>
        <p:spPr>
          <a:xfrm rot="5400000" flipH="1" flipV="1">
            <a:off x="4581245" y="1968127"/>
            <a:ext cx="591110" cy="200734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5"/>
            <a:endCxn id="5" idx="1"/>
          </p:cNvCxnSpPr>
          <p:nvPr/>
        </p:nvCxnSpPr>
        <p:spPr>
          <a:xfrm rot="16200000" flipH="1">
            <a:off x="6816445" y="2171327"/>
            <a:ext cx="591110" cy="160094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3"/>
            <a:endCxn id="11" idx="7"/>
          </p:cNvCxnSpPr>
          <p:nvPr/>
        </p:nvCxnSpPr>
        <p:spPr>
          <a:xfrm rot="5400000">
            <a:off x="2777525" y="3452167"/>
            <a:ext cx="526070" cy="80302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0" idx="5"/>
            <a:endCxn id="9" idx="1"/>
          </p:cNvCxnSpPr>
          <p:nvPr/>
        </p:nvCxnSpPr>
        <p:spPr>
          <a:xfrm rot="16200000" flipH="1">
            <a:off x="3971645" y="3492127"/>
            <a:ext cx="591110" cy="78814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1" idx="3"/>
            <a:endCxn id="13" idx="7"/>
          </p:cNvCxnSpPr>
          <p:nvPr/>
        </p:nvCxnSpPr>
        <p:spPr>
          <a:xfrm rot="5400000">
            <a:off x="1662105" y="4469707"/>
            <a:ext cx="449870" cy="49822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1" idx="5"/>
            <a:endCxn id="12" idx="1"/>
          </p:cNvCxnSpPr>
          <p:nvPr/>
        </p:nvCxnSpPr>
        <p:spPr>
          <a:xfrm rot="16200000" flipH="1">
            <a:off x="2510825" y="4622107"/>
            <a:ext cx="449870" cy="19342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5" idx="3"/>
            <a:endCxn id="7" idx="7"/>
          </p:cNvCxnSpPr>
          <p:nvPr/>
        </p:nvCxnSpPr>
        <p:spPr>
          <a:xfrm rot="5400000">
            <a:off x="7222845" y="3492127"/>
            <a:ext cx="591110" cy="78814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5" idx="5"/>
            <a:endCxn id="6" idx="1"/>
          </p:cNvCxnSpPr>
          <p:nvPr/>
        </p:nvCxnSpPr>
        <p:spPr>
          <a:xfrm rot="16200000" flipH="1">
            <a:off x="8581745" y="3352427"/>
            <a:ext cx="514910" cy="99134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5689600" y="22860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14</a:t>
            </a:r>
            <a:endParaRPr lang="en-US" dirty="0"/>
          </a:p>
        </p:txBody>
      </p:sp>
      <p:sp>
        <p:nvSpPr>
          <p:cNvPr id="42" name="Oval 41"/>
          <p:cNvSpPr/>
          <p:nvPr/>
        </p:nvSpPr>
        <p:spPr>
          <a:xfrm>
            <a:off x="9144000" y="39624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43" name="Oval 42"/>
          <p:cNvSpPr/>
          <p:nvPr/>
        </p:nvSpPr>
        <p:spPr>
          <a:xfrm>
            <a:off x="7721600" y="31242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a:t>
            </a:r>
            <a:endParaRPr lang="en-US" dirty="0"/>
          </a:p>
        </p:txBody>
      </p:sp>
      <p:sp>
        <p:nvSpPr>
          <p:cNvPr id="44" name="Oval 43"/>
          <p:cNvSpPr/>
          <p:nvPr/>
        </p:nvSpPr>
        <p:spPr>
          <a:xfrm>
            <a:off x="6502400" y="40386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9</a:t>
            </a:r>
            <a:endParaRPr lang="en-US" dirty="0"/>
          </a:p>
        </p:txBody>
      </p:sp>
      <p:sp>
        <p:nvSpPr>
          <p:cNvPr id="45" name="Oval 44"/>
          <p:cNvSpPr/>
          <p:nvPr/>
        </p:nvSpPr>
        <p:spPr>
          <a:xfrm>
            <a:off x="4470400" y="40386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46" name="Oval 45"/>
          <p:cNvSpPr/>
          <p:nvPr/>
        </p:nvSpPr>
        <p:spPr>
          <a:xfrm>
            <a:off x="3556000" y="48006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16</a:t>
            </a:r>
            <a:endParaRPr lang="en-US" dirty="0"/>
          </a:p>
        </p:txBody>
      </p:sp>
      <p:sp>
        <p:nvSpPr>
          <p:cNvPr id="47" name="Oval 46"/>
          <p:cNvSpPr/>
          <p:nvPr/>
        </p:nvSpPr>
        <p:spPr>
          <a:xfrm>
            <a:off x="2641600" y="48006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48" name="Oval 47"/>
          <p:cNvSpPr/>
          <p:nvPr/>
        </p:nvSpPr>
        <p:spPr>
          <a:xfrm>
            <a:off x="1016000" y="48006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49" name="Oval 48"/>
          <p:cNvSpPr/>
          <p:nvPr/>
        </p:nvSpPr>
        <p:spPr>
          <a:xfrm>
            <a:off x="1930400" y="40386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50" name="Oval 49"/>
          <p:cNvSpPr/>
          <p:nvPr/>
        </p:nvSpPr>
        <p:spPr>
          <a:xfrm>
            <a:off x="3251200" y="31242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7201"/>
            <a:ext cx="10972800" cy="5715317"/>
          </a:xfrm>
        </p:spPr>
        <p:txBody>
          <a:bodyPr>
            <a:normAutofit/>
          </a:bodyPr>
          <a:lstStyle/>
          <a:p>
            <a:pPr>
              <a:buNone/>
            </a:pPr>
            <a:r>
              <a:rPr lang="en-US" sz="3900" b="1" dirty="0" smtClean="0">
                <a:solidFill>
                  <a:srgbClr val="FFFF00"/>
                </a:solidFill>
              </a:rPr>
              <a:t>Heap Sort () Example</a:t>
            </a:r>
            <a:endParaRPr lang="en-US" sz="3600" b="1" dirty="0" smtClean="0">
              <a:solidFill>
                <a:srgbClr val="92D050"/>
              </a:solidFill>
            </a:endParaRPr>
          </a:p>
          <a:p>
            <a:pPr>
              <a:buNone/>
            </a:pPr>
            <a:r>
              <a:rPr lang="en-US" sz="3000" dirty="0" smtClean="0"/>
              <a:t>A={10,8,9,4,7,1,3,2,</a:t>
            </a:r>
            <a:r>
              <a:rPr lang="en-US" sz="3000" b="1" dirty="0" smtClean="0"/>
              <a:t>14</a:t>
            </a:r>
            <a:r>
              <a:rPr lang="en-US" sz="3000" dirty="0" smtClean="0"/>
              <a:t>,</a:t>
            </a:r>
            <a:r>
              <a:rPr lang="en-US" sz="3000" b="1" dirty="0" smtClean="0"/>
              <a:t>16</a:t>
            </a:r>
            <a:r>
              <a:rPr lang="en-US" sz="3000" dirty="0" smtClean="0"/>
              <a:t>}</a:t>
            </a:r>
          </a:p>
          <a:p>
            <a:pPr>
              <a:buNone/>
            </a:pPr>
            <a:r>
              <a:rPr lang="en-US" sz="2800" b="1" dirty="0" smtClean="0"/>
              <a:t>                                                    </a:t>
            </a:r>
            <a:r>
              <a:rPr lang="en-US" sz="2400" b="1" dirty="0" smtClean="0"/>
              <a:t>1</a:t>
            </a:r>
          </a:p>
          <a:p>
            <a:pPr>
              <a:buNone/>
            </a:pPr>
            <a:endParaRPr lang="en-US" sz="2800" b="1" dirty="0" smtClean="0"/>
          </a:p>
          <a:p>
            <a:pPr>
              <a:buNone/>
            </a:pPr>
            <a:r>
              <a:rPr lang="en-US" sz="2800" b="1" dirty="0" smtClean="0"/>
              <a:t>                         </a:t>
            </a:r>
            <a:r>
              <a:rPr lang="en-US" sz="2400" b="1" dirty="0" smtClean="0"/>
              <a:t>2                                                     3</a:t>
            </a:r>
          </a:p>
          <a:p>
            <a:pPr>
              <a:buNone/>
            </a:pPr>
            <a:r>
              <a:rPr lang="en-US" sz="2400" b="1" dirty="0" smtClean="0"/>
              <a:t>             4                             5                        6                              7</a:t>
            </a:r>
          </a:p>
          <a:p>
            <a:pPr>
              <a:buNone/>
            </a:pPr>
            <a:endParaRPr lang="en-US" sz="2400" b="1" dirty="0" smtClean="0"/>
          </a:p>
          <a:p>
            <a:pPr>
              <a:buNone/>
            </a:pPr>
            <a:r>
              <a:rPr lang="en-US" b="1" dirty="0" smtClean="0"/>
              <a:t>  </a:t>
            </a:r>
            <a:r>
              <a:rPr lang="en-US" sz="2400" b="1" dirty="0" smtClean="0"/>
              <a:t>8               </a:t>
            </a:r>
            <a:r>
              <a:rPr lang="en-US" sz="2400" b="1" dirty="0" err="1" smtClean="0"/>
              <a:t>i</a:t>
            </a:r>
            <a:r>
              <a:rPr lang="en-US" sz="2400" b="1" dirty="0" smtClean="0"/>
              <a:t>=9                     10</a:t>
            </a:r>
          </a:p>
        </p:txBody>
      </p:sp>
      <p:sp>
        <p:nvSpPr>
          <p:cNvPr id="4" name="Oval 3"/>
          <p:cNvSpPr/>
          <p:nvPr/>
        </p:nvSpPr>
        <p:spPr>
          <a:xfrm>
            <a:off x="5791200" y="22860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7823200" y="32004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245600" y="40386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04000" y="4114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657600" y="4876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572000" y="4114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352800" y="32004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032000" y="4038600"/>
            <a:ext cx="711200" cy="5334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Oval 11"/>
          <p:cNvSpPr/>
          <p:nvPr/>
        </p:nvSpPr>
        <p:spPr>
          <a:xfrm>
            <a:off x="2743200" y="4876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117600" y="4876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p:cNvCxnSpPr>
            <a:stCxn id="10" idx="7"/>
            <a:endCxn id="4" idx="3"/>
          </p:cNvCxnSpPr>
          <p:nvPr/>
        </p:nvCxnSpPr>
        <p:spPr>
          <a:xfrm rot="5400000" flipH="1" flipV="1">
            <a:off x="4581245" y="1968127"/>
            <a:ext cx="591110" cy="200734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5"/>
            <a:endCxn id="5" idx="1"/>
          </p:cNvCxnSpPr>
          <p:nvPr/>
        </p:nvCxnSpPr>
        <p:spPr>
          <a:xfrm rot="16200000" flipH="1">
            <a:off x="6816445" y="2171327"/>
            <a:ext cx="591110" cy="160094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3"/>
            <a:endCxn id="11" idx="7"/>
          </p:cNvCxnSpPr>
          <p:nvPr/>
        </p:nvCxnSpPr>
        <p:spPr>
          <a:xfrm rot="5400000">
            <a:off x="2777525" y="3452167"/>
            <a:ext cx="526070" cy="80302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0" idx="5"/>
            <a:endCxn id="9" idx="1"/>
          </p:cNvCxnSpPr>
          <p:nvPr/>
        </p:nvCxnSpPr>
        <p:spPr>
          <a:xfrm rot="16200000" flipH="1">
            <a:off x="3971645" y="3492127"/>
            <a:ext cx="591110" cy="78814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1" idx="3"/>
            <a:endCxn id="13" idx="7"/>
          </p:cNvCxnSpPr>
          <p:nvPr/>
        </p:nvCxnSpPr>
        <p:spPr>
          <a:xfrm rot="5400000">
            <a:off x="1662105" y="4469707"/>
            <a:ext cx="449870" cy="49822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5" idx="3"/>
            <a:endCxn id="7" idx="7"/>
          </p:cNvCxnSpPr>
          <p:nvPr/>
        </p:nvCxnSpPr>
        <p:spPr>
          <a:xfrm rot="5400000">
            <a:off x="7222845" y="3492127"/>
            <a:ext cx="591110" cy="78814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5" idx="5"/>
            <a:endCxn id="6" idx="1"/>
          </p:cNvCxnSpPr>
          <p:nvPr/>
        </p:nvCxnSpPr>
        <p:spPr>
          <a:xfrm rot="16200000" flipH="1">
            <a:off x="8581745" y="3352427"/>
            <a:ext cx="514910" cy="99134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5689600" y="22860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a:t>
            </a:r>
            <a:endParaRPr lang="en-US" dirty="0"/>
          </a:p>
        </p:txBody>
      </p:sp>
      <p:sp>
        <p:nvSpPr>
          <p:cNvPr id="42" name="Oval 41"/>
          <p:cNvSpPr/>
          <p:nvPr/>
        </p:nvSpPr>
        <p:spPr>
          <a:xfrm>
            <a:off x="9144000" y="39624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43" name="Oval 42"/>
          <p:cNvSpPr/>
          <p:nvPr/>
        </p:nvSpPr>
        <p:spPr>
          <a:xfrm>
            <a:off x="7721600" y="31242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9</a:t>
            </a:r>
            <a:endParaRPr lang="en-US" dirty="0"/>
          </a:p>
        </p:txBody>
      </p:sp>
      <p:sp>
        <p:nvSpPr>
          <p:cNvPr id="44" name="Oval 43"/>
          <p:cNvSpPr/>
          <p:nvPr/>
        </p:nvSpPr>
        <p:spPr>
          <a:xfrm>
            <a:off x="6502400" y="40386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45" name="Oval 44"/>
          <p:cNvSpPr/>
          <p:nvPr/>
        </p:nvSpPr>
        <p:spPr>
          <a:xfrm>
            <a:off x="4470400" y="40386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46" name="Oval 45"/>
          <p:cNvSpPr/>
          <p:nvPr/>
        </p:nvSpPr>
        <p:spPr>
          <a:xfrm>
            <a:off x="3556000" y="48006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16</a:t>
            </a:r>
            <a:endParaRPr lang="en-US" dirty="0"/>
          </a:p>
        </p:txBody>
      </p:sp>
      <p:sp>
        <p:nvSpPr>
          <p:cNvPr id="47" name="Oval 46"/>
          <p:cNvSpPr/>
          <p:nvPr/>
        </p:nvSpPr>
        <p:spPr>
          <a:xfrm>
            <a:off x="2641600" y="48006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14</a:t>
            </a:r>
            <a:endParaRPr lang="en-US" dirty="0"/>
          </a:p>
        </p:txBody>
      </p:sp>
      <p:sp>
        <p:nvSpPr>
          <p:cNvPr id="48" name="Oval 47"/>
          <p:cNvSpPr/>
          <p:nvPr/>
        </p:nvSpPr>
        <p:spPr>
          <a:xfrm>
            <a:off x="1016000" y="48006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49" name="Oval 48"/>
          <p:cNvSpPr/>
          <p:nvPr/>
        </p:nvSpPr>
        <p:spPr>
          <a:xfrm>
            <a:off x="1930400" y="40386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50" name="Oval 49"/>
          <p:cNvSpPr/>
          <p:nvPr/>
        </p:nvSpPr>
        <p:spPr>
          <a:xfrm>
            <a:off x="3251200" y="31242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231" y="457201"/>
            <a:ext cx="11290169" cy="5715317"/>
          </a:xfrm>
        </p:spPr>
        <p:txBody>
          <a:bodyPr>
            <a:normAutofit/>
          </a:bodyPr>
          <a:lstStyle/>
          <a:p>
            <a:pPr>
              <a:buNone/>
            </a:pPr>
            <a:r>
              <a:rPr lang="en-US" sz="3900" b="1" dirty="0" smtClean="0">
                <a:solidFill>
                  <a:srgbClr val="FFFF00"/>
                </a:solidFill>
              </a:rPr>
              <a:t>Heap Sort () Example</a:t>
            </a:r>
            <a:endParaRPr lang="en-US" sz="3600" b="1" dirty="0" smtClean="0">
              <a:solidFill>
                <a:srgbClr val="FFFF00"/>
              </a:solidFill>
            </a:endParaRPr>
          </a:p>
          <a:p>
            <a:pPr>
              <a:buNone/>
            </a:pPr>
            <a:r>
              <a:rPr lang="en-US" sz="3000" dirty="0" smtClean="0"/>
              <a:t>A={9,8,3,4,7,1,2,</a:t>
            </a:r>
            <a:r>
              <a:rPr lang="en-US" sz="3000" b="1" dirty="0" smtClean="0"/>
              <a:t>10</a:t>
            </a:r>
            <a:r>
              <a:rPr lang="en-US" sz="3000" dirty="0" smtClean="0"/>
              <a:t>,</a:t>
            </a:r>
            <a:r>
              <a:rPr lang="en-US" sz="3000" b="1" dirty="0" smtClean="0"/>
              <a:t>14</a:t>
            </a:r>
            <a:r>
              <a:rPr lang="en-US" sz="3000" dirty="0" smtClean="0"/>
              <a:t>,</a:t>
            </a:r>
            <a:r>
              <a:rPr lang="en-US" sz="3000" b="1" dirty="0" smtClean="0"/>
              <a:t>16</a:t>
            </a:r>
            <a:r>
              <a:rPr lang="en-US" sz="3000" dirty="0" smtClean="0"/>
              <a:t>}</a:t>
            </a:r>
          </a:p>
          <a:p>
            <a:pPr>
              <a:buNone/>
            </a:pPr>
            <a:r>
              <a:rPr lang="en-US" sz="2800" b="1" dirty="0" smtClean="0"/>
              <a:t>                                                       </a:t>
            </a:r>
            <a:r>
              <a:rPr lang="en-US" sz="2400" b="1" dirty="0" smtClean="0"/>
              <a:t>1</a:t>
            </a:r>
          </a:p>
          <a:p>
            <a:pPr>
              <a:buNone/>
            </a:pPr>
            <a:endParaRPr lang="en-US" sz="2800" b="1" dirty="0" smtClean="0"/>
          </a:p>
          <a:p>
            <a:pPr>
              <a:buNone/>
            </a:pPr>
            <a:r>
              <a:rPr lang="en-US" sz="2800" b="1" dirty="0" smtClean="0"/>
              <a:t>                            </a:t>
            </a:r>
            <a:r>
              <a:rPr lang="en-US" sz="2400" b="1" dirty="0" smtClean="0"/>
              <a:t>2                                                     3</a:t>
            </a:r>
          </a:p>
          <a:p>
            <a:pPr>
              <a:buNone/>
            </a:pPr>
            <a:r>
              <a:rPr lang="en-US" sz="2400" b="1" dirty="0" smtClean="0"/>
              <a:t>                 4                              5                       6                           </a:t>
            </a:r>
            <a:r>
              <a:rPr lang="en-US" b="1" dirty="0" smtClean="0"/>
              <a:t>   </a:t>
            </a:r>
            <a:r>
              <a:rPr lang="en-US" sz="2400" b="1" dirty="0" smtClean="0"/>
              <a:t>7</a:t>
            </a:r>
          </a:p>
          <a:p>
            <a:pPr>
              <a:buNone/>
            </a:pPr>
            <a:endParaRPr lang="en-US" b="1" dirty="0" smtClean="0"/>
          </a:p>
          <a:p>
            <a:pPr>
              <a:buNone/>
            </a:pPr>
            <a:r>
              <a:rPr lang="en-US" b="1" dirty="0" smtClean="0"/>
              <a:t>   </a:t>
            </a:r>
            <a:r>
              <a:rPr lang="en-US" b="1" dirty="0" err="1" smtClean="0"/>
              <a:t>i</a:t>
            </a:r>
            <a:r>
              <a:rPr lang="en-US" b="1" dirty="0" smtClean="0"/>
              <a:t>=</a:t>
            </a:r>
            <a:r>
              <a:rPr lang="en-US" sz="2400" b="1" dirty="0" smtClean="0"/>
              <a:t>8                  9                     10</a:t>
            </a:r>
          </a:p>
        </p:txBody>
      </p:sp>
      <p:sp>
        <p:nvSpPr>
          <p:cNvPr id="4" name="Oval 3"/>
          <p:cNvSpPr/>
          <p:nvPr/>
        </p:nvSpPr>
        <p:spPr>
          <a:xfrm>
            <a:off x="5791200" y="22860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7823200" y="32004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245600" y="40386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04000" y="4114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657600" y="4876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572000" y="4114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352800" y="32004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032000" y="4038600"/>
            <a:ext cx="711200" cy="5334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Oval 11"/>
          <p:cNvSpPr/>
          <p:nvPr/>
        </p:nvSpPr>
        <p:spPr>
          <a:xfrm>
            <a:off x="2743200" y="4876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117600" y="4876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p:cNvCxnSpPr>
            <a:stCxn id="10" idx="7"/>
            <a:endCxn id="4" idx="3"/>
          </p:cNvCxnSpPr>
          <p:nvPr/>
        </p:nvCxnSpPr>
        <p:spPr>
          <a:xfrm rot="5400000" flipH="1" flipV="1">
            <a:off x="4581245" y="1968127"/>
            <a:ext cx="591110" cy="200734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5"/>
            <a:endCxn id="5" idx="1"/>
          </p:cNvCxnSpPr>
          <p:nvPr/>
        </p:nvCxnSpPr>
        <p:spPr>
          <a:xfrm rot="16200000" flipH="1">
            <a:off x="6816445" y="2171327"/>
            <a:ext cx="591110" cy="160094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3"/>
            <a:endCxn id="11" idx="7"/>
          </p:cNvCxnSpPr>
          <p:nvPr/>
        </p:nvCxnSpPr>
        <p:spPr>
          <a:xfrm rot="5400000">
            <a:off x="2777525" y="3452167"/>
            <a:ext cx="526070" cy="80302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0" idx="5"/>
            <a:endCxn id="9" idx="1"/>
          </p:cNvCxnSpPr>
          <p:nvPr/>
        </p:nvCxnSpPr>
        <p:spPr>
          <a:xfrm rot="16200000" flipH="1">
            <a:off x="3971645" y="3492127"/>
            <a:ext cx="591110" cy="78814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5" idx="3"/>
            <a:endCxn id="7" idx="7"/>
          </p:cNvCxnSpPr>
          <p:nvPr/>
        </p:nvCxnSpPr>
        <p:spPr>
          <a:xfrm rot="5400000">
            <a:off x="7222845" y="3492127"/>
            <a:ext cx="591110" cy="78814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5689600" y="22860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9</a:t>
            </a:r>
            <a:endParaRPr lang="en-US" dirty="0"/>
          </a:p>
        </p:txBody>
      </p:sp>
      <p:sp>
        <p:nvSpPr>
          <p:cNvPr id="42" name="Oval 41"/>
          <p:cNvSpPr/>
          <p:nvPr/>
        </p:nvSpPr>
        <p:spPr>
          <a:xfrm>
            <a:off x="9144000" y="3962400"/>
            <a:ext cx="812800" cy="609600"/>
          </a:xfrm>
          <a:prstGeom prst="ellipse">
            <a:avLst/>
          </a:prstGeom>
          <a:solidFill>
            <a:schemeClr val="tx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43" name="Oval 42"/>
          <p:cNvSpPr/>
          <p:nvPr/>
        </p:nvSpPr>
        <p:spPr>
          <a:xfrm>
            <a:off x="7721600" y="31242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44" name="Oval 43"/>
          <p:cNvSpPr/>
          <p:nvPr/>
        </p:nvSpPr>
        <p:spPr>
          <a:xfrm>
            <a:off x="6502400" y="40386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45" name="Oval 44"/>
          <p:cNvSpPr/>
          <p:nvPr/>
        </p:nvSpPr>
        <p:spPr>
          <a:xfrm>
            <a:off x="4470400" y="40386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46" name="Oval 45"/>
          <p:cNvSpPr/>
          <p:nvPr/>
        </p:nvSpPr>
        <p:spPr>
          <a:xfrm>
            <a:off x="3556000" y="48006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16</a:t>
            </a:r>
            <a:endParaRPr lang="en-US" dirty="0"/>
          </a:p>
        </p:txBody>
      </p:sp>
      <p:sp>
        <p:nvSpPr>
          <p:cNvPr id="47" name="Oval 46"/>
          <p:cNvSpPr/>
          <p:nvPr/>
        </p:nvSpPr>
        <p:spPr>
          <a:xfrm>
            <a:off x="2641600" y="48006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14</a:t>
            </a:r>
            <a:endParaRPr lang="en-US" dirty="0"/>
          </a:p>
        </p:txBody>
      </p:sp>
      <p:sp>
        <p:nvSpPr>
          <p:cNvPr id="48" name="Oval 47"/>
          <p:cNvSpPr/>
          <p:nvPr/>
        </p:nvSpPr>
        <p:spPr>
          <a:xfrm>
            <a:off x="1016000" y="48006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a:t>
            </a:r>
            <a:endParaRPr lang="en-US" dirty="0"/>
          </a:p>
        </p:txBody>
      </p:sp>
      <p:sp>
        <p:nvSpPr>
          <p:cNvPr id="49" name="Oval 48"/>
          <p:cNvSpPr/>
          <p:nvPr/>
        </p:nvSpPr>
        <p:spPr>
          <a:xfrm>
            <a:off x="1930400" y="40386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50" name="Oval 49"/>
          <p:cNvSpPr/>
          <p:nvPr/>
        </p:nvSpPr>
        <p:spPr>
          <a:xfrm>
            <a:off x="3251200" y="31242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a:t>
            </a:r>
            <a:endParaRPr lang="en-US" dirty="0"/>
          </a:p>
        </p:txBody>
      </p:sp>
      <p:cxnSp>
        <p:nvCxnSpPr>
          <p:cNvPr id="28" name="Straight Connector 27"/>
          <p:cNvCxnSpPr>
            <a:stCxn id="42" idx="1"/>
            <a:endCxn id="43" idx="5"/>
          </p:cNvCxnSpPr>
          <p:nvPr/>
        </p:nvCxnSpPr>
        <p:spPr>
          <a:xfrm rot="16200000" flipV="1">
            <a:off x="8635626" y="3424268"/>
            <a:ext cx="407148" cy="847664"/>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231" y="457201"/>
            <a:ext cx="11290169" cy="5715317"/>
          </a:xfrm>
        </p:spPr>
        <p:txBody>
          <a:bodyPr>
            <a:normAutofit/>
          </a:bodyPr>
          <a:lstStyle/>
          <a:p>
            <a:pPr>
              <a:buNone/>
            </a:pPr>
            <a:r>
              <a:rPr lang="en-US" sz="3900" b="1" dirty="0" smtClean="0">
                <a:solidFill>
                  <a:srgbClr val="FFFF00"/>
                </a:solidFill>
              </a:rPr>
              <a:t>Heap Sort () Example</a:t>
            </a:r>
            <a:endParaRPr lang="en-US" sz="3600" b="1" dirty="0" smtClean="0">
              <a:solidFill>
                <a:srgbClr val="FFFF00"/>
              </a:solidFill>
            </a:endParaRPr>
          </a:p>
          <a:p>
            <a:pPr>
              <a:buNone/>
            </a:pPr>
            <a:r>
              <a:rPr lang="en-US" sz="3000" dirty="0" smtClean="0"/>
              <a:t>A={9,8,3,4,7,1,2,</a:t>
            </a:r>
            <a:r>
              <a:rPr lang="en-US" sz="3000" b="1" dirty="0" smtClean="0"/>
              <a:t>10</a:t>
            </a:r>
            <a:r>
              <a:rPr lang="en-US" sz="3000" dirty="0" smtClean="0"/>
              <a:t>,</a:t>
            </a:r>
            <a:r>
              <a:rPr lang="en-US" sz="3000" b="1" dirty="0" smtClean="0"/>
              <a:t>14</a:t>
            </a:r>
            <a:r>
              <a:rPr lang="en-US" sz="3000" dirty="0" smtClean="0"/>
              <a:t>,</a:t>
            </a:r>
            <a:r>
              <a:rPr lang="en-US" sz="3000" b="1" dirty="0" smtClean="0"/>
              <a:t>16</a:t>
            </a:r>
            <a:r>
              <a:rPr lang="en-US" sz="3000" dirty="0" smtClean="0"/>
              <a:t>}</a:t>
            </a:r>
          </a:p>
          <a:p>
            <a:pPr>
              <a:buNone/>
            </a:pPr>
            <a:r>
              <a:rPr lang="en-US" sz="2800" b="1" dirty="0" smtClean="0"/>
              <a:t>                                                       </a:t>
            </a:r>
            <a:r>
              <a:rPr lang="en-US" sz="2400" b="1" dirty="0" smtClean="0"/>
              <a:t>1</a:t>
            </a:r>
          </a:p>
          <a:p>
            <a:pPr>
              <a:buNone/>
            </a:pPr>
            <a:endParaRPr lang="en-US" sz="2800" b="1" dirty="0" smtClean="0"/>
          </a:p>
          <a:p>
            <a:pPr>
              <a:buNone/>
            </a:pPr>
            <a:r>
              <a:rPr lang="en-US" sz="2800" b="1" dirty="0" smtClean="0"/>
              <a:t>                            </a:t>
            </a:r>
            <a:r>
              <a:rPr lang="en-US" sz="2400" b="1" dirty="0" smtClean="0"/>
              <a:t>2                                                     3</a:t>
            </a:r>
          </a:p>
          <a:p>
            <a:pPr>
              <a:buNone/>
            </a:pPr>
            <a:r>
              <a:rPr lang="en-US" sz="2400" b="1" dirty="0" smtClean="0"/>
              <a:t>                 4                              5                       6                         </a:t>
            </a:r>
            <a:r>
              <a:rPr lang="en-US" sz="2400" b="1" dirty="0" err="1" smtClean="0"/>
              <a:t>i</a:t>
            </a:r>
            <a:r>
              <a:rPr lang="en-US" sz="2400" b="1" dirty="0" smtClean="0"/>
              <a:t>=</a:t>
            </a:r>
            <a:r>
              <a:rPr lang="en-US" b="1" dirty="0" smtClean="0"/>
              <a:t> </a:t>
            </a:r>
            <a:r>
              <a:rPr lang="en-US" sz="2400" b="1" dirty="0" smtClean="0"/>
              <a:t>7</a:t>
            </a:r>
          </a:p>
          <a:p>
            <a:pPr>
              <a:buNone/>
            </a:pPr>
            <a:endParaRPr lang="en-US" b="1" dirty="0" smtClean="0"/>
          </a:p>
          <a:p>
            <a:pPr>
              <a:buNone/>
            </a:pPr>
            <a:r>
              <a:rPr lang="en-US" b="1" dirty="0" smtClean="0"/>
              <a:t>      </a:t>
            </a:r>
            <a:r>
              <a:rPr lang="en-US" sz="2400" b="1" dirty="0" smtClean="0"/>
              <a:t>8                  9                     10</a:t>
            </a:r>
          </a:p>
        </p:txBody>
      </p:sp>
      <p:sp>
        <p:nvSpPr>
          <p:cNvPr id="4" name="Oval 3"/>
          <p:cNvSpPr/>
          <p:nvPr/>
        </p:nvSpPr>
        <p:spPr>
          <a:xfrm>
            <a:off x="5791200" y="22860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7823200" y="32004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245600" y="40386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04000" y="4114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657600" y="4876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572000" y="4114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352800" y="32004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032000" y="4038600"/>
            <a:ext cx="711200" cy="5334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Oval 11"/>
          <p:cNvSpPr/>
          <p:nvPr/>
        </p:nvSpPr>
        <p:spPr>
          <a:xfrm>
            <a:off x="2743200" y="4876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117600" y="4876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p:cNvCxnSpPr>
            <a:stCxn id="10" idx="7"/>
            <a:endCxn id="4" idx="3"/>
          </p:cNvCxnSpPr>
          <p:nvPr/>
        </p:nvCxnSpPr>
        <p:spPr>
          <a:xfrm rot="5400000" flipH="1" flipV="1">
            <a:off x="4581245" y="1968127"/>
            <a:ext cx="591110" cy="200734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5"/>
            <a:endCxn id="5" idx="1"/>
          </p:cNvCxnSpPr>
          <p:nvPr/>
        </p:nvCxnSpPr>
        <p:spPr>
          <a:xfrm rot="16200000" flipH="1">
            <a:off x="6816445" y="2171327"/>
            <a:ext cx="591110" cy="160094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3"/>
            <a:endCxn id="11" idx="7"/>
          </p:cNvCxnSpPr>
          <p:nvPr/>
        </p:nvCxnSpPr>
        <p:spPr>
          <a:xfrm rot="5400000">
            <a:off x="2777525" y="3452167"/>
            <a:ext cx="526070" cy="80302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0" idx="5"/>
            <a:endCxn id="9" idx="1"/>
          </p:cNvCxnSpPr>
          <p:nvPr/>
        </p:nvCxnSpPr>
        <p:spPr>
          <a:xfrm rot="16200000" flipH="1">
            <a:off x="3971645" y="3492127"/>
            <a:ext cx="591110" cy="78814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5" idx="3"/>
            <a:endCxn id="7" idx="7"/>
          </p:cNvCxnSpPr>
          <p:nvPr/>
        </p:nvCxnSpPr>
        <p:spPr>
          <a:xfrm rot="5400000">
            <a:off x="7222845" y="3492127"/>
            <a:ext cx="591110" cy="78814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5689600" y="22860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a:t>
            </a:r>
            <a:endParaRPr lang="en-US" dirty="0"/>
          </a:p>
        </p:txBody>
      </p:sp>
      <p:sp>
        <p:nvSpPr>
          <p:cNvPr id="42" name="Oval 41"/>
          <p:cNvSpPr/>
          <p:nvPr/>
        </p:nvSpPr>
        <p:spPr>
          <a:xfrm>
            <a:off x="9144000" y="3962400"/>
            <a:ext cx="812800" cy="609600"/>
          </a:xfrm>
          <a:prstGeom prst="ellipse">
            <a:avLst/>
          </a:prstGeom>
          <a:solidFill>
            <a:srgbClr val="92D050"/>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9</a:t>
            </a:r>
            <a:endParaRPr lang="en-US" dirty="0"/>
          </a:p>
        </p:txBody>
      </p:sp>
      <p:sp>
        <p:nvSpPr>
          <p:cNvPr id="43" name="Oval 42"/>
          <p:cNvSpPr/>
          <p:nvPr/>
        </p:nvSpPr>
        <p:spPr>
          <a:xfrm>
            <a:off x="7721600" y="31242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44" name="Oval 43"/>
          <p:cNvSpPr/>
          <p:nvPr/>
        </p:nvSpPr>
        <p:spPr>
          <a:xfrm>
            <a:off x="6502400" y="40386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45" name="Oval 44"/>
          <p:cNvSpPr/>
          <p:nvPr/>
        </p:nvSpPr>
        <p:spPr>
          <a:xfrm>
            <a:off x="4470400" y="40386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46" name="Oval 45"/>
          <p:cNvSpPr/>
          <p:nvPr/>
        </p:nvSpPr>
        <p:spPr>
          <a:xfrm>
            <a:off x="3556000" y="48006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16</a:t>
            </a:r>
            <a:endParaRPr lang="en-US" dirty="0"/>
          </a:p>
        </p:txBody>
      </p:sp>
      <p:sp>
        <p:nvSpPr>
          <p:cNvPr id="47" name="Oval 46"/>
          <p:cNvSpPr/>
          <p:nvPr/>
        </p:nvSpPr>
        <p:spPr>
          <a:xfrm>
            <a:off x="2641600" y="48006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14</a:t>
            </a:r>
            <a:endParaRPr lang="en-US" dirty="0"/>
          </a:p>
        </p:txBody>
      </p:sp>
      <p:sp>
        <p:nvSpPr>
          <p:cNvPr id="48" name="Oval 47"/>
          <p:cNvSpPr/>
          <p:nvPr/>
        </p:nvSpPr>
        <p:spPr>
          <a:xfrm>
            <a:off x="1016000" y="48006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a:t>
            </a:r>
            <a:endParaRPr lang="en-US" dirty="0"/>
          </a:p>
        </p:txBody>
      </p:sp>
      <p:sp>
        <p:nvSpPr>
          <p:cNvPr id="49" name="Oval 48"/>
          <p:cNvSpPr/>
          <p:nvPr/>
        </p:nvSpPr>
        <p:spPr>
          <a:xfrm>
            <a:off x="1930400" y="40386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50" name="Oval 49"/>
          <p:cNvSpPr/>
          <p:nvPr/>
        </p:nvSpPr>
        <p:spPr>
          <a:xfrm>
            <a:off x="3251200" y="31242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7201"/>
            <a:ext cx="10972800" cy="5715317"/>
          </a:xfrm>
        </p:spPr>
        <p:txBody>
          <a:bodyPr>
            <a:normAutofit/>
          </a:bodyPr>
          <a:lstStyle/>
          <a:p>
            <a:pPr>
              <a:buNone/>
            </a:pPr>
            <a:r>
              <a:rPr lang="en-US" sz="3900" b="1" dirty="0" smtClean="0">
                <a:solidFill>
                  <a:srgbClr val="FFFF00"/>
                </a:solidFill>
              </a:rPr>
              <a:t>Heap Sort () Example</a:t>
            </a:r>
            <a:endParaRPr lang="en-US" sz="3600" b="1" dirty="0" smtClean="0">
              <a:solidFill>
                <a:srgbClr val="92D050"/>
              </a:solidFill>
            </a:endParaRPr>
          </a:p>
          <a:p>
            <a:pPr>
              <a:buNone/>
            </a:pPr>
            <a:r>
              <a:rPr lang="en-US" sz="3000" dirty="0" smtClean="0"/>
              <a:t>A={7,4,3,1,2,</a:t>
            </a:r>
            <a:r>
              <a:rPr lang="en-US" sz="3000" b="1" dirty="0" smtClean="0"/>
              <a:t>8</a:t>
            </a:r>
            <a:r>
              <a:rPr lang="en-US" sz="3000" dirty="0" smtClean="0"/>
              <a:t>,</a:t>
            </a:r>
            <a:r>
              <a:rPr lang="en-US" sz="3000" b="1" dirty="0" smtClean="0"/>
              <a:t>9</a:t>
            </a:r>
            <a:r>
              <a:rPr lang="en-US" sz="3000" dirty="0" smtClean="0"/>
              <a:t>,</a:t>
            </a:r>
            <a:r>
              <a:rPr lang="en-US" sz="3000" b="1" dirty="0" smtClean="0"/>
              <a:t>10</a:t>
            </a:r>
            <a:r>
              <a:rPr lang="en-US" sz="3000" dirty="0" smtClean="0"/>
              <a:t>,</a:t>
            </a:r>
            <a:r>
              <a:rPr lang="en-US" sz="3000" b="1" dirty="0" smtClean="0"/>
              <a:t>14</a:t>
            </a:r>
            <a:r>
              <a:rPr lang="en-US" sz="3000" dirty="0" smtClean="0"/>
              <a:t>,</a:t>
            </a:r>
            <a:r>
              <a:rPr lang="en-US" sz="3000" b="1" dirty="0" smtClean="0"/>
              <a:t>16</a:t>
            </a:r>
            <a:r>
              <a:rPr lang="en-US" sz="3000" dirty="0" smtClean="0"/>
              <a:t>}</a:t>
            </a:r>
          </a:p>
          <a:p>
            <a:pPr>
              <a:buNone/>
            </a:pPr>
            <a:r>
              <a:rPr lang="en-US" sz="2800" b="1" dirty="0" smtClean="0"/>
              <a:t>                                                    </a:t>
            </a:r>
            <a:r>
              <a:rPr lang="en-US" sz="2400" b="1" dirty="0" smtClean="0"/>
              <a:t>1</a:t>
            </a:r>
          </a:p>
          <a:p>
            <a:pPr>
              <a:buNone/>
            </a:pPr>
            <a:endParaRPr lang="en-US" sz="2800" b="1" dirty="0" smtClean="0"/>
          </a:p>
          <a:p>
            <a:pPr>
              <a:buNone/>
            </a:pPr>
            <a:r>
              <a:rPr lang="en-US" sz="2800" b="1" dirty="0" smtClean="0"/>
              <a:t>                         </a:t>
            </a:r>
            <a:r>
              <a:rPr lang="en-US" sz="2400" b="1" dirty="0" smtClean="0"/>
              <a:t>2                                                     3</a:t>
            </a:r>
          </a:p>
          <a:p>
            <a:pPr>
              <a:buNone/>
            </a:pPr>
            <a:r>
              <a:rPr lang="en-US" sz="2400" b="1" dirty="0" smtClean="0"/>
              <a:t>             4                              5                  </a:t>
            </a:r>
            <a:r>
              <a:rPr lang="en-US" sz="2400" b="1" dirty="0" err="1" smtClean="0"/>
              <a:t>i</a:t>
            </a:r>
            <a:r>
              <a:rPr lang="en-US" sz="2400" b="1" dirty="0" smtClean="0"/>
              <a:t>= 6                               7</a:t>
            </a:r>
          </a:p>
          <a:p>
            <a:pPr>
              <a:buNone/>
            </a:pPr>
            <a:endParaRPr lang="en-US" sz="2400" b="1" dirty="0" smtClean="0"/>
          </a:p>
          <a:p>
            <a:pPr>
              <a:buNone/>
            </a:pPr>
            <a:r>
              <a:rPr lang="en-US" sz="2400" b="1" dirty="0" smtClean="0"/>
              <a:t>  8                  9                      10</a:t>
            </a:r>
          </a:p>
        </p:txBody>
      </p:sp>
      <p:sp>
        <p:nvSpPr>
          <p:cNvPr id="4" name="Oval 3"/>
          <p:cNvSpPr/>
          <p:nvPr/>
        </p:nvSpPr>
        <p:spPr>
          <a:xfrm>
            <a:off x="5791200" y="22860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7823200" y="32004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245600" y="40386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04000" y="4114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657600" y="4876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572000" y="4114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352800" y="32004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032000" y="4038600"/>
            <a:ext cx="711200" cy="5334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Oval 11"/>
          <p:cNvSpPr/>
          <p:nvPr/>
        </p:nvSpPr>
        <p:spPr>
          <a:xfrm>
            <a:off x="2743200" y="4876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117600" y="4876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p:cNvCxnSpPr>
            <a:stCxn id="10" idx="7"/>
            <a:endCxn id="4" idx="3"/>
          </p:cNvCxnSpPr>
          <p:nvPr/>
        </p:nvCxnSpPr>
        <p:spPr>
          <a:xfrm rot="5400000" flipH="1" flipV="1">
            <a:off x="4581245" y="1968127"/>
            <a:ext cx="591110" cy="200734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5"/>
            <a:endCxn id="5" idx="1"/>
          </p:cNvCxnSpPr>
          <p:nvPr/>
        </p:nvCxnSpPr>
        <p:spPr>
          <a:xfrm rot="16200000" flipH="1">
            <a:off x="6816445" y="2171327"/>
            <a:ext cx="591110" cy="160094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3"/>
            <a:endCxn id="11" idx="7"/>
          </p:cNvCxnSpPr>
          <p:nvPr/>
        </p:nvCxnSpPr>
        <p:spPr>
          <a:xfrm rot="5400000">
            <a:off x="2777525" y="3452167"/>
            <a:ext cx="526070" cy="80302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0" idx="5"/>
            <a:endCxn id="9" idx="1"/>
          </p:cNvCxnSpPr>
          <p:nvPr/>
        </p:nvCxnSpPr>
        <p:spPr>
          <a:xfrm rot="16200000" flipH="1">
            <a:off x="3971645" y="3492127"/>
            <a:ext cx="591110" cy="78814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5689600" y="22860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42" name="Oval 41"/>
          <p:cNvSpPr/>
          <p:nvPr/>
        </p:nvSpPr>
        <p:spPr>
          <a:xfrm>
            <a:off x="9144000" y="39624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9</a:t>
            </a:r>
            <a:endParaRPr lang="en-US" dirty="0"/>
          </a:p>
        </p:txBody>
      </p:sp>
      <p:sp>
        <p:nvSpPr>
          <p:cNvPr id="43" name="Oval 42"/>
          <p:cNvSpPr/>
          <p:nvPr/>
        </p:nvSpPr>
        <p:spPr>
          <a:xfrm>
            <a:off x="7721600" y="31242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44" name="Oval 43"/>
          <p:cNvSpPr/>
          <p:nvPr/>
        </p:nvSpPr>
        <p:spPr>
          <a:xfrm>
            <a:off x="6502400" y="40386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a:t>
            </a:r>
            <a:endParaRPr lang="en-US" dirty="0"/>
          </a:p>
        </p:txBody>
      </p:sp>
      <p:sp>
        <p:nvSpPr>
          <p:cNvPr id="45" name="Oval 44"/>
          <p:cNvSpPr/>
          <p:nvPr/>
        </p:nvSpPr>
        <p:spPr>
          <a:xfrm>
            <a:off x="4470400" y="40386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46" name="Oval 45"/>
          <p:cNvSpPr/>
          <p:nvPr/>
        </p:nvSpPr>
        <p:spPr>
          <a:xfrm>
            <a:off x="3556000" y="48006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16</a:t>
            </a:r>
            <a:endParaRPr lang="en-US" dirty="0"/>
          </a:p>
        </p:txBody>
      </p:sp>
      <p:sp>
        <p:nvSpPr>
          <p:cNvPr id="47" name="Oval 46"/>
          <p:cNvSpPr/>
          <p:nvPr/>
        </p:nvSpPr>
        <p:spPr>
          <a:xfrm>
            <a:off x="2641600" y="48006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14</a:t>
            </a:r>
            <a:endParaRPr lang="en-US" dirty="0"/>
          </a:p>
        </p:txBody>
      </p:sp>
      <p:sp>
        <p:nvSpPr>
          <p:cNvPr id="48" name="Oval 47"/>
          <p:cNvSpPr/>
          <p:nvPr/>
        </p:nvSpPr>
        <p:spPr>
          <a:xfrm>
            <a:off x="1016000" y="48006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a:t>
            </a:r>
            <a:endParaRPr lang="en-US" dirty="0"/>
          </a:p>
        </p:txBody>
      </p:sp>
      <p:sp>
        <p:nvSpPr>
          <p:cNvPr id="49" name="Oval 48"/>
          <p:cNvSpPr/>
          <p:nvPr/>
        </p:nvSpPr>
        <p:spPr>
          <a:xfrm>
            <a:off x="1930400" y="40386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50" name="Oval 49"/>
          <p:cNvSpPr/>
          <p:nvPr/>
        </p:nvSpPr>
        <p:spPr>
          <a:xfrm>
            <a:off x="3251200" y="31242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7201"/>
            <a:ext cx="10972800" cy="5715317"/>
          </a:xfrm>
        </p:spPr>
        <p:txBody>
          <a:bodyPr>
            <a:normAutofit/>
          </a:bodyPr>
          <a:lstStyle/>
          <a:p>
            <a:pPr>
              <a:buNone/>
            </a:pPr>
            <a:r>
              <a:rPr lang="en-US" sz="3900" b="1" dirty="0" smtClean="0">
                <a:solidFill>
                  <a:srgbClr val="FFFF00"/>
                </a:solidFill>
              </a:rPr>
              <a:t>Heap Sort () Example</a:t>
            </a:r>
            <a:endParaRPr lang="en-US" sz="3600" b="1" dirty="0" smtClean="0">
              <a:solidFill>
                <a:srgbClr val="92D050"/>
              </a:solidFill>
            </a:endParaRPr>
          </a:p>
          <a:p>
            <a:pPr>
              <a:buNone/>
            </a:pPr>
            <a:r>
              <a:rPr lang="en-US" sz="3000" dirty="0" smtClean="0"/>
              <a:t>A={4,2,3,1,</a:t>
            </a:r>
            <a:r>
              <a:rPr lang="en-US" sz="3000" b="1" dirty="0" smtClean="0"/>
              <a:t>7</a:t>
            </a:r>
            <a:r>
              <a:rPr lang="en-US" sz="3000" dirty="0" smtClean="0"/>
              <a:t>,</a:t>
            </a:r>
            <a:r>
              <a:rPr lang="en-US" sz="3000" b="1" dirty="0" smtClean="0"/>
              <a:t>8</a:t>
            </a:r>
            <a:r>
              <a:rPr lang="en-US" sz="3000" dirty="0" smtClean="0"/>
              <a:t>,</a:t>
            </a:r>
            <a:r>
              <a:rPr lang="en-US" sz="3000" b="1" dirty="0" smtClean="0"/>
              <a:t>9</a:t>
            </a:r>
            <a:r>
              <a:rPr lang="en-US" sz="3000" dirty="0" smtClean="0"/>
              <a:t>,</a:t>
            </a:r>
            <a:r>
              <a:rPr lang="en-US" sz="3000" b="1" dirty="0" smtClean="0"/>
              <a:t>10</a:t>
            </a:r>
            <a:r>
              <a:rPr lang="en-US" sz="3000" dirty="0" smtClean="0"/>
              <a:t>,</a:t>
            </a:r>
            <a:r>
              <a:rPr lang="en-US" sz="3000" b="1" dirty="0" smtClean="0"/>
              <a:t>14</a:t>
            </a:r>
            <a:r>
              <a:rPr lang="en-US" sz="3000" dirty="0" smtClean="0"/>
              <a:t>,</a:t>
            </a:r>
            <a:r>
              <a:rPr lang="en-US" sz="3000" b="1" dirty="0" smtClean="0"/>
              <a:t>16</a:t>
            </a:r>
            <a:r>
              <a:rPr lang="en-US" sz="3000" dirty="0" smtClean="0"/>
              <a:t>}</a:t>
            </a:r>
          </a:p>
          <a:p>
            <a:pPr>
              <a:buNone/>
            </a:pPr>
            <a:r>
              <a:rPr lang="en-US" sz="2800" b="1" dirty="0" smtClean="0"/>
              <a:t>                                                    </a:t>
            </a:r>
            <a:r>
              <a:rPr lang="en-US" sz="2400" b="1" dirty="0" smtClean="0"/>
              <a:t>1</a:t>
            </a:r>
          </a:p>
          <a:p>
            <a:pPr>
              <a:buNone/>
            </a:pPr>
            <a:endParaRPr lang="en-US" sz="2800" b="1" dirty="0" smtClean="0"/>
          </a:p>
          <a:p>
            <a:pPr>
              <a:buNone/>
            </a:pPr>
            <a:r>
              <a:rPr lang="en-US" sz="2800" b="1" dirty="0" smtClean="0"/>
              <a:t>                         </a:t>
            </a:r>
            <a:r>
              <a:rPr lang="en-US" sz="2400" b="1" dirty="0" smtClean="0"/>
              <a:t>2                                                     3</a:t>
            </a:r>
          </a:p>
          <a:p>
            <a:pPr>
              <a:buNone/>
            </a:pPr>
            <a:r>
              <a:rPr lang="en-US" sz="2400" b="1" dirty="0" smtClean="0"/>
              <a:t>              4                        </a:t>
            </a:r>
            <a:r>
              <a:rPr lang="en-US" sz="2400" b="1" dirty="0" err="1" smtClean="0"/>
              <a:t>i</a:t>
            </a:r>
            <a:r>
              <a:rPr lang="en-US" sz="2400" b="1" dirty="0" smtClean="0"/>
              <a:t>= 5                       6                               7</a:t>
            </a:r>
          </a:p>
          <a:p>
            <a:pPr>
              <a:buNone/>
            </a:pPr>
            <a:endParaRPr lang="en-US" sz="2400" b="1" dirty="0" smtClean="0"/>
          </a:p>
          <a:p>
            <a:pPr>
              <a:buNone/>
            </a:pPr>
            <a:r>
              <a:rPr lang="en-US" sz="2400" b="1" dirty="0" smtClean="0"/>
              <a:t>  8                  9                      10</a:t>
            </a:r>
          </a:p>
        </p:txBody>
      </p:sp>
      <p:sp>
        <p:nvSpPr>
          <p:cNvPr id="4" name="Oval 3"/>
          <p:cNvSpPr/>
          <p:nvPr/>
        </p:nvSpPr>
        <p:spPr>
          <a:xfrm>
            <a:off x="5791200" y="22860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7823200" y="32004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245600" y="40386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04000" y="4114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657600" y="4876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572000" y="4114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352800" y="32004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032000" y="4038600"/>
            <a:ext cx="711200" cy="5334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Oval 11"/>
          <p:cNvSpPr/>
          <p:nvPr/>
        </p:nvSpPr>
        <p:spPr>
          <a:xfrm>
            <a:off x="2743200" y="4876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117600" y="4876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p:cNvCxnSpPr>
            <a:stCxn id="10" idx="7"/>
            <a:endCxn id="4" idx="3"/>
          </p:cNvCxnSpPr>
          <p:nvPr/>
        </p:nvCxnSpPr>
        <p:spPr>
          <a:xfrm rot="5400000" flipH="1" flipV="1">
            <a:off x="4581245" y="1968127"/>
            <a:ext cx="591110" cy="200734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5"/>
            <a:endCxn id="5" idx="1"/>
          </p:cNvCxnSpPr>
          <p:nvPr/>
        </p:nvCxnSpPr>
        <p:spPr>
          <a:xfrm rot="16200000" flipH="1">
            <a:off x="6816445" y="2171327"/>
            <a:ext cx="591110" cy="160094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3"/>
            <a:endCxn id="11" idx="7"/>
          </p:cNvCxnSpPr>
          <p:nvPr/>
        </p:nvCxnSpPr>
        <p:spPr>
          <a:xfrm rot="5400000">
            <a:off x="2777525" y="3452167"/>
            <a:ext cx="526070" cy="80302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5689600" y="22860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42" name="Oval 41"/>
          <p:cNvSpPr/>
          <p:nvPr/>
        </p:nvSpPr>
        <p:spPr>
          <a:xfrm>
            <a:off x="9144000" y="39624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9</a:t>
            </a:r>
            <a:endParaRPr lang="en-US" dirty="0"/>
          </a:p>
        </p:txBody>
      </p:sp>
      <p:sp>
        <p:nvSpPr>
          <p:cNvPr id="43" name="Oval 42"/>
          <p:cNvSpPr/>
          <p:nvPr/>
        </p:nvSpPr>
        <p:spPr>
          <a:xfrm>
            <a:off x="7721600" y="31242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44" name="Oval 43"/>
          <p:cNvSpPr/>
          <p:nvPr/>
        </p:nvSpPr>
        <p:spPr>
          <a:xfrm>
            <a:off x="6502400" y="40386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a:t>
            </a:r>
            <a:endParaRPr lang="en-US" dirty="0"/>
          </a:p>
        </p:txBody>
      </p:sp>
      <p:sp>
        <p:nvSpPr>
          <p:cNvPr id="45" name="Oval 44"/>
          <p:cNvSpPr/>
          <p:nvPr/>
        </p:nvSpPr>
        <p:spPr>
          <a:xfrm>
            <a:off x="4470400" y="40386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46" name="Oval 45"/>
          <p:cNvSpPr/>
          <p:nvPr/>
        </p:nvSpPr>
        <p:spPr>
          <a:xfrm>
            <a:off x="3556000" y="48006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16</a:t>
            </a:r>
            <a:endParaRPr lang="en-US" dirty="0"/>
          </a:p>
        </p:txBody>
      </p:sp>
      <p:sp>
        <p:nvSpPr>
          <p:cNvPr id="47" name="Oval 46"/>
          <p:cNvSpPr/>
          <p:nvPr/>
        </p:nvSpPr>
        <p:spPr>
          <a:xfrm>
            <a:off x="2641600" y="48006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14</a:t>
            </a:r>
            <a:endParaRPr lang="en-US" dirty="0"/>
          </a:p>
        </p:txBody>
      </p:sp>
      <p:sp>
        <p:nvSpPr>
          <p:cNvPr id="48" name="Oval 47"/>
          <p:cNvSpPr/>
          <p:nvPr/>
        </p:nvSpPr>
        <p:spPr>
          <a:xfrm>
            <a:off x="1016000" y="48006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a:t>
            </a:r>
            <a:endParaRPr lang="en-US" dirty="0"/>
          </a:p>
        </p:txBody>
      </p:sp>
      <p:sp>
        <p:nvSpPr>
          <p:cNvPr id="49" name="Oval 48"/>
          <p:cNvSpPr/>
          <p:nvPr/>
        </p:nvSpPr>
        <p:spPr>
          <a:xfrm>
            <a:off x="1930400" y="40386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50" name="Oval 49"/>
          <p:cNvSpPr/>
          <p:nvPr/>
        </p:nvSpPr>
        <p:spPr>
          <a:xfrm>
            <a:off x="3251200" y="31242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7201"/>
            <a:ext cx="10972800" cy="5715317"/>
          </a:xfrm>
        </p:spPr>
        <p:txBody>
          <a:bodyPr>
            <a:normAutofit/>
          </a:bodyPr>
          <a:lstStyle/>
          <a:p>
            <a:pPr>
              <a:buNone/>
            </a:pPr>
            <a:r>
              <a:rPr lang="en-US" sz="3900" b="1" dirty="0" smtClean="0">
                <a:solidFill>
                  <a:srgbClr val="FFFF00"/>
                </a:solidFill>
              </a:rPr>
              <a:t>Heap Sort () Example</a:t>
            </a:r>
            <a:endParaRPr lang="en-US" sz="3600" b="1" dirty="0" smtClean="0">
              <a:solidFill>
                <a:srgbClr val="92D050"/>
              </a:solidFill>
            </a:endParaRPr>
          </a:p>
          <a:p>
            <a:pPr>
              <a:buNone/>
            </a:pPr>
            <a:r>
              <a:rPr lang="en-US" sz="3000" dirty="0" smtClean="0"/>
              <a:t>A={3,2,1,</a:t>
            </a:r>
            <a:r>
              <a:rPr lang="en-US" sz="3000" b="1" dirty="0" smtClean="0"/>
              <a:t>4</a:t>
            </a:r>
            <a:r>
              <a:rPr lang="en-US" sz="3000" dirty="0" smtClean="0"/>
              <a:t>,</a:t>
            </a:r>
            <a:r>
              <a:rPr lang="en-US" sz="3000" b="1" dirty="0" smtClean="0"/>
              <a:t>7</a:t>
            </a:r>
            <a:r>
              <a:rPr lang="en-US" sz="3000" dirty="0" smtClean="0"/>
              <a:t>,</a:t>
            </a:r>
            <a:r>
              <a:rPr lang="en-US" sz="3000" b="1" dirty="0" smtClean="0"/>
              <a:t>8</a:t>
            </a:r>
            <a:r>
              <a:rPr lang="en-US" sz="3000" dirty="0" smtClean="0"/>
              <a:t>,</a:t>
            </a:r>
            <a:r>
              <a:rPr lang="en-US" sz="3000" b="1" dirty="0" smtClean="0"/>
              <a:t>9</a:t>
            </a:r>
            <a:r>
              <a:rPr lang="en-US" sz="3000" dirty="0" smtClean="0"/>
              <a:t>,</a:t>
            </a:r>
            <a:r>
              <a:rPr lang="en-US" sz="3000" b="1" dirty="0" smtClean="0"/>
              <a:t>10</a:t>
            </a:r>
            <a:r>
              <a:rPr lang="en-US" sz="3000" dirty="0" smtClean="0"/>
              <a:t>,</a:t>
            </a:r>
            <a:r>
              <a:rPr lang="en-US" sz="3000" b="1" dirty="0" smtClean="0"/>
              <a:t>14</a:t>
            </a:r>
            <a:r>
              <a:rPr lang="en-US" sz="3000" dirty="0" smtClean="0"/>
              <a:t>,</a:t>
            </a:r>
            <a:r>
              <a:rPr lang="en-US" sz="3000" b="1" dirty="0" smtClean="0"/>
              <a:t>16</a:t>
            </a:r>
            <a:r>
              <a:rPr lang="en-US" sz="3000" dirty="0" smtClean="0"/>
              <a:t>}</a:t>
            </a:r>
          </a:p>
          <a:p>
            <a:pPr>
              <a:buNone/>
            </a:pPr>
            <a:r>
              <a:rPr lang="en-US" sz="2800" b="1" dirty="0" smtClean="0"/>
              <a:t>                                                    </a:t>
            </a:r>
            <a:r>
              <a:rPr lang="en-US" sz="2400" b="1" dirty="0" smtClean="0"/>
              <a:t>1</a:t>
            </a:r>
          </a:p>
          <a:p>
            <a:pPr>
              <a:buNone/>
            </a:pPr>
            <a:endParaRPr lang="en-US" sz="2800" b="1" dirty="0" smtClean="0"/>
          </a:p>
          <a:p>
            <a:pPr>
              <a:buNone/>
            </a:pPr>
            <a:r>
              <a:rPr lang="en-US" sz="2800" b="1" dirty="0" smtClean="0"/>
              <a:t>                         </a:t>
            </a:r>
            <a:r>
              <a:rPr lang="en-US" sz="2400" b="1" dirty="0" smtClean="0"/>
              <a:t>2                                                     3</a:t>
            </a:r>
          </a:p>
          <a:p>
            <a:pPr>
              <a:buNone/>
            </a:pPr>
            <a:r>
              <a:rPr lang="en-US" sz="2400" b="1" dirty="0" smtClean="0"/>
              <a:t>        </a:t>
            </a:r>
            <a:r>
              <a:rPr lang="en-US" sz="2400" b="1" dirty="0" err="1" smtClean="0"/>
              <a:t>i</a:t>
            </a:r>
            <a:r>
              <a:rPr lang="en-US" sz="2400" b="1" dirty="0" smtClean="0"/>
              <a:t>= 4                              5                       6                               7</a:t>
            </a:r>
          </a:p>
          <a:p>
            <a:pPr>
              <a:buNone/>
            </a:pPr>
            <a:endParaRPr lang="en-US" sz="2400" b="1" dirty="0" smtClean="0"/>
          </a:p>
          <a:p>
            <a:pPr>
              <a:buNone/>
            </a:pPr>
            <a:r>
              <a:rPr lang="en-US" sz="2400" b="1" dirty="0" smtClean="0"/>
              <a:t>  8                  9                      10</a:t>
            </a:r>
          </a:p>
        </p:txBody>
      </p:sp>
      <p:sp>
        <p:nvSpPr>
          <p:cNvPr id="4" name="Oval 3"/>
          <p:cNvSpPr/>
          <p:nvPr/>
        </p:nvSpPr>
        <p:spPr>
          <a:xfrm>
            <a:off x="5791200" y="22860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7823200" y="32004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245600" y="40386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04000" y="4114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657600" y="4876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572000" y="4114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352800" y="32004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032000" y="4038600"/>
            <a:ext cx="711200" cy="5334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Oval 11"/>
          <p:cNvSpPr/>
          <p:nvPr/>
        </p:nvSpPr>
        <p:spPr>
          <a:xfrm>
            <a:off x="2743200" y="4876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117600" y="4876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p:cNvCxnSpPr>
            <a:stCxn id="10" idx="7"/>
            <a:endCxn id="4" idx="3"/>
          </p:cNvCxnSpPr>
          <p:nvPr/>
        </p:nvCxnSpPr>
        <p:spPr>
          <a:xfrm rot="5400000" flipH="1" flipV="1">
            <a:off x="4581245" y="1968127"/>
            <a:ext cx="591110" cy="200734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5"/>
            <a:endCxn id="5" idx="1"/>
          </p:cNvCxnSpPr>
          <p:nvPr/>
        </p:nvCxnSpPr>
        <p:spPr>
          <a:xfrm rot="16200000" flipH="1">
            <a:off x="6816445" y="2171327"/>
            <a:ext cx="591110" cy="160094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5689600" y="22860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42" name="Oval 41"/>
          <p:cNvSpPr/>
          <p:nvPr/>
        </p:nvSpPr>
        <p:spPr>
          <a:xfrm>
            <a:off x="9144000" y="39624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9</a:t>
            </a:r>
            <a:endParaRPr lang="en-US" dirty="0"/>
          </a:p>
        </p:txBody>
      </p:sp>
      <p:sp>
        <p:nvSpPr>
          <p:cNvPr id="43" name="Oval 42"/>
          <p:cNvSpPr/>
          <p:nvPr/>
        </p:nvSpPr>
        <p:spPr>
          <a:xfrm>
            <a:off x="7721600" y="31242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44" name="Oval 43"/>
          <p:cNvSpPr/>
          <p:nvPr/>
        </p:nvSpPr>
        <p:spPr>
          <a:xfrm>
            <a:off x="6502400" y="40386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a:t>
            </a:r>
            <a:endParaRPr lang="en-US" dirty="0"/>
          </a:p>
        </p:txBody>
      </p:sp>
      <p:sp>
        <p:nvSpPr>
          <p:cNvPr id="45" name="Oval 44"/>
          <p:cNvSpPr/>
          <p:nvPr/>
        </p:nvSpPr>
        <p:spPr>
          <a:xfrm>
            <a:off x="4470400" y="40386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46" name="Oval 45"/>
          <p:cNvSpPr/>
          <p:nvPr/>
        </p:nvSpPr>
        <p:spPr>
          <a:xfrm>
            <a:off x="3556000" y="48006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16</a:t>
            </a:r>
            <a:endParaRPr lang="en-US" dirty="0"/>
          </a:p>
        </p:txBody>
      </p:sp>
      <p:sp>
        <p:nvSpPr>
          <p:cNvPr id="47" name="Oval 46"/>
          <p:cNvSpPr/>
          <p:nvPr/>
        </p:nvSpPr>
        <p:spPr>
          <a:xfrm>
            <a:off x="2641600" y="48006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14</a:t>
            </a:r>
            <a:endParaRPr lang="en-US" dirty="0"/>
          </a:p>
        </p:txBody>
      </p:sp>
      <p:sp>
        <p:nvSpPr>
          <p:cNvPr id="48" name="Oval 47"/>
          <p:cNvSpPr/>
          <p:nvPr/>
        </p:nvSpPr>
        <p:spPr>
          <a:xfrm>
            <a:off x="1016000" y="48006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a:t>
            </a:r>
            <a:endParaRPr lang="en-US" dirty="0"/>
          </a:p>
        </p:txBody>
      </p:sp>
      <p:sp>
        <p:nvSpPr>
          <p:cNvPr id="49" name="Oval 48"/>
          <p:cNvSpPr/>
          <p:nvPr/>
        </p:nvSpPr>
        <p:spPr>
          <a:xfrm>
            <a:off x="1930400" y="40386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50" name="Oval 49"/>
          <p:cNvSpPr/>
          <p:nvPr/>
        </p:nvSpPr>
        <p:spPr>
          <a:xfrm>
            <a:off x="3251200" y="31242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13870" y="1538287"/>
            <a:ext cx="9905999" cy="3541714"/>
          </a:xfrm>
        </p:spPr>
        <p:txBody>
          <a:bodyPr/>
          <a:lstStyle/>
          <a:p>
            <a:pPr marL="0" indent="0">
              <a:buNone/>
            </a:pPr>
            <a:r>
              <a:rPr lang="en-US" sz="4800" dirty="0" smtClean="0"/>
              <a:t>Three steps:</a:t>
            </a:r>
          </a:p>
          <a:p>
            <a:pPr>
              <a:buFont typeface="Wingdings" panose="05000000000000000000" pitchFamily="2" charset="2"/>
              <a:buChar char="q"/>
            </a:pPr>
            <a:r>
              <a:rPr lang="en-US" sz="3200" dirty="0" smtClean="0"/>
              <a:t>Find pivot that divides the array into two halves.</a:t>
            </a:r>
          </a:p>
          <a:p>
            <a:pPr>
              <a:buFont typeface="Wingdings" panose="05000000000000000000" pitchFamily="2" charset="2"/>
              <a:buChar char="q"/>
            </a:pPr>
            <a:r>
              <a:rPr lang="en-US" sz="3200" dirty="0" smtClean="0"/>
              <a:t>Quick sort the left half.</a:t>
            </a:r>
          </a:p>
          <a:p>
            <a:pPr>
              <a:buFont typeface="Wingdings" panose="05000000000000000000" pitchFamily="2" charset="2"/>
              <a:buChar char="q"/>
            </a:pPr>
            <a:r>
              <a:rPr lang="en-US" sz="3200" dirty="0" smtClean="0"/>
              <a:t>Quick sort the right half.</a:t>
            </a:r>
            <a:endParaRPr lang="en-US" sz="3200" dirty="0"/>
          </a:p>
        </p:txBody>
      </p:sp>
    </p:spTree>
    <p:extLst>
      <p:ext uri="{BB962C8B-B14F-4D97-AF65-F5344CB8AC3E}">
        <p14:creationId xmlns="" xmlns:p14="http://schemas.microsoft.com/office/powerpoint/2010/main" val="27685591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7201"/>
            <a:ext cx="10972800" cy="5715317"/>
          </a:xfrm>
        </p:spPr>
        <p:txBody>
          <a:bodyPr>
            <a:normAutofit/>
          </a:bodyPr>
          <a:lstStyle/>
          <a:p>
            <a:pPr>
              <a:buNone/>
            </a:pPr>
            <a:r>
              <a:rPr lang="en-US" sz="3900" b="1" dirty="0" smtClean="0">
                <a:solidFill>
                  <a:srgbClr val="FFFF00"/>
                </a:solidFill>
              </a:rPr>
              <a:t>Heap Sort () Example</a:t>
            </a:r>
          </a:p>
          <a:p>
            <a:pPr>
              <a:buNone/>
            </a:pPr>
            <a:r>
              <a:rPr lang="en-US" sz="3000" dirty="0" smtClean="0"/>
              <a:t>A={2,1,</a:t>
            </a:r>
            <a:r>
              <a:rPr lang="en-US" sz="3000" b="1" dirty="0" smtClean="0"/>
              <a:t>3</a:t>
            </a:r>
            <a:r>
              <a:rPr lang="en-US" sz="3000" dirty="0" smtClean="0"/>
              <a:t>,</a:t>
            </a:r>
            <a:r>
              <a:rPr lang="en-US" sz="3000" b="1" dirty="0" smtClean="0"/>
              <a:t>4</a:t>
            </a:r>
            <a:r>
              <a:rPr lang="en-US" sz="3000" dirty="0" smtClean="0"/>
              <a:t>,</a:t>
            </a:r>
            <a:r>
              <a:rPr lang="en-US" sz="3000" b="1" dirty="0" smtClean="0"/>
              <a:t>7</a:t>
            </a:r>
            <a:r>
              <a:rPr lang="en-US" sz="3000" dirty="0" smtClean="0"/>
              <a:t>,</a:t>
            </a:r>
            <a:r>
              <a:rPr lang="en-US" sz="3000" b="1" dirty="0" smtClean="0"/>
              <a:t>8</a:t>
            </a:r>
            <a:r>
              <a:rPr lang="en-US" sz="3000" dirty="0" smtClean="0"/>
              <a:t>,</a:t>
            </a:r>
            <a:r>
              <a:rPr lang="en-US" sz="3000" b="1" dirty="0" smtClean="0"/>
              <a:t>9</a:t>
            </a:r>
            <a:r>
              <a:rPr lang="en-US" sz="3000" dirty="0" smtClean="0"/>
              <a:t>,</a:t>
            </a:r>
            <a:r>
              <a:rPr lang="en-US" sz="3000" b="1" dirty="0" smtClean="0"/>
              <a:t>10</a:t>
            </a:r>
            <a:r>
              <a:rPr lang="en-US" sz="3000" dirty="0" smtClean="0"/>
              <a:t>,</a:t>
            </a:r>
            <a:r>
              <a:rPr lang="en-US" sz="3000" b="1" dirty="0" smtClean="0"/>
              <a:t>14</a:t>
            </a:r>
            <a:r>
              <a:rPr lang="en-US" sz="3000" dirty="0" smtClean="0"/>
              <a:t>,</a:t>
            </a:r>
            <a:r>
              <a:rPr lang="en-US" sz="3000" b="1" dirty="0" smtClean="0"/>
              <a:t>16</a:t>
            </a:r>
            <a:r>
              <a:rPr lang="en-US" sz="3000" dirty="0" smtClean="0"/>
              <a:t>}</a:t>
            </a:r>
          </a:p>
          <a:p>
            <a:pPr>
              <a:buNone/>
            </a:pPr>
            <a:r>
              <a:rPr lang="en-US" sz="2800" b="1" dirty="0" smtClean="0"/>
              <a:t>                                                    </a:t>
            </a:r>
            <a:r>
              <a:rPr lang="en-US" sz="2400" b="1" dirty="0" smtClean="0"/>
              <a:t>1</a:t>
            </a:r>
          </a:p>
          <a:p>
            <a:pPr>
              <a:buNone/>
            </a:pPr>
            <a:endParaRPr lang="en-US" sz="2800" b="1" dirty="0" smtClean="0"/>
          </a:p>
          <a:p>
            <a:pPr>
              <a:buNone/>
            </a:pPr>
            <a:r>
              <a:rPr lang="en-US" sz="2800" b="1" dirty="0" smtClean="0"/>
              <a:t>                         </a:t>
            </a:r>
            <a:r>
              <a:rPr lang="en-US" sz="2400" b="1" dirty="0" smtClean="0"/>
              <a:t>2                                                  </a:t>
            </a:r>
            <a:r>
              <a:rPr lang="en-US" sz="2400" b="1" dirty="0" err="1" smtClean="0"/>
              <a:t>i</a:t>
            </a:r>
            <a:r>
              <a:rPr lang="en-US" sz="2400" b="1" dirty="0" smtClean="0"/>
              <a:t>=3</a:t>
            </a:r>
          </a:p>
          <a:p>
            <a:pPr>
              <a:buNone/>
            </a:pPr>
            <a:r>
              <a:rPr lang="en-US" sz="2400" b="1" dirty="0" smtClean="0"/>
              <a:t>             4                              5                       6                              7</a:t>
            </a:r>
          </a:p>
          <a:p>
            <a:pPr>
              <a:buNone/>
            </a:pPr>
            <a:endParaRPr lang="en-US" sz="2400" b="1" dirty="0" smtClean="0"/>
          </a:p>
          <a:p>
            <a:pPr>
              <a:buNone/>
            </a:pPr>
            <a:r>
              <a:rPr lang="en-US" sz="2400" b="1" dirty="0" smtClean="0"/>
              <a:t>  8                  9                     10</a:t>
            </a:r>
          </a:p>
        </p:txBody>
      </p:sp>
      <p:sp>
        <p:nvSpPr>
          <p:cNvPr id="4" name="Oval 3"/>
          <p:cNvSpPr/>
          <p:nvPr/>
        </p:nvSpPr>
        <p:spPr>
          <a:xfrm>
            <a:off x="5791200" y="22860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7823200" y="32004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245600" y="40386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04000" y="4114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657600" y="4876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572000" y="4114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352800" y="32004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032000" y="4038600"/>
            <a:ext cx="711200" cy="5334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Oval 11"/>
          <p:cNvSpPr/>
          <p:nvPr/>
        </p:nvSpPr>
        <p:spPr>
          <a:xfrm>
            <a:off x="2743200" y="4876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117600" y="4876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p:cNvCxnSpPr>
            <a:stCxn id="10" idx="7"/>
            <a:endCxn id="4" idx="3"/>
          </p:cNvCxnSpPr>
          <p:nvPr/>
        </p:nvCxnSpPr>
        <p:spPr>
          <a:xfrm rot="5400000" flipH="1" flipV="1">
            <a:off x="4581245" y="1968127"/>
            <a:ext cx="591110" cy="2007347"/>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5689600" y="22860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42" name="Oval 41"/>
          <p:cNvSpPr/>
          <p:nvPr/>
        </p:nvSpPr>
        <p:spPr>
          <a:xfrm>
            <a:off x="9144000" y="39624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9</a:t>
            </a:r>
            <a:endParaRPr lang="en-US" dirty="0"/>
          </a:p>
        </p:txBody>
      </p:sp>
      <p:sp>
        <p:nvSpPr>
          <p:cNvPr id="43" name="Oval 42"/>
          <p:cNvSpPr/>
          <p:nvPr/>
        </p:nvSpPr>
        <p:spPr>
          <a:xfrm>
            <a:off x="7721600" y="31242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44" name="Oval 43"/>
          <p:cNvSpPr/>
          <p:nvPr/>
        </p:nvSpPr>
        <p:spPr>
          <a:xfrm>
            <a:off x="6502400" y="40386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a:t>
            </a:r>
            <a:endParaRPr lang="en-US" dirty="0"/>
          </a:p>
        </p:txBody>
      </p:sp>
      <p:sp>
        <p:nvSpPr>
          <p:cNvPr id="45" name="Oval 44"/>
          <p:cNvSpPr/>
          <p:nvPr/>
        </p:nvSpPr>
        <p:spPr>
          <a:xfrm>
            <a:off x="4470400" y="40386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46" name="Oval 45"/>
          <p:cNvSpPr/>
          <p:nvPr/>
        </p:nvSpPr>
        <p:spPr>
          <a:xfrm>
            <a:off x="3556000" y="48006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16</a:t>
            </a:r>
            <a:endParaRPr lang="en-US" dirty="0"/>
          </a:p>
        </p:txBody>
      </p:sp>
      <p:sp>
        <p:nvSpPr>
          <p:cNvPr id="47" name="Oval 46"/>
          <p:cNvSpPr/>
          <p:nvPr/>
        </p:nvSpPr>
        <p:spPr>
          <a:xfrm>
            <a:off x="2641600" y="48006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14</a:t>
            </a:r>
            <a:endParaRPr lang="en-US" dirty="0"/>
          </a:p>
        </p:txBody>
      </p:sp>
      <p:sp>
        <p:nvSpPr>
          <p:cNvPr id="48" name="Oval 47"/>
          <p:cNvSpPr/>
          <p:nvPr/>
        </p:nvSpPr>
        <p:spPr>
          <a:xfrm>
            <a:off x="1016000" y="48006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a:t>
            </a:r>
            <a:endParaRPr lang="en-US" dirty="0"/>
          </a:p>
        </p:txBody>
      </p:sp>
      <p:sp>
        <p:nvSpPr>
          <p:cNvPr id="49" name="Oval 48"/>
          <p:cNvSpPr/>
          <p:nvPr/>
        </p:nvSpPr>
        <p:spPr>
          <a:xfrm>
            <a:off x="1930400" y="40386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50" name="Oval 49"/>
          <p:cNvSpPr/>
          <p:nvPr/>
        </p:nvSpPr>
        <p:spPr>
          <a:xfrm>
            <a:off x="3251200" y="31242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7201"/>
            <a:ext cx="10972800" cy="5715317"/>
          </a:xfrm>
        </p:spPr>
        <p:txBody>
          <a:bodyPr>
            <a:normAutofit/>
          </a:bodyPr>
          <a:lstStyle/>
          <a:p>
            <a:pPr>
              <a:buNone/>
            </a:pPr>
            <a:r>
              <a:rPr lang="en-US" sz="3900" b="1" dirty="0" smtClean="0">
                <a:solidFill>
                  <a:srgbClr val="FFFF00"/>
                </a:solidFill>
              </a:rPr>
              <a:t>Heap Sort () Example</a:t>
            </a:r>
          </a:p>
          <a:p>
            <a:pPr>
              <a:buNone/>
            </a:pPr>
            <a:r>
              <a:rPr lang="en-US" sz="3000" dirty="0" smtClean="0"/>
              <a:t>A={2,1,</a:t>
            </a:r>
            <a:r>
              <a:rPr lang="en-US" sz="3000" b="1" dirty="0" smtClean="0"/>
              <a:t>3</a:t>
            </a:r>
            <a:r>
              <a:rPr lang="en-US" sz="3000" dirty="0" smtClean="0"/>
              <a:t>,</a:t>
            </a:r>
            <a:r>
              <a:rPr lang="en-US" sz="3000" b="1" dirty="0" smtClean="0"/>
              <a:t>4</a:t>
            </a:r>
            <a:r>
              <a:rPr lang="en-US" sz="3000" dirty="0" smtClean="0"/>
              <a:t>,</a:t>
            </a:r>
            <a:r>
              <a:rPr lang="en-US" sz="3000" b="1" dirty="0" smtClean="0"/>
              <a:t>7</a:t>
            </a:r>
            <a:r>
              <a:rPr lang="en-US" sz="3000" dirty="0" smtClean="0"/>
              <a:t>,</a:t>
            </a:r>
            <a:r>
              <a:rPr lang="en-US" sz="3000" b="1" dirty="0" smtClean="0"/>
              <a:t>8</a:t>
            </a:r>
            <a:r>
              <a:rPr lang="en-US" sz="3000" dirty="0" smtClean="0"/>
              <a:t>,</a:t>
            </a:r>
            <a:r>
              <a:rPr lang="en-US" sz="3000" b="1" dirty="0" smtClean="0"/>
              <a:t>9</a:t>
            </a:r>
            <a:r>
              <a:rPr lang="en-US" sz="3000" dirty="0" smtClean="0"/>
              <a:t>,</a:t>
            </a:r>
            <a:r>
              <a:rPr lang="en-US" sz="3000" b="1" dirty="0" smtClean="0"/>
              <a:t>10</a:t>
            </a:r>
            <a:r>
              <a:rPr lang="en-US" sz="3000" dirty="0" smtClean="0"/>
              <a:t>,</a:t>
            </a:r>
            <a:r>
              <a:rPr lang="en-US" sz="3000" b="1" dirty="0" smtClean="0"/>
              <a:t>14</a:t>
            </a:r>
            <a:r>
              <a:rPr lang="en-US" sz="3000" dirty="0" smtClean="0"/>
              <a:t>,</a:t>
            </a:r>
            <a:r>
              <a:rPr lang="en-US" sz="3000" b="1" dirty="0" smtClean="0"/>
              <a:t>16</a:t>
            </a:r>
            <a:r>
              <a:rPr lang="en-US" sz="3000" dirty="0" smtClean="0"/>
              <a:t>}&gt;&gt;</a:t>
            </a:r>
            <a:r>
              <a:rPr lang="en-US" sz="3000" dirty="0" err="1" smtClean="0"/>
              <a:t>orederd</a:t>
            </a:r>
            <a:endParaRPr lang="en-US" sz="3000" dirty="0" smtClean="0"/>
          </a:p>
          <a:p>
            <a:pPr>
              <a:buNone/>
            </a:pPr>
            <a:r>
              <a:rPr lang="en-US" sz="2800" b="1" dirty="0" smtClean="0"/>
              <a:t>                                                    </a:t>
            </a:r>
            <a:r>
              <a:rPr lang="en-US" sz="2400" b="1" dirty="0" smtClean="0"/>
              <a:t>1</a:t>
            </a:r>
          </a:p>
          <a:p>
            <a:pPr>
              <a:buNone/>
            </a:pPr>
            <a:endParaRPr lang="en-US" sz="2800" b="1" dirty="0" smtClean="0"/>
          </a:p>
          <a:p>
            <a:pPr>
              <a:buNone/>
            </a:pPr>
            <a:r>
              <a:rPr lang="en-US" sz="2800" b="1" dirty="0" smtClean="0"/>
              <a:t>                     </a:t>
            </a:r>
            <a:r>
              <a:rPr lang="en-US" sz="2800" b="1" dirty="0" err="1" smtClean="0"/>
              <a:t>i</a:t>
            </a:r>
            <a:r>
              <a:rPr lang="en-US" sz="2800" b="1" dirty="0" smtClean="0"/>
              <a:t>=</a:t>
            </a:r>
            <a:r>
              <a:rPr lang="en-US" sz="2400" b="1" dirty="0" smtClean="0"/>
              <a:t>2                                                      3</a:t>
            </a:r>
          </a:p>
          <a:p>
            <a:pPr>
              <a:buNone/>
            </a:pPr>
            <a:r>
              <a:rPr lang="en-US" sz="2400" b="1" dirty="0" smtClean="0"/>
              <a:t>                          4                 5                       6                              7</a:t>
            </a:r>
          </a:p>
          <a:p>
            <a:pPr>
              <a:buNone/>
            </a:pPr>
            <a:endParaRPr lang="en-US" sz="2400" b="1" dirty="0" smtClean="0"/>
          </a:p>
          <a:p>
            <a:pPr>
              <a:buNone/>
            </a:pPr>
            <a:r>
              <a:rPr lang="en-US" sz="2400" b="1" dirty="0" smtClean="0"/>
              <a:t>8              9                             10</a:t>
            </a:r>
          </a:p>
        </p:txBody>
      </p:sp>
      <p:sp>
        <p:nvSpPr>
          <p:cNvPr id="4" name="Oval 3"/>
          <p:cNvSpPr/>
          <p:nvPr/>
        </p:nvSpPr>
        <p:spPr>
          <a:xfrm>
            <a:off x="5791200" y="22860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7823200" y="32004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245600" y="40386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04000" y="4114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657600" y="4876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572000" y="4114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352800" y="32004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032000" y="4038600"/>
            <a:ext cx="711200" cy="5334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Oval 11"/>
          <p:cNvSpPr/>
          <p:nvPr/>
        </p:nvSpPr>
        <p:spPr>
          <a:xfrm>
            <a:off x="2743200" y="4876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117600" y="4876800"/>
            <a:ext cx="6096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5689600" y="2286000"/>
            <a:ext cx="812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42" name="Oval 41"/>
          <p:cNvSpPr/>
          <p:nvPr/>
        </p:nvSpPr>
        <p:spPr>
          <a:xfrm>
            <a:off x="9144000" y="39624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9</a:t>
            </a:r>
            <a:endParaRPr lang="en-US" dirty="0"/>
          </a:p>
        </p:txBody>
      </p:sp>
      <p:sp>
        <p:nvSpPr>
          <p:cNvPr id="43" name="Oval 42"/>
          <p:cNvSpPr/>
          <p:nvPr/>
        </p:nvSpPr>
        <p:spPr>
          <a:xfrm>
            <a:off x="7721600" y="31242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44" name="Oval 43"/>
          <p:cNvSpPr/>
          <p:nvPr/>
        </p:nvSpPr>
        <p:spPr>
          <a:xfrm>
            <a:off x="6502400" y="40386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a:t>
            </a:r>
            <a:endParaRPr lang="en-US" dirty="0"/>
          </a:p>
        </p:txBody>
      </p:sp>
      <p:sp>
        <p:nvSpPr>
          <p:cNvPr id="45" name="Oval 44"/>
          <p:cNvSpPr/>
          <p:nvPr/>
        </p:nvSpPr>
        <p:spPr>
          <a:xfrm>
            <a:off x="4470400" y="40386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46" name="Oval 45"/>
          <p:cNvSpPr/>
          <p:nvPr/>
        </p:nvSpPr>
        <p:spPr>
          <a:xfrm>
            <a:off x="3556000" y="48006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16</a:t>
            </a:r>
            <a:endParaRPr lang="en-US" dirty="0"/>
          </a:p>
        </p:txBody>
      </p:sp>
      <p:sp>
        <p:nvSpPr>
          <p:cNvPr id="47" name="Oval 46"/>
          <p:cNvSpPr/>
          <p:nvPr/>
        </p:nvSpPr>
        <p:spPr>
          <a:xfrm>
            <a:off x="2641600" y="48006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14</a:t>
            </a:r>
            <a:endParaRPr lang="en-US" dirty="0"/>
          </a:p>
        </p:txBody>
      </p:sp>
      <p:sp>
        <p:nvSpPr>
          <p:cNvPr id="48" name="Oval 47"/>
          <p:cNvSpPr/>
          <p:nvPr/>
        </p:nvSpPr>
        <p:spPr>
          <a:xfrm>
            <a:off x="1016000" y="48006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a:t>
            </a:r>
            <a:endParaRPr lang="en-US" dirty="0"/>
          </a:p>
        </p:txBody>
      </p:sp>
      <p:sp>
        <p:nvSpPr>
          <p:cNvPr id="49" name="Oval 48"/>
          <p:cNvSpPr/>
          <p:nvPr/>
        </p:nvSpPr>
        <p:spPr>
          <a:xfrm>
            <a:off x="1930400" y="40386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50" name="Oval 49"/>
          <p:cNvSpPr/>
          <p:nvPr/>
        </p:nvSpPr>
        <p:spPr>
          <a:xfrm>
            <a:off x="3251200" y="3124200"/>
            <a:ext cx="8128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7201"/>
            <a:ext cx="10972800" cy="5715317"/>
          </a:xfrm>
        </p:spPr>
        <p:txBody>
          <a:bodyPr/>
          <a:lstStyle/>
          <a:p>
            <a:pPr>
              <a:buNone/>
            </a:pPr>
            <a:r>
              <a:rPr lang="en-US" dirty="0" smtClean="0"/>
              <a:t>   </a:t>
            </a:r>
            <a:r>
              <a:rPr lang="en-US" sz="4000" dirty="0" smtClean="0">
                <a:solidFill>
                  <a:srgbClr val="FFFF00"/>
                </a:solidFill>
              </a:rPr>
              <a:t>Time Complexity of Heap Sort:</a:t>
            </a:r>
          </a:p>
          <a:p>
            <a:pPr>
              <a:buNone/>
            </a:pPr>
            <a:endParaRPr lang="en-US" dirty="0" smtClean="0"/>
          </a:p>
          <a:p>
            <a:pPr>
              <a:buNone/>
            </a:pPr>
            <a:r>
              <a:rPr lang="en-US" sz="3600" dirty="0" smtClean="0"/>
              <a:t>   Time complexity of </a:t>
            </a:r>
            <a:r>
              <a:rPr lang="en-US" sz="3600" dirty="0" err="1" smtClean="0"/>
              <a:t>heapify</a:t>
            </a:r>
            <a:r>
              <a:rPr lang="en-US" sz="3600" dirty="0" smtClean="0"/>
              <a:t> is O(</a:t>
            </a:r>
            <a:r>
              <a:rPr lang="en-US" sz="3600" dirty="0" err="1" smtClean="0"/>
              <a:t>Logn</a:t>
            </a:r>
            <a:r>
              <a:rPr lang="en-US" sz="3600" dirty="0" smtClean="0"/>
              <a:t>).Time complexity of create and build Heap() is O(n) and overall time complexity of Heap Sort is O(</a:t>
            </a:r>
            <a:r>
              <a:rPr lang="en-US" sz="3600" dirty="0" err="1" smtClean="0"/>
              <a:t>nLogn</a:t>
            </a:r>
            <a:r>
              <a:rPr lang="en-US" sz="3600" dirty="0" smtClean="0"/>
              <a:t>).</a:t>
            </a:r>
            <a:endParaRPr lang="en-US" sz="3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9413" y="798058"/>
            <a:ext cx="9905999" cy="4586741"/>
          </a:xfrm>
        </p:spPr>
        <p:txBody>
          <a:bodyPr>
            <a:normAutofit/>
          </a:bodyPr>
          <a:lstStyle/>
          <a:p>
            <a:pPr marL="0" indent="0">
              <a:buNone/>
            </a:pPr>
            <a:r>
              <a:rPr lang="en-US" sz="4000" dirty="0" smtClean="0"/>
              <a:t>                            Example</a:t>
            </a:r>
            <a:r>
              <a:rPr lang="en-US" dirty="0" smtClean="0"/>
              <a:t>:</a:t>
            </a:r>
          </a:p>
          <a:p>
            <a:pPr marL="0" indent="0">
              <a:buNone/>
            </a:pPr>
            <a:r>
              <a:rPr lang="en-US" sz="3200" dirty="0" smtClean="0"/>
              <a:t>           We are </a:t>
            </a:r>
            <a:r>
              <a:rPr lang="en-US" sz="3200" dirty="0"/>
              <a:t>given array </a:t>
            </a:r>
            <a:r>
              <a:rPr lang="en-US" sz="3200" dirty="0" smtClean="0"/>
              <a:t>of </a:t>
            </a:r>
            <a:r>
              <a:rPr lang="en-US" sz="3200" dirty="0"/>
              <a:t>n integers to sort</a:t>
            </a:r>
            <a:r>
              <a:rPr lang="en-US" sz="3200" dirty="0" smtClean="0"/>
              <a:t>:</a:t>
            </a:r>
          </a:p>
          <a:p>
            <a:pPr marL="0" indent="0">
              <a:buNone/>
            </a:pPr>
            <a:endParaRPr lang="en-US" sz="3200" dirty="0" smtClean="0"/>
          </a:p>
          <a:p>
            <a:pPr marL="0" indent="0">
              <a:buNone/>
            </a:pPr>
            <a:r>
              <a:rPr lang="en-US" sz="3200" dirty="0" smtClean="0"/>
              <a:t>Arrange the elements in ascending order using quick sort                  algorithm.</a:t>
            </a:r>
          </a:p>
          <a:p>
            <a:pPr marL="0" indent="0">
              <a:buNone/>
            </a:pPr>
            <a:endParaRPr lang="en-US" sz="3200" dirty="0" smtClean="0"/>
          </a:p>
          <a:p>
            <a:pPr marL="0" indent="0">
              <a:buNone/>
            </a:pPr>
            <a:endParaRPr lang="en-US" sz="3200" dirty="0"/>
          </a:p>
        </p:txBody>
      </p:sp>
      <p:graphicFrame>
        <p:nvGraphicFramePr>
          <p:cNvPr id="4" name="Table 3"/>
          <p:cNvGraphicFramePr>
            <a:graphicFrameLocks noGrp="1"/>
          </p:cNvGraphicFramePr>
          <p:nvPr>
            <p:extLst>
              <p:ext uri="{D42A27DB-BD31-4B8C-83A1-F6EECF244321}">
                <p14:modId xmlns="" xmlns:p14="http://schemas.microsoft.com/office/powerpoint/2010/main" val="3566223277"/>
              </p:ext>
            </p:extLst>
          </p:nvPr>
        </p:nvGraphicFramePr>
        <p:xfrm>
          <a:off x="2190067" y="2452802"/>
          <a:ext cx="8127999" cy="551542"/>
        </p:xfrm>
        <a:graphic>
          <a:graphicData uri="http://schemas.openxmlformats.org/drawingml/2006/table">
            <a:tbl>
              <a:tblPr firstRow="1" bandRow="1">
                <a:tableStyleId>{D7AC3CCA-C797-4891-BE02-D94E43425B78}</a:tableStyleId>
              </a:tblPr>
              <a:tblGrid>
                <a:gridCol w="903111"/>
                <a:gridCol w="903111"/>
                <a:gridCol w="903111"/>
                <a:gridCol w="903111"/>
                <a:gridCol w="903111"/>
                <a:gridCol w="903111"/>
                <a:gridCol w="903111"/>
                <a:gridCol w="903111"/>
                <a:gridCol w="903111"/>
              </a:tblGrid>
              <a:tr h="551542">
                <a:tc>
                  <a:txBody>
                    <a:bodyPr/>
                    <a:lstStyle/>
                    <a:p>
                      <a:r>
                        <a:rPr lang="en-US" sz="2800" dirty="0" smtClean="0"/>
                        <a:t> 40</a:t>
                      </a:r>
                      <a:endParaRPr lang="en-US" sz="2800" dirty="0"/>
                    </a:p>
                  </a:txBody>
                  <a:tcPr/>
                </a:tc>
                <a:tc>
                  <a:txBody>
                    <a:bodyPr/>
                    <a:lstStyle/>
                    <a:p>
                      <a:r>
                        <a:rPr lang="en-US" sz="2800" dirty="0" smtClean="0"/>
                        <a:t>20</a:t>
                      </a:r>
                      <a:endParaRPr lang="en-US" sz="2800" dirty="0"/>
                    </a:p>
                  </a:txBody>
                  <a:tcPr/>
                </a:tc>
                <a:tc>
                  <a:txBody>
                    <a:bodyPr/>
                    <a:lstStyle/>
                    <a:p>
                      <a:r>
                        <a:rPr lang="en-US" sz="2800" dirty="0" smtClean="0"/>
                        <a:t>10</a:t>
                      </a:r>
                      <a:endParaRPr lang="en-US" sz="2800" dirty="0"/>
                    </a:p>
                  </a:txBody>
                  <a:tcPr/>
                </a:tc>
                <a:tc>
                  <a:txBody>
                    <a:bodyPr/>
                    <a:lstStyle/>
                    <a:p>
                      <a:r>
                        <a:rPr lang="en-US" sz="2800" dirty="0" smtClean="0"/>
                        <a:t>80</a:t>
                      </a:r>
                      <a:endParaRPr lang="en-US" sz="2800" dirty="0"/>
                    </a:p>
                  </a:txBody>
                  <a:tcPr/>
                </a:tc>
                <a:tc>
                  <a:txBody>
                    <a:bodyPr/>
                    <a:lstStyle/>
                    <a:p>
                      <a:r>
                        <a:rPr lang="en-US" sz="2800" dirty="0" smtClean="0"/>
                        <a:t>60</a:t>
                      </a:r>
                      <a:endParaRPr lang="en-US" sz="2800" dirty="0"/>
                    </a:p>
                  </a:txBody>
                  <a:tcPr/>
                </a:tc>
                <a:tc>
                  <a:txBody>
                    <a:bodyPr/>
                    <a:lstStyle/>
                    <a:p>
                      <a:r>
                        <a:rPr lang="en-US" sz="2800" dirty="0" smtClean="0"/>
                        <a:t>50</a:t>
                      </a:r>
                      <a:endParaRPr lang="en-US" sz="2800" dirty="0"/>
                    </a:p>
                  </a:txBody>
                  <a:tcPr/>
                </a:tc>
                <a:tc>
                  <a:txBody>
                    <a:bodyPr/>
                    <a:lstStyle/>
                    <a:p>
                      <a:r>
                        <a:rPr lang="en-US" sz="2800" dirty="0" smtClean="0"/>
                        <a:t>7</a:t>
                      </a:r>
                      <a:endParaRPr lang="en-US" sz="2800" dirty="0"/>
                    </a:p>
                  </a:txBody>
                  <a:tcPr/>
                </a:tc>
                <a:tc>
                  <a:txBody>
                    <a:bodyPr/>
                    <a:lstStyle/>
                    <a:p>
                      <a:r>
                        <a:rPr lang="en-US" sz="2800" dirty="0" smtClean="0"/>
                        <a:t>30</a:t>
                      </a:r>
                      <a:endParaRPr lang="en-US" sz="2800" dirty="0"/>
                    </a:p>
                  </a:txBody>
                  <a:tcPr/>
                </a:tc>
                <a:tc>
                  <a:txBody>
                    <a:bodyPr/>
                    <a:lstStyle/>
                    <a:p>
                      <a:r>
                        <a:rPr lang="en-US" sz="2800" dirty="0" smtClean="0"/>
                        <a:t>100</a:t>
                      </a:r>
                      <a:endParaRPr lang="en-US" sz="2800" dirty="0"/>
                    </a:p>
                  </a:txBody>
                  <a:tcPr/>
                </a:tc>
              </a:tr>
            </a:tbl>
          </a:graphicData>
        </a:graphic>
      </p:graphicFrame>
    </p:spTree>
    <p:extLst>
      <p:ext uri="{BB962C8B-B14F-4D97-AF65-F5344CB8AC3E}">
        <p14:creationId xmlns="" xmlns:p14="http://schemas.microsoft.com/office/powerpoint/2010/main" val="4039957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3429" y="1327831"/>
            <a:ext cx="10611983" cy="5893027"/>
          </a:xfrm>
        </p:spPr>
        <p:txBody>
          <a:bodyPr>
            <a:normAutofit/>
          </a:bodyPr>
          <a:lstStyle/>
          <a:p>
            <a:pPr marL="0" indent="0">
              <a:buNone/>
            </a:pPr>
            <a:r>
              <a:rPr lang="en-US" sz="3200" dirty="0" smtClean="0"/>
              <a:t>           We are </a:t>
            </a:r>
            <a:r>
              <a:rPr lang="en-US" sz="3200" dirty="0"/>
              <a:t>given array of n integers to sort</a:t>
            </a:r>
            <a:r>
              <a:rPr lang="en-US" sz="3200" dirty="0" smtClean="0"/>
              <a:t>:</a:t>
            </a:r>
          </a:p>
          <a:p>
            <a:pPr marL="0" indent="0">
              <a:buNone/>
            </a:pPr>
            <a:endParaRPr lang="en-US" sz="3200" dirty="0" smtClean="0"/>
          </a:p>
          <a:p>
            <a:pPr marL="0" indent="0">
              <a:buNone/>
            </a:pPr>
            <a:r>
              <a:rPr lang="en-US" sz="2800" dirty="0" smtClean="0"/>
              <a:t>Array index</a:t>
            </a:r>
          </a:p>
          <a:p>
            <a:pPr marL="0" indent="0">
              <a:buNone/>
            </a:pPr>
            <a:r>
              <a:rPr lang="en-US" sz="2800" dirty="0" smtClean="0"/>
              <a:t>Array element</a:t>
            </a:r>
          </a:p>
          <a:p>
            <a:pPr marL="0" indent="0">
              <a:buNone/>
            </a:pPr>
            <a:r>
              <a:rPr lang="en-US" sz="2800" dirty="0"/>
              <a:t> </a:t>
            </a:r>
            <a:r>
              <a:rPr lang="en-US" sz="2800" dirty="0" smtClean="0"/>
              <a:t>                       </a:t>
            </a:r>
          </a:p>
          <a:p>
            <a:pPr marL="0" indent="0">
              <a:buNone/>
            </a:pPr>
            <a:r>
              <a:rPr lang="en-US" sz="2800" dirty="0"/>
              <a:t> </a:t>
            </a:r>
            <a:r>
              <a:rPr lang="en-US" sz="2800" dirty="0" smtClean="0"/>
              <a:t>                        pivot</a:t>
            </a:r>
            <a:endParaRPr lang="en-US" sz="2800" dirty="0"/>
          </a:p>
        </p:txBody>
      </p:sp>
      <p:graphicFrame>
        <p:nvGraphicFramePr>
          <p:cNvPr id="4" name="Table 3"/>
          <p:cNvGraphicFramePr>
            <a:graphicFrameLocks noGrp="1"/>
          </p:cNvGraphicFramePr>
          <p:nvPr>
            <p:extLst>
              <p:ext uri="{D42A27DB-BD31-4B8C-83A1-F6EECF244321}">
                <p14:modId xmlns="" xmlns:p14="http://schemas.microsoft.com/office/powerpoint/2010/main" val="1879689661"/>
              </p:ext>
            </p:extLst>
          </p:nvPr>
        </p:nvGraphicFramePr>
        <p:xfrm>
          <a:off x="3354841" y="2875166"/>
          <a:ext cx="8127999" cy="1036320"/>
        </p:xfrm>
        <a:graphic>
          <a:graphicData uri="http://schemas.openxmlformats.org/drawingml/2006/table">
            <a:tbl>
              <a:tblPr firstRow="1" bandRow="1">
                <a:tableStyleId>{00A15C55-8517-42AA-B614-E9B94910E393}</a:tableStyleId>
              </a:tblPr>
              <a:tblGrid>
                <a:gridCol w="903111"/>
                <a:gridCol w="903111"/>
                <a:gridCol w="903111"/>
                <a:gridCol w="903111"/>
                <a:gridCol w="903111"/>
                <a:gridCol w="903111"/>
                <a:gridCol w="903111"/>
                <a:gridCol w="903111"/>
                <a:gridCol w="903111"/>
              </a:tblGrid>
              <a:tr h="370840">
                <a:tc>
                  <a:txBody>
                    <a:bodyPr/>
                    <a:lstStyle/>
                    <a:p>
                      <a:r>
                        <a:rPr lang="en-US" sz="2800" dirty="0" smtClean="0"/>
                        <a:t>   0</a:t>
                      </a:r>
                      <a:endParaRPr lang="en-US" sz="2800" dirty="0"/>
                    </a:p>
                  </a:txBody>
                  <a:tcPr/>
                </a:tc>
                <a:tc>
                  <a:txBody>
                    <a:bodyPr/>
                    <a:lstStyle/>
                    <a:p>
                      <a:r>
                        <a:rPr lang="en-US" sz="2800" dirty="0" smtClean="0"/>
                        <a:t>  1</a:t>
                      </a:r>
                      <a:endParaRPr lang="en-US" sz="2800" dirty="0"/>
                    </a:p>
                  </a:txBody>
                  <a:tcPr/>
                </a:tc>
                <a:tc>
                  <a:txBody>
                    <a:bodyPr/>
                    <a:lstStyle/>
                    <a:p>
                      <a:r>
                        <a:rPr lang="en-US" sz="2800" dirty="0" smtClean="0"/>
                        <a:t>  2</a:t>
                      </a:r>
                      <a:endParaRPr lang="en-US" sz="2800" dirty="0"/>
                    </a:p>
                  </a:txBody>
                  <a:tcPr/>
                </a:tc>
                <a:tc>
                  <a:txBody>
                    <a:bodyPr/>
                    <a:lstStyle/>
                    <a:p>
                      <a:r>
                        <a:rPr lang="en-US" sz="2800" dirty="0" smtClean="0"/>
                        <a:t>   3</a:t>
                      </a:r>
                      <a:endParaRPr lang="en-US" sz="2800" dirty="0"/>
                    </a:p>
                  </a:txBody>
                  <a:tcPr/>
                </a:tc>
                <a:tc>
                  <a:txBody>
                    <a:bodyPr/>
                    <a:lstStyle/>
                    <a:p>
                      <a:r>
                        <a:rPr lang="en-US" sz="2800" dirty="0" smtClean="0"/>
                        <a:t>   4</a:t>
                      </a:r>
                      <a:endParaRPr lang="en-US" sz="2800" dirty="0"/>
                    </a:p>
                  </a:txBody>
                  <a:tcPr/>
                </a:tc>
                <a:tc>
                  <a:txBody>
                    <a:bodyPr/>
                    <a:lstStyle/>
                    <a:p>
                      <a:r>
                        <a:rPr lang="en-US" sz="2800" dirty="0" smtClean="0"/>
                        <a:t>   5</a:t>
                      </a:r>
                      <a:endParaRPr lang="en-US" sz="2800" dirty="0"/>
                    </a:p>
                  </a:txBody>
                  <a:tcPr/>
                </a:tc>
                <a:tc>
                  <a:txBody>
                    <a:bodyPr/>
                    <a:lstStyle/>
                    <a:p>
                      <a:r>
                        <a:rPr lang="en-US" sz="2800" dirty="0" smtClean="0"/>
                        <a:t>   6</a:t>
                      </a:r>
                      <a:endParaRPr lang="en-US" sz="2800" dirty="0"/>
                    </a:p>
                  </a:txBody>
                  <a:tcPr/>
                </a:tc>
                <a:tc>
                  <a:txBody>
                    <a:bodyPr/>
                    <a:lstStyle/>
                    <a:p>
                      <a:r>
                        <a:rPr lang="en-US" sz="2800" dirty="0" smtClean="0"/>
                        <a:t>   7</a:t>
                      </a:r>
                      <a:endParaRPr lang="en-US" sz="2800" dirty="0"/>
                    </a:p>
                  </a:txBody>
                  <a:tcPr/>
                </a:tc>
                <a:tc>
                  <a:txBody>
                    <a:bodyPr/>
                    <a:lstStyle/>
                    <a:p>
                      <a:r>
                        <a:rPr lang="en-US" sz="2800" dirty="0" smtClean="0"/>
                        <a:t>  8</a:t>
                      </a:r>
                      <a:endParaRPr lang="en-US" sz="2800" dirty="0"/>
                    </a:p>
                  </a:txBody>
                  <a:tcPr/>
                </a:tc>
              </a:tr>
              <a:tr h="370840">
                <a:tc>
                  <a:txBody>
                    <a:bodyPr/>
                    <a:lstStyle/>
                    <a:p>
                      <a:r>
                        <a:rPr lang="en-US" sz="2800" dirty="0" smtClean="0"/>
                        <a:t> 40</a:t>
                      </a:r>
                      <a:endParaRPr lang="en-US" sz="2800" dirty="0"/>
                    </a:p>
                  </a:txBody>
                  <a:tcPr>
                    <a:solidFill>
                      <a:schemeClr val="accent4">
                        <a:lumMod val="20000"/>
                        <a:lumOff val="80000"/>
                      </a:schemeClr>
                    </a:solidFill>
                  </a:tcPr>
                </a:tc>
                <a:tc>
                  <a:txBody>
                    <a:bodyPr/>
                    <a:lstStyle/>
                    <a:p>
                      <a:r>
                        <a:rPr lang="en-US" sz="2800" dirty="0" smtClean="0"/>
                        <a:t> 20</a:t>
                      </a:r>
                      <a:endParaRPr lang="en-US" sz="2800" dirty="0"/>
                    </a:p>
                  </a:txBody>
                  <a:tcPr>
                    <a:solidFill>
                      <a:schemeClr val="accent4">
                        <a:lumMod val="20000"/>
                        <a:lumOff val="80000"/>
                      </a:schemeClr>
                    </a:solidFill>
                  </a:tcPr>
                </a:tc>
                <a:tc>
                  <a:txBody>
                    <a:bodyPr/>
                    <a:lstStyle/>
                    <a:p>
                      <a:r>
                        <a:rPr lang="en-US" sz="2800" dirty="0" smtClean="0"/>
                        <a:t> 10</a:t>
                      </a:r>
                      <a:endParaRPr lang="en-US" sz="2800" dirty="0"/>
                    </a:p>
                  </a:txBody>
                  <a:tcPr/>
                </a:tc>
                <a:tc>
                  <a:txBody>
                    <a:bodyPr/>
                    <a:lstStyle/>
                    <a:p>
                      <a:r>
                        <a:rPr lang="en-US" sz="2800" dirty="0" smtClean="0"/>
                        <a:t> 80</a:t>
                      </a:r>
                      <a:endParaRPr lang="en-US" sz="2800" dirty="0"/>
                    </a:p>
                  </a:txBody>
                  <a:tcPr/>
                </a:tc>
                <a:tc>
                  <a:txBody>
                    <a:bodyPr/>
                    <a:lstStyle/>
                    <a:p>
                      <a:r>
                        <a:rPr lang="en-US" sz="2800" dirty="0" smtClean="0"/>
                        <a:t> 60</a:t>
                      </a:r>
                      <a:endParaRPr lang="en-US" sz="2800" dirty="0"/>
                    </a:p>
                  </a:txBody>
                  <a:tcPr/>
                </a:tc>
                <a:tc>
                  <a:txBody>
                    <a:bodyPr/>
                    <a:lstStyle/>
                    <a:p>
                      <a:r>
                        <a:rPr lang="en-US" sz="2800" dirty="0" smtClean="0"/>
                        <a:t> 50</a:t>
                      </a:r>
                      <a:endParaRPr lang="en-US" sz="2800" dirty="0"/>
                    </a:p>
                  </a:txBody>
                  <a:tcPr/>
                </a:tc>
                <a:tc>
                  <a:txBody>
                    <a:bodyPr/>
                    <a:lstStyle/>
                    <a:p>
                      <a:r>
                        <a:rPr lang="en-US" sz="2800" dirty="0" smtClean="0"/>
                        <a:t>  7</a:t>
                      </a:r>
                      <a:endParaRPr lang="en-US" sz="2800" dirty="0"/>
                    </a:p>
                  </a:txBody>
                  <a:tcPr/>
                </a:tc>
                <a:tc>
                  <a:txBody>
                    <a:bodyPr/>
                    <a:lstStyle/>
                    <a:p>
                      <a:r>
                        <a:rPr lang="en-US" sz="2800" dirty="0" smtClean="0"/>
                        <a:t> 30</a:t>
                      </a:r>
                      <a:endParaRPr lang="en-US" sz="2800" dirty="0"/>
                    </a:p>
                  </a:txBody>
                  <a:tcPr/>
                </a:tc>
                <a:tc>
                  <a:txBody>
                    <a:bodyPr/>
                    <a:lstStyle/>
                    <a:p>
                      <a:r>
                        <a:rPr lang="en-US" sz="2800" dirty="0" smtClean="0">
                          <a:solidFill>
                            <a:schemeClr val="accent4">
                              <a:lumMod val="40000"/>
                              <a:lumOff val="60000"/>
                            </a:schemeClr>
                          </a:solidFill>
                        </a:rPr>
                        <a:t> </a:t>
                      </a:r>
                      <a:r>
                        <a:rPr lang="en-US" sz="2800" dirty="0" smtClean="0">
                          <a:solidFill>
                            <a:schemeClr val="bg1"/>
                          </a:solidFill>
                        </a:rPr>
                        <a:t>100</a:t>
                      </a:r>
                      <a:endParaRPr lang="en-US" sz="2800" dirty="0">
                        <a:solidFill>
                          <a:schemeClr val="bg1"/>
                        </a:solidFill>
                      </a:endParaRPr>
                    </a:p>
                  </a:txBody>
                  <a:tcPr>
                    <a:solidFill>
                      <a:schemeClr val="accent4">
                        <a:lumMod val="20000"/>
                        <a:lumOff val="80000"/>
                      </a:schemeClr>
                    </a:solidFill>
                  </a:tcPr>
                </a:tc>
              </a:tr>
            </a:tbl>
          </a:graphicData>
        </a:graphic>
      </p:graphicFrame>
      <p:sp>
        <p:nvSpPr>
          <p:cNvPr id="5" name="Down Arrow 4"/>
          <p:cNvSpPr/>
          <p:nvPr/>
        </p:nvSpPr>
        <p:spPr>
          <a:xfrm rot="10800000">
            <a:off x="3643085" y="4020457"/>
            <a:ext cx="310460" cy="711200"/>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4114724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half" idx="2"/>
          </p:nvPr>
        </p:nvSpPr>
        <p:spPr>
          <a:xfrm>
            <a:off x="2287540" y="239483"/>
            <a:ext cx="9904459" cy="5442857"/>
          </a:xfrm>
        </p:spPr>
        <p:txBody>
          <a:bodyPr>
            <a:normAutofit/>
          </a:bodyPr>
          <a:lstStyle/>
          <a:p>
            <a:r>
              <a:rPr lang="en-US" sz="2800" dirty="0" smtClean="0"/>
              <a:t>Pivot</a:t>
            </a:r>
          </a:p>
          <a:p>
            <a:endParaRPr lang="en-US" sz="2800" dirty="0"/>
          </a:p>
          <a:p>
            <a:endParaRPr lang="en-US" sz="2800" dirty="0" smtClean="0"/>
          </a:p>
          <a:p>
            <a:endParaRPr lang="en-US" sz="2800" dirty="0" smtClean="0"/>
          </a:p>
          <a:p>
            <a:r>
              <a:rPr lang="en-US" sz="2800" dirty="0" smtClean="0"/>
              <a:t>          left</a:t>
            </a:r>
            <a:endParaRPr lang="en-US" sz="2800" dirty="0"/>
          </a:p>
        </p:txBody>
      </p:sp>
      <p:graphicFrame>
        <p:nvGraphicFramePr>
          <p:cNvPr id="6" name="Content Placeholder 5"/>
          <p:cNvGraphicFramePr>
            <a:graphicFrameLocks noGrp="1"/>
          </p:cNvGraphicFramePr>
          <p:nvPr>
            <p:ph idx="4294967295"/>
            <p:extLst>
              <p:ext uri="{D42A27DB-BD31-4B8C-83A1-F6EECF244321}">
                <p14:modId xmlns="" xmlns:p14="http://schemas.microsoft.com/office/powerpoint/2010/main" val="1752312124"/>
              </p:ext>
            </p:extLst>
          </p:nvPr>
        </p:nvGraphicFramePr>
        <p:xfrm>
          <a:off x="2287540" y="2666747"/>
          <a:ext cx="8188101" cy="588327"/>
        </p:xfrm>
        <a:graphic>
          <a:graphicData uri="http://schemas.openxmlformats.org/drawingml/2006/table">
            <a:tbl>
              <a:tblPr firstRow="1" bandRow="1">
                <a:tableStyleId>{22838BEF-8BB2-4498-84A7-C5851F593DF1}</a:tableStyleId>
              </a:tblPr>
              <a:tblGrid>
                <a:gridCol w="909789"/>
                <a:gridCol w="909789"/>
                <a:gridCol w="909789"/>
                <a:gridCol w="909789"/>
                <a:gridCol w="909789"/>
                <a:gridCol w="909789"/>
                <a:gridCol w="909789"/>
                <a:gridCol w="909789"/>
                <a:gridCol w="909789"/>
              </a:tblGrid>
              <a:tr h="588327">
                <a:tc>
                  <a:txBody>
                    <a:bodyPr/>
                    <a:lstStyle/>
                    <a:p>
                      <a:r>
                        <a:rPr lang="en-US" sz="2800" dirty="0" smtClean="0"/>
                        <a:t> 40</a:t>
                      </a:r>
                      <a:endParaRPr lang="en-US" sz="2800" dirty="0"/>
                    </a:p>
                  </a:txBody>
                  <a:tcPr>
                    <a:solidFill>
                      <a:srgbClr val="FF0000"/>
                    </a:solidFill>
                  </a:tcPr>
                </a:tc>
                <a:tc>
                  <a:txBody>
                    <a:bodyPr/>
                    <a:lstStyle/>
                    <a:p>
                      <a:r>
                        <a:rPr lang="en-US" sz="2800" dirty="0" smtClean="0"/>
                        <a:t> 20</a:t>
                      </a:r>
                      <a:endParaRPr lang="en-US" sz="2800" dirty="0"/>
                    </a:p>
                  </a:txBody>
                  <a:tcPr>
                    <a:solidFill>
                      <a:schemeClr val="accent4"/>
                    </a:solidFill>
                  </a:tcPr>
                </a:tc>
                <a:tc>
                  <a:txBody>
                    <a:bodyPr/>
                    <a:lstStyle/>
                    <a:p>
                      <a:r>
                        <a:rPr lang="en-US" sz="2800" dirty="0" smtClean="0"/>
                        <a:t> 10</a:t>
                      </a:r>
                      <a:endParaRPr lang="en-US" sz="2800" dirty="0"/>
                    </a:p>
                  </a:txBody>
                  <a:tcPr/>
                </a:tc>
                <a:tc>
                  <a:txBody>
                    <a:bodyPr/>
                    <a:lstStyle/>
                    <a:p>
                      <a:r>
                        <a:rPr lang="en-US" sz="2800" dirty="0" smtClean="0"/>
                        <a:t> 80</a:t>
                      </a:r>
                      <a:endParaRPr lang="en-US" sz="2800" dirty="0"/>
                    </a:p>
                  </a:txBody>
                  <a:tcPr/>
                </a:tc>
                <a:tc>
                  <a:txBody>
                    <a:bodyPr/>
                    <a:lstStyle/>
                    <a:p>
                      <a:r>
                        <a:rPr lang="en-US" sz="2800" dirty="0" smtClean="0"/>
                        <a:t> 60</a:t>
                      </a:r>
                      <a:endParaRPr lang="en-US" sz="2800" dirty="0"/>
                    </a:p>
                  </a:txBody>
                  <a:tcPr/>
                </a:tc>
                <a:tc>
                  <a:txBody>
                    <a:bodyPr/>
                    <a:lstStyle/>
                    <a:p>
                      <a:r>
                        <a:rPr lang="en-US" sz="2800" dirty="0" smtClean="0"/>
                        <a:t> 50</a:t>
                      </a:r>
                      <a:endParaRPr lang="en-US" sz="2800" dirty="0"/>
                    </a:p>
                  </a:txBody>
                  <a:tcPr/>
                </a:tc>
                <a:tc>
                  <a:txBody>
                    <a:bodyPr/>
                    <a:lstStyle/>
                    <a:p>
                      <a:r>
                        <a:rPr lang="en-US" sz="2800" dirty="0" smtClean="0"/>
                        <a:t>   7</a:t>
                      </a:r>
                      <a:endParaRPr lang="en-US" sz="2800" dirty="0"/>
                    </a:p>
                  </a:txBody>
                  <a:tcPr/>
                </a:tc>
                <a:tc>
                  <a:txBody>
                    <a:bodyPr/>
                    <a:lstStyle/>
                    <a:p>
                      <a:r>
                        <a:rPr lang="en-US" sz="2800" dirty="0" smtClean="0"/>
                        <a:t>  30</a:t>
                      </a:r>
                      <a:endParaRPr lang="en-US" sz="2800" dirty="0"/>
                    </a:p>
                  </a:txBody>
                  <a:tcPr/>
                </a:tc>
                <a:tc>
                  <a:txBody>
                    <a:bodyPr/>
                    <a:lstStyle/>
                    <a:p>
                      <a:r>
                        <a:rPr lang="en-US" sz="2800" dirty="0" smtClean="0"/>
                        <a:t> 100</a:t>
                      </a:r>
                      <a:endParaRPr lang="en-US" sz="2800" dirty="0"/>
                    </a:p>
                  </a:txBody>
                  <a:tcPr/>
                </a:tc>
              </a:tr>
            </a:tbl>
          </a:graphicData>
        </a:graphic>
      </p:graphicFrame>
      <p:sp>
        <p:nvSpPr>
          <p:cNvPr id="10" name="Down Arrow 9"/>
          <p:cNvSpPr/>
          <p:nvPr/>
        </p:nvSpPr>
        <p:spPr>
          <a:xfrm>
            <a:off x="2583543" y="1907467"/>
            <a:ext cx="266918" cy="626434"/>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rot="10800000">
            <a:off x="3483427" y="3352798"/>
            <a:ext cx="261258" cy="66765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738719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29024" y="1229603"/>
            <a:ext cx="9905999" cy="4644798"/>
          </a:xfrm>
        </p:spPr>
        <p:txBody>
          <a:bodyPr/>
          <a:lstStyle/>
          <a:p>
            <a:pPr marL="0" indent="0">
              <a:buNone/>
            </a:pPr>
            <a:r>
              <a:rPr lang="en-US" dirty="0"/>
              <a:t>Pivot</a:t>
            </a:r>
          </a:p>
          <a:p>
            <a:endParaRPr lang="en-US" dirty="0"/>
          </a:p>
          <a:p>
            <a:endParaRPr lang="en-US" dirty="0"/>
          </a:p>
          <a:p>
            <a:pPr marL="0" indent="0">
              <a:buNone/>
            </a:pPr>
            <a:endParaRPr lang="en-US" dirty="0" smtClean="0"/>
          </a:p>
          <a:p>
            <a:pPr marL="0" indent="0">
              <a:buNone/>
            </a:pPr>
            <a:r>
              <a:rPr lang="en-US" dirty="0" smtClean="0"/>
              <a:t>          left                                                                    right</a:t>
            </a:r>
            <a:endParaRPr lang="en-US" dirty="0"/>
          </a:p>
          <a:p>
            <a:pPr marL="0" indent="0">
              <a:buNone/>
            </a:pPr>
            <a:endParaRPr lang="en-US" dirty="0"/>
          </a:p>
        </p:txBody>
      </p:sp>
      <p:graphicFrame>
        <p:nvGraphicFramePr>
          <p:cNvPr id="2" name="Table 1"/>
          <p:cNvGraphicFramePr>
            <a:graphicFrameLocks noGrp="1"/>
          </p:cNvGraphicFramePr>
          <p:nvPr>
            <p:extLst>
              <p:ext uri="{D42A27DB-BD31-4B8C-83A1-F6EECF244321}">
                <p14:modId xmlns="" xmlns:p14="http://schemas.microsoft.com/office/powerpoint/2010/main" val="3938561144"/>
              </p:ext>
            </p:extLst>
          </p:nvPr>
        </p:nvGraphicFramePr>
        <p:xfrm>
          <a:off x="2511383" y="2343954"/>
          <a:ext cx="7777404" cy="518160"/>
        </p:xfrm>
        <a:graphic>
          <a:graphicData uri="http://schemas.openxmlformats.org/drawingml/2006/table">
            <a:tbl>
              <a:tblPr firstRow="1" bandRow="1">
                <a:tableStyleId>{22838BEF-8BB2-4498-84A7-C5851F593DF1}</a:tableStyleId>
              </a:tblPr>
              <a:tblGrid>
                <a:gridCol w="864156"/>
                <a:gridCol w="864156"/>
                <a:gridCol w="864156"/>
                <a:gridCol w="864156"/>
                <a:gridCol w="864156"/>
                <a:gridCol w="864156"/>
                <a:gridCol w="864156"/>
                <a:gridCol w="864156"/>
                <a:gridCol w="864156"/>
              </a:tblGrid>
              <a:tr h="485200">
                <a:tc>
                  <a:txBody>
                    <a:bodyPr/>
                    <a:lstStyle/>
                    <a:p>
                      <a:r>
                        <a:rPr lang="en-US" sz="2800" dirty="0" smtClean="0"/>
                        <a:t> 40</a:t>
                      </a:r>
                      <a:endParaRPr lang="en-US" sz="2800" dirty="0"/>
                    </a:p>
                  </a:txBody>
                  <a:tcPr>
                    <a:solidFill>
                      <a:srgbClr val="FF0000"/>
                    </a:solidFill>
                  </a:tcPr>
                </a:tc>
                <a:tc>
                  <a:txBody>
                    <a:bodyPr/>
                    <a:lstStyle/>
                    <a:p>
                      <a:r>
                        <a:rPr lang="en-US" sz="2800" dirty="0" smtClean="0"/>
                        <a:t> 20</a:t>
                      </a:r>
                      <a:endParaRPr lang="en-US" sz="2800" dirty="0"/>
                    </a:p>
                  </a:txBody>
                  <a:tcPr>
                    <a:solidFill>
                      <a:schemeClr val="accent4"/>
                    </a:solidFill>
                  </a:tcPr>
                </a:tc>
                <a:tc>
                  <a:txBody>
                    <a:bodyPr/>
                    <a:lstStyle/>
                    <a:p>
                      <a:r>
                        <a:rPr lang="en-US" sz="2800" dirty="0" smtClean="0"/>
                        <a:t> 10</a:t>
                      </a:r>
                      <a:endParaRPr lang="en-US" sz="2800" dirty="0"/>
                    </a:p>
                  </a:txBody>
                  <a:tcPr/>
                </a:tc>
                <a:tc>
                  <a:txBody>
                    <a:bodyPr/>
                    <a:lstStyle/>
                    <a:p>
                      <a:r>
                        <a:rPr lang="en-US" sz="2800" dirty="0" smtClean="0"/>
                        <a:t> 80</a:t>
                      </a:r>
                      <a:endParaRPr lang="en-US" sz="2800" dirty="0"/>
                    </a:p>
                  </a:txBody>
                  <a:tcPr/>
                </a:tc>
                <a:tc>
                  <a:txBody>
                    <a:bodyPr/>
                    <a:lstStyle/>
                    <a:p>
                      <a:r>
                        <a:rPr lang="en-US" sz="2800" dirty="0" smtClean="0"/>
                        <a:t> 60</a:t>
                      </a:r>
                      <a:endParaRPr lang="en-US" sz="2800" dirty="0"/>
                    </a:p>
                  </a:txBody>
                  <a:tcPr/>
                </a:tc>
                <a:tc>
                  <a:txBody>
                    <a:bodyPr/>
                    <a:lstStyle/>
                    <a:p>
                      <a:r>
                        <a:rPr lang="en-US" sz="2800" dirty="0" smtClean="0"/>
                        <a:t> 50</a:t>
                      </a:r>
                      <a:endParaRPr lang="en-US" sz="2800" dirty="0"/>
                    </a:p>
                  </a:txBody>
                  <a:tcPr/>
                </a:tc>
                <a:tc>
                  <a:txBody>
                    <a:bodyPr/>
                    <a:lstStyle/>
                    <a:p>
                      <a:r>
                        <a:rPr lang="en-US" sz="2800" dirty="0" smtClean="0"/>
                        <a:t>   7</a:t>
                      </a:r>
                      <a:endParaRPr lang="en-US" sz="2800" dirty="0"/>
                    </a:p>
                  </a:txBody>
                  <a:tcPr/>
                </a:tc>
                <a:tc>
                  <a:txBody>
                    <a:bodyPr/>
                    <a:lstStyle/>
                    <a:p>
                      <a:r>
                        <a:rPr lang="en-US" sz="2800" dirty="0" smtClean="0"/>
                        <a:t>  30</a:t>
                      </a:r>
                      <a:endParaRPr lang="en-US" sz="2800" dirty="0"/>
                    </a:p>
                  </a:txBody>
                  <a:tcPr/>
                </a:tc>
                <a:tc>
                  <a:txBody>
                    <a:bodyPr/>
                    <a:lstStyle/>
                    <a:p>
                      <a:r>
                        <a:rPr lang="en-US" sz="2800" dirty="0" smtClean="0"/>
                        <a:t> 100</a:t>
                      </a:r>
                      <a:endParaRPr lang="en-US" sz="2800" dirty="0"/>
                    </a:p>
                  </a:txBody>
                  <a:tcPr>
                    <a:solidFill>
                      <a:srgbClr val="FFFF00"/>
                    </a:solidFill>
                  </a:tcPr>
                </a:tc>
              </a:tr>
            </a:tbl>
          </a:graphicData>
        </a:graphic>
      </p:graphicFrame>
      <p:sp>
        <p:nvSpPr>
          <p:cNvPr id="3" name="Down Arrow 2"/>
          <p:cNvSpPr/>
          <p:nvPr/>
        </p:nvSpPr>
        <p:spPr>
          <a:xfrm>
            <a:off x="2859109" y="1712890"/>
            <a:ext cx="252813" cy="604920"/>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rot="10800000">
            <a:off x="3683357" y="2895180"/>
            <a:ext cx="239934" cy="656822"/>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rot="10800000">
            <a:off x="9839459" y="2918372"/>
            <a:ext cx="239934" cy="69158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2048911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540</TotalTime>
  <Words>1551</Words>
  <Application>Microsoft Office PowerPoint</Application>
  <PresentationFormat>Custom</PresentationFormat>
  <Paragraphs>966</Paragraphs>
  <Slides>52</Slides>
  <Notes>1</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Circuit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                 Quicksort: Worst Case</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CSE IDPC</cp:lastModifiedBy>
  <cp:revision>54</cp:revision>
  <dcterms:created xsi:type="dcterms:W3CDTF">2019-10-15T17:00:36Z</dcterms:created>
  <dcterms:modified xsi:type="dcterms:W3CDTF">2019-11-23T04:06:22Z</dcterms:modified>
</cp:coreProperties>
</file>