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1" r:id="rId3"/>
    <p:sldId id="259" r:id="rId4"/>
    <p:sldId id="260" r:id="rId5"/>
    <p:sldId id="263" r:id="rId6"/>
    <p:sldId id="262" r:id="rId7"/>
    <p:sldId id="265" r:id="rId8"/>
    <p:sldId id="269" r:id="rId9"/>
    <p:sldId id="270" r:id="rId10"/>
    <p:sldId id="275" r:id="rId11"/>
    <p:sldId id="276" r:id="rId12"/>
    <p:sldId id="277" r:id="rId13"/>
    <p:sldId id="280" r:id="rId14"/>
    <p:sldId id="282" r:id="rId15"/>
    <p:sldId id="283"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27" autoAdjust="0"/>
    <p:restoredTop sz="94660"/>
  </p:normalViewPr>
  <p:slideViewPr>
    <p:cSldViewPr>
      <p:cViewPr varScale="1">
        <p:scale>
          <a:sx n="83" d="100"/>
          <a:sy n="83" d="100"/>
        </p:scale>
        <p:origin x="-15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AFCA882E-ABBC-405D-95BE-613DBD80EDC2}" type="datetimeFigureOut">
              <a:rPr lang="en-US" smtClean="0"/>
              <a:pPr/>
              <a:t>10/20/2019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6B24DE6-6936-4050-87B6-79385536585D}"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B24DE6-6936-4050-87B6-7938553658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B24DE6-6936-4050-87B6-7938553658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B24DE6-6936-4050-87B6-7938553658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AFCA882E-ABBC-405D-95BE-613DBD80EDC2}" type="datetimeFigureOut">
              <a:rPr lang="en-US" smtClean="0"/>
              <a:pPr/>
              <a:t>10/20/2019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6B24DE6-6936-4050-87B6-79385536585D}"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6B24DE6-6936-4050-87B6-79385536585D}"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6B24DE6-6936-4050-87B6-7938553658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B24DE6-6936-4050-87B6-79385536585D}"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CA882E-ABBC-405D-95BE-613DBD80EDC2}" type="datetimeFigureOut">
              <a:rPr lang="en-US" smtClean="0"/>
              <a:pPr/>
              <a:t>10/20/2019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B24DE6-6936-4050-87B6-7938553658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AFCA882E-ABBC-405D-95BE-613DBD80EDC2}" type="datetimeFigureOut">
              <a:rPr lang="en-US" smtClean="0"/>
              <a:pPr/>
              <a:t>10/20/2019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6B24DE6-6936-4050-87B6-79385536585D}"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AFCA882E-ABBC-405D-95BE-613DBD80EDC2}" type="datetimeFigureOut">
              <a:rPr lang="en-US" smtClean="0"/>
              <a:pPr/>
              <a:t>10/20/2019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6B24DE6-6936-4050-87B6-79385536585D}"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FCA882E-ABBC-405D-95BE-613DBD80EDC2}" type="datetimeFigureOut">
              <a:rPr lang="en-US" smtClean="0"/>
              <a:pPr/>
              <a:t>10/20/2019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6B24DE6-6936-4050-87B6-79385536585D}"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sz="4000" dirty="0" smtClean="0"/>
              <a:t>                         </a:t>
            </a:r>
            <a:r>
              <a:rPr lang="en-US" sz="4300" b="1" dirty="0" smtClean="0">
                <a:solidFill>
                  <a:srgbClr val="00B0F0"/>
                </a:solidFill>
              </a:rPr>
              <a:t>Heap sort</a:t>
            </a:r>
          </a:p>
          <a:p>
            <a:pPr>
              <a:buNone/>
            </a:pPr>
            <a:endParaRPr lang="en-US" sz="4000" b="1" dirty="0" smtClean="0"/>
          </a:p>
          <a:p>
            <a:pPr>
              <a:buNone/>
            </a:pPr>
            <a:r>
              <a:rPr lang="en-US" sz="2800" dirty="0" smtClean="0"/>
              <a:t>    Heap sort is a comparison based sorting technique based on Binary Heap data structure. It is similar to selection sort where we first find the maximum element and place the maximum element at the end. We repeat the same process for remaining element.</a:t>
            </a:r>
            <a:r>
              <a:rPr lang="en-US" dirty="0" smtClean="0"/>
              <a:t/>
            </a:r>
            <a:br>
              <a:rPr lang="en-US" dirty="0" smtClean="0"/>
            </a:br>
            <a:endParaRPr lang="en-US" dirty="0" smtClean="0">
              <a:solidFill>
                <a:srgbClr val="92D050"/>
              </a:solidFill>
            </a:endParaRPr>
          </a:p>
          <a:p>
            <a:pPr>
              <a:buNone/>
            </a:pPr>
            <a:r>
              <a:rPr lang="en-US" sz="3600" dirty="0">
                <a:solidFill>
                  <a:srgbClr val="92D050"/>
                </a:solidFill>
              </a:rPr>
              <a:t> </a:t>
            </a:r>
            <a:r>
              <a:rPr lang="en-US" sz="3600" dirty="0" smtClean="0">
                <a:solidFill>
                  <a:srgbClr val="92D050"/>
                </a:solidFill>
              </a:rPr>
              <a:t>  </a:t>
            </a:r>
            <a:r>
              <a:rPr lang="en-US" b="1" dirty="0" smtClean="0">
                <a:solidFill>
                  <a:srgbClr val="92D050"/>
                </a:solidFill>
              </a:rPr>
              <a:t>TWO WAY TO IMPLEMENT HEAP-SORT :</a:t>
            </a:r>
          </a:p>
          <a:p>
            <a:pPr>
              <a:buNone/>
            </a:pPr>
            <a:r>
              <a:rPr lang="en-US" sz="2800" dirty="0"/>
              <a:t> </a:t>
            </a:r>
            <a:r>
              <a:rPr lang="en-US" sz="2800" dirty="0" smtClean="0"/>
              <a:t>          </a:t>
            </a:r>
          </a:p>
          <a:p>
            <a:pPr>
              <a:buNone/>
            </a:pPr>
            <a:r>
              <a:rPr lang="en-US" sz="2800" dirty="0" smtClean="0"/>
              <a:t>             Tree (Binary tree)</a:t>
            </a:r>
          </a:p>
          <a:p>
            <a:pPr>
              <a:buNone/>
            </a:pPr>
            <a:r>
              <a:rPr lang="en-US" dirty="0"/>
              <a:t> </a:t>
            </a:r>
            <a:r>
              <a:rPr lang="en-US" dirty="0" smtClean="0"/>
              <a:t>          </a:t>
            </a:r>
            <a:r>
              <a:rPr lang="en-US" sz="2800" dirty="0" smtClean="0"/>
              <a:t>Array</a:t>
            </a:r>
            <a:r>
              <a:rPr lang="en-US" dirty="0" smtClean="0"/>
              <a:t/>
            </a:r>
            <a:br>
              <a:rPr lang="en-US" dirty="0" smtClean="0"/>
            </a:br>
            <a:endParaRPr lang="en-US" dirty="0"/>
          </a:p>
        </p:txBody>
      </p:sp>
      <p:sp>
        <p:nvSpPr>
          <p:cNvPr id="4" name="Right Arrow 3"/>
          <p:cNvSpPr/>
          <p:nvPr/>
        </p:nvSpPr>
        <p:spPr>
          <a:xfrm>
            <a:off x="9906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90600" y="52578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={8,7,3,4,2,1,</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4                       5                  6                          </a:t>
            </a:r>
            <a:r>
              <a:rPr lang="en-US" sz="2400" b="1" dirty="0" smtClean="0"/>
              <a:t>   </a:t>
            </a:r>
            <a:r>
              <a:rPr lang="en-US" sz="2400" b="1" dirty="0" err="1" smtClean="0"/>
              <a:t>i</a:t>
            </a:r>
            <a:r>
              <a:rPr lang="en-US" sz="2400" b="1" dirty="0" smtClean="0"/>
              <a:t>=7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29048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53432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4876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5" name="Oval 44"/>
          <p:cNvSpPr/>
          <p:nvPr/>
        </p:nvSpPr>
        <p:spPr>
          <a:xfrm>
            <a:off x="3352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={7,4,3,1,2,</a:t>
            </a:r>
            <a:r>
              <a:rPr lang="en-US" b="1" dirty="0" smtClean="0"/>
              <a:t>8</a:t>
            </a:r>
            <a:r>
              <a:rPr lang="en-US" sz="2800" dirty="0" smtClean="0"/>
              <a:t>,</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4                       5               </a:t>
            </a:r>
            <a:r>
              <a:rPr lang="en-US" sz="2400" b="1" dirty="0" err="1" smtClean="0"/>
              <a:t>i</a:t>
            </a:r>
            <a:r>
              <a:rPr lang="en-US" sz="2400" b="1" dirty="0" smtClean="0"/>
              <a:t>= </a:t>
            </a:r>
            <a:r>
              <a:rPr lang="en-US" sz="2400" b="1" dirty="0" smtClean="0"/>
              <a:t>6                         </a:t>
            </a:r>
            <a:r>
              <a:rPr lang="en-US" sz="2400" b="1" dirty="0" smtClean="0"/>
              <a:t>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29048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4876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3352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={4,2,3,1,</a:t>
            </a:r>
            <a:r>
              <a:rPr lang="en-US" b="1" dirty="0" smtClean="0"/>
              <a:t>7</a:t>
            </a:r>
            <a:r>
              <a:rPr lang="en-US" sz="2800" dirty="0" smtClean="0"/>
              <a:t>,</a:t>
            </a:r>
            <a:r>
              <a:rPr lang="en-US" b="1" dirty="0" smtClean="0"/>
              <a:t>8</a:t>
            </a:r>
            <a:r>
              <a:rPr lang="en-US" sz="2800" dirty="0" smtClean="0"/>
              <a:t>,</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a:t>
            </a:r>
            <a:r>
              <a:rPr lang="en-US" sz="2400" b="1" dirty="0" err="1" smtClean="0"/>
              <a:t>i</a:t>
            </a:r>
            <a:r>
              <a:rPr lang="en-US" sz="2400" b="1" dirty="0" smtClean="0"/>
              <a:t>= </a:t>
            </a:r>
            <a:r>
              <a:rPr lang="en-US" sz="2400" b="1" dirty="0" smtClean="0"/>
              <a:t>5               </a:t>
            </a:r>
            <a:r>
              <a:rPr lang="en-US" sz="2400" b="1" dirty="0" smtClean="0"/>
              <a:t>6                           7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4876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3352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={3,2,1,</a:t>
            </a:r>
            <a:r>
              <a:rPr lang="en-US" b="1" dirty="0" smtClean="0"/>
              <a:t>4</a:t>
            </a:r>
            <a:r>
              <a:rPr lang="en-US" sz="2800" dirty="0" smtClean="0"/>
              <a:t>,</a:t>
            </a:r>
            <a:r>
              <a:rPr lang="en-US" b="1" dirty="0" smtClean="0"/>
              <a:t>7</a:t>
            </a:r>
            <a:r>
              <a:rPr lang="en-US" sz="2800" dirty="0" smtClean="0"/>
              <a:t>,</a:t>
            </a:r>
            <a:r>
              <a:rPr lang="en-US" b="1" dirty="0" smtClean="0"/>
              <a:t>8</a:t>
            </a:r>
            <a:r>
              <a:rPr lang="en-US" sz="2800" dirty="0" smtClean="0"/>
              <a:t>,</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a:t>
            </a:r>
            <a:r>
              <a:rPr lang="en-US" sz="2400" b="1" dirty="0" err="1" smtClean="0"/>
              <a:t>i</a:t>
            </a:r>
            <a:r>
              <a:rPr lang="en-US" sz="2400" b="1" dirty="0" smtClean="0"/>
              <a:t>= </a:t>
            </a:r>
            <a:r>
              <a:rPr lang="en-US" sz="2400" b="1" dirty="0" smtClean="0"/>
              <a:t>4                      </a:t>
            </a:r>
            <a:r>
              <a:rPr lang="en-US" sz="2400" b="1" dirty="0" smtClean="0"/>
              <a:t> </a:t>
            </a:r>
            <a:r>
              <a:rPr lang="en-US" sz="2400" b="1" dirty="0" smtClean="0"/>
              <a:t>  </a:t>
            </a:r>
            <a:r>
              <a:rPr lang="en-US" sz="2400" b="1" dirty="0" smtClean="0"/>
              <a:t>5                6                           7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4" name="Oval 43"/>
          <p:cNvSpPr/>
          <p:nvPr/>
        </p:nvSpPr>
        <p:spPr>
          <a:xfrm>
            <a:off x="4876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3352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={2,1,</a:t>
            </a:r>
            <a:r>
              <a:rPr lang="en-US" b="1" dirty="0" smtClean="0"/>
              <a:t>3</a:t>
            </a:r>
            <a:r>
              <a:rPr lang="en-US" sz="2800" dirty="0" smtClean="0"/>
              <a:t>,</a:t>
            </a:r>
            <a:r>
              <a:rPr lang="en-US" b="1" dirty="0" smtClean="0"/>
              <a:t>4</a:t>
            </a:r>
            <a:r>
              <a:rPr lang="en-US" sz="2800" dirty="0" smtClean="0"/>
              <a:t>,</a:t>
            </a:r>
            <a:r>
              <a:rPr lang="en-US" b="1" dirty="0" smtClean="0"/>
              <a:t>7</a:t>
            </a:r>
            <a:r>
              <a:rPr lang="en-US" sz="2800" dirty="0" smtClean="0"/>
              <a:t>,</a:t>
            </a:r>
            <a:r>
              <a:rPr lang="en-US" b="1" dirty="0" smtClean="0"/>
              <a:t>8</a:t>
            </a:r>
            <a:r>
              <a:rPr lang="en-US" sz="2800" dirty="0" smtClean="0"/>
              <a:t>,</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a:t>
            </a:r>
            <a:r>
              <a:rPr lang="en-US" sz="2400" b="1" dirty="0" err="1" smtClean="0"/>
              <a:t>i</a:t>
            </a:r>
            <a:r>
              <a:rPr lang="en-US" sz="2400" b="1" dirty="0" smtClean="0"/>
              <a:t>=3</a:t>
            </a:r>
            <a:endParaRPr lang="en-US" sz="2400" b="1" dirty="0" smtClean="0"/>
          </a:p>
          <a:p>
            <a:pPr>
              <a:buNone/>
            </a:pPr>
            <a:endParaRPr lang="en-US" sz="2400" b="1" dirty="0" smtClean="0"/>
          </a:p>
          <a:p>
            <a:pPr>
              <a:buNone/>
            </a:pPr>
            <a:r>
              <a:rPr lang="en-US" sz="2400" b="1" dirty="0" smtClean="0"/>
              <a:t>           </a:t>
            </a:r>
            <a:r>
              <a:rPr lang="en-US" sz="2400" b="1" dirty="0" smtClean="0"/>
              <a:t> </a:t>
            </a:r>
            <a:r>
              <a:rPr lang="en-US" sz="2400" b="1" dirty="0" smtClean="0"/>
              <a:t>    </a:t>
            </a:r>
            <a:r>
              <a:rPr lang="en-US" sz="2400" b="1" dirty="0" smtClean="0"/>
              <a:t>4                      </a:t>
            </a:r>
            <a:r>
              <a:rPr lang="en-US" sz="2400" b="1" dirty="0" smtClean="0"/>
              <a:t>   </a:t>
            </a:r>
            <a:r>
              <a:rPr lang="en-US" sz="2400" b="1" dirty="0" smtClean="0"/>
              <a:t>5                6                           7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4876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3352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={2,1,</a:t>
            </a:r>
            <a:r>
              <a:rPr lang="en-US" b="1" dirty="0" smtClean="0"/>
              <a:t>3</a:t>
            </a:r>
            <a:r>
              <a:rPr lang="en-US" sz="2800" dirty="0" smtClean="0"/>
              <a:t>,</a:t>
            </a:r>
            <a:r>
              <a:rPr lang="en-US" b="1" dirty="0" smtClean="0"/>
              <a:t>4</a:t>
            </a:r>
            <a:r>
              <a:rPr lang="en-US" sz="2800" dirty="0" smtClean="0"/>
              <a:t>,</a:t>
            </a:r>
            <a:r>
              <a:rPr lang="en-US" b="1" dirty="0" smtClean="0"/>
              <a:t>7</a:t>
            </a:r>
            <a:r>
              <a:rPr lang="en-US" sz="2800" dirty="0" smtClean="0"/>
              <a:t>,</a:t>
            </a:r>
            <a:r>
              <a:rPr lang="en-US" b="1" dirty="0" smtClean="0"/>
              <a:t>8</a:t>
            </a:r>
            <a:r>
              <a:rPr lang="en-US" sz="2800" dirty="0" smtClean="0"/>
              <a:t>,</a:t>
            </a:r>
            <a:r>
              <a:rPr lang="en-US" b="1" dirty="0" smtClean="0"/>
              <a:t>9</a:t>
            </a:r>
            <a:r>
              <a:rPr lang="en-US" sz="2800" dirty="0" smtClean="0"/>
              <a:t>,</a:t>
            </a:r>
            <a:r>
              <a:rPr lang="en-US" b="1" dirty="0" smtClean="0"/>
              <a:t>10</a:t>
            </a:r>
            <a:r>
              <a:rPr lang="en-US" sz="2800" dirty="0" smtClean="0"/>
              <a:t>,</a:t>
            </a:r>
            <a:r>
              <a:rPr lang="en-US" b="1" dirty="0" smtClean="0"/>
              <a:t>14</a:t>
            </a:r>
            <a:r>
              <a:rPr lang="en-US" sz="2800" dirty="0" smtClean="0"/>
              <a:t>,</a:t>
            </a:r>
            <a:r>
              <a:rPr lang="en-US" b="1" dirty="0" smtClean="0"/>
              <a:t>16</a:t>
            </a:r>
            <a:r>
              <a:rPr lang="en-US" sz="2800" dirty="0" smtClean="0"/>
              <a:t>}&gt;&gt;</a:t>
            </a:r>
            <a:r>
              <a:rPr lang="en-US" sz="2800" dirty="0" err="1" smtClean="0"/>
              <a:t>orederd</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800" b="1" dirty="0" smtClean="0"/>
              <a:t>  </a:t>
            </a:r>
            <a:r>
              <a:rPr lang="en-US" sz="2800" b="1" dirty="0" err="1" smtClean="0"/>
              <a:t>i</a:t>
            </a:r>
            <a:r>
              <a:rPr lang="en-US" sz="2800" b="1" dirty="0" smtClean="0"/>
              <a:t>=</a:t>
            </a:r>
            <a:r>
              <a:rPr lang="en-US" sz="2400" b="1" dirty="0" smtClean="0"/>
              <a:t>2                                                   3</a:t>
            </a:r>
            <a:endParaRPr lang="en-US" sz="2400" b="1" dirty="0" smtClean="0"/>
          </a:p>
          <a:p>
            <a:pPr>
              <a:buNone/>
            </a:pPr>
            <a:endParaRPr lang="en-US" sz="2400" b="1" dirty="0" smtClean="0"/>
          </a:p>
          <a:p>
            <a:pPr>
              <a:buNone/>
            </a:pPr>
            <a:r>
              <a:rPr lang="en-US" sz="2400" b="1" dirty="0" smtClean="0"/>
              <a:t>           </a:t>
            </a:r>
            <a:r>
              <a:rPr lang="en-US" sz="2400" b="1" dirty="0" smtClean="0"/>
              <a:t> </a:t>
            </a:r>
            <a:r>
              <a:rPr lang="en-US" sz="2400" b="1" dirty="0" smtClean="0"/>
              <a:t>    </a:t>
            </a:r>
            <a:r>
              <a:rPr lang="en-US" sz="2400" b="1" dirty="0" smtClean="0"/>
              <a:t>4                      </a:t>
            </a:r>
            <a:r>
              <a:rPr lang="en-US" sz="2400" b="1" dirty="0" smtClean="0"/>
              <a:t>   </a:t>
            </a:r>
            <a:r>
              <a:rPr lang="en-US" sz="2400" b="1" dirty="0" smtClean="0"/>
              <a:t>5                6                           7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2" name="Oval 41"/>
          <p:cNvSpPr/>
          <p:nvPr/>
        </p:nvSpPr>
        <p:spPr>
          <a:xfrm>
            <a:off x="6858000" y="39624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3" name="Oval 42"/>
          <p:cNvSpPr/>
          <p:nvPr/>
        </p:nvSpPr>
        <p:spPr>
          <a:xfrm>
            <a:off x="5791200" y="31242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4" name="Oval 43"/>
          <p:cNvSpPr/>
          <p:nvPr/>
        </p:nvSpPr>
        <p:spPr>
          <a:xfrm>
            <a:off x="4876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45" name="Oval 44"/>
          <p:cNvSpPr/>
          <p:nvPr/>
        </p:nvSpPr>
        <p:spPr>
          <a:xfrm>
            <a:off x="3352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9" name="Oval 48"/>
          <p:cNvSpPr/>
          <p:nvPr/>
        </p:nvSpPr>
        <p:spPr>
          <a:xfrm>
            <a:off x="1447800" y="4038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lstStyle/>
          <a:p>
            <a:pPr>
              <a:buNone/>
            </a:pPr>
            <a:r>
              <a:rPr lang="en-US" dirty="0" smtClean="0"/>
              <a:t>   </a:t>
            </a:r>
            <a:r>
              <a:rPr lang="en-US" sz="4000" dirty="0" smtClean="0">
                <a:solidFill>
                  <a:srgbClr val="92D050"/>
                </a:solidFill>
              </a:rPr>
              <a:t>Time Complexity of Heap Sort:</a:t>
            </a:r>
          </a:p>
          <a:p>
            <a:pPr>
              <a:buNone/>
            </a:pPr>
            <a:endParaRPr lang="en-US" dirty="0" smtClean="0"/>
          </a:p>
          <a:p>
            <a:pPr>
              <a:buNone/>
            </a:pPr>
            <a:r>
              <a:rPr lang="en-US" sz="3600" dirty="0" smtClean="0"/>
              <a:t>   Time complexity of </a:t>
            </a:r>
            <a:r>
              <a:rPr lang="en-US" sz="3600" dirty="0" err="1" smtClean="0"/>
              <a:t>heapify</a:t>
            </a:r>
            <a:r>
              <a:rPr lang="en-US" sz="3600" dirty="0" smtClean="0"/>
              <a:t> is O(</a:t>
            </a:r>
            <a:r>
              <a:rPr lang="en-US" sz="3600" dirty="0" err="1" smtClean="0"/>
              <a:t>Logn</a:t>
            </a:r>
            <a:r>
              <a:rPr lang="en-US" sz="3600" dirty="0" smtClean="0"/>
              <a:t>).Time complexity of create and build Heap() is O(n) and overall time complexity of Heap Sort is O(</a:t>
            </a:r>
            <a:r>
              <a:rPr lang="en-US" sz="3600" dirty="0" err="1" smtClean="0"/>
              <a:t>nLogn</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67717"/>
          </a:xfrm>
        </p:spPr>
        <p:txBody>
          <a:bodyPr>
            <a:normAutofit fontScale="92500" lnSpcReduction="20000"/>
          </a:bodyPr>
          <a:lstStyle/>
          <a:p>
            <a:pPr>
              <a:buNone/>
            </a:pPr>
            <a:r>
              <a:rPr lang="en-US" dirty="0" smtClean="0">
                <a:solidFill>
                  <a:srgbClr val="92D050"/>
                </a:solidFill>
              </a:rPr>
              <a:t>   </a:t>
            </a:r>
            <a:r>
              <a:rPr lang="en-US" b="1" dirty="0" smtClean="0">
                <a:solidFill>
                  <a:srgbClr val="92D050"/>
                </a:solidFill>
              </a:rPr>
              <a:t>The Heap Sort algorithm has two  major steps:</a:t>
            </a:r>
          </a:p>
          <a:p>
            <a:pPr>
              <a:buNone/>
            </a:pPr>
            <a:r>
              <a:rPr lang="en-US" dirty="0" smtClean="0"/>
              <a:t>         </a:t>
            </a:r>
          </a:p>
          <a:p>
            <a:pPr>
              <a:buNone/>
            </a:pPr>
            <a:endParaRPr lang="en-US" dirty="0" smtClean="0"/>
          </a:p>
          <a:p>
            <a:pPr>
              <a:buNone/>
            </a:pPr>
            <a:r>
              <a:rPr lang="en-US" sz="2400" dirty="0" smtClean="0"/>
              <a:t>           </a:t>
            </a:r>
            <a:r>
              <a:rPr lang="en-US" sz="3000" dirty="0" smtClean="0"/>
              <a:t>The first major step involves transforming</a:t>
            </a:r>
          </a:p>
          <a:p>
            <a:pPr>
              <a:buNone/>
            </a:pPr>
            <a:r>
              <a:rPr lang="en-US" sz="3000" dirty="0" smtClean="0"/>
              <a:t>         the complete tree into a heap.</a:t>
            </a:r>
          </a:p>
          <a:p>
            <a:pPr>
              <a:buNone/>
            </a:pPr>
            <a:r>
              <a:rPr lang="en-US" sz="3000" dirty="0" smtClean="0"/>
              <a:t>         The second major step is to perform the</a:t>
            </a:r>
          </a:p>
          <a:p>
            <a:pPr>
              <a:buNone/>
            </a:pPr>
            <a:r>
              <a:rPr lang="en-US" sz="3000" dirty="0" smtClean="0"/>
              <a:t>         actual sort by extracting the largest or    </a:t>
            </a:r>
          </a:p>
          <a:p>
            <a:pPr>
              <a:buNone/>
            </a:pPr>
            <a:r>
              <a:rPr lang="en-US" sz="3000" dirty="0" smtClean="0"/>
              <a:t>         </a:t>
            </a:r>
            <a:r>
              <a:rPr lang="en-US" sz="3000" dirty="0" err="1" smtClean="0"/>
              <a:t>lowerst</a:t>
            </a:r>
            <a:r>
              <a:rPr lang="en-US" sz="3000" dirty="0" smtClean="0"/>
              <a:t> element from the root and</a:t>
            </a:r>
          </a:p>
          <a:p>
            <a:pPr>
              <a:buNone/>
            </a:pPr>
            <a:r>
              <a:rPr lang="en-US" sz="3000" dirty="0" smtClean="0">
                <a:solidFill>
                  <a:schemeClr val="accent2">
                    <a:lumMod val="50000"/>
                  </a:schemeClr>
                </a:solidFill>
              </a:rPr>
              <a:t>         </a:t>
            </a:r>
            <a:r>
              <a:rPr lang="en-US" sz="3000" dirty="0" smtClean="0"/>
              <a:t>transforming the   remaining tree into a</a:t>
            </a:r>
          </a:p>
          <a:p>
            <a:pPr>
              <a:buNone/>
            </a:pPr>
            <a:r>
              <a:rPr lang="en-US" sz="3000" dirty="0" smtClean="0"/>
              <a:t>         heap.</a:t>
            </a:r>
          </a:p>
          <a:p>
            <a:pPr>
              <a:buNone/>
            </a:pPr>
            <a:endParaRPr lang="en-US" sz="2400" dirty="0" smtClean="0">
              <a:solidFill>
                <a:schemeClr val="accent2">
                  <a:lumMod val="50000"/>
                </a:schemeClr>
              </a:solidFill>
            </a:endParaRPr>
          </a:p>
          <a:p>
            <a:pPr>
              <a:buNone/>
            </a:pPr>
            <a:r>
              <a:rPr lang="en-US" sz="2400" b="1" dirty="0" smtClean="0">
                <a:solidFill>
                  <a:schemeClr val="accent2">
                    <a:lumMod val="50000"/>
                  </a:schemeClr>
                </a:solidFill>
              </a:rPr>
              <a:t>     </a:t>
            </a:r>
            <a:r>
              <a:rPr lang="en-US" b="1" dirty="0" smtClean="0">
                <a:solidFill>
                  <a:srgbClr val="92D050"/>
                </a:solidFill>
              </a:rPr>
              <a:t>Types of heap</a:t>
            </a:r>
          </a:p>
          <a:p>
            <a:pPr>
              <a:buNone/>
            </a:pPr>
            <a:r>
              <a:rPr lang="en-US" b="1" dirty="0" smtClean="0">
                <a:solidFill>
                  <a:srgbClr val="92D050"/>
                </a:solidFill>
              </a:rPr>
              <a:t> </a:t>
            </a:r>
          </a:p>
          <a:p>
            <a:pPr>
              <a:buNone/>
            </a:pPr>
            <a:r>
              <a:rPr lang="en-US" sz="2800" dirty="0" smtClean="0"/>
              <a:t>            Max Heap</a:t>
            </a:r>
          </a:p>
          <a:p>
            <a:pPr>
              <a:buNone/>
            </a:pPr>
            <a:r>
              <a:rPr lang="en-US" sz="2800" dirty="0" smtClean="0"/>
              <a:t>            Min Heap</a:t>
            </a:r>
          </a:p>
          <a:p>
            <a:pPr>
              <a:buNone/>
            </a:pPr>
            <a:r>
              <a:rPr lang="en-US" sz="2400" dirty="0" smtClean="0"/>
              <a:t>     </a:t>
            </a:r>
            <a:endParaRPr lang="en-US" sz="2400" dirty="0"/>
          </a:p>
        </p:txBody>
      </p:sp>
      <p:sp>
        <p:nvSpPr>
          <p:cNvPr id="4" name="Right Arrow 3"/>
          <p:cNvSpPr/>
          <p:nvPr/>
        </p:nvSpPr>
        <p:spPr>
          <a:xfrm>
            <a:off x="838200" y="1752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838200" y="2438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990600" y="5562600"/>
            <a:ext cx="4572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cision 6"/>
          <p:cNvSpPr/>
          <p:nvPr/>
        </p:nvSpPr>
        <p:spPr>
          <a:xfrm>
            <a:off x="990600" y="5181600"/>
            <a:ext cx="457200" cy="228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517"/>
          </a:xfrm>
        </p:spPr>
        <p:txBody>
          <a:bodyPr/>
          <a:lstStyle/>
          <a:p>
            <a:pPr>
              <a:buNone/>
            </a:pPr>
            <a:r>
              <a:rPr lang="en-US" dirty="0" smtClean="0"/>
              <a:t>                          </a:t>
            </a:r>
            <a:r>
              <a:rPr lang="en-US" sz="4000" dirty="0" smtClean="0">
                <a:solidFill>
                  <a:srgbClr val="00B0F0"/>
                </a:solidFill>
              </a:rPr>
              <a:t>Max Heap</a:t>
            </a:r>
          </a:p>
          <a:p>
            <a:pPr>
              <a:buNone/>
            </a:pPr>
            <a:endParaRPr lang="en-US" sz="3600" dirty="0" smtClean="0"/>
          </a:p>
          <a:p>
            <a:pPr>
              <a:buNone/>
            </a:pPr>
            <a:r>
              <a:rPr lang="en-US" dirty="0" smtClean="0"/>
              <a:t>   </a:t>
            </a:r>
            <a:r>
              <a:rPr lang="en-US" b="1" dirty="0" smtClean="0">
                <a:solidFill>
                  <a:srgbClr val="92D050"/>
                </a:solidFill>
              </a:rPr>
              <a:t>Max-heap Definition:</a:t>
            </a:r>
          </a:p>
          <a:p>
            <a:pPr>
              <a:buNone/>
            </a:pPr>
            <a:r>
              <a:rPr lang="en-US" sz="2800" dirty="0" smtClean="0"/>
              <a:t>   Max-heap is a complete binary tree in which the value in each internal node is greater than or equal to the value in the children of the node.</a:t>
            </a:r>
          </a:p>
          <a:p>
            <a:pPr>
              <a:buNone/>
            </a:pPr>
            <a:endParaRPr lang="en-US" b="1" dirty="0" smtClean="0"/>
          </a:p>
          <a:p>
            <a:pPr>
              <a:buNone/>
            </a:pPr>
            <a:r>
              <a:rPr lang="en-US" b="1" dirty="0" smtClean="0"/>
              <a:t>   </a:t>
            </a:r>
            <a:r>
              <a:rPr lang="en-US" b="1" dirty="0" smtClean="0">
                <a:solidFill>
                  <a:srgbClr val="92D050"/>
                </a:solidFill>
              </a:rPr>
              <a:t>Max-heap property:</a:t>
            </a:r>
          </a:p>
          <a:p>
            <a:pPr>
              <a:buNone/>
            </a:pPr>
            <a:r>
              <a:rPr lang="en-US" b="1" dirty="0" smtClean="0">
                <a:solidFill>
                  <a:srgbClr val="92D050"/>
                </a:solidFill>
              </a:rPr>
              <a:t>   </a:t>
            </a:r>
            <a:r>
              <a:rPr lang="en-US" sz="2800" dirty="0" smtClean="0">
                <a:solidFill>
                  <a:schemeClr val="tx1">
                    <a:lumMod val="95000"/>
                  </a:schemeClr>
                </a:solidFill>
              </a:rPr>
              <a:t>The key of a node is </a:t>
            </a:r>
            <a:r>
              <a:rPr lang="en-US" sz="2800" dirty="0" smtClean="0">
                <a:solidFill>
                  <a:schemeClr val="tx1">
                    <a:lumMod val="95000"/>
                  </a:schemeClr>
                </a:solidFill>
                <a:latin typeface="Eras Bold ITC"/>
              </a:rPr>
              <a:t> &gt;=</a:t>
            </a:r>
            <a:r>
              <a:rPr lang="en-US" sz="2800" dirty="0" smtClean="0">
                <a:solidFill>
                  <a:schemeClr val="tx1">
                    <a:lumMod val="95000"/>
                  </a:schemeClr>
                </a:solidFill>
              </a:rPr>
              <a:t> than the keys of its children.</a:t>
            </a:r>
            <a:endParaRPr lang="en-US" sz="2800" dirty="0">
              <a:solidFill>
                <a:schemeClr val="tx1">
                  <a:lumMod val="9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717"/>
          </a:xfrm>
        </p:spPr>
        <p:txBody>
          <a:bodyPr/>
          <a:lstStyle/>
          <a:p>
            <a:pPr>
              <a:buNone/>
            </a:pPr>
            <a:r>
              <a:rPr lang="en-US" b="1" dirty="0" smtClean="0">
                <a:solidFill>
                  <a:srgbClr val="92D050"/>
                </a:solidFill>
              </a:rPr>
              <a:t>Max Heap Example</a:t>
            </a:r>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800" dirty="0" smtClean="0"/>
              <a:t>Array A</a:t>
            </a:r>
            <a:endParaRPr lang="en-US" sz="2800" dirty="0"/>
          </a:p>
        </p:txBody>
      </p:sp>
      <p:sp>
        <p:nvSpPr>
          <p:cNvPr id="8" name="Oval 7"/>
          <p:cNvSpPr/>
          <p:nvPr/>
        </p:nvSpPr>
        <p:spPr>
          <a:xfrm>
            <a:off x="4114800" y="1524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9" name="Oval 8"/>
          <p:cNvSpPr/>
          <p:nvPr/>
        </p:nvSpPr>
        <p:spPr>
          <a:xfrm>
            <a:off x="3352800" y="22098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0" name="Oval 9"/>
          <p:cNvSpPr/>
          <p:nvPr/>
        </p:nvSpPr>
        <p:spPr>
          <a:xfrm>
            <a:off x="48768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11" name="Oval 10"/>
          <p:cNvSpPr/>
          <p:nvPr/>
        </p:nvSpPr>
        <p:spPr>
          <a:xfrm>
            <a:off x="4876800" y="3200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2" name="Oval 11"/>
          <p:cNvSpPr/>
          <p:nvPr/>
        </p:nvSpPr>
        <p:spPr>
          <a:xfrm>
            <a:off x="4191000" y="3200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3" name="Oval 12"/>
          <p:cNvSpPr/>
          <p:nvPr/>
        </p:nvSpPr>
        <p:spPr>
          <a:xfrm>
            <a:off x="2667000" y="3276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cxnSp>
        <p:nvCxnSpPr>
          <p:cNvPr id="15" name="Straight Connector 14"/>
          <p:cNvCxnSpPr>
            <a:endCxn id="9" idx="7"/>
          </p:cNvCxnSpPr>
          <p:nvPr/>
        </p:nvCxnSpPr>
        <p:spPr>
          <a:xfrm rot="5400000">
            <a:off x="3873126" y="1981200"/>
            <a:ext cx="317874" cy="317874"/>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48200" y="1981200"/>
            <a:ext cx="317874" cy="3940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0"/>
          </p:cNvCxnSpPr>
          <p:nvPr/>
        </p:nvCxnSpPr>
        <p:spPr>
          <a:xfrm rot="5400000">
            <a:off x="2933700" y="2768226"/>
            <a:ext cx="546474" cy="4702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5"/>
            <a:endCxn id="12" idx="1"/>
          </p:cNvCxnSpPr>
          <p:nvPr/>
        </p:nvCxnSpPr>
        <p:spPr>
          <a:xfrm rot="16200000" flipH="1">
            <a:off x="3796926" y="2806326"/>
            <a:ext cx="559548" cy="407148"/>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1905000" y="4724400"/>
          <a:ext cx="5257800" cy="370840"/>
        </p:xfrm>
        <a:graphic>
          <a:graphicData uri="http://schemas.openxmlformats.org/drawingml/2006/table">
            <a:tbl>
              <a:tblPr firstRow="1" bandRow="1">
                <a:tableStyleId>{073A0DAA-6AF3-43AB-8588-CEC1D06C72B9}</a:tableStyleId>
              </a:tblPr>
              <a:tblGrid>
                <a:gridCol w="876300"/>
                <a:gridCol w="876300"/>
                <a:gridCol w="876300"/>
                <a:gridCol w="876300"/>
                <a:gridCol w="876300"/>
                <a:gridCol w="876300"/>
              </a:tblGrid>
              <a:tr h="370840">
                <a:tc>
                  <a:txBody>
                    <a:bodyPr/>
                    <a:lstStyle/>
                    <a:p>
                      <a:r>
                        <a:rPr lang="en-US" dirty="0" smtClean="0"/>
                        <a:t>     19</a:t>
                      </a:r>
                      <a:endParaRPr lang="en-US" dirty="0"/>
                    </a:p>
                  </a:txBody>
                  <a:tcPr/>
                </a:tc>
                <a:tc>
                  <a:txBody>
                    <a:bodyPr/>
                    <a:lstStyle/>
                    <a:p>
                      <a:r>
                        <a:rPr lang="en-US" baseline="0" dirty="0" smtClean="0"/>
                        <a:t>    12</a:t>
                      </a:r>
                      <a:endParaRPr lang="en-US" dirty="0"/>
                    </a:p>
                  </a:txBody>
                  <a:tcPr/>
                </a:tc>
                <a:tc>
                  <a:txBody>
                    <a:bodyPr/>
                    <a:lstStyle/>
                    <a:p>
                      <a:r>
                        <a:rPr lang="en-US" dirty="0" smtClean="0"/>
                        <a:t>    16</a:t>
                      </a:r>
                      <a:endParaRPr lang="en-US" dirty="0"/>
                    </a:p>
                  </a:txBody>
                  <a:tcPr/>
                </a:tc>
                <a:tc>
                  <a:txBody>
                    <a:bodyPr/>
                    <a:lstStyle/>
                    <a:p>
                      <a:r>
                        <a:rPr lang="en-US" dirty="0" smtClean="0"/>
                        <a:t>      1</a:t>
                      </a:r>
                      <a:endParaRPr lang="en-US" dirty="0"/>
                    </a:p>
                  </a:txBody>
                  <a:tcPr/>
                </a:tc>
                <a:tc>
                  <a:txBody>
                    <a:bodyPr/>
                    <a:lstStyle/>
                    <a:p>
                      <a:r>
                        <a:rPr lang="en-US" dirty="0" smtClean="0"/>
                        <a:t>     4</a:t>
                      </a:r>
                      <a:endParaRPr lang="en-US" dirty="0"/>
                    </a:p>
                  </a:txBody>
                  <a:tcPr/>
                </a:tc>
                <a:tc>
                  <a:txBody>
                    <a:bodyPr/>
                    <a:lstStyle/>
                    <a:p>
                      <a:r>
                        <a:rPr lang="en-US" dirty="0" smtClean="0"/>
                        <a:t>      7</a:t>
                      </a:r>
                      <a:endParaRPr lang="en-US" dirty="0"/>
                    </a:p>
                  </a:txBody>
                  <a:tcPr/>
                </a:tc>
              </a:tr>
            </a:tbl>
          </a:graphicData>
        </a:graphic>
      </p:graphicFrame>
      <p:cxnSp>
        <p:nvCxnSpPr>
          <p:cNvPr id="34" name="Straight Connector 33"/>
          <p:cNvCxnSpPr>
            <a:stCxn id="10" idx="5"/>
            <a:endCxn id="11" idx="1"/>
          </p:cNvCxnSpPr>
          <p:nvPr/>
        </p:nvCxnSpPr>
        <p:spPr>
          <a:xfrm rot="5400000">
            <a:off x="4939926" y="2832474"/>
            <a:ext cx="483348" cy="431052"/>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lstStyle/>
          <a:p>
            <a:pPr>
              <a:buNone/>
            </a:pPr>
            <a:r>
              <a:rPr lang="en-US" dirty="0" smtClean="0"/>
              <a:t>                             </a:t>
            </a:r>
            <a:r>
              <a:rPr lang="en-US" sz="4000" b="1" dirty="0" smtClean="0">
                <a:solidFill>
                  <a:srgbClr val="00B0F0"/>
                </a:solidFill>
              </a:rPr>
              <a:t>Min heap</a:t>
            </a:r>
          </a:p>
          <a:p>
            <a:pPr>
              <a:buNone/>
            </a:pPr>
            <a:endParaRPr lang="en-US" dirty="0" smtClean="0"/>
          </a:p>
          <a:p>
            <a:pPr>
              <a:buNone/>
            </a:pPr>
            <a:r>
              <a:rPr lang="en-US" dirty="0" smtClean="0"/>
              <a:t>   </a:t>
            </a:r>
            <a:r>
              <a:rPr lang="en-US" b="1" dirty="0" smtClean="0">
                <a:solidFill>
                  <a:srgbClr val="92D050"/>
                </a:solidFill>
              </a:rPr>
              <a:t>Min-heap Definition:</a:t>
            </a:r>
          </a:p>
          <a:p>
            <a:pPr>
              <a:buNone/>
            </a:pPr>
            <a:r>
              <a:rPr lang="en-US" dirty="0" smtClean="0"/>
              <a:t>   </a:t>
            </a:r>
            <a:r>
              <a:rPr lang="en-US" sz="2800" dirty="0" smtClean="0"/>
              <a:t>Min-heap is complete binary tree in which the value in each internal node is lower than or equal to the values in the children of that node.</a:t>
            </a:r>
          </a:p>
          <a:p>
            <a:pPr>
              <a:buNone/>
            </a:pPr>
            <a:endParaRPr lang="en-US" sz="2800" dirty="0" smtClean="0"/>
          </a:p>
          <a:p>
            <a:pPr>
              <a:buNone/>
            </a:pPr>
            <a:r>
              <a:rPr lang="en-US" sz="2800" dirty="0" smtClean="0"/>
              <a:t>   </a:t>
            </a:r>
            <a:r>
              <a:rPr lang="en-US" b="1" dirty="0" smtClean="0">
                <a:solidFill>
                  <a:srgbClr val="92D050"/>
                </a:solidFill>
              </a:rPr>
              <a:t>Min-heap property:</a:t>
            </a:r>
          </a:p>
          <a:p>
            <a:pPr>
              <a:buNone/>
            </a:pPr>
            <a:r>
              <a:rPr lang="en-US" sz="2800" dirty="0" smtClean="0"/>
              <a:t>   The key of a node is &lt;= than the keys of its   children</a:t>
            </a:r>
          </a:p>
          <a:p>
            <a:pPr>
              <a:buNone/>
            </a:pPr>
            <a:endParaRPr lang="en-US" sz="2800" dirty="0" smtClean="0"/>
          </a:p>
          <a:p>
            <a:pPr>
              <a:buNone/>
            </a:pP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717"/>
          </a:xfrm>
        </p:spPr>
        <p:txBody>
          <a:bodyPr/>
          <a:lstStyle/>
          <a:p>
            <a:pPr>
              <a:buNone/>
            </a:pPr>
            <a:r>
              <a:rPr lang="en-US" b="1" dirty="0" smtClean="0">
                <a:solidFill>
                  <a:srgbClr val="92D050"/>
                </a:solidFill>
              </a:rPr>
              <a:t>Min Heap Example</a:t>
            </a:r>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800" dirty="0" smtClean="0"/>
              <a:t>Array A</a:t>
            </a:r>
            <a:endParaRPr lang="en-US" sz="2800" dirty="0"/>
          </a:p>
        </p:txBody>
      </p:sp>
      <p:sp>
        <p:nvSpPr>
          <p:cNvPr id="8" name="Oval 7"/>
          <p:cNvSpPr/>
          <p:nvPr/>
        </p:nvSpPr>
        <p:spPr>
          <a:xfrm>
            <a:off x="4114800" y="1524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9" name="Oval 8"/>
          <p:cNvSpPr/>
          <p:nvPr/>
        </p:nvSpPr>
        <p:spPr>
          <a:xfrm>
            <a:off x="3352800" y="22098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0" name="Oval 9"/>
          <p:cNvSpPr/>
          <p:nvPr/>
        </p:nvSpPr>
        <p:spPr>
          <a:xfrm>
            <a:off x="48768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11" name="Oval 10"/>
          <p:cNvSpPr/>
          <p:nvPr/>
        </p:nvSpPr>
        <p:spPr>
          <a:xfrm>
            <a:off x="4876800" y="3200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12" name="Oval 11"/>
          <p:cNvSpPr/>
          <p:nvPr/>
        </p:nvSpPr>
        <p:spPr>
          <a:xfrm>
            <a:off x="4191000" y="3200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US" dirty="0"/>
          </a:p>
        </p:txBody>
      </p:sp>
      <p:sp>
        <p:nvSpPr>
          <p:cNvPr id="13" name="Oval 12"/>
          <p:cNvSpPr/>
          <p:nvPr/>
        </p:nvSpPr>
        <p:spPr>
          <a:xfrm>
            <a:off x="2667000" y="3276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cxnSp>
        <p:nvCxnSpPr>
          <p:cNvPr id="15" name="Straight Connector 14"/>
          <p:cNvCxnSpPr>
            <a:endCxn id="9" idx="7"/>
          </p:cNvCxnSpPr>
          <p:nvPr/>
        </p:nvCxnSpPr>
        <p:spPr>
          <a:xfrm rot="5400000">
            <a:off x="3873126" y="1981200"/>
            <a:ext cx="317874" cy="317874"/>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48200" y="1981200"/>
            <a:ext cx="317874" cy="3940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a:endCxn id="13" idx="0"/>
          </p:cNvCxnSpPr>
          <p:nvPr/>
        </p:nvCxnSpPr>
        <p:spPr>
          <a:xfrm rot="5400000">
            <a:off x="2933700" y="2768226"/>
            <a:ext cx="546474" cy="470274"/>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5"/>
            <a:endCxn id="12" idx="1"/>
          </p:cNvCxnSpPr>
          <p:nvPr/>
        </p:nvCxnSpPr>
        <p:spPr>
          <a:xfrm rot="16200000" flipH="1">
            <a:off x="3796926" y="2806326"/>
            <a:ext cx="559548" cy="407148"/>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1905000" y="4724400"/>
          <a:ext cx="5257800" cy="370840"/>
        </p:xfrm>
        <a:graphic>
          <a:graphicData uri="http://schemas.openxmlformats.org/drawingml/2006/table">
            <a:tbl>
              <a:tblPr firstRow="1" bandRow="1">
                <a:tableStyleId>{073A0DAA-6AF3-43AB-8588-CEC1D06C72B9}</a:tableStyleId>
              </a:tblPr>
              <a:tblGrid>
                <a:gridCol w="876300"/>
                <a:gridCol w="876300"/>
                <a:gridCol w="876300"/>
                <a:gridCol w="876300"/>
                <a:gridCol w="876300"/>
                <a:gridCol w="876300"/>
              </a:tblGrid>
              <a:tr h="370840">
                <a:tc>
                  <a:txBody>
                    <a:bodyPr/>
                    <a:lstStyle/>
                    <a:p>
                      <a:r>
                        <a:rPr lang="en-US" dirty="0" smtClean="0"/>
                        <a:t>     1</a:t>
                      </a:r>
                      <a:endParaRPr lang="en-US" dirty="0"/>
                    </a:p>
                  </a:txBody>
                  <a:tcPr/>
                </a:tc>
                <a:tc>
                  <a:txBody>
                    <a:bodyPr/>
                    <a:lstStyle/>
                    <a:p>
                      <a:r>
                        <a:rPr lang="en-US" baseline="0" dirty="0" smtClean="0"/>
                        <a:t>     4</a:t>
                      </a:r>
                      <a:endParaRPr lang="en-US" dirty="0"/>
                    </a:p>
                  </a:txBody>
                  <a:tcPr/>
                </a:tc>
                <a:tc>
                  <a:txBody>
                    <a:bodyPr/>
                    <a:lstStyle/>
                    <a:p>
                      <a:r>
                        <a:rPr lang="en-US" dirty="0" smtClean="0"/>
                        <a:t>    16</a:t>
                      </a:r>
                      <a:endParaRPr lang="en-US" dirty="0"/>
                    </a:p>
                  </a:txBody>
                  <a:tcPr/>
                </a:tc>
                <a:tc>
                  <a:txBody>
                    <a:bodyPr/>
                    <a:lstStyle/>
                    <a:p>
                      <a:r>
                        <a:rPr lang="en-US" dirty="0" smtClean="0"/>
                        <a:t>      7</a:t>
                      </a:r>
                      <a:endParaRPr lang="en-US" dirty="0"/>
                    </a:p>
                  </a:txBody>
                  <a:tcPr/>
                </a:tc>
                <a:tc>
                  <a:txBody>
                    <a:bodyPr/>
                    <a:lstStyle/>
                    <a:p>
                      <a:r>
                        <a:rPr lang="en-US" dirty="0" smtClean="0"/>
                        <a:t>     12</a:t>
                      </a:r>
                      <a:endParaRPr lang="en-US" dirty="0"/>
                    </a:p>
                  </a:txBody>
                  <a:tcPr/>
                </a:tc>
                <a:tc>
                  <a:txBody>
                    <a:bodyPr/>
                    <a:lstStyle/>
                    <a:p>
                      <a:r>
                        <a:rPr lang="en-US" dirty="0" smtClean="0"/>
                        <a:t>      19</a:t>
                      </a:r>
                      <a:endParaRPr lang="en-US" dirty="0"/>
                    </a:p>
                  </a:txBody>
                  <a:tcPr/>
                </a:tc>
              </a:tr>
            </a:tbl>
          </a:graphicData>
        </a:graphic>
      </p:graphicFrame>
      <p:cxnSp>
        <p:nvCxnSpPr>
          <p:cNvPr id="34" name="Straight Connector 33"/>
          <p:cNvCxnSpPr>
            <a:stCxn id="10" idx="5"/>
            <a:endCxn id="11" idx="1"/>
          </p:cNvCxnSpPr>
          <p:nvPr/>
        </p:nvCxnSpPr>
        <p:spPr>
          <a:xfrm rot="5400000">
            <a:off x="4939926" y="2832474"/>
            <a:ext cx="483348" cy="431052"/>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A={16,14,10,8,7,9,3,2,4,1}</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4                       5                  6                          7</a:t>
            </a:r>
          </a:p>
          <a:p>
            <a:pPr>
              <a:buNone/>
            </a:pPr>
            <a:endParaRPr lang="en-US" sz="2400" b="1" dirty="0" smtClean="0"/>
          </a:p>
          <a:p>
            <a:pPr>
              <a:buNone/>
            </a:pPr>
            <a:endParaRPr lang="en-US" sz="2400" b="1" dirty="0" smtClean="0"/>
          </a:p>
          <a:p>
            <a:pPr>
              <a:buNone/>
            </a:pPr>
            <a:r>
              <a:rPr lang="en-US" sz="2400" b="1" dirty="0" smtClean="0"/>
              <a:t>8              9                  10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29048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190345" y="4531985"/>
            <a:ext cx="449870" cy="3736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5"/>
            <a:endCxn id="12" idx="1"/>
          </p:cNvCxnSpPr>
          <p:nvPr/>
        </p:nvCxnSpPr>
        <p:spPr>
          <a:xfrm rot="16200000" flipH="1">
            <a:off x="1826885" y="4646285"/>
            <a:ext cx="449870" cy="1450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8" idx="7"/>
          </p:cNvCxnSpPr>
          <p:nvPr/>
        </p:nvCxnSpPr>
        <p:spPr>
          <a:xfrm rot="5400000">
            <a:off x="3095345" y="4543145"/>
            <a:ext cx="438710" cy="362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53432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6371945" y="3476345"/>
            <a:ext cx="514910" cy="743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2" name="Oval 41"/>
          <p:cNvSpPr/>
          <p:nvPr/>
        </p:nvSpPr>
        <p:spPr>
          <a:xfrm>
            <a:off x="6858000" y="3962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4" name="Oval 43"/>
          <p:cNvSpPr/>
          <p:nvPr/>
        </p:nvSpPr>
        <p:spPr>
          <a:xfrm>
            <a:off x="4876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5" name="Oval 44"/>
          <p:cNvSpPr/>
          <p:nvPr/>
        </p:nvSpPr>
        <p:spPr>
          <a:xfrm>
            <a:off x="3352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7" name="Oval 46"/>
          <p:cNvSpPr/>
          <p:nvPr/>
        </p:nvSpPr>
        <p:spPr>
          <a:xfrm>
            <a:off x="19812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48" name="Oval 47"/>
          <p:cNvSpPr/>
          <p:nvPr/>
        </p:nvSpPr>
        <p:spPr>
          <a:xfrm>
            <a:off x="7620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A={14,8,10,4,7,9,3,2,1,</a:t>
            </a:r>
            <a:r>
              <a:rPr lang="en-US" b="1" dirty="0" smtClean="0"/>
              <a:t>16</a:t>
            </a:r>
            <a:r>
              <a:rPr lang="en-US" sz="2800" dirty="0" smtClean="0"/>
              <a:t>}</a:t>
            </a:r>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4                       5                  6                           </a:t>
            </a:r>
            <a:r>
              <a:rPr lang="en-US" sz="2400" b="1" dirty="0" smtClean="0"/>
              <a:t> 7</a:t>
            </a:r>
            <a:endParaRPr lang="en-US" sz="2400" b="1" dirty="0" smtClean="0"/>
          </a:p>
          <a:p>
            <a:pPr>
              <a:buNone/>
            </a:pPr>
            <a:endParaRPr lang="en-US" sz="2400" b="1" dirty="0" smtClean="0"/>
          </a:p>
          <a:p>
            <a:pPr>
              <a:buNone/>
            </a:pPr>
            <a:endParaRPr lang="en-US" sz="2400" b="1" dirty="0" smtClean="0"/>
          </a:p>
          <a:p>
            <a:pPr marL="457200" indent="-457200">
              <a:buNone/>
            </a:pPr>
            <a:r>
              <a:rPr lang="en-US" sz="2400" b="1" dirty="0" smtClean="0"/>
              <a:t>8              9                  </a:t>
            </a:r>
            <a:r>
              <a:rPr lang="en-US" sz="2400" b="1" dirty="0" err="1" smtClean="0"/>
              <a:t>i</a:t>
            </a:r>
            <a:r>
              <a:rPr lang="en-US" sz="2400" b="1" dirty="0" smtClean="0"/>
              <a:t>=10 </a:t>
            </a:r>
          </a:p>
          <a:p>
            <a:pPr marL="457200" indent="-457200">
              <a:buNone/>
            </a:pPr>
            <a:endParaRPr lang="en-US" sz="2400" b="1" dirty="0" smtClean="0"/>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29048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190345" y="4531985"/>
            <a:ext cx="449870" cy="3736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5"/>
            <a:endCxn id="12" idx="1"/>
          </p:cNvCxnSpPr>
          <p:nvPr/>
        </p:nvCxnSpPr>
        <p:spPr>
          <a:xfrm rot="16200000" flipH="1">
            <a:off x="1826885" y="4646285"/>
            <a:ext cx="449870" cy="1450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53432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6371945" y="3476345"/>
            <a:ext cx="514910" cy="743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2" name="Oval 41"/>
          <p:cNvSpPr/>
          <p:nvPr/>
        </p:nvSpPr>
        <p:spPr>
          <a:xfrm>
            <a:off x="6858000" y="3962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4" name="Oval 43"/>
          <p:cNvSpPr/>
          <p:nvPr/>
        </p:nvSpPr>
        <p:spPr>
          <a:xfrm>
            <a:off x="4876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5" name="Oval 44"/>
          <p:cNvSpPr/>
          <p:nvPr/>
        </p:nvSpPr>
        <p:spPr>
          <a:xfrm>
            <a:off x="3352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8" name="Oval 47"/>
          <p:cNvSpPr/>
          <p:nvPr/>
        </p:nvSpPr>
        <p:spPr>
          <a:xfrm>
            <a:off x="7620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sz="3600" b="1" dirty="0" smtClean="0">
                <a:solidFill>
                  <a:srgbClr val="92D050"/>
                </a:solidFill>
              </a:rPr>
              <a:t>Heap Sort () Example</a:t>
            </a:r>
          </a:p>
          <a:p>
            <a:pPr>
              <a:buNone/>
            </a:pPr>
            <a:endParaRPr lang="en-US" sz="3600" b="1" dirty="0" smtClean="0">
              <a:solidFill>
                <a:srgbClr val="92D050"/>
              </a:solidFill>
            </a:endParaRPr>
          </a:p>
          <a:p>
            <a:pPr>
              <a:buNone/>
            </a:pPr>
            <a:r>
              <a:rPr lang="en-US" sz="2800" dirty="0" smtClean="0"/>
              <a:t>A</a:t>
            </a:r>
            <a:r>
              <a:rPr lang="en-US" sz="2800" dirty="0" smtClean="0"/>
              <a:t>={10,8,9,4,7,1,3,2,</a:t>
            </a:r>
            <a:r>
              <a:rPr lang="en-US" b="1" dirty="0" smtClean="0"/>
              <a:t>14</a:t>
            </a:r>
            <a:r>
              <a:rPr lang="en-US" sz="2800" dirty="0" smtClean="0"/>
              <a:t>,</a:t>
            </a:r>
            <a:r>
              <a:rPr lang="en-US" b="1" dirty="0" smtClean="0"/>
              <a:t>16</a:t>
            </a:r>
            <a:r>
              <a:rPr lang="en-US" sz="2800" dirty="0" smtClean="0"/>
              <a:t>}</a:t>
            </a:r>
            <a:endParaRPr lang="en-US" sz="2800" dirty="0" smtClean="0"/>
          </a:p>
          <a:p>
            <a:pPr>
              <a:buNone/>
            </a:pPr>
            <a:r>
              <a:rPr lang="en-US" sz="2800" b="1" dirty="0" smtClean="0"/>
              <a:t>                                                </a:t>
            </a:r>
            <a:r>
              <a:rPr lang="en-US" sz="2400" b="1" dirty="0" smtClean="0"/>
              <a:t>1</a:t>
            </a:r>
          </a:p>
          <a:p>
            <a:pPr>
              <a:buNone/>
            </a:pPr>
            <a:endParaRPr lang="en-US" sz="2800" b="1" dirty="0" smtClean="0"/>
          </a:p>
          <a:p>
            <a:pPr>
              <a:buNone/>
            </a:pPr>
            <a:r>
              <a:rPr lang="en-US" sz="2800" b="1" dirty="0" smtClean="0"/>
              <a:t>                    </a:t>
            </a:r>
            <a:r>
              <a:rPr lang="en-US" sz="2400" b="1" dirty="0" smtClean="0"/>
              <a:t>2                                                   3</a:t>
            </a:r>
          </a:p>
          <a:p>
            <a:pPr>
              <a:buNone/>
            </a:pPr>
            <a:endParaRPr lang="en-US" sz="2400" b="1" dirty="0" smtClean="0"/>
          </a:p>
          <a:p>
            <a:pPr>
              <a:buNone/>
            </a:pPr>
            <a:r>
              <a:rPr lang="en-US" sz="2400" b="1" dirty="0" smtClean="0"/>
              <a:t>              4                       5                  6                          </a:t>
            </a:r>
            <a:r>
              <a:rPr lang="en-US" sz="2400" b="1" dirty="0" smtClean="0"/>
              <a:t>  7</a:t>
            </a:r>
            <a:endParaRPr lang="en-US" sz="2400" b="1" dirty="0" smtClean="0"/>
          </a:p>
          <a:p>
            <a:pPr>
              <a:buNone/>
            </a:pPr>
            <a:endParaRPr lang="en-US" sz="2400" b="1" dirty="0" smtClean="0"/>
          </a:p>
          <a:p>
            <a:pPr>
              <a:buNone/>
            </a:pPr>
            <a:endParaRPr lang="en-US" sz="2400" b="1" dirty="0" smtClean="0"/>
          </a:p>
          <a:p>
            <a:pPr>
              <a:buNone/>
            </a:pPr>
            <a:r>
              <a:rPr lang="en-US" sz="2400" b="1" dirty="0" smtClean="0"/>
              <a:t>8         </a:t>
            </a:r>
            <a:r>
              <a:rPr lang="en-US" sz="2400" b="1" dirty="0" smtClean="0"/>
              <a:t> </a:t>
            </a:r>
            <a:r>
              <a:rPr lang="en-US" sz="2400" b="1" dirty="0" err="1" smtClean="0"/>
              <a:t>i</a:t>
            </a:r>
            <a:r>
              <a:rPr lang="en-US" sz="2400" b="1" dirty="0" smtClean="0"/>
              <a:t>=9                  </a:t>
            </a:r>
            <a:r>
              <a:rPr lang="en-US" sz="2400" b="1" dirty="0" smtClean="0"/>
              <a:t>10</a:t>
            </a:r>
          </a:p>
        </p:txBody>
      </p:sp>
      <p:sp>
        <p:nvSpPr>
          <p:cNvPr id="4" name="Oval 3"/>
          <p:cNvSpPr/>
          <p:nvPr/>
        </p:nvSpPr>
        <p:spPr>
          <a:xfrm>
            <a:off x="4343400" y="22860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8674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4200" y="40386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53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4114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14600" y="32004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038600"/>
            <a:ext cx="533400" cy="5334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p:cNvSpPr/>
          <p:nvPr/>
        </p:nvSpPr>
        <p:spPr>
          <a:xfrm>
            <a:off x="20574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8200" y="4876800"/>
            <a:ext cx="457200" cy="457200"/>
          </a:xfrm>
          <a:prstGeom prst="ellipse">
            <a:avLst/>
          </a:prstGeom>
          <a:solidFill>
            <a:schemeClr val="tx1"/>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stCxn id="10" idx="7"/>
            <a:endCxn id="4" idx="3"/>
          </p:cNvCxnSpPr>
          <p:nvPr/>
        </p:nvCxnSpPr>
        <p:spPr>
          <a:xfrm rot="5400000" flipH="1" flipV="1">
            <a:off x="3362045" y="2219045"/>
            <a:ext cx="591110" cy="1505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5" idx="1"/>
          </p:cNvCxnSpPr>
          <p:nvPr/>
        </p:nvCxnSpPr>
        <p:spPr>
          <a:xfrm rot="16200000" flipH="1">
            <a:off x="5038445" y="2371445"/>
            <a:ext cx="591110" cy="12007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1" idx="7"/>
          </p:cNvCxnSpPr>
          <p:nvPr/>
        </p:nvCxnSpPr>
        <p:spPr>
          <a:xfrm rot="5400000">
            <a:off x="2017385" y="3552545"/>
            <a:ext cx="526070" cy="6022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5"/>
            <a:endCxn id="9" idx="1"/>
          </p:cNvCxnSpPr>
          <p:nvPr/>
        </p:nvCxnSpPr>
        <p:spPr>
          <a:xfrm rot="16200000" flipH="1">
            <a:off x="29048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3" idx="7"/>
          </p:cNvCxnSpPr>
          <p:nvPr/>
        </p:nvCxnSpPr>
        <p:spPr>
          <a:xfrm rot="5400000">
            <a:off x="1190345" y="4531985"/>
            <a:ext cx="449870" cy="37367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7" idx="7"/>
          </p:cNvCxnSpPr>
          <p:nvPr/>
        </p:nvCxnSpPr>
        <p:spPr>
          <a:xfrm rot="5400000">
            <a:off x="5343245" y="3590645"/>
            <a:ext cx="591110" cy="5911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5"/>
            <a:endCxn id="6" idx="1"/>
          </p:cNvCxnSpPr>
          <p:nvPr/>
        </p:nvCxnSpPr>
        <p:spPr>
          <a:xfrm rot="16200000" flipH="1">
            <a:off x="6371945" y="3476345"/>
            <a:ext cx="514910" cy="74351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267200" y="22860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42" name="Oval 41"/>
          <p:cNvSpPr/>
          <p:nvPr/>
        </p:nvSpPr>
        <p:spPr>
          <a:xfrm>
            <a:off x="6858000" y="39624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43" name="Oval 42"/>
          <p:cNvSpPr/>
          <p:nvPr/>
        </p:nvSpPr>
        <p:spPr>
          <a:xfrm>
            <a:off x="57912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44" name="Oval 43"/>
          <p:cNvSpPr/>
          <p:nvPr/>
        </p:nvSpPr>
        <p:spPr>
          <a:xfrm>
            <a:off x="4876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45" name="Oval 44"/>
          <p:cNvSpPr/>
          <p:nvPr/>
        </p:nvSpPr>
        <p:spPr>
          <a:xfrm>
            <a:off x="3352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6" name="Oval 45"/>
          <p:cNvSpPr/>
          <p:nvPr/>
        </p:nvSpPr>
        <p:spPr>
          <a:xfrm>
            <a:off x="26670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7" name="Oval 46"/>
          <p:cNvSpPr/>
          <p:nvPr/>
        </p:nvSpPr>
        <p:spPr>
          <a:xfrm>
            <a:off x="1981200" y="4800600"/>
            <a:ext cx="609600" cy="60960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8" name="Oval 47"/>
          <p:cNvSpPr/>
          <p:nvPr/>
        </p:nvSpPr>
        <p:spPr>
          <a:xfrm>
            <a:off x="762000" y="4800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9" name="Oval 48"/>
          <p:cNvSpPr/>
          <p:nvPr/>
        </p:nvSpPr>
        <p:spPr>
          <a:xfrm>
            <a:off x="1447800" y="40386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50" name="Oval 49"/>
          <p:cNvSpPr/>
          <p:nvPr/>
        </p:nvSpPr>
        <p:spPr>
          <a:xfrm>
            <a:off x="2438400" y="3124200"/>
            <a:ext cx="6096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1675</TotalTime>
  <Words>600</Words>
  <Application>Microsoft Office PowerPoint</Application>
  <PresentationFormat>On-screen Show (4:3)</PresentationFormat>
  <Paragraphs>274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 IDPC</dc:creator>
  <cp:lastModifiedBy>CSE IDPC</cp:lastModifiedBy>
  <cp:revision>32</cp:revision>
  <dcterms:created xsi:type="dcterms:W3CDTF">2019-10-17T18:37:15Z</dcterms:created>
  <dcterms:modified xsi:type="dcterms:W3CDTF">2019-10-20T17:14:55Z</dcterms:modified>
</cp:coreProperties>
</file>