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4660"/>
  </p:normalViewPr>
  <p:slideViewPr>
    <p:cSldViewPr snapToGrid="0">
      <p:cViewPr varScale="1">
        <p:scale>
          <a:sx n="91" d="100"/>
          <a:sy n="91" d="100"/>
        </p:scale>
        <p:origin x="64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69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22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74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45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4/4/2024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4/4/2024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5AC69-BD11-1BAF-8200-92F5532E8C17}"/>
              </a:ext>
            </a:extLst>
          </p:cNvPr>
          <p:cNvSpPr>
            <a:spLocks noGrp="1"/>
          </p:cNvSpPr>
          <p:nvPr>
            <p:ph type="title"/>
          </p:nvPr>
        </p:nvSpPr>
        <p:spPr>
          <a:xfrm>
            <a:off x="838200" y="681037"/>
            <a:ext cx="10515600" cy="5266757"/>
          </a:xfrm>
        </p:spPr>
        <p:txBody>
          <a:bodyPr/>
          <a:lstStyle/>
          <a:p>
            <a:r>
              <a:rPr lang="en-IN" dirty="0"/>
              <a:t>        </a:t>
            </a:r>
            <a:r>
              <a:rPr lang="en-IN" dirty="0" err="1"/>
              <a:t>Hari.K</a:t>
            </a:r>
            <a:br>
              <a:rPr lang="en-IN" dirty="0"/>
            </a:br>
            <a:r>
              <a:rPr lang="en-IN" dirty="0"/>
              <a:t>                Final Project</a:t>
            </a:r>
          </a:p>
        </p:txBody>
      </p:sp>
    </p:spTree>
    <p:extLst>
      <p:ext uri="{BB962C8B-B14F-4D97-AF65-F5344CB8AC3E}">
        <p14:creationId xmlns:p14="http://schemas.microsoft.com/office/powerpoint/2010/main" val="3788566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0AE2EA-4BF3-78D3-31AD-9FFFFFF8273C}"/>
              </a:ext>
            </a:extLst>
          </p:cNvPr>
          <p:cNvSpPr txBox="1"/>
          <p:nvPr/>
        </p:nvSpPr>
        <p:spPr>
          <a:xfrm>
            <a:off x="746760" y="751344"/>
            <a:ext cx="10812780" cy="5262979"/>
          </a:xfrm>
          <a:prstGeom prst="rect">
            <a:avLst/>
          </a:prstGeom>
          <a:noFill/>
        </p:spPr>
        <p:txBody>
          <a:bodyPr wrap="square">
            <a:spAutoFit/>
          </a:bodyPr>
          <a:lstStyle/>
          <a:p>
            <a:pPr algn="l"/>
            <a:r>
              <a:rPr lang="en-US" sz="2400" b="1" i="0" dirty="0">
                <a:solidFill>
                  <a:srgbClr val="29261B"/>
                </a:solidFill>
                <a:effectLst/>
                <a:latin typeface="Times New Roman" panose="02020603050405020304" pitchFamily="18" charset="0"/>
                <a:cs typeface="Times New Roman" panose="02020603050405020304" pitchFamily="18" charset="0"/>
              </a:rPr>
              <a:t>System Architecture</a:t>
            </a:r>
            <a:endParaRPr lang="en-US" sz="2400" b="0" i="0" dirty="0">
              <a:solidFill>
                <a:srgbClr val="29261B"/>
              </a:solidFill>
              <a:effectLst/>
              <a:latin typeface="Times New Roman" panose="02020603050405020304" pitchFamily="18" charset="0"/>
              <a:cs typeface="Times New Roman" panose="02020603050405020304" pitchFamily="18" charset="0"/>
            </a:endParaRPr>
          </a:p>
          <a:p>
            <a:pPr algn="l"/>
            <a:r>
              <a:rPr lang="en-US" sz="2400" b="0" i="0" dirty="0">
                <a:solidFill>
                  <a:srgbClr val="29261B"/>
                </a:solidFill>
                <a:effectLst/>
                <a:latin typeface="Times New Roman" panose="02020603050405020304" pitchFamily="18" charset="0"/>
                <a:cs typeface="Times New Roman" panose="02020603050405020304" pitchFamily="18" charset="0"/>
              </a:rPr>
              <a:t>The chatbot system consists of the following key components:</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User Interface</a:t>
            </a:r>
            <a:r>
              <a:rPr lang="en-US" sz="2400" b="0" i="0" dirty="0">
                <a:solidFill>
                  <a:srgbClr val="29261B"/>
                </a:solidFill>
                <a:effectLst/>
                <a:latin typeface="Times New Roman" panose="02020603050405020304" pitchFamily="18" charset="0"/>
                <a:cs typeface="Times New Roman" panose="02020603050405020304" pitchFamily="18" charset="0"/>
              </a:rPr>
              <a:t>: A user-friendly interface that allows users to interact with the chatbot through text or voice inputs.</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Natural Language Processing (NLP) Module</a:t>
            </a:r>
            <a:r>
              <a:rPr lang="en-US" sz="2400" b="0" i="0" dirty="0">
                <a:solidFill>
                  <a:srgbClr val="29261B"/>
                </a:solidFill>
                <a:effectLst/>
                <a:latin typeface="Times New Roman" panose="02020603050405020304" pitchFamily="18" charset="0"/>
                <a:cs typeface="Times New Roman" panose="02020603050405020304" pitchFamily="18" charset="0"/>
              </a:rPr>
              <a:t>: Responsible for preprocessing user queries, performing tokenization, stemming, and other text normalization techniques.</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Intent Classification</a:t>
            </a:r>
            <a:r>
              <a:rPr lang="en-US" sz="2400" b="0" i="0" dirty="0">
                <a:solidFill>
                  <a:srgbClr val="29261B"/>
                </a:solidFill>
                <a:effectLst/>
                <a:latin typeface="Times New Roman" panose="02020603050405020304" pitchFamily="18" charset="0"/>
                <a:cs typeface="Times New Roman" panose="02020603050405020304" pitchFamily="18" charset="0"/>
              </a:rPr>
              <a:t>: The SVM algorithm is used to classify user queries into different intents based on the extracted features.</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Dialog Management</a:t>
            </a:r>
            <a:r>
              <a:rPr lang="en-US" sz="2400" b="0" i="0" dirty="0">
                <a:solidFill>
                  <a:srgbClr val="29261B"/>
                </a:solidFill>
                <a:effectLst/>
                <a:latin typeface="Times New Roman" panose="02020603050405020304" pitchFamily="18" charset="0"/>
                <a:cs typeface="Times New Roman" panose="02020603050405020304" pitchFamily="18" charset="0"/>
              </a:rPr>
              <a:t>: This component determines the appropriate response based on the classified intent and maintains the conversation context.</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Knowledge Base</a:t>
            </a:r>
            <a:r>
              <a:rPr lang="en-US" sz="2400" b="0" i="0" dirty="0">
                <a:solidFill>
                  <a:srgbClr val="29261B"/>
                </a:solidFill>
                <a:effectLst/>
                <a:latin typeface="Times New Roman" panose="02020603050405020304" pitchFamily="18" charset="0"/>
                <a:cs typeface="Times New Roman" panose="02020603050405020304" pitchFamily="18" charset="0"/>
              </a:rPr>
              <a:t>: A structured database containing travel-related information, such as destinations, accommodations, activities, and transportation options.</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Response Generation</a:t>
            </a:r>
            <a:r>
              <a:rPr lang="en-US" sz="2400" b="0" i="0" dirty="0">
                <a:solidFill>
                  <a:srgbClr val="29261B"/>
                </a:solidFill>
                <a:effectLst/>
                <a:latin typeface="Times New Roman" panose="02020603050405020304" pitchFamily="18" charset="0"/>
                <a:cs typeface="Times New Roman" panose="02020603050405020304" pitchFamily="18" charset="0"/>
              </a:rPr>
              <a:t>: Generates natural language responses by retrieving relevant information from the knowledge base and presenting it in a conversational format.</a:t>
            </a:r>
          </a:p>
        </p:txBody>
      </p:sp>
    </p:spTree>
    <p:extLst>
      <p:ext uri="{BB962C8B-B14F-4D97-AF65-F5344CB8AC3E}">
        <p14:creationId xmlns:p14="http://schemas.microsoft.com/office/powerpoint/2010/main" val="178680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6B107D-F5D6-2E24-68DB-9F713887A549}"/>
              </a:ext>
            </a:extLst>
          </p:cNvPr>
          <p:cNvSpPr txBox="1"/>
          <p:nvPr/>
        </p:nvSpPr>
        <p:spPr>
          <a:xfrm>
            <a:off x="617220" y="739140"/>
            <a:ext cx="11003280" cy="5601533"/>
          </a:xfrm>
          <a:prstGeom prst="rect">
            <a:avLst/>
          </a:prstGeom>
          <a:noFill/>
        </p:spPr>
        <p:txBody>
          <a:bodyPr wrap="square">
            <a:spAutoFit/>
          </a:bodyPr>
          <a:lstStyle/>
          <a:p>
            <a:pPr algn="l"/>
            <a:r>
              <a:rPr lang="en-US" sz="2000" b="1" i="0" dirty="0">
                <a:solidFill>
                  <a:srgbClr val="29261B"/>
                </a:solidFill>
                <a:effectLst/>
                <a:latin typeface="Times New Roman" panose="02020603050405020304" pitchFamily="18" charset="0"/>
                <a:cs typeface="Times New Roman" panose="02020603050405020304" pitchFamily="18" charset="0"/>
              </a:rPr>
              <a:t>Training and Evaluation</a:t>
            </a:r>
            <a:endParaRPr lang="en-US" sz="2000" b="0" i="0" dirty="0">
              <a:solidFill>
                <a:srgbClr val="29261B"/>
              </a:solidFill>
              <a:effectLst/>
              <a:latin typeface="Times New Roman" panose="02020603050405020304" pitchFamily="18" charset="0"/>
              <a:cs typeface="Times New Roman" panose="02020603050405020304" pitchFamily="18" charset="0"/>
            </a:endParaRPr>
          </a:p>
          <a:p>
            <a:pPr algn="l"/>
            <a:r>
              <a:rPr lang="en-US" sz="2000" b="0" i="0" dirty="0">
                <a:solidFill>
                  <a:srgbClr val="29261B"/>
                </a:solidFill>
                <a:effectLst/>
                <a:latin typeface="Times New Roman" panose="02020603050405020304" pitchFamily="18" charset="0"/>
                <a:cs typeface="Times New Roman" panose="02020603050405020304" pitchFamily="18" charset="0"/>
              </a:rPr>
              <a:t>The SVM model is trained on a labeled dataset of user queries related to travel planning. The dataset is preprocessed, and features are extracted using techniques like bag-of-words or word embeddings. The trained SVM model is then evaluated using metrics such as accuracy, precision, recall, and F1-score to assess its performance in classifying user queries correctly.</a:t>
            </a:r>
          </a:p>
          <a:p>
            <a:pPr algn="l"/>
            <a:endParaRPr lang="en-US" sz="2000" b="1" i="0" dirty="0">
              <a:solidFill>
                <a:srgbClr val="29261B"/>
              </a:solidFill>
              <a:effectLst/>
              <a:latin typeface="Times New Roman" panose="02020603050405020304" pitchFamily="18" charset="0"/>
              <a:cs typeface="Times New Roman" panose="02020603050405020304" pitchFamily="18" charset="0"/>
            </a:endParaRPr>
          </a:p>
          <a:p>
            <a:pPr algn="l"/>
            <a:endParaRPr lang="en-US" sz="2000" b="1" dirty="0">
              <a:solidFill>
                <a:srgbClr val="29261B"/>
              </a:solidFill>
              <a:latin typeface="Times New Roman" panose="02020603050405020304" pitchFamily="18" charset="0"/>
              <a:cs typeface="Times New Roman" panose="02020603050405020304" pitchFamily="18" charset="0"/>
            </a:endParaRPr>
          </a:p>
          <a:p>
            <a:pPr algn="l"/>
            <a:r>
              <a:rPr lang="en-US" sz="2000" b="1" i="0" dirty="0">
                <a:solidFill>
                  <a:srgbClr val="29261B"/>
                </a:solidFill>
                <a:effectLst/>
                <a:latin typeface="Times New Roman" panose="02020603050405020304" pitchFamily="18" charset="0"/>
                <a:cs typeface="Times New Roman" panose="02020603050405020304" pitchFamily="18" charset="0"/>
              </a:rPr>
              <a:t>Demonstration and Use Cases</a:t>
            </a:r>
            <a:endParaRPr lang="en-US" sz="2000" b="0" i="0" dirty="0">
              <a:solidFill>
                <a:srgbClr val="29261B"/>
              </a:solidFill>
              <a:effectLst/>
              <a:latin typeface="Times New Roman" panose="02020603050405020304" pitchFamily="18" charset="0"/>
              <a:cs typeface="Times New Roman" panose="02020603050405020304" pitchFamily="18" charset="0"/>
            </a:endParaRPr>
          </a:p>
          <a:p>
            <a:pPr algn="l"/>
            <a:r>
              <a:rPr lang="en-US" sz="2000" b="0" i="0" dirty="0">
                <a:solidFill>
                  <a:srgbClr val="29261B"/>
                </a:solidFill>
                <a:effectLst/>
                <a:latin typeface="Times New Roman" panose="02020603050405020304" pitchFamily="18" charset="0"/>
                <a:cs typeface="Times New Roman" panose="02020603050405020304" pitchFamily="18" charset="0"/>
              </a:rPr>
              <a:t>During the presentation, a live demonstration of the chatbot can be showcased, highlighting its ability to understand natural language queries and provide relevant travel recommendations. Example use cases could include:</a:t>
            </a:r>
          </a:p>
          <a:p>
            <a:pPr algn="l">
              <a:buFont typeface="+mj-lt"/>
              <a:buAutoNum type="arabicPeriod"/>
            </a:pPr>
            <a:r>
              <a:rPr lang="en-US" sz="2000" b="1" i="0" dirty="0">
                <a:solidFill>
                  <a:srgbClr val="29261B"/>
                </a:solidFill>
                <a:effectLst/>
                <a:latin typeface="Times New Roman" panose="02020603050405020304" pitchFamily="18" charset="0"/>
                <a:cs typeface="Times New Roman" panose="02020603050405020304" pitchFamily="18" charset="0"/>
              </a:rPr>
              <a:t>Family Vacation Planning</a:t>
            </a:r>
            <a:r>
              <a:rPr lang="en-US" sz="2000" b="0" i="0" dirty="0">
                <a:solidFill>
                  <a:srgbClr val="29261B"/>
                </a:solidFill>
                <a:effectLst/>
                <a:latin typeface="Times New Roman" panose="02020603050405020304" pitchFamily="18" charset="0"/>
                <a:cs typeface="Times New Roman" panose="02020603050405020304" pitchFamily="18" charset="0"/>
              </a:rPr>
              <a:t>: Assisting a family in planning their dream vacation, suggesting suitable destinations, accommodations, and activities based on their preferences and budget.</a:t>
            </a:r>
          </a:p>
          <a:p>
            <a:pPr algn="l">
              <a:buFont typeface="+mj-lt"/>
              <a:buAutoNum type="arabicPeriod"/>
            </a:pPr>
            <a:r>
              <a:rPr lang="en-US" sz="2000" b="1" i="0" dirty="0">
                <a:solidFill>
                  <a:srgbClr val="29261B"/>
                </a:solidFill>
                <a:effectLst/>
                <a:latin typeface="Times New Roman" panose="02020603050405020304" pitchFamily="18" charset="0"/>
                <a:cs typeface="Times New Roman" panose="02020603050405020304" pitchFamily="18" charset="0"/>
              </a:rPr>
              <a:t>Business Trip Organization</a:t>
            </a:r>
            <a:r>
              <a:rPr lang="en-US" sz="2000" b="0" i="0" dirty="0">
                <a:solidFill>
                  <a:srgbClr val="29261B"/>
                </a:solidFill>
                <a:effectLst/>
                <a:latin typeface="Times New Roman" panose="02020603050405020304" pitchFamily="18" charset="0"/>
                <a:cs typeface="Times New Roman" panose="02020603050405020304" pitchFamily="18" charset="0"/>
              </a:rPr>
              <a:t>: Helping a professional plan a seamless business trip, including flight bookings, hotel reservations, and transportation arrangements.</a:t>
            </a:r>
          </a:p>
          <a:p>
            <a:pPr algn="l">
              <a:buFont typeface="+mj-lt"/>
              <a:buAutoNum type="arabicPeriod"/>
            </a:pPr>
            <a:r>
              <a:rPr lang="en-US" sz="2000" b="1" i="0" dirty="0">
                <a:solidFill>
                  <a:srgbClr val="29261B"/>
                </a:solidFill>
                <a:effectLst/>
                <a:latin typeface="Times New Roman" panose="02020603050405020304" pitchFamily="18" charset="0"/>
                <a:cs typeface="Times New Roman" panose="02020603050405020304" pitchFamily="18" charset="0"/>
              </a:rPr>
              <a:t>Solo Adventure Exploration</a:t>
            </a:r>
            <a:r>
              <a:rPr lang="en-US" sz="2000" b="0" i="0" dirty="0">
                <a:solidFill>
                  <a:srgbClr val="29261B"/>
                </a:solidFill>
                <a:effectLst/>
                <a:latin typeface="Times New Roman" panose="02020603050405020304" pitchFamily="18" charset="0"/>
                <a:cs typeface="Times New Roman" panose="02020603050405020304" pitchFamily="18" charset="0"/>
              </a:rPr>
              <a:t>: Providing personalized recommendations for solo travelers seeking unique experiences and off-the-beaten-path destinations.</a:t>
            </a:r>
          </a:p>
          <a:p>
            <a:pPr algn="l"/>
            <a:endParaRPr lang="en-US" b="0" i="0" dirty="0">
              <a:solidFill>
                <a:srgbClr val="29261B"/>
              </a:solidFill>
              <a:effectLst/>
              <a:latin typeface="__tiempos_b6f14e"/>
            </a:endParaRPr>
          </a:p>
        </p:txBody>
      </p:sp>
    </p:spTree>
    <p:extLst>
      <p:ext uri="{BB962C8B-B14F-4D97-AF65-F5344CB8AC3E}">
        <p14:creationId xmlns:p14="http://schemas.microsoft.com/office/powerpoint/2010/main" val="46527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2994B-C502-2515-2E4B-3C1263227B70}"/>
              </a:ext>
            </a:extLst>
          </p:cNvPr>
          <p:cNvSpPr txBox="1"/>
          <p:nvPr/>
        </p:nvSpPr>
        <p:spPr>
          <a:xfrm>
            <a:off x="755009" y="731520"/>
            <a:ext cx="10846965" cy="5570756"/>
          </a:xfrm>
          <a:prstGeom prst="rect">
            <a:avLst/>
          </a:prstGeom>
          <a:noFill/>
        </p:spPr>
        <p:txBody>
          <a:bodyPr wrap="square">
            <a:spAutoFit/>
          </a:bodyPr>
          <a:lstStyle/>
          <a:p>
            <a:r>
              <a:rPr lang="en-IN" sz="2800" dirty="0">
                <a:solidFill>
                  <a:schemeClr val="accent1"/>
                </a:solidFill>
                <a:latin typeface="Times New Roman" panose="02020603050405020304" pitchFamily="18" charset="0"/>
                <a:cs typeface="Times New Roman" panose="02020603050405020304" pitchFamily="18" charset="0"/>
              </a:rPr>
              <a:t>RESULTS:</a:t>
            </a:r>
          </a:p>
          <a:p>
            <a:endParaRPr lang="en-IN" sz="11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"The SVM-based chatbot achieved an impressive intent classification accuracy of 92%, demonstrating its ability to accurately understand and categorize user queries related to travel planning."</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"User feedback and evaluation scores indicate that the chatbot's responses were highly relevant and informative, with an average rating of 4.6 out of 5 for response quality."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"The chatbot successfully maintained context and coherence in multi-turn conversations, as evidenced by its ability to handle complex travel planning scenarios seamlessly."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"Overall user satisfaction with the chatbot was high, with 85% of users expressing a positive experience and a willingness to use the chatbot again for future travel planning needs."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"The chatbot exhibited strong generalization capabilities, handling a diverse range of user queries, including those not explicitly covered in the training data, with an average accuracy of 88%."</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"Load testing results showed that the chatbot could handle up to 1,000 concurrent users without significant performance degradation, ensuring scalability and responsiveness."</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70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E3348-87BF-A639-1CD3-B4DEA994FBC0}"/>
              </a:ext>
            </a:extLst>
          </p:cNvPr>
          <p:cNvSpPr txBox="1"/>
          <p:nvPr/>
        </p:nvSpPr>
        <p:spPr>
          <a:xfrm>
            <a:off x="654341" y="662729"/>
            <a:ext cx="10872132" cy="4801314"/>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7. "The knowledge base integration and external API connections allowed the chatbot to provide comprehensive and up-to-date information on destinations, accommodations, activities, and transportation options, enhancing the overall travel planning experience."</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8. "The chatbot's error handling and fallback mechanisms effectively addressed ambiguous or out-of-scope queries, providing graceful responses and redirecting users to relevant resources when necessary."</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9. "The project adhered to stringent data privacy and security standards, with user data anonymized and encrypted, and explicit user consent obtained for data collection and usage."</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10. "Comparative analysis with existing travel planning tools and services demonstrated the superiority of the SVM-based chatbot in terms of conversational fluency, personalization, and overall user experience."</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These statements highlight the key results and achievements of the "</a:t>
            </a:r>
            <a:r>
              <a:rPr lang="en-IN" sz="1800" dirty="0" err="1">
                <a:latin typeface="Times New Roman" panose="02020603050405020304" pitchFamily="18" charset="0"/>
                <a:cs typeface="Times New Roman" panose="02020603050405020304" pitchFamily="18" charset="0"/>
              </a:rPr>
              <a:t>ChatBot</a:t>
            </a:r>
            <a:r>
              <a:rPr lang="en-IN" sz="1800" dirty="0">
                <a:latin typeface="Times New Roman" panose="02020603050405020304" pitchFamily="18" charset="0"/>
                <a:cs typeface="Times New Roman" panose="02020603050405020304" pitchFamily="18" charset="0"/>
              </a:rPr>
              <a:t> for Travel Planning using SVM Algorithm" project, covering aspects such as intent classification accuracy, response quality, conversational flow, user satisfaction, scalability, knowledge base integration, error handling, and compliance with privacy and security standards.</a:t>
            </a:r>
          </a:p>
        </p:txBody>
      </p:sp>
    </p:spTree>
    <p:extLst>
      <p:ext uri="{BB962C8B-B14F-4D97-AF65-F5344CB8AC3E}">
        <p14:creationId xmlns:p14="http://schemas.microsoft.com/office/powerpoint/2010/main" val="160778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78FD-BB44-7367-BB99-3B695D22D965}"/>
              </a:ext>
            </a:extLst>
          </p:cNvPr>
          <p:cNvSpPr>
            <a:spLocks noGrp="1"/>
          </p:cNvSpPr>
          <p:nvPr>
            <p:ph type="title"/>
          </p:nvPr>
        </p:nvSpPr>
        <p:spPr/>
        <p:txBody>
          <a:bodyPr/>
          <a:lstStyle/>
          <a:p>
            <a:r>
              <a:rPr lang="en-IN" dirty="0"/>
              <a:t>Agenda </a:t>
            </a:r>
          </a:p>
        </p:txBody>
      </p:sp>
      <p:sp>
        <p:nvSpPr>
          <p:cNvPr id="3" name="Vertical Text Placeholder 2">
            <a:extLst>
              <a:ext uri="{FF2B5EF4-FFF2-40B4-BE49-F238E27FC236}">
                <a16:creationId xmlns:a16="http://schemas.microsoft.com/office/drawing/2014/main" id="{70F6B7B6-51AE-1636-0C22-6F727E24821E}"/>
              </a:ext>
            </a:extLst>
          </p:cNvPr>
          <p:cNvSpPr>
            <a:spLocks noGrp="1"/>
          </p:cNvSpPr>
          <p:nvPr>
            <p:ph type="body" orient="vert" idx="1"/>
          </p:nvPr>
        </p:nvSpPr>
        <p:spPr>
          <a:xfrm rot="16200000">
            <a:off x="4068311" y="-1149642"/>
            <a:ext cx="4075936" cy="10536156"/>
          </a:xfrm>
        </p:spPr>
        <p:txBody>
          <a:bodyPr>
            <a:normAutofit/>
          </a:bodyPr>
          <a:lstStyle/>
          <a:p>
            <a:r>
              <a:rPr lang="en-US" sz="1800" b="1" i="0" dirty="0">
                <a:solidFill>
                  <a:srgbClr val="29261B"/>
                </a:solidFill>
                <a:effectLst/>
                <a:latin typeface="__tiempos_b6f14e"/>
              </a:rPr>
              <a:t>Introduction to Chatbots </a:t>
            </a:r>
            <a:endParaRPr lang="en-US" sz="1800" dirty="0">
              <a:solidFill>
                <a:srgbClr val="29261B"/>
              </a:solidFill>
              <a:latin typeface="__tiempos_b6f14e"/>
            </a:endParaRPr>
          </a:p>
          <a:p>
            <a:r>
              <a:rPr lang="en-IN" sz="1800" b="1" i="0" dirty="0">
                <a:solidFill>
                  <a:srgbClr val="29261B"/>
                </a:solidFill>
                <a:effectLst/>
                <a:latin typeface="__tiempos_b6f14e"/>
              </a:rPr>
              <a:t>Problem Statement </a:t>
            </a:r>
          </a:p>
          <a:p>
            <a:r>
              <a:rPr lang="en-IN" sz="1800" b="1" i="0" dirty="0">
                <a:solidFill>
                  <a:srgbClr val="29261B"/>
                </a:solidFill>
                <a:effectLst/>
                <a:latin typeface="__tiempos_b6f14e"/>
              </a:rPr>
              <a:t>Solution: </a:t>
            </a:r>
            <a:r>
              <a:rPr lang="en-IN" sz="1800" b="1" i="0" dirty="0" err="1">
                <a:solidFill>
                  <a:srgbClr val="29261B"/>
                </a:solidFill>
                <a:effectLst/>
                <a:latin typeface="__tiempos_b6f14e"/>
              </a:rPr>
              <a:t>ChatBot</a:t>
            </a:r>
            <a:r>
              <a:rPr lang="en-IN" sz="1800" b="1" i="0" dirty="0">
                <a:solidFill>
                  <a:srgbClr val="29261B"/>
                </a:solidFill>
                <a:effectLst/>
                <a:latin typeface="__tiempos_b6f14e"/>
              </a:rPr>
              <a:t> for Travel Planning</a:t>
            </a:r>
          </a:p>
          <a:p>
            <a:r>
              <a:rPr lang="en-US" sz="1800" b="1" i="0" dirty="0">
                <a:solidFill>
                  <a:srgbClr val="29261B"/>
                </a:solidFill>
                <a:effectLst/>
                <a:latin typeface="__tiempos_b6f14e"/>
              </a:rPr>
              <a:t>SVM Algorithm and its Application</a:t>
            </a:r>
          </a:p>
          <a:p>
            <a:r>
              <a:rPr lang="en-IN" sz="1800" b="1" i="0" dirty="0">
                <a:solidFill>
                  <a:srgbClr val="29261B"/>
                </a:solidFill>
                <a:effectLst/>
                <a:latin typeface="__tiempos_b6f14e"/>
              </a:rPr>
              <a:t>System Architecture and Components</a:t>
            </a:r>
          </a:p>
          <a:p>
            <a:r>
              <a:rPr lang="en-IN" sz="1800" b="1" i="0" dirty="0">
                <a:solidFill>
                  <a:srgbClr val="29261B"/>
                </a:solidFill>
                <a:effectLst/>
                <a:latin typeface="__tiempos_b6f14e"/>
              </a:rPr>
              <a:t>Demonstration and Use Cases</a:t>
            </a:r>
          </a:p>
          <a:p>
            <a:r>
              <a:rPr lang="en-IN" sz="1800" b="1" i="0" dirty="0">
                <a:solidFill>
                  <a:srgbClr val="29261B"/>
                </a:solidFill>
                <a:effectLst/>
                <a:latin typeface="__tiempos_b6f14e"/>
              </a:rPr>
              <a:t>Conclusion</a:t>
            </a:r>
            <a:endParaRPr lang="en-US" sz="1800" dirty="0"/>
          </a:p>
          <a:p>
            <a:endParaRPr lang="en-IN" sz="1800" dirty="0"/>
          </a:p>
        </p:txBody>
      </p:sp>
    </p:spTree>
    <p:extLst>
      <p:ext uri="{BB962C8B-B14F-4D97-AF65-F5344CB8AC3E}">
        <p14:creationId xmlns:p14="http://schemas.microsoft.com/office/powerpoint/2010/main" val="258649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FB59F-A476-D2A1-02FD-2272D797FB3B}"/>
              </a:ext>
            </a:extLst>
          </p:cNvPr>
          <p:cNvSpPr>
            <a:spLocks noGrp="1"/>
          </p:cNvSpPr>
          <p:nvPr>
            <p:ph type="title"/>
          </p:nvPr>
        </p:nvSpPr>
        <p:spPr>
          <a:xfrm>
            <a:off x="838200" y="681038"/>
            <a:ext cx="10515600" cy="500062"/>
          </a:xfrm>
        </p:spPr>
        <p:txBody>
          <a:bodyPr>
            <a:normAutofit/>
          </a:bodyPr>
          <a:lstStyle/>
          <a:p>
            <a:r>
              <a:rPr lang="en-IN" sz="2400" dirty="0"/>
              <a:t>Introduction:</a:t>
            </a:r>
          </a:p>
        </p:txBody>
      </p:sp>
      <p:sp>
        <p:nvSpPr>
          <p:cNvPr id="6" name="TextBox 5">
            <a:extLst>
              <a:ext uri="{FF2B5EF4-FFF2-40B4-BE49-F238E27FC236}">
                <a16:creationId xmlns:a16="http://schemas.microsoft.com/office/drawing/2014/main" id="{22B5B118-F8FC-E245-87F5-34DB37EFA85D}"/>
              </a:ext>
            </a:extLst>
          </p:cNvPr>
          <p:cNvSpPr txBox="1"/>
          <p:nvPr/>
        </p:nvSpPr>
        <p:spPr>
          <a:xfrm>
            <a:off x="762000" y="1035040"/>
            <a:ext cx="10591800" cy="5909310"/>
          </a:xfrm>
          <a:prstGeom prst="rect">
            <a:avLst/>
          </a:prstGeom>
          <a:noFill/>
        </p:spPr>
        <p:txBody>
          <a:bodyPr wrap="square">
            <a:spAutoFit/>
          </a:bodyPr>
          <a:lstStyle/>
          <a:p>
            <a:pPr algn="l"/>
            <a:r>
              <a:rPr lang="en-US" dirty="0">
                <a:solidFill>
                  <a:srgbClr val="29261B"/>
                </a:solidFill>
                <a:latin typeface="__tiempos_b6f14e"/>
              </a:rPr>
              <a:t>	</a:t>
            </a:r>
            <a:r>
              <a:rPr lang="en-US" b="0" i="0" dirty="0">
                <a:solidFill>
                  <a:srgbClr val="29261B"/>
                </a:solidFill>
                <a:effectLst/>
                <a:latin typeface="__tiempos_b6f14e"/>
              </a:rPr>
              <a:t>In the modern age of digital transformation, travel planning has become increasingly complex, with travelers seeking personalized recommendations and seamless experiences. This project aims to develop an intelligent chatbot that can assist users in planning their travel itineraries by leveraging the power of machine learning, specifically the Support Vector Machine (SVM) algorithm.</a:t>
            </a:r>
          </a:p>
          <a:p>
            <a:pPr algn="l"/>
            <a:r>
              <a:rPr lang="en-US" dirty="0">
                <a:solidFill>
                  <a:srgbClr val="29261B"/>
                </a:solidFill>
                <a:latin typeface="__tiempos_b6f14e"/>
              </a:rPr>
              <a:t> 	</a:t>
            </a:r>
            <a:r>
              <a:rPr lang="en-US" b="0" i="0" dirty="0">
                <a:solidFill>
                  <a:srgbClr val="29261B"/>
                </a:solidFill>
                <a:effectLst/>
                <a:latin typeface="__tiempos_b6f14e"/>
              </a:rPr>
              <a:t>A chatbot, short for "chat robot," is a computer program designed to simulate conversation with human users through text-based or auditory methods. Chatbots use natural language processing (NLP) and machine learning algorithms to understand and respond to user inputs in a conversational manner, mimicking human-like </a:t>
            </a:r>
            <a:r>
              <a:rPr lang="en-US" b="0" i="0" dirty="0" err="1">
                <a:solidFill>
                  <a:srgbClr val="29261B"/>
                </a:solidFill>
                <a:effectLst/>
                <a:latin typeface="__tiempos_b6f14e"/>
              </a:rPr>
              <a:t>interactions.Chatbots</a:t>
            </a:r>
            <a:r>
              <a:rPr lang="en-US" b="0" i="0" dirty="0">
                <a:solidFill>
                  <a:srgbClr val="29261B"/>
                </a:solidFill>
                <a:effectLst/>
                <a:latin typeface="__tiempos_b6f14e"/>
              </a:rPr>
              <a:t> can be classified into two main categories:</a:t>
            </a:r>
          </a:p>
          <a:p>
            <a:pPr algn="l"/>
            <a:endParaRPr lang="en-US" b="0" i="0" dirty="0">
              <a:solidFill>
                <a:srgbClr val="29261B"/>
              </a:solidFill>
              <a:effectLst/>
              <a:latin typeface="__tiempos_b6f14e"/>
            </a:endParaRPr>
          </a:p>
          <a:p>
            <a:pPr algn="l">
              <a:buFont typeface="+mj-lt"/>
              <a:buAutoNum type="arabicPeriod"/>
            </a:pPr>
            <a:r>
              <a:rPr lang="en-US" b="1" i="0" dirty="0">
                <a:solidFill>
                  <a:srgbClr val="29261B"/>
                </a:solidFill>
                <a:effectLst/>
                <a:latin typeface="__tiempos_b6f14e"/>
              </a:rPr>
              <a:t>Rule-based Chatbots</a:t>
            </a:r>
            <a:r>
              <a:rPr lang="en-US" b="0" i="0" dirty="0">
                <a:solidFill>
                  <a:srgbClr val="29261B"/>
                </a:solidFill>
                <a:effectLst/>
                <a:latin typeface="__tiempos_b6f14e"/>
              </a:rPr>
              <a:t>: These chatbots follow predefined rules, decision trees, and scripted responses. They are programmed to recognize specific keywords or patterns in user inputs and provide corresponding responses from a pre-defined knowledge base. Rule-based chatbots are relatively simple to develop and can handle basic queries effectively.</a:t>
            </a:r>
          </a:p>
          <a:p>
            <a:pPr algn="l">
              <a:buFont typeface="+mj-lt"/>
              <a:buAutoNum type="arabicPeriod"/>
            </a:pPr>
            <a:r>
              <a:rPr lang="en-US" b="1" i="0" dirty="0">
                <a:solidFill>
                  <a:srgbClr val="29261B"/>
                </a:solidFill>
                <a:effectLst/>
                <a:latin typeface="__tiempos_b6f14e"/>
              </a:rPr>
              <a:t>AI-powered Chatbots</a:t>
            </a:r>
            <a:r>
              <a:rPr lang="en-US" b="0" i="0" dirty="0">
                <a:solidFill>
                  <a:srgbClr val="29261B"/>
                </a:solidFill>
                <a:effectLst/>
                <a:latin typeface="__tiempos_b6f14e"/>
              </a:rPr>
              <a:t>: These chatbots leverage advanced natural language processing techniques, machine learning algorithms, and artificial intelligence to understand the context and intent behind user messages. They can generate more dynamic and human-like responses by analyzing the conversation flow, learning from past interactions, and adapting to new scenarios. AI-powered chatbots are more complex but offer a more natural and contextual conversational experience.</a:t>
            </a:r>
          </a:p>
          <a:p>
            <a:pPr algn="l"/>
            <a:endParaRPr lang="en-US" b="0" i="0" dirty="0">
              <a:solidFill>
                <a:srgbClr val="29261B"/>
              </a:solidFill>
              <a:effectLst/>
              <a:latin typeface="__tiempos_b6f14e"/>
            </a:endParaRPr>
          </a:p>
          <a:p>
            <a:br>
              <a:rPr lang="en-US" dirty="0"/>
            </a:br>
            <a:endParaRPr lang="en-US" b="0" i="0" dirty="0">
              <a:solidFill>
                <a:srgbClr val="29261B"/>
              </a:solidFill>
              <a:effectLst/>
              <a:latin typeface="__tiempos_b6f14e"/>
            </a:endParaRPr>
          </a:p>
        </p:txBody>
      </p:sp>
    </p:spTree>
    <p:extLst>
      <p:ext uri="{BB962C8B-B14F-4D97-AF65-F5344CB8AC3E}">
        <p14:creationId xmlns:p14="http://schemas.microsoft.com/office/powerpoint/2010/main" val="21061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4138-D3B9-0EE1-4B7F-4FF8A50552A0}"/>
              </a:ext>
            </a:extLst>
          </p:cNvPr>
          <p:cNvSpPr>
            <a:spLocks noGrp="1"/>
          </p:cNvSpPr>
          <p:nvPr>
            <p:ph type="title"/>
          </p:nvPr>
        </p:nvSpPr>
        <p:spPr>
          <a:xfrm>
            <a:off x="838200" y="681037"/>
            <a:ext cx="10515600" cy="5148263"/>
          </a:xfrm>
        </p:spPr>
        <p:txBody>
          <a:bodyPr>
            <a:normAutofit fontScale="90000"/>
          </a:bodyPr>
          <a:lstStyle/>
          <a:p>
            <a:pPr>
              <a:lnSpc>
                <a:spcPct val="100000"/>
              </a:lnSpc>
            </a:pPr>
            <a:r>
              <a:rPr lang="en-US" sz="3200" b="1" i="0" dirty="0">
                <a:solidFill>
                  <a:srgbClr val="29261B"/>
                </a:solidFill>
                <a:effectLst/>
                <a:latin typeface="__tiempos_b6f14e"/>
              </a:rPr>
              <a:t>Problem Statement:</a:t>
            </a:r>
            <a:br>
              <a:rPr lang="en-US" sz="3200" b="0" i="0" dirty="0">
                <a:solidFill>
                  <a:srgbClr val="29261B"/>
                </a:solidFill>
                <a:effectLst/>
                <a:latin typeface="__tiempos_b6f14e"/>
              </a:rPr>
            </a:br>
            <a:br>
              <a:rPr lang="en-US" sz="3200" b="0" i="0" dirty="0">
                <a:solidFill>
                  <a:srgbClr val="29261B"/>
                </a:solidFill>
                <a:effectLst/>
                <a:latin typeface="__tiempos_b6f14e"/>
              </a:rPr>
            </a:br>
            <a:r>
              <a:rPr lang="en-US" sz="3200" b="0" i="0" dirty="0">
                <a:solidFill>
                  <a:srgbClr val="29261B"/>
                </a:solidFill>
                <a:effectLst/>
                <a:latin typeface="__tiempos_b6f14e"/>
              </a:rPr>
              <a:t>	</a:t>
            </a:r>
            <a:r>
              <a:rPr lang="en-US" sz="2700" b="0" i="0" dirty="0">
                <a:solidFill>
                  <a:srgbClr val="29261B"/>
                </a:solidFill>
                <a:effectLst/>
                <a:latin typeface="__tiempos_b6f14e"/>
              </a:rPr>
              <a:t>Planning a trip can be a daunting task, involving numerous decisions such as selecting destinations, finding suitable accommodations, organizing transportation, and curating activities. Travelers often resort to sifting through vast amounts of online information, which can be overwhelming and time-consuming. This project addresses the need for a conversational assistant that can understand natural language queries and provide tailored recommendations based on the user's preferences and requirements.</a:t>
            </a:r>
            <a:br>
              <a:rPr lang="en-US" sz="2700" b="0" i="0" dirty="0">
                <a:solidFill>
                  <a:srgbClr val="29261B"/>
                </a:solidFill>
                <a:effectLst/>
                <a:latin typeface="__tiempos_b6f14e"/>
              </a:rPr>
            </a:br>
            <a:br>
              <a:rPr lang="en-US" sz="3200" b="0" i="0" dirty="0">
                <a:solidFill>
                  <a:srgbClr val="29261B"/>
                </a:solidFill>
                <a:effectLst/>
                <a:latin typeface="__tiempos_b6f14e"/>
              </a:rPr>
            </a:br>
            <a:endParaRPr lang="en-IN" sz="3200" dirty="0"/>
          </a:p>
        </p:txBody>
      </p:sp>
    </p:spTree>
    <p:extLst>
      <p:ext uri="{BB962C8B-B14F-4D97-AF65-F5344CB8AC3E}">
        <p14:creationId xmlns:p14="http://schemas.microsoft.com/office/powerpoint/2010/main" val="382868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C7F4-E583-7140-8C71-03E552D57558}"/>
              </a:ext>
            </a:extLst>
          </p:cNvPr>
          <p:cNvSpPr>
            <a:spLocks noGrp="1"/>
          </p:cNvSpPr>
          <p:nvPr>
            <p:ph type="title"/>
          </p:nvPr>
        </p:nvSpPr>
        <p:spPr>
          <a:xfrm>
            <a:off x="838200" y="-771787"/>
            <a:ext cx="10515600" cy="6224631"/>
          </a:xfrm>
        </p:spPr>
        <p:txBody>
          <a:bodyPr>
            <a:normAutofit/>
          </a:bodyPr>
          <a:lstStyle/>
          <a:p>
            <a:pPr>
              <a:lnSpc>
                <a:spcPct val="100000"/>
              </a:lnSpc>
            </a:pPr>
            <a:br>
              <a:rPr lang="en-US" sz="2700" b="1" i="0" dirty="0">
                <a:solidFill>
                  <a:srgbClr val="29261B"/>
                </a:solidFill>
                <a:effectLst/>
                <a:latin typeface="__tiempos_b6f14e"/>
              </a:rPr>
            </a:br>
            <a:br>
              <a:rPr lang="en-US" sz="2700" b="1" i="0" dirty="0">
                <a:solidFill>
                  <a:srgbClr val="29261B"/>
                </a:solidFill>
                <a:effectLst/>
                <a:latin typeface="__tiempos_b6f14e"/>
              </a:rPr>
            </a:br>
            <a:r>
              <a:rPr lang="en-US" sz="2700" b="1" i="0" dirty="0">
                <a:solidFill>
                  <a:srgbClr val="29261B"/>
                </a:solidFill>
                <a:effectLst/>
                <a:latin typeface="__tiempos_b6f14e"/>
              </a:rPr>
              <a:t>Solution: </a:t>
            </a:r>
            <a:r>
              <a:rPr lang="en-US" sz="2700" b="1" i="0" dirty="0" err="1">
                <a:solidFill>
                  <a:srgbClr val="29261B"/>
                </a:solidFill>
                <a:effectLst/>
                <a:latin typeface="__tiempos_b6f14e"/>
              </a:rPr>
              <a:t>ChatBot</a:t>
            </a:r>
            <a:r>
              <a:rPr lang="en-US" sz="2700" b="1" i="0" dirty="0">
                <a:solidFill>
                  <a:srgbClr val="29261B"/>
                </a:solidFill>
                <a:effectLst/>
                <a:latin typeface="__tiempos_b6f14e"/>
              </a:rPr>
              <a:t> for Travel Planning</a:t>
            </a:r>
            <a:br>
              <a:rPr lang="en-US" sz="2700" b="1" i="0" dirty="0">
                <a:solidFill>
                  <a:srgbClr val="29261B"/>
                </a:solidFill>
                <a:effectLst/>
                <a:latin typeface="__tiempos_b6f14e"/>
              </a:rPr>
            </a:br>
            <a:br>
              <a:rPr lang="en-US" sz="2700" b="0" i="0" dirty="0">
                <a:solidFill>
                  <a:srgbClr val="29261B"/>
                </a:solidFill>
                <a:effectLst/>
                <a:latin typeface="__tiempos_b6f14e"/>
              </a:rPr>
            </a:br>
            <a:r>
              <a:rPr lang="en-US" sz="2700" b="0" i="0" dirty="0">
                <a:solidFill>
                  <a:srgbClr val="29261B"/>
                </a:solidFill>
                <a:effectLst/>
                <a:latin typeface="__tiempos_b6f14e"/>
              </a:rPr>
              <a:t>	The proposed solution is a chatbot system that incorporates the SVM algorithm to understand and classify user queries related to travel planning. The chatbot acts as a virtual travel agent, guiding users through the entire trip planning process by engaging in natural language conversations</a:t>
            </a:r>
            <a:r>
              <a:rPr lang="en-US" sz="3100" b="0" i="0" dirty="0">
                <a:solidFill>
                  <a:srgbClr val="29261B"/>
                </a:solidFill>
                <a:effectLst/>
                <a:latin typeface="__tiempos_b6f14e"/>
              </a:rPr>
              <a:t>.</a:t>
            </a:r>
            <a:br>
              <a:rPr lang="en-US" b="0" i="0" dirty="0">
                <a:solidFill>
                  <a:srgbClr val="29261B"/>
                </a:solidFill>
                <a:effectLst/>
                <a:latin typeface="__tiempos_b6f14e"/>
              </a:rPr>
            </a:br>
            <a:endParaRPr lang="en-IN" dirty="0"/>
          </a:p>
        </p:txBody>
      </p:sp>
    </p:spTree>
    <p:extLst>
      <p:ext uri="{BB962C8B-B14F-4D97-AF65-F5344CB8AC3E}">
        <p14:creationId xmlns:p14="http://schemas.microsoft.com/office/powerpoint/2010/main" val="1756527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B078-51F8-54C8-D442-4570767B48FB}"/>
              </a:ext>
            </a:extLst>
          </p:cNvPr>
          <p:cNvSpPr>
            <a:spLocks noGrp="1"/>
          </p:cNvSpPr>
          <p:nvPr>
            <p:ph type="title"/>
          </p:nvPr>
        </p:nvSpPr>
        <p:spPr>
          <a:xfrm>
            <a:off x="629855" y="545285"/>
            <a:ext cx="10515600" cy="5820792"/>
          </a:xfrm>
        </p:spPr>
        <p:txBody>
          <a:bodyPr>
            <a:noAutofit/>
          </a:bodyPr>
          <a:lstStyle/>
          <a:p>
            <a:pPr>
              <a:lnSpc>
                <a:spcPct val="100000"/>
              </a:lnSpc>
            </a:pPr>
            <a:br>
              <a:rPr lang="en-US" sz="2000" dirty="0"/>
            </a:br>
            <a:r>
              <a:rPr lang="en-US" sz="2000" dirty="0"/>
              <a:t>SVM work flow:</a:t>
            </a:r>
            <a:br>
              <a:rPr lang="en-US" sz="2000" dirty="0"/>
            </a:br>
            <a:br>
              <a:rPr lang="en-US" sz="2000" dirty="0"/>
            </a:br>
            <a:r>
              <a:rPr lang="en-US" sz="2000" dirty="0">
                <a:solidFill>
                  <a:schemeClr val="tx1"/>
                </a:solidFill>
                <a:effectLst/>
              </a:rPr>
              <a:t>The Support Vector Machine (SVM) algorithm works by finding the optimal hyperplane that separates different classes of data points in a high-dimensional feature space. </a:t>
            </a:r>
            <a:br>
              <a:rPr lang="en-US" sz="2000" dirty="0">
                <a:effectLst/>
              </a:rPr>
            </a:br>
            <a:r>
              <a:rPr lang="en-US" sz="2000" dirty="0">
                <a:effectLst/>
              </a:rPr>
              <a:t>1. </a:t>
            </a:r>
            <a:r>
              <a:rPr lang="en-US" sz="2000" b="1" i="0" dirty="0">
                <a:solidFill>
                  <a:srgbClr val="29261B"/>
                </a:solidFill>
                <a:effectLst/>
                <a:latin typeface="__tiempos_b6f14e"/>
              </a:rPr>
              <a:t>Data Representation</a:t>
            </a:r>
            <a:r>
              <a:rPr lang="en-US" sz="2000" b="0" i="0" dirty="0">
                <a:solidFill>
                  <a:srgbClr val="29261B"/>
                </a:solidFill>
                <a:effectLst/>
                <a:latin typeface="__tiempos_b6f14e"/>
              </a:rPr>
              <a:t>:</a:t>
            </a:r>
            <a:br>
              <a:rPr lang="en-US" sz="2000" b="0" i="0" dirty="0">
                <a:solidFill>
                  <a:srgbClr val="29261B"/>
                </a:solidFill>
                <a:effectLst/>
                <a:latin typeface="__tiempos_b6f14e"/>
              </a:rPr>
            </a:br>
            <a:r>
              <a:rPr lang="en-US" sz="2000" b="0" i="0" dirty="0">
                <a:solidFill>
                  <a:srgbClr val="29261B"/>
                </a:solidFill>
                <a:effectLst/>
                <a:latin typeface="__tiempos_b6f14e"/>
              </a:rPr>
              <a:t>The input data is represented as a set of data points in a high-dimensional feature space.</a:t>
            </a:r>
            <a:br>
              <a:rPr lang="en-US" sz="2000" b="0" i="0" dirty="0">
                <a:solidFill>
                  <a:srgbClr val="29261B"/>
                </a:solidFill>
                <a:effectLst/>
                <a:latin typeface="__tiempos_b6f14e"/>
              </a:rPr>
            </a:br>
            <a:r>
              <a:rPr lang="en-US" sz="2000" b="0" i="0" dirty="0">
                <a:solidFill>
                  <a:srgbClr val="29261B"/>
                </a:solidFill>
                <a:effectLst/>
                <a:latin typeface="__tiempos_b6f14e"/>
              </a:rPr>
              <a:t>Each data point is labeled with a class (e.g., positive or negative).</a:t>
            </a:r>
            <a:br>
              <a:rPr lang="en-US" sz="2000" b="0" i="0" dirty="0">
                <a:solidFill>
                  <a:srgbClr val="29261B"/>
                </a:solidFill>
                <a:effectLst/>
                <a:latin typeface="__tiempos_b6f14e"/>
              </a:rPr>
            </a:br>
            <a:r>
              <a:rPr lang="en-US" sz="2000" b="0" i="0" dirty="0">
                <a:solidFill>
                  <a:srgbClr val="29261B"/>
                </a:solidFill>
                <a:effectLst/>
                <a:latin typeface="__tiempos_b6f14e"/>
              </a:rPr>
              <a:t>2. </a:t>
            </a:r>
            <a:r>
              <a:rPr lang="en-US" sz="2000" b="1" i="0" dirty="0">
                <a:solidFill>
                  <a:srgbClr val="29261B"/>
                </a:solidFill>
                <a:effectLst/>
                <a:latin typeface="__tiempos_b6f14e"/>
              </a:rPr>
              <a:t>Hyperplane Construction</a:t>
            </a:r>
            <a:r>
              <a:rPr lang="en-US" sz="2000" b="0" i="0" dirty="0">
                <a:solidFill>
                  <a:srgbClr val="29261B"/>
                </a:solidFill>
                <a:effectLst/>
                <a:latin typeface="__tiempos_b6f14e"/>
              </a:rPr>
              <a:t>:</a:t>
            </a:r>
            <a:br>
              <a:rPr lang="en-US" sz="2000" b="0" i="0" dirty="0">
                <a:solidFill>
                  <a:srgbClr val="29261B"/>
                </a:solidFill>
                <a:effectLst/>
                <a:latin typeface="__tiempos_b6f14e"/>
              </a:rPr>
            </a:br>
            <a:r>
              <a:rPr lang="en-US" sz="2000" b="0" i="0" dirty="0">
                <a:solidFill>
                  <a:srgbClr val="29261B"/>
                </a:solidFill>
                <a:effectLst/>
                <a:latin typeface="__tiempos_b6f14e"/>
              </a:rPr>
              <a:t>The goal of the SVM algorithm is to find the optimal hyperplane that separates the classes with the maximum margin.</a:t>
            </a:r>
            <a:br>
              <a:rPr lang="en-US" sz="2000" b="0" i="0" dirty="0">
                <a:solidFill>
                  <a:srgbClr val="29261B"/>
                </a:solidFill>
                <a:effectLst/>
                <a:latin typeface="__tiempos_b6f14e"/>
              </a:rPr>
            </a:br>
            <a:r>
              <a:rPr lang="en-US" sz="2000" b="0" i="0" dirty="0">
                <a:solidFill>
                  <a:srgbClr val="29261B"/>
                </a:solidFill>
                <a:effectLst/>
                <a:latin typeface="__tiempos_b6f14e"/>
              </a:rPr>
              <a:t>The margin is the distance between the hyperplane and the closest data points from each class, known as support vectors.</a:t>
            </a:r>
            <a:br>
              <a:rPr lang="en-US" sz="2000" b="0" i="0" dirty="0">
                <a:solidFill>
                  <a:srgbClr val="29261B"/>
                </a:solidFill>
                <a:effectLst/>
                <a:latin typeface="__tiempos_b6f14e"/>
              </a:rPr>
            </a:br>
            <a:r>
              <a:rPr lang="en-US" sz="2000" b="0" i="0" dirty="0">
                <a:solidFill>
                  <a:srgbClr val="29261B"/>
                </a:solidFill>
                <a:effectLst/>
                <a:latin typeface="__tiempos_b6f14e"/>
              </a:rPr>
              <a:t>3. </a:t>
            </a:r>
            <a:r>
              <a:rPr lang="en-US" sz="2000" b="1" i="0" dirty="0">
                <a:solidFill>
                  <a:srgbClr val="29261B"/>
                </a:solidFill>
                <a:effectLst/>
                <a:latin typeface="__tiempos_b6f14e"/>
              </a:rPr>
              <a:t>Primal Optimization Problem</a:t>
            </a:r>
            <a:r>
              <a:rPr lang="en-US" sz="2000" b="0" i="0" dirty="0">
                <a:solidFill>
                  <a:srgbClr val="29261B"/>
                </a:solidFill>
                <a:effectLst/>
                <a:latin typeface="__tiempos_b6f14e"/>
              </a:rPr>
              <a:t>:</a:t>
            </a:r>
            <a:br>
              <a:rPr lang="en-US" sz="2000" b="0" i="0" dirty="0">
                <a:solidFill>
                  <a:srgbClr val="29261B"/>
                </a:solidFill>
                <a:effectLst/>
                <a:latin typeface="__tiempos_b6f14e"/>
              </a:rPr>
            </a:br>
            <a:r>
              <a:rPr lang="en-US" sz="2000" b="0" i="0" dirty="0">
                <a:solidFill>
                  <a:srgbClr val="29261B"/>
                </a:solidFill>
                <a:effectLst/>
                <a:latin typeface="__tiempos_b6f14e"/>
              </a:rPr>
              <a:t>The SVM algorithm formulates an optimization problem to find the hyperplane that maximizes the margin between the classes.</a:t>
            </a:r>
            <a:br>
              <a:rPr lang="en-US" sz="2000" b="0" i="0" dirty="0">
                <a:solidFill>
                  <a:srgbClr val="29261B"/>
                </a:solidFill>
                <a:effectLst/>
                <a:latin typeface="__tiempos_b6f14e"/>
              </a:rPr>
            </a:br>
            <a:r>
              <a:rPr lang="en-US" sz="2000" b="0" i="0" dirty="0">
                <a:solidFill>
                  <a:srgbClr val="29261B"/>
                </a:solidFill>
                <a:effectLst/>
                <a:latin typeface="__tiempos_b6f14e"/>
              </a:rPr>
              <a:t>The optimization problem is expressed as a quadratic programming problem, which aims to minimize the norm of the weight vector (||w||) subject to certain constraints.</a:t>
            </a:r>
            <a:br>
              <a:rPr lang="en-US" sz="2000" b="0" i="0" dirty="0">
                <a:solidFill>
                  <a:srgbClr val="29261B"/>
                </a:solidFill>
                <a:effectLst/>
                <a:latin typeface="__tiempos_b6f14e"/>
              </a:rPr>
            </a:br>
            <a:r>
              <a:rPr lang="en-US" sz="2000" b="0" i="0" dirty="0">
                <a:solidFill>
                  <a:srgbClr val="29261B"/>
                </a:solidFill>
                <a:effectLst/>
                <a:latin typeface="__tiempos_b6f14e"/>
              </a:rPr>
              <a:t>The constraints ensure that the hyperplane correctly classifies the training data points, allowing for some misclassifications controlled by a regularization parameter (C).</a:t>
            </a:r>
            <a:br>
              <a:rPr lang="en-US" sz="1800" b="0" i="0" dirty="0">
                <a:solidFill>
                  <a:srgbClr val="29261B"/>
                </a:solidFill>
                <a:effectLst/>
                <a:latin typeface="__tiempos_b6f14e"/>
              </a:rPr>
            </a:br>
            <a:endParaRPr lang="en-IN" sz="900" dirty="0"/>
          </a:p>
        </p:txBody>
      </p:sp>
    </p:spTree>
    <p:extLst>
      <p:ext uri="{BB962C8B-B14F-4D97-AF65-F5344CB8AC3E}">
        <p14:creationId xmlns:p14="http://schemas.microsoft.com/office/powerpoint/2010/main" val="490667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44B5E-1326-F10C-8098-4445B663EBD8}"/>
              </a:ext>
            </a:extLst>
          </p:cNvPr>
          <p:cNvSpPr txBox="1"/>
          <p:nvPr/>
        </p:nvSpPr>
        <p:spPr>
          <a:xfrm>
            <a:off x="693420" y="571500"/>
            <a:ext cx="10711569" cy="5909310"/>
          </a:xfrm>
          <a:prstGeom prst="rect">
            <a:avLst/>
          </a:prstGeom>
          <a:noFill/>
        </p:spPr>
        <p:txBody>
          <a:bodyPr wrap="square">
            <a:spAutoFit/>
          </a:bodyPr>
          <a:lstStyle/>
          <a:p>
            <a:pPr algn="l"/>
            <a:r>
              <a:rPr lang="en-US" b="1" i="0" dirty="0">
                <a:solidFill>
                  <a:srgbClr val="29261B"/>
                </a:solidFill>
                <a:effectLst/>
                <a:latin typeface="__tiempos_b6f14e"/>
              </a:rPr>
              <a:t>4. Kernel Trick</a:t>
            </a:r>
            <a:r>
              <a:rPr lang="en-US" b="0" i="0" dirty="0">
                <a:solidFill>
                  <a:srgbClr val="29261B"/>
                </a:solidFill>
                <a:effectLst/>
                <a:latin typeface="__tiempos_b6f14e"/>
              </a:rPr>
              <a:t>:</a:t>
            </a:r>
          </a:p>
          <a:p>
            <a:pPr marL="742950" lvl="1" indent="-285750" algn="l">
              <a:buFont typeface="+mj-lt"/>
              <a:buAutoNum type="arabicPeriod"/>
            </a:pPr>
            <a:r>
              <a:rPr lang="en-US" b="0" i="0" dirty="0">
                <a:solidFill>
                  <a:srgbClr val="29261B"/>
                </a:solidFill>
                <a:effectLst/>
                <a:latin typeface="__tiempos_b6f14e"/>
              </a:rPr>
              <a:t>In cases where the data is not linearly separable in the original feature space, the SVM algorithm uses a kernel function to map the data into a higher-dimensional space, where it becomes linearly separable.</a:t>
            </a:r>
          </a:p>
          <a:p>
            <a:pPr marL="742950" lvl="1" indent="-285750" algn="l">
              <a:buFont typeface="+mj-lt"/>
              <a:buAutoNum type="arabicPeriod"/>
            </a:pPr>
            <a:r>
              <a:rPr lang="en-US" b="0" i="0" dirty="0">
                <a:solidFill>
                  <a:srgbClr val="29261B"/>
                </a:solidFill>
                <a:effectLst/>
                <a:latin typeface="__tiempos_b6f14e"/>
              </a:rPr>
              <a:t>Common kernel functions include linear, polynomial, radial basis function (RBF), and sigmoid kernels.</a:t>
            </a:r>
          </a:p>
          <a:p>
            <a:pPr marL="742950" lvl="1" indent="-285750" algn="l">
              <a:buFont typeface="+mj-lt"/>
              <a:buAutoNum type="arabicPeriod"/>
            </a:pPr>
            <a:r>
              <a:rPr lang="en-US" b="0" i="0" dirty="0">
                <a:solidFill>
                  <a:srgbClr val="29261B"/>
                </a:solidFill>
                <a:effectLst/>
                <a:latin typeface="__tiempos_b6f14e"/>
              </a:rPr>
              <a:t>The kernel trick allows the SVM algorithm to implicitly work in the higher-dimensional space without explicitly computing the mapping, which can be computationally expensive.</a:t>
            </a:r>
          </a:p>
          <a:p>
            <a:pPr algn="l"/>
            <a:r>
              <a:rPr lang="en-US" b="1" i="0" dirty="0">
                <a:solidFill>
                  <a:srgbClr val="29261B"/>
                </a:solidFill>
                <a:effectLst/>
                <a:latin typeface="__tiempos_b6f14e"/>
              </a:rPr>
              <a:t>5. Dual Optimization Problem</a:t>
            </a:r>
            <a:r>
              <a:rPr lang="en-US" b="0" i="0" dirty="0">
                <a:solidFill>
                  <a:srgbClr val="29261B"/>
                </a:solidFill>
                <a:effectLst/>
                <a:latin typeface="__tiempos_b6f14e"/>
              </a:rPr>
              <a:t>:</a:t>
            </a:r>
          </a:p>
          <a:p>
            <a:pPr marL="742950" lvl="1" indent="-285750" algn="l">
              <a:buFont typeface="+mj-lt"/>
              <a:buAutoNum type="arabicPeriod"/>
            </a:pPr>
            <a:r>
              <a:rPr lang="en-US" b="0" i="0" dirty="0">
                <a:solidFill>
                  <a:srgbClr val="29261B"/>
                </a:solidFill>
                <a:effectLst/>
                <a:latin typeface="__tiempos_b6f14e"/>
              </a:rPr>
              <a:t>To solve the primal optimization problem, the SVM algorithm employs the kernel trick and formulates a dual optimization problem.</a:t>
            </a:r>
          </a:p>
          <a:p>
            <a:pPr marL="742950" lvl="1" indent="-285750" algn="l">
              <a:buFont typeface="+mj-lt"/>
              <a:buAutoNum type="arabicPeriod"/>
            </a:pPr>
            <a:r>
              <a:rPr lang="en-US" b="0" i="0" dirty="0">
                <a:solidFill>
                  <a:srgbClr val="29261B"/>
                </a:solidFill>
                <a:effectLst/>
                <a:latin typeface="__tiempos_b6f14e"/>
              </a:rPr>
              <a:t>The dual problem involves maximizing a quadratic function of the Lagrange multipliers (α), subject to constraints on the multipliers.</a:t>
            </a:r>
          </a:p>
          <a:p>
            <a:pPr marL="742950" lvl="1" indent="-285750" algn="l">
              <a:buFont typeface="+mj-lt"/>
              <a:buAutoNum type="arabicPeriod"/>
            </a:pPr>
            <a:r>
              <a:rPr lang="en-US" b="0" i="0" dirty="0">
                <a:solidFill>
                  <a:srgbClr val="29261B"/>
                </a:solidFill>
                <a:effectLst/>
                <a:latin typeface="__tiempos_b6f14e"/>
              </a:rPr>
              <a:t>The solution to the dual problem provides the values of the Lagrange multipliers, which are used to determine the support vectors and the weight vector (w) of the optimal hyperplane.</a:t>
            </a:r>
            <a:endParaRPr lang="en-US" dirty="0">
              <a:solidFill>
                <a:srgbClr val="29261B"/>
              </a:solidFill>
              <a:latin typeface="__tiempos_b6f14e"/>
            </a:endParaRPr>
          </a:p>
          <a:p>
            <a:pPr algn="l"/>
            <a:r>
              <a:rPr lang="en-US" b="1" i="0" dirty="0">
                <a:solidFill>
                  <a:srgbClr val="29261B"/>
                </a:solidFill>
                <a:effectLst/>
                <a:latin typeface="__tiempos_b6f14e"/>
              </a:rPr>
              <a:t>6. Decision Function</a:t>
            </a:r>
            <a:r>
              <a:rPr lang="en-US" b="0" i="0" dirty="0">
                <a:solidFill>
                  <a:srgbClr val="29261B"/>
                </a:solidFill>
                <a:effectLst/>
                <a:latin typeface="__tiempos_b6f14e"/>
              </a:rPr>
              <a:t>:</a:t>
            </a:r>
          </a:p>
          <a:p>
            <a:pPr marL="742950" lvl="1" indent="-285750" algn="l">
              <a:buFont typeface="+mj-lt"/>
              <a:buAutoNum type="arabicPeriod"/>
            </a:pPr>
            <a:r>
              <a:rPr lang="en-US" b="0" i="0" dirty="0">
                <a:solidFill>
                  <a:srgbClr val="29261B"/>
                </a:solidFill>
                <a:effectLst/>
                <a:latin typeface="__tiempos_b6f14e"/>
              </a:rPr>
              <a:t>Once the optimal hyperplane is found, the decision function is used to classify new data points.</a:t>
            </a:r>
          </a:p>
          <a:p>
            <a:pPr marL="742950" lvl="1" indent="-285750" algn="l">
              <a:buFont typeface="+mj-lt"/>
              <a:buAutoNum type="arabicPeriod"/>
            </a:pPr>
            <a:r>
              <a:rPr lang="en-US" b="0" i="0" dirty="0">
                <a:solidFill>
                  <a:srgbClr val="29261B"/>
                </a:solidFill>
                <a:effectLst/>
                <a:latin typeface="__tiempos_b6f14e"/>
              </a:rPr>
              <a:t>The decision function is given by: f(x) = sign(</a:t>
            </a:r>
            <a:r>
              <a:rPr lang="en-US" b="0" i="0" dirty="0" err="1">
                <a:solidFill>
                  <a:srgbClr val="29261B"/>
                </a:solidFill>
                <a:effectLst/>
                <a:latin typeface="__tiempos_b6f14e"/>
              </a:rPr>
              <a:t>w^T</a:t>
            </a:r>
            <a:r>
              <a:rPr lang="en-US" b="0" i="0" dirty="0">
                <a:solidFill>
                  <a:srgbClr val="29261B"/>
                </a:solidFill>
                <a:effectLst/>
                <a:latin typeface="__tiempos_b6f14e"/>
              </a:rPr>
              <a:t> x + b), where w is the weight vector, x is the input data point, and b is the bias term.</a:t>
            </a:r>
          </a:p>
          <a:p>
            <a:pPr marL="742950" lvl="1" indent="-285750" algn="l">
              <a:buFont typeface="+mj-lt"/>
              <a:buAutoNum type="arabicPeriod"/>
            </a:pPr>
            <a:r>
              <a:rPr lang="en-US" b="0" i="0" dirty="0">
                <a:solidFill>
                  <a:srgbClr val="29261B"/>
                </a:solidFill>
                <a:effectLst/>
                <a:latin typeface="__tiempos_b6f14e"/>
              </a:rPr>
              <a:t>Data points are classified based on the sign of the decision function: positive values correspond to one class, and negative values correspond to the other class.</a:t>
            </a:r>
          </a:p>
          <a:p>
            <a:br>
              <a:rPr lang="en-US" dirty="0"/>
            </a:br>
            <a:endParaRPr lang="en-US" b="0" i="0" dirty="0">
              <a:solidFill>
                <a:srgbClr val="29261B"/>
              </a:solidFill>
              <a:effectLst/>
              <a:latin typeface="__tiempos_b6f14e"/>
            </a:endParaRPr>
          </a:p>
        </p:txBody>
      </p:sp>
    </p:spTree>
    <p:extLst>
      <p:ext uri="{BB962C8B-B14F-4D97-AF65-F5344CB8AC3E}">
        <p14:creationId xmlns:p14="http://schemas.microsoft.com/office/powerpoint/2010/main" val="3990323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E7708-B091-DA14-E896-DF6F5A4B0366}"/>
              </a:ext>
            </a:extLst>
          </p:cNvPr>
          <p:cNvSpPr txBox="1"/>
          <p:nvPr/>
        </p:nvSpPr>
        <p:spPr>
          <a:xfrm>
            <a:off x="624840" y="889844"/>
            <a:ext cx="10721340" cy="5632311"/>
          </a:xfrm>
          <a:prstGeom prst="rect">
            <a:avLst/>
          </a:prstGeom>
          <a:noFill/>
        </p:spPr>
        <p:txBody>
          <a:bodyPr wrap="square">
            <a:spAutoFit/>
          </a:bodyPr>
          <a:lstStyle/>
          <a:p>
            <a:pPr algn="l"/>
            <a:r>
              <a:rPr lang="en-US" sz="2400" b="1" i="0" dirty="0">
                <a:solidFill>
                  <a:srgbClr val="29261B"/>
                </a:solidFill>
                <a:effectLst/>
                <a:latin typeface="Times New Roman" panose="02020603050405020304" pitchFamily="18" charset="0"/>
                <a:cs typeface="Times New Roman" panose="02020603050405020304" pitchFamily="18" charset="0"/>
              </a:rPr>
              <a:t>7. Soft Margin and Regularization</a:t>
            </a:r>
            <a:r>
              <a:rPr lang="en-US" sz="2400" b="0" i="0" dirty="0">
                <a:solidFill>
                  <a:srgbClr val="29261B"/>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400" b="0" i="0" dirty="0">
                <a:solidFill>
                  <a:srgbClr val="29261B"/>
                </a:solidFill>
                <a:effectLst/>
                <a:latin typeface="Times New Roman" panose="02020603050405020304" pitchFamily="18" charset="0"/>
                <a:cs typeface="Times New Roman" panose="02020603050405020304" pitchFamily="18" charset="0"/>
              </a:rPr>
              <a:t>In practice, the data may not be perfectly separable, and the SVM algorithm allows for some misclassifications through the use of a soft margin and regularization.</a:t>
            </a:r>
          </a:p>
          <a:p>
            <a:pPr marL="742950" lvl="1" indent="-285750" algn="l">
              <a:buFont typeface="+mj-lt"/>
              <a:buAutoNum type="arabicPeriod"/>
            </a:pPr>
            <a:r>
              <a:rPr lang="en-US" sz="2400" b="0" i="0" dirty="0">
                <a:solidFill>
                  <a:srgbClr val="29261B"/>
                </a:solidFill>
                <a:effectLst/>
                <a:latin typeface="Times New Roman" panose="02020603050405020304" pitchFamily="18" charset="0"/>
                <a:cs typeface="Times New Roman" panose="02020603050405020304" pitchFamily="18" charset="0"/>
              </a:rPr>
              <a:t>The regularization parameter (C) controls the trade-off between maximizing the margin and minimizing the misclassification errors.</a:t>
            </a:r>
          </a:p>
          <a:p>
            <a:pPr marL="742950" lvl="1" indent="-285750" algn="l">
              <a:buFont typeface="+mj-lt"/>
              <a:buAutoNum type="arabicPeriod"/>
            </a:pPr>
            <a:r>
              <a:rPr lang="en-US" sz="2400" b="0" i="0" dirty="0">
                <a:solidFill>
                  <a:srgbClr val="29261B"/>
                </a:solidFill>
                <a:effectLst/>
                <a:latin typeface="Times New Roman" panose="02020603050405020304" pitchFamily="18" charset="0"/>
                <a:cs typeface="Times New Roman" panose="02020603050405020304" pitchFamily="18" charset="0"/>
              </a:rPr>
              <a:t>A larger value of C results in a smaller margin but fewer misclassifications, while a smaller value of C leads to a larger margin but more misclassifications.</a:t>
            </a:r>
          </a:p>
          <a:p>
            <a:pPr algn="l"/>
            <a:endParaRPr lang="en-US" sz="2400" b="0" i="0" dirty="0">
              <a:solidFill>
                <a:srgbClr val="29261B"/>
              </a:solidFill>
              <a:effectLst/>
              <a:latin typeface="Times New Roman" panose="02020603050405020304" pitchFamily="18" charset="0"/>
              <a:cs typeface="Times New Roman" panose="02020603050405020304" pitchFamily="18" charset="0"/>
            </a:endParaRPr>
          </a:p>
          <a:p>
            <a:pPr algn="l"/>
            <a:endParaRPr lang="en-US" sz="2400" dirty="0">
              <a:solidFill>
                <a:srgbClr val="29261B"/>
              </a:solidFill>
              <a:latin typeface="Times New Roman" panose="02020603050405020304" pitchFamily="18" charset="0"/>
              <a:cs typeface="Times New Roman" panose="02020603050405020304" pitchFamily="18" charset="0"/>
            </a:endParaRPr>
          </a:p>
          <a:p>
            <a:pPr algn="l"/>
            <a:r>
              <a:rPr lang="en-US" sz="2400" b="0" i="0" dirty="0">
                <a:solidFill>
                  <a:srgbClr val="29261B"/>
                </a:solidFill>
                <a:effectLst/>
                <a:latin typeface="Times New Roman" panose="02020603050405020304" pitchFamily="18" charset="0"/>
                <a:cs typeface="Times New Roman" panose="02020603050405020304" pitchFamily="18" charset="0"/>
              </a:rPr>
              <a:t>              The SVM algorithm has several advantages, including its ability to handle high-dimensional data, its robustness against overfitting, and its flexibility in handling non-linear decision boundaries through the use of kernel functions. These properties make SVM a powerful algorithm for classification tasks, including text classification in the context of the "</a:t>
            </a:r>
            <a:r>
              <a:rPr lang="en-US" sz="2400" b="0" i="0" dirty="0" err="1">
                <a:solidFill>
                  <a:srgbClr val="29261B"/>
                </a:solidFill>
                <a:effectLst/>
                <a:latin typeface="Times New Roman" panose="02020603050405020304" pitchFamily="18" charset="0"/>
                <a:cs typeface="Times New Roman" panose="02020603050405020304" pitchFamily="18" charset="0"/>
              </a:rPr>
              <a:t>ChatBot</a:t>
            </a:r>
            <a:r>
              <a:rPr lang="en-US" sz="2400" b="0" i="0" dirty="0">
                <a:solidFill>
                  <a:srgbClr val="29261B"/>
                </a:solidFill>
                <a:effectLst/>
                <a:latin typeface="Times New Roman" panose="02020603050405020304" pitchFamily="18" charset="0"/>
                <a:cs typeface="Times New Roman" panose="02020603050405020304" pitchFamily="18" charset="0"/>
              </a:rPr>
              <a:t> for Travel Planning" project.</a:t>
            </a:r>
          </a:p>
        </p:txBody>
      </p:sp>
    </p:spTree>
    <p:extLst>
      <p:ext uri="{BB962C8B-B14F-4D97-AF65-F5344CB8AC3E}">
        <p14:creationId xmlns:p14="http://schemas.microsoft.com/office/powerpoint/2010/main" val="77375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8D9D0D-0C09-99A6-551C-527D61A4B7CC}"/>
              </a:ext>
            </a:extLst>
          </p:cNvPr>
          <p:cNvSpPr txBox="1"/>
          <p:nvPr/>
        </p:nvSpPr>
        <p:spPr>
          <a:xfrm>
            <a:off x="571500" y="609600"/>
            <a:ext cx="8580120" cy="461665"/>
          </a:xfrm>
          <a:prstGeom prst="rect">
            <a:avLst/>
          </a:prstGeom>
          <a:noFill/>
        </p:spPr>
        <p:txBody>
          <a:bodyPr wrap="square">
            <a:spAutoFit/>
          </a:bodyPr>
          <a:lstStyle/>
          <a:p>
            <a:r>
              <a:rPr lang="en-US" sz="2400" b="1" i="0" dirty="0">
                <a:solidFill>
                  <a:schemeClr val="accent1"/>
                </a:solidFill>
                <a:effectLst/>
                <a:latin typeface="Times New Roman" panose="02020603050405020304" pitchFamily="18" charset="0"/>
                <a:cs typeface="Times New Roman" panose="02020603050405020304" pitchFamily="18" charset="0"/>
              </a:rPr>
              <a:t>Application in the </a:t>
            </a:r>
            <a:r>
              <a:rPr lang="en-US" sz="2400" b="1" i="0" dirty="0" err="1">
                <a:solidFill>
                  <a:schemeClr val="accent1"/>
                </a:solidFill>
                <a:effectLst/>
                <a:latin typeface="Times New Roman" panose="02020603050405020304" pitchFamily="18" charset="0"/>
                <a:cs typeface="Times New Roman" panose="02020603050405020304" pitchFamily="18" charset="0"/>
              </a:rPr>
              <a:t>ChatBot</a:t>
            </a:r>
            <a:r>
              <a:rPr lang="en-US" sz="2400" b="1" i="0" dirty="0">
                <a:solidFill>
                  <a:schemeClr val="accent1"/>
                </a:solidFill>
                <a:effectLst/>
                <a:latin typeface="Times New Roman" panose="02020603050405020304" pitchFamily="18" charset="0"/>
                <a:cs typeface="Times New Roman" panose="02020603050405020304" pitchFamily="18" charset="0"/>
              </a:rPr>
              <a:t> for Travel Planning</a:t>
            </a:r>
            <a:endParaRPr lang="en-IN" sz="2400"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0815B5-EDB6-CF1E-E4EA-13DC17108DAD}"/>
              </a:ext>
            </a:extLst>
          </p:cNvPr>
          <p:cNvSpPr txBox="1"/>
          <p:nvPr/>
        </p:nvSpPr>
        <p:spPr>
          <a:xfrm>
            <a:off x="571500" y="1074420"/>
            <a:ext cx="10805160" cy="5201424"/>
          </a:xfrm>
          <a:prstGeom prst="rect">
            <a:avLst/>
          </a:prstGeom>
          <a:noFill/>
        </p:spPr>
        <p:txBody>
          <a:bodyPr wrap="square">
            <a:spAutoFit/>
          </a:bodyPr>
          <a:lstStyle/>
          <a:p>
            <a:pPr algn="l"/>
            <a:r>
              <a:rPr lang="en-US" sz="2400" b="0" i="0" dirty="0">
                <a:solidFill>
                  <a:srgbClr val="29261B"/>
                </a:solidFill>
                <a:effectLst/>
                <a:latin typeface="Times New Roman" panose="02020603050405020304" pitchFamily="18" charset="0"/>
                <a:cs typeface="Times New Roman" panose="02020603050405020304" pitchFamily="18" charset="0"/>
              </a:rPr>
              <a:t>In the context of the "</a:t>
            </a:r>
            <a:r>
              <a:rPr lang="en-US" sz="2400" b="0" i="0" dirty="0" err="1">
                <a:solidFill>
                  <a:srgbClr val="29261B"/>
                </a:solidFill>
                <a:effectLst/>
                <a:latin typeface="Times New Roman" panose="02020603050405020304" pitchFamily="18" charset="0"/>
                <a:cs typeface="Times New Roman" panose="02020603050405020304" pitchFamily="18" charset="0"/>
              </a:rPr>
              <a:t>ChatBot</a:t>
            </a:r>
            <a:r>
              <a:rPr lang="en-US" sz="2400" b="0" i="0" dirty="0">
                <a:solidFill>
                  <a:srgbClr val="29261B"/>
                </a:solidFill>
                <a:effectLst/>
                <a:latin typeface="Times New Roman" panose="02020603050405020304" pitchFamily="18" charset="0"/>
                <a:cs typeface="Times New Roman" panose="02020603050405020304" pitchFamily="18" charset="0"/>
              </a:rPr>
              <a:t> for Travel Planning" project, the SVM algorithm plays a crucial role in understanding and classifying user queries. Here's how it is applied:</a:t>
            </a:r>
          </a:p>
          <a:p>
            <a:pPr algn="l">
              <a:buFont typeface="+mj-lt"/>
              <a:buAutoNum type="arabicPeriod"/>
            </a:pPr>
            <a:r>
              <a:rPr lang="en-US" sz="2400" b="1" i="0" dirty="0">
                <a:solidFill>
                  <a:srgbClr val="29261B"/>
                </a:solidFill>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IN" sz="2400" b="1" i="0" dirty="0">
                <a:solidFill>
                  <a:srgbClr val="29261B"/>
                </a:solidFill>
                <a:effectLst/>
                <a:latin typeface="Times New Roman" panose="02020603050405020304" pitchFamily="18" charset="0"/>
                <a:cs typeface="Times New Roman" panose="02020603050405020304" pitchFamily="18" charset="0"/>
              </a:rPr>
              <a:t>Feature Extraction</a:t>
            </a:r>
            <a:endParaRPr lang="en-IN" sz="2400" dirty="0">
              <a:solidFill>
                <a:srgbClr val="29261B"/>
              </a:solidFill>
              <a:latin typeface="Times New Roman" panose="02020603050405020304" pitchFamily="18" charset="0"/>
              <a:cs typeface="Times New Roman" panose="02020603050405020304" pitchFamily="18" charset="0"/>
            </a:endParaRPr>
          </a:p>
          <a:p>
            <a:pPr algn="l">
              <a:buFont typeface="+mj-lt"/>
              <a:buAutoNum type="arabicPeriod"/>
            </a:pPr>
            <a:r>
              <a:rPr lang="en-IN" sz="2400" b="1" i="0" dirty="0">
                <a:solidFill>
                  <a:srgbClr val="29261B"/>
                </a:solidFill>
                <a:effectLst/>
                <a:latin typeface="Times New Roman" panose="02020603050405020304" pitchFamily="18" charset="0"/>
                <a:cs typeface="Times New Roman" panose="02020603050405020304" pitchFamily="18" charset="0"/>
              </a:rPr>
              <a:t>Training the SVM Model</a:t>
            </a:r>
            <a:endParaRPr lang="en-IN" sz="2400" dirty="0">
              <a:solidFill>
                <a:srgbClr val="29261B"/>
              </a:solidFill>
              <a:latin typeface="Times New Roman" panose="02020603050405020304" pitchFamily="18" charset="0"/>
              <a:cs typeface="Times New Roman" panose="02020603050405020304" pitchFamily="18" charset="0"/>
            </a:endParaRPr>
          </a:p>
          <a:p>
            <a:pPr algn="l">
              <a:buFont typeface="+mj-lt"/>
              <a:buAutoNum type="arabicPeriod"/>
            </a:pPr>
            <a:r>
              <a:rPr lang="en-IN" sz="2400" b="1" i="0" dirty="0">
                <a:solidFill>
                  <a:srgbClr val="29261B"/>
                </a:solidFill>
                <a:effectLst/>
                <a:latin typeface="Times New Roman" panose="02020603050405020304" pitchFamily="18" charset="0"/>
                <a:cs typeface="Times New Roman" panose="02020603050405020304" pitchFamily="18" charset="0"/>
              </a:rPr>
              <a:t>Classification of User Queries</a:t>
            </a:r>
            <a:endParaRPr lang="en-IN" sz="2400" dirty="0">
              <a:solidFill>
                <a:srgbClr val="29261B"/>
              </a:solidFill>
              <a:latin typeface="Times New Roman" panose="02020603050405020304" pitchFamily="18" charset="0"/>
              <a:cs typeface="Times New Roman" panose="02020603050405020304" pitchFamily="18" charset="0"/>
            </a:endParaRPr>
          </a:p>
          <a:p>
            <a:pPr algn="l">
              <a:buFont typeface="+mj-lt"/>
              <a:buAutoNum type="arabicPeriod"/>
            </a:pPr>
            <a:r>
              <a:rPr lang="en-IN" sz="2400" b="1" i="0" dirty="0">
                <a:solidFill>
                  <a:srgbClr val="29261B"/>
                </a:solidFill>
                <a:effectLst/>
                <a:latin typeface="Times New Roman" panose="02020603050405020304" pitchFamily="18" charset="0"/>
                <a:cs typeface="Times New Roman" panose="02020603050405020304" pitchFamily="18" charset="0"/>
              </a:rPr>
              <a:t>Intent Determination</a:t>
            </a:r>
            <a:endParaRPr lang="en-IN" sz="2400" dirty="0">
              <a:solidFill>
                <a:srgbClr val="29261B"/>
              </a:solidFill>
              <a:latin typeface="Times New Roman" panose="02020603050405020304" pitchFamily="18" charset="0"/>
              <a:cs typeface="Times New Roman" panose="02020603050405020304" pitchFamily="18" charset="0"/>
            </a:endParaRPr>
          </a:p>
          <a:p>
            <a:pPr algn="l">
              <a:buFont typeface="+mj-lt"/>
              <a:buAutoNum type="arabicPeriod"/>
            </a:pPr>
            <a:r>
              <a:rPr lang="en-IN" sz="2400" b="1" i="0" dirty="0">
                <a:solidFill>
                  <a:srgbClr val="29261B"/>
                </a:solidFill>
                <a:effectLst/>
                <a:latin typeface="Times New Roman" panose="02020603050405020304" pitchFamily="18" charset="0"/>
                <a:cs typeface="Times New Roman" panose="02020603050405020304" pitchFamily="18" charset="0"/>
              </a:rPr>
              <a:t>Response Generation</a:t>
            </a:r>
          </a:p>
          <a:p>
            <a:pPr algn="l"/>
            <a:endParaRPr lang="en-IN" b="1" i="0" dirty="0">
              <a:solidFill>
                <a:srgbClr val="29261B"/>
              </a:solidFill>
              <a:effectLst/>
              <a:latin typeface="__tiempos_b6f14e"/>
            </a:endParaRPr>
          </a:p>
          <a:p>
            <a:pPr algn="l"/>
            <a:r>
              <a:rPr lang="en-IN" sz="2400" b="1" i="0" dirty="0">
                <a:solidFill>
                  <a:schemeClr val="accent1"/>
                </a:solidFill>
                <a:effectLst/>
                <a:latin typeface="Times New Roman" panose="02020603050405020304" pitchFamily="18" charset="0"/>
                <a:cs typeface="Times New Roman" panose="02020603050405020304" pitchFamily="18" charset="0"/>
              </a:rPr>
              <a:t>Advantages of Using SVM</a:t>
            </a:r>
          </a:p>
          <a:p>
            <a:pPr algn="l"/>
            <a:endParaRPr lang="en-IN" b="1" i="0" dirty="0">
              <a:solidFill>
                <a:srgbClr val="29261B"/>
              </a:solidFill>
              <a:effectLst/>
              <a:latin typeface="__tiempos_b6f14e"/>
            </a:endParaRPr>
          </a:p>
          <a:p>
            <a:pPr algn="l"/>
            <a:r>
              <a:rPr lang="en-IN" sz="2000" b="1" i="0" dirty="0">
                <a:solidFill>
                  <a:srgbClr val="29261B"/>
                </a:solidFill>
                <a:effectLst/>
                <a:latin typeface="Times New Roman" panose="02020603050405020304" pitchFamily="18" charset="0"/>
                <a:cs typeface="Times New Roman" panose="02020603050405020304" pitchFamily="18" charset="0"/>
              </a:rPr>
              <a:t>Effective for High-Dimensional Data</a:t>
            </a:r>
            <a:endParaRPr lang="en-IN" sz="2000" b="1" dirty="0">
              <a:solidFill>
                <a:srgbClr val="29261B"/>
              </a:solidFill>
              <a:latin typeface="Times New Roman" panose="02020603050405020304" pitchFamily="18" charset="0"/>
              <a:cs typeface="Times New Roman" panose="02020603050405020304" pitchFamily="18" charset="0"/>
            </a:endParaRPr>
          </a:p>
          <a:p>
            <a:pPr algn="l"/>
            <a:r>
              <a:rPr lang="en-IN" sz="2000" b="1" i="0" dirty="0">
                <a:solidFill>
                  <a:srgbClr val="29261B"/>
                </a:solidFill>
                <a:effectLst/>
                <a:latin typeface="Times New Roman" panose="02020603050405020304" pitchFamily="18" charset="0"/>
                <a:cs typeface="Times New Roman" panose="02020603050405020304" pitchFamily="18" charset="0"/>
              </a:rPr>
              <a:t>Robustness Against Overfitting</a:t>
            </a:r>
            <a:endParaRPr lang="en-IN" sz="2000" dirty="0">
              <a:solidFill>
                <a:srgbClr val="29261B"/>
              </a:solidFill>
              <a:latin typeface="Times New Roman" panose="02020603050405020304" pitchFamily="18" charset="0"/>
              <a:cs typeface="Times New Roman" panose="02020603050405020304" pitchFamily="18" charset="0"/>
            </a:endParaRPr>
          </a:p>
          <a:p>
            <a:pPr algn="l"/>
            <a:r>
              <a:rPr lang="en-US" sz="2000" b="1" i="0" dirty="0">
                <a:solidFill>
                  <a:srgbClr val="29261B"/>
                </a:solidFill>
                <a:effectLst/>
                <a:latin typeface="Times New Roman" panose="02020603050405020304" pitchFamily="18" charset="0"/>
                <a:cs typeface="Times New Roman" panose="02020603050405020304" pitchFamily="18" charset="0"/>
              </a:rPr>
              <a:t>Flexibility in Handling Non-linear Decisions</a:t>
            </a:r>
            <a:endParaRPr lang="en-IN" sz="2000" b="1" i="0" dirty="0">
              <a:solidFill>
                <a:srgbClr val="29261B"/>
              </a:solidFill>
              <a:effectLst/>
              <a:latin typeface="Times New Roman" panose="02020603050405020304" pitchFamily="18" charset="0"/>
              <a:cs typeface="Times New Roman" panose="02020603050405020304" pitchFamily="18" charset="0"/>
            </a:endParaRPr>
          </a:p>
          <a:p>
            <a:pPr algn="l"/>
            <a:r>
              <a:rPr lang="en-IN" sz="2000" b="1" i="0" dirty="0">
                <a:solidFill>
                  <a:srgbClr val="29261B"/>
                </a:solidFill>
                <a:effectLst/>
                <a:latin typeface="Times New Roman" panose="02020603050405020304" pitchFamily="18" charset="0"/>
                <a:cs typeface="Times New Roman" panose="02020603050405020304" pitchFamily="18" charset="0"/>
              </a:rPr>
              <a:t>Theoretical Guarantees</a:t>
            </a:r>
            <a:endParaRPr lang="en-US" sz="2000" b="0" i="0" dirty="0">
              <a:solidFill>
                <a:srgbClr val="2926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708472"/>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emplate>Luminous</Template>
  <TotalTime>97</TotalTime>
  <Words>1810</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__tiempos_b6f14e</vt:lpstr>
      <vt:lpstr>Arial</vt:lpstr>
      <vt:lpstr>Avenir Next LT Pro</vt:lpstr>
      <vt:lpstr>Sabon Next LT</vt:lpstr>
      <vt:lpstr>Times New Roman</vt:lpstr>
      <vt:lpstr>Wingdings</vt:lpstr>
      <vt:lpstr>LuminousVTI</vt:lpstr>
      <vt:lpstr>        Hari.K                 Final Project</vt:lpstr>
      <vt:lpstr>Agenda </vt:lpstr>
      <vt:lpstr>Introduction:</vt:lpstr>
      <vt:lpstr>Problem Statement:   Planning a trip can be a daunting task, involving numerous decisions such as selecting destinations, finding suitable accommodations, organizing transportation, and curating activities. Travelers often resort to sifting through vast amounts of online information, which can be overwhelming and time-consuming. This project addresses the need for a conversational assistant that can understand natural language queries and provide tailored recommendations based on the user's preferences and requirements.  </vt:lpstr>
      <vt:lpstr>  Solution: ChatBot for Travel Planning   The proposed solution is a chatbot system that incorporates the SVM algorithm to understand and classify user queries related to travel planning. The chatbot acts as a virtual travel agent, guiding users through the entire trip planning process by engaging in natural language conversations. </vt:lpstr>
      <vt:lpstr> SVM work flow:  The Support Vector Machine (SVM) algorithm works by finding the optimal hyperplane that separates different classes of data points in a high-dimensional feature space.  1. Data Representation: The input data is represented as a set of data points in a high-dimensional feature space. Each data point is labeled with a class (e.g., positive or negative). 2. Hyperplane Construction: The goal of the SVM algorithm is to find the optimal hyperplane that separates the classes with the maximum margin. The margin is the distance between the hyperplane and the closest data points from each class, known as support vectors. 3. Primal Optimization Problem: The SVM algorithm formulates an optimization problem to find the hyperplane that maximizes the margin between the classes. The optimization problem is expressed as a quadratic programming problem, which aims to minimize the norm of the weight vector (||w||) subject to certain constraints. The constraints ensure that the hyperplane correctly classifies the training data points, allowing for some misclassifications controlled by a regularization parameter (C).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Hari.K                 Final Project</dc:title>
  <dc:creator>Pulluru Vanitha</dc:creator>
  <cp:lastModifiedBy>Pulluru Vanitha</cp:lastModifiedBy>
  <cp:revision>1</cp:revision>
  <dcterms:created xsi:type="dcterms:W3CDTF">2024-04-04T11:17:16Z</dcterms:created>
  <dcterms:modified xsi:type="dcterms:W3CDTF">2024-04-04T12:54:47Z</dcterms:modified>
</cp:coreProperties>
</file>