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8574F-EBF0-4F53-8C8E-4CD1E1ABD5ED}">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5923" y="2148479"/>
            <a:ext cx="8915399" cy="2262781"/>
          </a:xfrm>
        </p:spPr>
        <p:txBody>
          <a:bodyPr>
            <a:normAutofit/>
          </a:bodyPr>
          <a:lstStyle/>
          <a:p>
            <a:r>
              <a:rPr lang="en-IN" sz="4800" b="1" dirty="0" smtClean="0"/>
              <a:t>		Affinity Propagation					</a:t>
            </a:r>
            <a:r>
              <a:rPr lang="en-IN" sz="4800" b="1" dirty="0"/>
              <a:t/>
            </a:r>
            <a:br>
              <a:rPr lang="en-IN" sz="4800" b="1" dirty="0"/>
            </a:br>
            <a:r>
              <a:rPr lang="en-IN" sz="4800" b="1" dirty="0" smtClean="0"/>
              <a:t>  (Unsupervised Learning)</a:t>
            </a:r>
            <a:endParaRPr lang="en-IN" sz="4800" b="1" dirty="0"/>
          </a:p>
        </p:txBody>
      </p:sp>
    </p:spTree>
    <p:extLst>
      <p:ext uri="{BB962C8B-B14F-4D97-AF65-F5344CB8AC3E}">
        <p14:creationId xmlns:p14="http://schemas.microsoft.com/office/powerpoint/2010/main" val="386967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043" y="728018"/>
            <a:ext cx="8911687" cy="1287817"/>
          </a:xfrm>
        </p:spPr>
        <p:txBody>
          <a:bodyPr>
            <a:noAutofit/>
          </a:bodyPr>
          <a:lstStyle/>
          <a:p>
            <a:r>
              <a:rPr lang="en-GB" sz="1600"/>
              <a:t>Affinity Propagation is a clustering algorithm used in machine learning for identifying exemplars, or representative data points, within a dataset. Unlike traditional clustering algorithms that require the user to specify the number of clusters in advance, Affinity Propagation determines the number of clusters automatically based on the input data.</a:t>
            </a:r>
            <a:endParaRPr lang="en-IN" sz="1600" dirty="0"/>
          </a:p>
        </p:txBody>
      </p:sp>
      <p:pic>
        <p:nvPicPr>
          <p:cNvPr id="6" name="Picture 5"/>
          <p:cNvPicPr>
            <a:picLocks noChangeAspect="1"/>
          </p:cNvPicPr>
          <p:nvPr/>
        </p:nvPicPr>
        <p:blipFill>
          <a:blip r:embed="rId2"/>
          <a:stretch>
            <a:fillRect/>
          </a:stretch>
        </p:blipFill>
        <p:spPr>
          <a:xfrm>
            <a:off x="3179886" y="2130137"/>
            <a:ext cx="6096000" cy="4572000"/>
          </a:xfrm>
          <a:prstGeom prst="rect">
            <a:avLst/>
          </a:prstGeom>
        </p:spPr>
      </p:pic>
    </p:spTree>
    <p:extLst>
      <p:ext uri="{BB962C8B-B14F-4D97-AF65-F5344CB8AC3E}">
        <p14:creationId xmlns:p14="http://schemas.microsoft.com/office/powerpoint/2010/main" val="90021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9300" y="771574"/>
            <a:ext cx="6096000" cy="2062103"/>
          </a:xfrm>
          <a:prstGeom prst="rect">
            <a:avLst/>
          </a:prstGeom>
        </p:spPr>
        <p:txBody>
          <a:bodyPr>
            <a:spAutoFit/>
          </a:bodyPr>
          <a:lstStyle/>
          <a:p>
            <a:pPr marL="285750" indent="-285750">
              <a:buFont typeface="Arial" panose="020B0604020202020204" pitchFamily="34" charset="0"/>
              <a:buChar char="•"/>
            </a:pPr>
            <a:r>
              <a:rPr lang="en-GB" sz="1600" dirty="0">
                <a:latin typeface="-apple-system"/>
              </a:rPr>
              <a:t>Affinity Propagation can be interesting as it chooses the number of clusters based on the data provided. </a:t>
            </a:r>
            <a:endParaRPr lang="en-GB" sz="1600" dirty="0" smtClean="0">
              <a:latin typeface="-apple-system"/>
            </a:endParaRPr>
          </a:p>
          <a:p>
            <a:pPr marL="285750" indent="-285750">
              <a:buFont typeface="Arial" panose="020B0604020202020204" pitchFamily="34" charset="0"/>
              <a:buChar char="•"/>
            </a:pPr>
            <a:endParaRPr lang="en-GB" sz="1600" dirty="0">
              <a:latin typeface="-apple-system"/>
            </a:endParaRPr>
          </a:p>
          <a:p>
            <a:pPr marL="285750" indent="-285750">
              <a:buFont typeface="Arial" panose="020B0604020202020204" pitchFamily="34" charset="0"/>
              <a:buChar char="•"/>
            </a:pPr>
            <a:r>
              <a:rPr lang="en-GB" sz="1600" dirty="0" smtClean="0">
                <a:latin typeface="-apple-system"/>
              </a:rPr>
              <a:t>For </a:t>
            </a:r>
            <a:r>
              <a:rPr lang="en-GB" sz="1600" dirty="0">
                <a:latin typeface="-apple-system"/>
              </a:rPr>
              <a:t>this purpose, the two important parameters are the preference, which controls how many exemplars are used, and the damping factor which damps the responsibility and availability messages to avoid numerical oscillations when updating these messages.</a:t>
            </a:r>
            <a:endParaRPr lang="en-IN" sz="1600" dirty="0"/>
          </a:p>
        </p:txBody>
      </p:sp>
      <p:sp>
        <p:nvSpPr>
          <p:cNvPr id="3" name="Rectangle 2"/>
          <p:cNvSpPr/>
          <p:nvPr/>
        </p:nvSpPr>
        <p:spPr>
          <a:xfrm>
            <a:off x="2112818" y="3282617"/>
            <a:ext cx="6096000" cy="830997"/>
          </a:xfrm>
          <a:prstGeom prst="rect">
            <a:avLst/>
          </a:prstGeom>
        </p:spPr>
        <p:txBody>
          <a:bodyPr>
            <a:spAutoFit/>
          </a:bodyPr>
          <a:lstStyle/>
          <a:p>
            <a:pPr>
              <a:buFont typeface="Arial" panose="020B0604020202020204" pitchFamily="34" charset="0"/>
              <a:buChar char="•"/>
            </a:pPr>
            <a:r>
              <a:rPr lang="en-GB" sz="1600" dirty="0" smtClean="0">
                <a:latin typeface="Söhne"/>
              </a:rPr>
              <a:t>   Affinity </a:t>
            </a:r>
            <a:r>
              <a:rPr lang="en-GB" sz="1600" dirty="0">
                <a:latin typeface="Söhne"/>
              </a:rPr>
              <a:t>Propagation has been successfully applied in </a:t>
            </a:r>
            <a:r>
              <a:rPr lang="en-GB" sz="1600" dirty="0" smtClean="0">
                <a:latin typeface="Söhne"/>
              </a:rPr>
              <a:t>various domains, including image </a:t>
            </a:r>
            <a:r>
              <a:rPr lang="en-GB" sz="1600" dirty="0" err="1" smtClean="0">
                <a:latin typeface="Söhne"/>
              </a:rPr>
              <a:t>segmentation,bioinformatics</a:t>
            </a:r>
            <a:r>
              <a:rPr lang="en-GB" sz="1600" dirty="0" smtClean="0">
                <a:latin typeface="Söhne"/>
              </a:rPr>
              <a:t>, natural language processing, and social network analysis. </a:t>
            </a:r>
            <a:endParaRPr lang="en-GB" sz="1600" b="0" dirty="0">
              <a:effectLst/>
              <a:latin typeface="Söhne"/>
            </a:endParaRPr>
          </a:p>
        </p:txBody>
      </p:sp>
      <p:sp>
        <p:nvSpPr>
          <p:cNvPr id="6" name="Rectangle 1"/>
          <p:cNvSpPr>
            <a:spLocks noChangeArrowheads="1"/>
          </p:cNvSpPr>
          <p:nvPr/>
        </p:nvSpPr>
        <p:spPr bwMode="auto">
          <a:xfrm>
            <a:off x="2019300" y="4465071"/>
            <a:ext cx="693651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u="none" strike="noStrike" cap="none" normalizeH="0" baseline="0" dirty="0" smtClean="0">
                <a:ln>
                  <a:noFill/>
                </a:ln>
                <a:effectLst/>
                <a:latin typeface="Söhne"/>
              </a:rPr>
              <a:t>In summary, Affinity Propagation is a valuable clustering algorithm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smtClean="0">
                <a:ln>
                  <a:noFill/>
                </a:ln>
                <a:effectLst/>
                <a:latin typeface="Söhne"/>
              </a:rPr>
              <a:t>    for situations where the number of clusters is unknown, and it can be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smtClean="0">
                <a:ln>
                  <a:noFill/>
                </a:ln>
                <a:effectLst/>
                <a:latin typeface="Söhne"/>
              </a:rPr>
              <a:t>    particularly useful in applications where automatic cluster detection and </a:t>
            </a:r>
          </a:p>
          <a:p>
            <a:pPr marR="0" lvl="0"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smtClean="0">
                <a:ln>
                  <a:noFill/>
                </a:ln>
                <a:effectLst/>
                <a:latin typeface="Söhne"/>
              </a:rPr>
              <a:t>    exemplar-based representation are important.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0" y="0"/>
            <a:ext cx="4656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79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3718" y="529937"/>
            <a:ext cx="7024255" cy="3785652"/>
          </a:xfrm>
          <a:prstGeom prst="rect">
            <a:avLst/>
          </a:prstGeom>
        </p:spPr>
        <p:txBody>
          <a:bodyPr wrap="square">
            <a:spAutoFit/>
          </a:bodyPr>
          <a:lstStyle/>
          <a:p>
            <a:r>
              <a:rPr lang="en-GB" sz="2400" b="1" dirty="0" smtClean="0">
                <a:solidFill>
                  <a:srgbClr val="212529"/>
                </a:solidFill>
                <a:latin typeface="-apple-system"/>
              </a:rPr>
              <a:t>Drawback:</a:t>
            </a:r>
          </a:p>
          <a:p>
            <a:endParaRPr lang="en-GB" dirty="0">
              <a:solidFill>
                <a:srgbClr val="212529"/>
              </a:solidFill>
              <a:latin typeface="-apple-system"/>
            </a:endParaRPr>
          </a:p>
          <a:p>
            <a:pPr marL="285750" indent="-285750">
              <a:buFont typeface="Arial" panose="020B0604020202020204" pitchFamily="34" charset="0"/>
              <a:buChar char="•"/>
            </a:pPr>
            <a:r>
              <a:rPr lang="en-GB" dirty="0" smtClean="0">
                <a:solidFill>
                  <a:srgbClr val="212529"/>
                </a:solidFill>
                <a:latin typeface="-apple-system"/>
              </a:rPr>
              <a:t>The </a:t>
            </a:r>
            <a:r>
              <a:rPr lang="en-GB" dirty="0">
                <a:solidFill>
                  <a:srgbClr val="212529"/>
                </a:solidFill>
                <a:latin typeface="-apple-system"/>
              </a:rPr>
              <a:t>main drawback of Affinity Propagation is its complexity. The algorithm has a time complexity of the order </a:t>
            </a:r>
            <a:r>
              <a:rPr lang="en-GB" dirty="0" smtClean="0">
                <a:solidFill>
                  <a:srgbClr val="212529"/>
                </a:solidFill>
                <a:latin typeface="-apple-system"/>
              </a:rPr>
              <a:t>O(</a:t>
            </a:r>
            <a:r>
              <a:rPr lang="en-GB" sz="1600" dirty="0" smtClean="0">
                <a:solidFill>
                  <a:srgbClr val="212529"/>
                </a:solidFill>
                <a:latin typeface="-apple-system"/>
              </a:rPr>
              <a:t>N2</a:t>
            </a:r>
            <a:r>
              <a:rPr lang="en-GB" dirty="0" smtClean="0">
                <a:solidFill>
                  <a:srgbClr val="212529"/>
                </a:solidFill>
                <a:latin typeface="-apple-system"/>
              </a:rPr>
              <a:t>T), </a:t>
            </a:r>
            <a:r>
              <a:rPr lang="en-GB" dirty="0">
                <a:solidFill>
                  <a:srgbClr val="212529"/>
                </a:solidFill>
                <a:latin typeface="-apple-system"/>
              </a:rPr>
              <a:t>where N is the number of samples and </a:t>
            </a:r>
            <a:r>
              <a:rPr lang="en-GB" dirty="0" smtClean="0">
                <a:solidFill>
                  <a:srgbClr val="212529"/>
                </a:solidFill>
                <a:latin typeface="-apple-system"/>
              </a:rPr>
              <a:t>T</a:t>
            </a:r>
            <a:r>
              <a:rPr lang="en-GB" dirty="0">
                <a:solidFill>
                  <a:srgbClr val="212529"/>
                </a:solidFill>
                <a:latin typeface="-apple-system"/>
              </a:rPr>
              <a:t> is the number of iterations until convergence. </a:t>
            </a:r>
            <a:endParaRPr lang="en-GB" dirty="0" smtClean="0">
              <a:solidFill>
                <a:srgbClr val="212529"/>
              </a:solidFill>
              <a:latin typeface="-apple-system"/>
            </a:endParaRPr>
          </a:p>
          <a:p>
            <a:pPr marL="285750" indent="-285750">
              <a:buFont typeface="Arial" panose="020B0604020202020204" pitchFamily="34" charset="0"/>
              <a:buChar char="•"/>
            </a:pPr>
            <a:endParaRPr lang="en-GB" dirty="0" smtClean="0">
              <a:solidFill>
                <a:srgbClr val="212529"/>
              </a:solidFill>
              <a:latin typeface="-apple-system"/>
            </a:endParaRPr>
          </a:p>
          <a:p>
            <a:pPr marL="285750" indent="-285750">
              <a:buFont typeface="Arial" panose="020B0604020202020204" pitchFamily="34" charset="0"/>
              <a:buChar char="•"/>
            </a:pPr>
            <a:r>
              <a:rPr lang="en-GB" dirty="0" smtClean="0">
                <a:solidFill>
                  <a:srgbClr val="212529"/>
                </a:solidFill>
                <a:latin typeface="-apple-system"/>
              </a:rPr>
              <a:t>Further</a:t>
            </a:r>
            <a:r>
              <a:rPr lang="en-GB" dirty="0">
                <a:solidFill>
                  <a:srgbClr val="212529"/>
                </a:solidFill>
                <a:latin typeface="-apple-system"/>
              </a:rPr>
              <a:t>, the memory complexity is of the order </a:t>
            </a:r>
            <a:r>
              <a:rPr lang="en-GB" dirty="0" smtClean="0">
                <a:solidFill>
                  <a:srgbClr val="212529"/>
                </a:solidFill>
                <a:latin typeface="-apple-system"/>
              </a:rPr>
              <a:t>O(</a:t>
            </a:r>
            <a:r>
              <a:rPr lang="en-GB" dirty="0">
                <a:solidFill>
                  <a:srgbClr val="212529"/>
                </a:solidFill>
                <a:latin typeface="-apple-system"/>
              </a:rPr>
              <a:t>N</a:t>
            </a:r>
            <a:r>
              <a:rPr lang="en-GB" dirty="0" smtClean="0">
                <a:solidFill>
                  <a:srgbClr val="212529"/>
                </a:solidFill>
                <a:latin typeface="-apple-system"/>
              </a:rPr>
              <a:t>2</a:t>
            </a:r>
            <a:r>
              <a:rPr lang="en-GB" dirty="0">
                <a:solidFill>
                  <a:srgbClr val="212529"/>
                </a:solidFill>
                <a:latin typeface="-apple-system"/>
              </a:rPr>
              <a:t>) if a dense similarity matrix is used, but reducible if a sparse similarity matrix is used. </a:t>
            </a:r>
            <a:endParaRPr lang="en-GB" dirty="0" smtClean="0">
              <a:solidFill>
                <a:srgbClr val="212529"/>
              </a:solidFill>
              <a:latin typeface="-apple-system"/>
            </a:endParaRPr>
          </a:p>
          <a:p>
            <a:pPr marL="285750" indent="-285750">
              <a:buFont typeface="Arial" panose="020B0604020202020204" pitchFamily="34" charset="0"/>
              <a:buChar char="•"/>
            </a:pPr>
            <a:endParaRPr lang="en-GB" dirty="0" smtClean="0">
              <a:solidFill>
                <a:srgbClr val="212529"/>
              </a:solidFill>
              <a:latin typeface="-apple-system"/>
            </a:endParaRPr>
          </a:p>
          <a:p>
            <a:pPr marL="285750" indent="-285750">
              <a:buFont typeface="Arial" panose="020B0604020202020204" pitchFamily="34" charset="0"/>
              <a:buChar char="•"/>
            </a:pPr>
            <a:r>
              <a:rPr lang="en-GB" dirty="0" smtClean="0">
                <a:solidFill>
                  <a:srgbClr val="212529"/>
                </a:solidFill>
                <a:latin typeface="-apple-system"/>
              </a:rPr>
              <a:t>This </a:t>
            </a:r>
            <a:r>
              <a:rPr lang="en-GB" dirty="0">
                <a:solidFill>
                  <a:srgbClr val="212529"/>
                </a:solidFill>
                <a:latin typeface="-apple-system"/>
              </a:rPr>
              <a:t>makes Affinity Propagation most appropriate for small to medium sized datasets.</a:t>
            </a:r>
            <a:endParaRPr lang="en-IN" dirty="0"/>
          </a:p>
        </p:txBody>
      </p:sp>
    </p:spTree>
    <p:extLst>
      <p:ext uri="{BB962C8B-B14F-4D97-AF65-F5344CB8AC3E}">
        <p14:creationId xmlns:p14="http://schemas.microsoft.com/office/powerpoint/2010/main" val="8322897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369</TotalTime>
  <Words>168</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-apple-system</vt:lpstr>
      <vt:lpstr>Arial</vt:lpstr>
      <vt:lpstr>Century Gothic</vt:lpstr>
      <vt:lpstr>Söhne</vt:lpstr>
      <vt:lpstr>Wingdings 3</vt:lpstr>
      <vt:lpstr>Wisp</vt:lpstr>
      <vt:lpstr>  Affinity Propagation        (Unsupervised Learning)</vt:lpstr>
      <vt:lpstr>Affinity Propagation is a clustering algorithm used in machine learning for identifying exemplars, or representative data points, within a dataset. Unlike traditional clustering algorithms that require the user to specify the number of clusters in advance, Affinity Propagation determines the number of clusters automatically based on the input data.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2023-11-01T11:41:35Z</dcterms:created>
  <dcterms:modified xsi:type="dcterms:W3CDTF">2024-02-07T07:22:56Z</dcterms:modified>
</cp:coreProperties>
</file>