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E8574F-EBF0-4F53-8C8E-4CD1E1ABD5ED}">
          <p14:sldIdLst>
            <p14:sldId id="256"/>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8722" y="2449815"/>
            <a:ext cx="8915399" cy="2262781"/>
          </a:xfrm>
        </p:spPr>
        <p:txBody>
          <a:bodyPr>
            <a:normAutofit fontScale="90000"/>
          </a:bodyPr>
          <a:lstStyle/>
          <a:p>
            <a:pPr algn="ctr"/>
            <a:r>
              <a:rPr lang="en-IN" sz="3600" b="1" dirty="0" smtClean="0"/>
              <a:t>   </a:t>
            </a:r>
            <a:r>
              <a:rPr lang="en-IN" sz="3600" b="1" dirty="0" smtClean="0">
                <a:latin typeface="Times New Roman" panose="02020603050405020304" pitchFamily="18" charset="0"/>
                <a:cs typeface="Times New Roman" panose="02020603050405020304" pitchFamily="18" charset="0"/>
              </a:rPr>
              <a:t>DENSITY BASED SPATIAL CLUSTERING    OF APLLICATION WITH NOISE</a:t>
            </a:r>
            <a:r>
              <a:rPr lang="en-IN" sz="4800" b="1" dirty="0" smtClean="0">
                <a:latin typeface="Times New Roman" panose="02020603050405020304" pitchFamily="18" charset="0"/>
                <a:cs typeface="Times New Roman" panose="02020603050405020304" pitchFamily="18" charset="0"/>
              </a:rPr>
              <a:t/>
            </a:r>
            <a:br>
              <a:rPr lang="en-IN" sz="4800" b="1" dirty="0" smtClean="0">
                <a:latin typeface="Times New Roman" panose="02020603050405020304" pitchFamily="18" charset="0"/>
                <a:cs typeface="Times New Roman" panose="02020603050405020304" pitchFamily="18" charset="0"/>
              </a:rPr>
            </a:br>
            <a:r>
              <a:rPr lang="en-IN" sz="4800" b="1" dirty="0" smtClean="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(Unsupervised Learning)</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67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043" y="728018"/>
            <a:ext cx="8911687" cy="1287817"/>
          </a:xfrm>
        </p:spPr>
        <p:txBody>
          <a:bodyPr>
            <a:noAutofit/>
          </a:bodyPr>
          <a:lstStyle/>
          <a:p>
            <a:pPr marL="285750" indent="-285750">
              <a:buFont typeface="Arial" panose="020B0604020202020204" pitchFamily="34" charset="0"/>
              <a:buChar char="•"/>
            </a:pPr>
            <a:r>
              <a:rPr lang="en-GB" sz="1800" dirty="0" smtClean="0">
                <a:latin typeface="Times New Roman" panose="02020603050405020304" pitchFamily="18" charset="0"/>
                <a:cs typeface="Times New Roman" panose="02020603050405020304" pitchFamily="18" charset="0"/>
              </a:rPr>
              <a:t>DBSCAN </a:t>
            </a:r>
            <a:r>
              <a:rPr lang="en-GB" sz="1800" dirty="0">
                <a:latin typeface="Times New Roman" panose="02020603050405020304" pitchFamily="18" charset="0"/>
                <a:cs typeface="Times New Roman" panose="02020603050405020304" pitchFamily="18" charset="0"/>
              </a:rPr>
              <a:t>(Density-Based Spatial Clustering of Applications with Noise) is a clustering algorithm that groups together data points that are close to each other based on a density criterion.</a:t>
            </a:r>
            <a:endParaRPr lang="en-IN" sz="1800" dirty="0">
              <a:latin typeface="Times New Roman" panose="02020603050405020304" pitchFamily="18" charset="0"/>
              <a:cs typeface="Times New Roman" panose="02020603050405020304" pitchFamily="18" charset="0"/>
            </a:endParaRPr>
          </a:p>
        </p:txBody>
      </p:sp>
      <p:pic>
        <p:nvPicPr>
          <p:cNvPr id="1026" name="Picture 2" descr="dbscan_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2015835"/>
            <a:ext cx="6096000" cy="447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1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0" y="0"/>
            <a:ext cx="46561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1070264" y="2176326"/>
            <a:ext cx="10349346" cy="92333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There are two parameters to the algorithm, </a:t>
            </a:r>
            <a:r>
              <a:rPr kumimoji="0" lang="en-US" altLang="en-US" b="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min_samples</a:t>
            </a:r>
            <a:r>
              <a:rPr kumimoji="0" lang="en-US" altLang="en-US" b="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and </a:t>
            </a:r>
            <a:r>
              <a:rPr kumimoji="0" lang="en-US" altLang="en-US" b="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eps</a:t>
            </a:r>
            <a:r>
              <a:rPr kumimoji="0" lang="en-US" altLang="en-US" b="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which define formally what we mean when we        say dense. </a:t>
            </a:r>
            <a:endParaRPr lang="en-US" altLang="en-US" dirty="0">
              <a:solidFill>
                <a:srgbClr val="212529"/>
              </a:solidFill>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Higher </a:t>
            </a:r>
            <a:r>
              <a:rPr kumimoji="0" lang="en-US" altLang="en-US" b="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min_samples</a:t>
            </a:r>
            <a:r>
              <a:rPr kumimoji="0" lang="en-US" altLang="en-US" b="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or lower </a:t>
            </a:r>
            <a:r>
              <a:rPr kumimoji="0" lang="en-US" altLang="en-US" b="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eps</a:t>
            </a:r>
            <a:r>
              <a:rPr kumimoji="0" lang="en-US" altLang="en-US" b="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indicate higher density necessary to form a cluster.</a:t>
            </a: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4"/>
          <p:cNvSpPr/>
          <p:nvPr/>
        </p:nvSpPr>
        <p:spPr>
          <a:xfrm>
            <a:off x="1070264" y="1500763"/>
            <a:ext cx="10349345" cy="8125301"/>
          </a:xfrm>
          <a:prstGeom prst="rect">
            <a:avLst/>
          </a:prstGeom>
        </p:spPr>
        <p:txBody>
          <a:bodyPr wrap="square">
            <a:spAutoFit/>
          </a:bodyPr>
          <a:lstStyle/>
          <a:p>
            <a:pPr marL="285750" indent="-285750">
              <a:buFont typeface="Arial" panose="020B0604020202020204" pitchFamily="34" charset="0"/>
              <a:buChar char="•"/>
            </a:pPr>
            <a:r>
              <a:rPr lang="en-GB" dirty="0">
                <a:solidFill>
                  <a:srgbClr val="212529"/>
                </a:solidFill>
                <a:latin typeface="Times New Roman" panose="02020603050405020304" pitchFamily="18" charset="0"/>
                <a:cs typeface="Times New Roman" panose="02020603050405020304" pitchFamily="18" charset="0"/>
              </a:rPr>
              <a:t>The central component to the DBSCAN is the concept of core samples, which are samples that are in areas of high density</a:t>
            </a:r>
            <a:r>
              <a:rPr lang="en-GB" dirty="0" smtClean="0">
                <a:solidFill>
                  <a:srgbClr val="212529"/>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GB" dirty="0">
              <a:solidFill>
                <a:srgbClr val="2125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smtClean="0">
              <a:solidFill>
                <a:srgbClr val="2125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solidFill>
                <a:srgbClr val="2125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smtClean="0">
              <a:solidFill>
                <a:srgbClr val="2125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solidFill>
                <a:srgbClr val="2125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smtClean="0">
              <a:solidFill>
                <a:srgbClr val="2125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solidFill>
                <a:srgbClr val="2125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smtClean="0">
              <a:solidFill>
                <a:srgbClr val="2125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solidFill>
                <a:srgbClr val="2125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smtClean="0">
              <a:solidFill>
                <a:srgbClr val="2125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solidFill>
                <a:srgbClr val="212529"/>
              </a:solidFill>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     </a:t>
            </a: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8" name="Rectangle 2"/>
          <p:cNvSpPr>
            <a:spLocks noChangeArrowheads="1"/>
          </p:cNvSpPr>
          <p:nvPr/>
        </p:nvSpPr>
        <p:spPr bwMode="auto">
          <a:xfrm rot="10800000" flipV="1">
            <a:off x="1018700" y="3238740"/>
            <a:ext cx="1039782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we define a core sample as being a sample in the dataset such that there exist </a:t>
            </a:r>
            <a:r>
              <a:rPr kumimoji="0" lang="en-US" altLang="en-US" b="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min_samples</a:t>
            </a:r>
            <a:r>
              <a:rPr kumimoji="0" lang="en-US" altLang="en-US" b="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other samples within a   distance of </a:t>
            </a:r>
            <a:r>
              <a:rPr kumimoji="0" lang="en-US" altLang="en-US" b="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eps</a:t>
            </a:r>
            <a:r>
              <a:rPr kumimoji="0" lang="en-US" altLang="en-US" b="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which are defined as neighbors of the core sample</a:t>
            </a: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6794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05346" y="1564388"/>
            <a:ext cx="10224655" cy="4247317"/>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First, even though the core samples will always be assigned to the same clusters, the labels of those clusters will depend on the order in which those samples are encountered in the data.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smtClean="0">
              <a:solidFill>
                <a:srgbClr val="212529"/>
              </a:solidFill>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Second and more importantly, the clusters to which non-core samples are assigned can differ depending on the data order.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smtClean="0">
              <a:solidFill>
                <a:srgbClr val="212529"/>
              </a:solidFill>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This would happen when a non-core sample has a distance lower than </a:t>
            </a:r>
            <a:r>
              <a:rPr kumimoji="0" lang="en-US" altLang="en-US"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eps</a:t>
            </a:r>
            <a:r>
              <a:rPr kumimoji="0" lang="en-US" altLang="en-US" b="0" i="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to two core samples in different clusters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smtClean="0">
              <a:solidFill>
                <a:srgbClr val="212529"/>
              </a:solidFill>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By the triangular inequality, those two core samples must be more distant than </a:t>
            </a:r>
            <a:r>
              <a:rPr kumimoji="0" lang="en-US" altLang="en-US"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eps</a:t>
            </a:r>
            <a:r>
              <a:rPr kumimoji="0" lang="en-US" altLang="en-US" b="0" i="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from each other, or they would be in the same cluster.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smtClean="0">
              <a:solidFill>
                <a:srgbClr val="212529"/>
              </a:solidFill>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212529"/>
                </a:solidFill>
                <a:effectLst/>
                <a:latin typeface="Times New Roman" panose="02020603050405020304" pitchFamily="18" charset="0"/>
                <a:cs typeface="Times New Roman" panose="02020603050405020304" pitchFamily="18" charset="0"/>
              </a:rPr>
              <a:t> The non-core sample is assigned to whichever cluster is generated first in a pass through the data, and so the results will depend on the data ordering.</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2897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407</TotalTime>
  <Words>145</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Century Gothic</vt:lpstr>
      <vt:lpstr>Söhne</vt:lpstr>
      <vt:lpstr>Times New Roman</vt:lpstr>
      <vt:lpstr>Wingdings 3</vt:lpstr>
      <vt:lpstr>Wisp</vt:lpstr>
      <vt:lpstr>   DENSITY BASED SPATIAL CLUSTERING    OF APLLICATION WITH NOISE  (Unsupervised Learning)</vt:lpstr>
      <vt:lpstr>DBSCAN (Density-Based Spatial Clustering of Applications with Noise) is a clustering algorithm that groups together data points that are close to each other based on a density criterion.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cp:revision>
  <dcterms:created xsi:type="dcterms:W3CDTF">2023-11-01T11:41:35Z</dcterms:created>
  <dcterms:modified xsi:type="dcterms:W3CDTF">2024-02-07T07:21:35Z</dcterms:modified>
</cp:coreProperties>
</file>