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43"/>
  </p:notesMasterIdLst>
  <p:sldIdLst>
    <p:sldId id="288" r:id="rId2"/>
    <p:sldId id="330" r:id="rId3"/>
    <p:sldId id="327" r:id="rId4"/>
    <p:sldId id="291" r:id="rId5"/>
    <p:sldId id="293" r:id="rId6"/>
    <p:sldId id="294" r:id="rId7"/>
    <p:sldId id="295" r:id="rId8"/>
    <p:sldId id="328" r:id="rId9"/>
    <p:sldId id="296" r:id="rId10"/>
    <p:sldId id="299" r:id="rId11"/>
    <p:sldId id="300" r:id="rId12"/>
    <p:sldId id="301" r:id="rId13"/>
    <p:sldId id="302" r:id="rId14"/>
    <p:sldId id="297" r:id="rId15"/>
    <p:sldId id="303" r:id="rId16"/>
    <p:sldId id="311" r:id="rId17"/>
    <p:sldId id="289" r:id="rId18"/>
    <p:sldId id="310" r:id="rId19"/>
    <p:sldId id="304" r:id="rId20"/>
    <p:sldId id="305" r:id="rId21"/>
    <p:sldId id="306" r:id="rId22"/>
    <p:sldId id="307" r:id="rId23"/>
    <p:sldId id="308" r:id="rId24"/>
    <p:sldId id="329" r:id="rId25"/>
    <p:sldId id="298" r:id="rId26"/>
    <p:sldId id="312" r:id="rId27"/>
    <p:sldId id="313" r:id="rId28"/>
    <p:sldId id="321" r:id="rId29"/>
    <p:sldId id="319" r:id="rId30"/>
    <p:sldId id="320" r:id="rId31"/>
    <p:sldId id="314" r:id="rId32"/>
    <p:sldId id="322" r:id="rId33"/>
    <p:sldId id="315" r:id="rId34"/>
    <p:sldId id="316" r:id="rId35"/>
    <p:sldId id="317" r:id="rId36"/>
    <p:sldId id="323" r:id="rId37"/>
    <p:sldId id="324" r:id="rId38"/>
    <p:sldId id="318" r:id="rId39"/>
    <p:sldId id="325" r:id="rId40"/>
    <p:sldId id="309" r:id="rId41"/>
    <p:sldId id="32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5" autoAdjust="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4C7C18-8C6C-4B08-8DF6-442E31A2E2E8}">
      <dgm:prSet phldrT="[Text]"/>
      <dgm:spPr/>
      <dgm:t>
        <a:bodyPr/>
        <a:lstStyle/>
        <a:p>
          <a:r>
            <a:rPr lang="en-US" dirty="0" smtClean="0"/>
            <a:t>Cart Created</a:t>
          </a:r>
          <a:endParaRPr lang="en-US" dirty="0"/>
        </a:p>
      </dgm:t>
    </dgm:pt>
    <dgm:pt modelId="{5F2CD9DF-08F8-481B-8B21-842445D56D19}" type="parTrans" cxnId="{FCD10AB3-71E3-4540-9F39-41C514E383F4}">
      <dgm:prSet/>
      <dgm:spPr/>
      <dgm:t>
        <a:bodyPr/>
        <a:lstStyle/>
        <a:p>
          <a:endParaRPr lang="en-US"/>
        </a:p>
      </dgm:t>
    </dgm:pt>
    <dgm:pt modelId="{E284B741-F9AF-40B3-B45C-F8DD3D2029DF}" type="sibTrans" cxnId="{FCD10AB3-71E3-4540-9F39-41C514E383F4}">
      <dgm:prSet/>
      <dgm:spPr/>
      <dgm:t>
        <a:bodyPr/>
        <a:lstStyle/>
        <a:p>
          <a:endParaRPr lang="en-US"/>
        </a:p>
      </dgm:t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3 Items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Shipping Information Added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AA9A283E-42EF-4625-B804-E793BD8DEF33}" type="pres">
      <dgm:prSet presAssocID="{EC4C7C18-8C6C-4B08-8DF6-442E31A2E2E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F65CC-5324-48F3-A570-A659ED9A6C2C}" type="pres">
      <dgm:prSet presAssocID="{E284B741-F9AF-40B3-B45C-F8DD3D2029DF}" presName="sibTrans" presStyleCnt="0"/>
      <dgm:spPr/>
    </dgm:pt>
    <dgm:pt modelId="{49E8F612-A7D6-4E2F-970D-8C23293FD90F}" type="pres">
      <dgm:prSet presAssocID="{CBB572AD-9595-40F6-BFB5-5148CB9247C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4AB5E007-3862-4B15-8B18-99BE3C16519F}" type="pres">
      <dgm:prSet presAssocID="{4FB49ABD-00DC-411B-991C-3A3167F3A65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10AB3-71E3-4540-9F39-41C514E383F4}" srcId="{C9B1DCEE-4CE6-4B8E-9E32-A7CA98DBF00B}" destId="{EC4C7C18-8C6C-4B08-8DF6-442E31A2E2E8}" srcOrd="0" destOrd="0" parTransId="{5F2CD9DF-08F8-481B-8B21-842445D56D19}" sibTransId="{E284B741-F9AF-40B3-B45C-F8DD3D2029DF}"/>
    <dgm:cxn modelId="{FB6A9358-7D5B-4B71-B681-A3A16E811C57}" type="presOf" srcId="{4FB49ABD-00DC-411B-991C-3A3167F3A65B}" destId="{4AB5E007-3862-4B15-8B18-99BE3C16519F}" srcOrd="0" destOrd="0" presId="urn:microsoft.com/office/officeart/2005/8/layout/hProcess9"/>
    <dgm:cxn modelId="{D58500C8-6ECC-4EC0-ADE4-001A7B0B9FBB}" type="presOf" srcId="{CBB572AD-9595-40F6-BFB5-5148CB9247CB}" destId="{49E8F612-A7D6-4E2F-970D-8C23293FD90F}" srcOrd="0" destOrd="0" presId="urn:microsoft.com/office/officeart/2005/8/layout/hProcess9"/>
    <dgm:cxn modelId="{0EFF67DC-DB99-4EFC-B35D-A430D5D36677}" type="presOf" srcId="{EC4C7C18-8C6C-4B08-8DF6-442E31A2E2E8}" destId="{AA9A283E-42EF-4625-B804-E793BD8DEF33}" srcOrd="0" destOrd="0" presId="urn:microsoft.com/office/officeart/2005/8/layout/hProcess9"/>
    <dgm:cxn modelId="{CE7ED0CF-E8E3-4645-931C-1AA4528C2457}" srcId="{C9B1DCEE-4CE6-4B8E-9E32-A7CA98DBF00B}" destId="{4FB49ABD-00DC-411B-991C-3A3167F3A65B}" srcOrd="2" destOrd="0" parTransId="{C639196A-B65C-44FC-B1E6-6FC0540BDFD1}" sibTransId="{BC788DFE-7DC5-4D05-9E02-377E93CDDD72}"/>
    <dgm:cxn modelId="{F7A8C129-EBF4-44FE-8621-4C44D1598259}" srcId="{C9B1DCEE-4CE6-4B8E-9E32-A7CA98DBF00B}" destId="{CBB572AD-9595-40F6-BFB5-5148CB9247CB}" srcOrd="1" destOrd="0" parTransId="{065663AF-4B60-4512-BD77-3D24D8BD8505}" sibTransId="{01407962-F7B9-4BE3-9E2E-C655394C5E4D}"/>
    <dgm:cxn modelId="{DF6F236E-D9BA-46F0-AAE5-5AF78353983C}" type="presOf" srcId="{C9B1DCEE-4CE6-4B8E-9E32-A7CA98DBF00B}" destId="{E5C98766-C6E5-43CC-AF09-B6EFBD9F87CC}" srcOrd="0" destOrd="0" presId="urn:microsoft.com/office/officeart/2005/8/layout/hProcess9"/>
    <dgm:cxn modelId="{1F57E64A-2A08-4FA0-A1BE-EC1EAAC752D8}" type="presParOf" srcId="{E5C98766-C6E5-43CC-AF09-B6EFBD9F87CC}" destId="{4E15D9B2-E599-43BA-88A2-A6EE8C686704}" srcOrd="0" destOrd="0" presId="urn:microsoft.com/office/officeart/2005/8/layout/hProcess9"/>
    <dgm:cxn modelId="{58CB29D5-BDCD-41C7-9CC7-E746B02AD9BF}" type="presParOf" srcId="{E5C98766-C6E5-43CC-AF09-B6EFBD9F87CC}" destId="{659AADBF-D560-49A9-94A9-3A2A34B63037}" srcOrd="1" destOrd="0" presId="urn:microsoft.com/office/officeart/2005/8/layout/hProcess9"/>
    <dgm:cxn modelId="{C1E30E46-41F5-4710-B8C0-DF8E05326881}" type="presParOf" srcId="{659AADBF-D560-49A9-94A9-3A2A34B63037}" destId="{AA9A283E-42EF-4625-B804-E793BD8DEF33}" srcOrd="0" destOrd="0" presId="urn:microsoft.com/office/officeart/2005/8/layout/hProcess9"/>
    <dgm:cxn modelId="{73753E6C-D9E3-4AAC-9923-9F8FAAD6617B}" type="presParOf" srcId="{659AADBF-D560-49A9-94A9-3A2A34B63037}" destId="{2D8F65CC-5324-48F3-A570-A659ED9A6C2C}" srcOrd="1" destOrd="0" presId="urn:microsoft.com/office/officeart/2005/8/layout/hProcess9"/>
    <dgm:cxn modelId="{CE925EF3-C534-4422-B23E-7A6D0E0144C0}" type="presParOf" srcId="{659AADBF-D560-49A9-94A9-3A2A34B63037}" destId="{49E8F612-A7D6-4E2F-970D-8C23293FD90F}" srcOrd="2" destOrd="0" presId="urn:microsoft.com/office/officeart/2005/8/layout/hProcess9"/>
    <dgm:cxn modelId="{7D23DED0-1333-49D6-9303-FE3256B83FEF}" type="presParOf" srcId="{659AADBF-D560-49A9-94A9-3A2A34B63037}" destId="{90E041AF-EAD6-4B79-8136-3EB3060BCC79}" srcOrd="3" destOrd="0" presId="urn:microsoft.com/office/officeart/2005/8/layout/hProcess9"/>
    <dgm:cxn modelId="{EC8F47B3-6CCA-42CC-BFA2-31B8883540DD}" type="presParOf" srcId="{659AADBF-D560-49A9-94A9-3A2A34B63037}" destId="{4AB5E007-3862-4B15-8B18-99BE3C16519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4C7C18-8C6C-4B08-8DF6-442E31A2E2E8}">
      <dgm:prSet phldrT="[Text]"/>
      <dgm:spPr/>
      <dgm:t>
        <a:bodyPr/>
        <a:lstStyle/>
        <a:p>
          <a:r>
            <a:rPr lang="en-US" dirty="0" smtClean="0"/>
            <a:t>Cart Created</a:t>
          </a:r>
          <a:endParaRPr lang="en-US" dirty="0"/>
        </a:p>
      </dgm:t>
    </dgm:pt>
    <dgm:pt modelId="{5F2CD9DF-08F8-481B-8B21-842445D56D19}" type="parTrans" cxnId="{FCD10AB3-71E3-4540-9F39-41C514E383F4}">
      <dgm:prSet/>
      <dgm:spPr/>
      <dgm:t>
        <a:bodyPr/>
        <a:lstStyle/>
        <a:p>
          <a:endParaRPr lang="en-US"/>
        </a:p>
      </dgm:t>
    </dgm:pt>
    <dgm:pt modelId="{E284B741-F9AF-40B3-B45C-F8DD3D2029DF}" type="sibTrans" cxnId="{FCD10AB3-71E3-4540-9F39-41C514E383F4}">
      <dgm:prSet/>
      <dgm:spPr/>
      <dgm:t>
        <a:bodyPr/>
        <a:lstStyle/>
        <a:p>
          <a:endParaRPr lang="en-US"/>
        </a:p>
      </dgm:t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3 Items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Shipping Information Added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0627AC84-13AA-431D-BA5E-1A59777F542A}">
      <dgm:prSet phldrT="[Text]"/>
      <dgm:spPr/>
      <dgm:t>
        <a:bodyPr/>
        <a:lstStyle/>
        <a:p>
          <a:r>
            <a:rPr lang="en-US" dirty="0" smtClean="0"/>
            <a:t>1Item Removed</a:t>
          </a:r>
          <a:endParaRPr lang="en-US" dirty="0"/>
        </a:p>
      </dgm:t>
    </dgm:pt>
    <dgm:pt modelId="{B9D83BE3-9A1F-43B1-88EA-A4E3AFB00CE2}" type="parTrans" cxnId="{A3A52F79-CB62-4999-A256-1C543EE9D839}">
      <dgm:prSet/>
      <dgm:spPr/>
      <dgm:t>
        <a:bodyPr/>
        <a:lstStyle/>
        <a:p>
          <a:endParaRPr lang="en-US"/>
        </a:p>
      </dgm:t>
    </dgm:pt>
    <dgm:pt modelId="{086FD602-EA53-4E20-84CB-813E56CF6CC2}" type="sibTrans" cxnId="{A3A52F79-CB62-4999-A256-1C543EE9D839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AA9A283E-42EF-4625-B804-E793BD8DEF33}" type="pres">
      <dgm:prSet presAssocID="{EC4C7C18-8C6C-4B08-8DF6-442E31A2E2E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F65CC-5324-48F3-A570-A659ED9A6C2C}" type="pres">
      <dgm:prSet presAssocID="{E284B741-F9AF-40B3-B45C-F8DD3D2029DF}" presName="sibTrans" presStyleCnt="0"/>
      <dgm:spPr/>
    </dgm:pt>
    <dgm:pt modelId="{49E8F612-A7D6-4E2F-970D-8C23293FD90F}" type="pres">
      <dgm:prSet presAssocID="{CBB572AD-9595-40F6-BFB5-5148CB9247C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52587061-8EFB-4B46-8CCE-680407976515}" type="pres">
      <dgm:prSet presAssocID="{0627AC84-13AA-431D-BA5E-1A59777F542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8EF4B-C64D-42EE-B090-F36C9D2FAE2D}" type="pres">
      <dgm:prSet presAssocID="{086FD602-EA53-4E20-84CB-813E56CF6CC2}" presName="sibTrans" presStyleCnt="0"/>
      <dgm:spPr/>
    </dgm:pt>
    <dgm:pt modelId="{4AB5E007-3862-4B15-8B18-99BE3C16519F}" type="pres">
      <dgm:prSet presAssocID="{4FB49ABD-00DC-411B-991C-3A3167F3A65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AAF3A-A805-4306-9986-0E28CF1B0A6D}" type="presOf" srcId="{CBB572AD-9595-40F6-BFB5-5148CB9247CB}" destId="{49E8F612-A7D6-4E2F-970D-8C23293FD90F}" srcOrd="0" destOrd="0" presId="urn:microsoft.com/office/officeart/2005/8/layout/hProcess9"/>
    <dgm:cxn modelId="{F7A8C129-EBF4-44FE-8621-4C44D1598259}" srcId="{C9B1DCEE-4CE6-4B8E-9E32-A7CA98DBF00B}" destId="{CBB572AD-9595-40F6-BFB5-5148CB9247CB}" srcOrd="1" destOrd="0" parTransId="{065663AF-4B60-4512-BD77-3D24D8BD8505}" sibTransId="{01407962-F7B9-4BE3-9E2E-C655394C5E4D}"/>
    <dgm:cxn modelId="{FCD10AB3-71E3-4540-9F39-41C514E383F4}" srcId="{C9B1DCEE-4CE6-4B8E-9E32-A7CA98DBF00B}" destId="{EC4C7C18-8C6C-4B08-8DF6-442E31A2E2E8}" srcOrd="0" destOrd="0" parTransId="{5F2CD9DF-08F8-481B-8B21-842445D56D19}" sibTransId="{E284B741-F9AF-40B3-B45C-F8DD3D2029DF}"/>
    <dgm:cxn modelId="{4B1FC812-809E-4755-A1C2-DE39E33ADA49}" type="presOf" srcId="{C9B1DCEE-4CE6-4B8E-9E32-A7CA98DBF00B}" destId="{E5C98766-C6E5-43CC-AF09-B6EFBD9F87CC}" srcOrd="0" destOrd="0" presId="urn:microsoft.com/office/officeart/2005/8/layout/hProcess9"/>
    <dgm:cxn modelId="{A9B46F92-E917-4D4F-9E61-C1AC7073D3C6}" type="presOf" srcId="{0627AC84-13AA-431D-BA5E-1A59777F542A}" destId="{52587061-8EFB-4B46-8CCE-680407976515}" srcOrd="0" destOrd="0" presId="urn:microsoft.com/office/officeart/2005/8/layout/hProcess9"/>
    <dgm:cxn modelId="{A3A52F79-CB62-4999-A256-1C543EE9D839}" srcId="{C9B1DCEE-4CE6-4B8E-9E32-A7CA98DBF00B}" destId="{0627AC84-13AA-431D-BA5E-1A59777F542A}" srcOrd="2" destOrd="0" parTransId="{B9D83BE3-9A1F-43B1-88EA-A4E3AFB00CE2}" sibTransId="{086FD602-EA53-4E20-84CB-813E56CF6CC2}"/>
    <dgm:cxn modelId="{E3F8C273-EDCE-4E75-9AF9-F1215FEA7A82}" type="presOf" srcId="{4FB49ABD-00DC-411B-991C-3A3167F3A65B}" destId="{4AB5E007-3862-4B15-8B18-99BE3C16519F}" srcOrd="0" destOrd="0" presId="urn:microsoft.com/office/officeart/2005/8/layout/hProcess9"/>
    <dgm:cxn modelId="{145C9874-0CB7-423B-B673-F7BFB80E9CF9}" type="presOf" srcId="{EC4C7C18-8C6C-4B08-8DF6-442E31A2E2E8}" destId="{AA9A283E-42EF-4625-B804-E793BD8DEF33}" srcOrd="0" destOrd="0" presId="urn:microsoft.com/office/officeart/2005/8/layout/hProcess9"/>
    <dgm:cxn modelId="{CE7ED0CF-E8E3-4645-931C-1AA4528C2457}" srcId="{C9B1DCEE-4CE6-4B8E-9E32-A7CA98DBF00B}" destId="{4FB49ABD-00DC-411B-991C-3A3167F3A65B}" srcOrd="3" destOrd="0" parTransId="{C639196A-B65C-44FC-B1E6-6FC0540BDFD1}" sibTransId="{BC788DFE-7DC5-4D05-9E02-377E93CDDD72}"/>
    <dgm:cxn modelId="{3B5E438F-6CF5-46C0-A6F8-B617C9D84B0A}" type="presParOf" srcId="{E5C98766-C6E5-43CC-AF09-B6EFBD9F87CC}" destId="{4E15D9B2-E599-43BA-88A2-A6EE8C686704}" srcOrd="0" destOrd="0" presId="urn:microsoft.com/office/officeart/2005/8/layout/hProcess9"/>
    <dgm:cxn modelId="{6C3D919F-4DEC-42D8-AE47-9BB560B64FA9}" type="presParOf" srcId="{E5C98766-C6E5-43CC-AF09-B6EFBD9F87CC}" destId="{659AADBF-D560-49A9-94A9-3A2A34B63037}" srcOrd="1" destOrd="0" presId="urn:microsoft.com/office/officeart/2005/8/layout/hProcess9"/>
    <dgm:cxn modelId="{C1F13071-7E96-4A1C-8751-20001DB62351}" type="presParOf" srcId="{659AADBF-D560-49A9-94A9-3A2A34B63037}" destId="{AA9A283E-42EF-4625-B804-E793BD8DEF33}" srcOrd="0" destOrd="0" presId="urn:microsoft.com/office/officeart/2005/8/layout/hProcess9"/>
    <dgm:cxn modelId="{48102DB6-505C-4F03-84BC-6A5762A608D9}" type="presParOf" srcId="{659AADBF-D560-49A9-94A9-3A2A34B63037}" destId="{2D8F65CC-5324-48F3-A570-A659ED9A6C2C}" srcOrd="1" destOrd="0" presId="urn:microsoft.com/office/officeart/2005/8/layout/hProcess9"/>
    <dgm:cxn modelId="{36278D9E-764D-4746-AEFA-EADAF5033AEA}" type="presParOf" srcId="{659AADBF-D560-49A9-94A9-3A2A34B63037}" destId="{49E8F612-A7D6-4E2F-970D-8C23293FD90F}" srcOrd="2" destOrd="0" presId="urn:microsoft.com/office/officeart/2005/8/layout/hProcess9"/>
    <dgm:cxn modelId="{8AA0BC59-75E7-4679-A753-8D85ECC8F648}" type="presParOf" srcId="{659AADBF-D560-49A9-94A9-3A2A34B63037}" destId="{90E041AF-EAD6-4B79-8136-3EB3060BCC79}" srcOrd="3" destOrd="0" presId="urn:microsoft.com/office/officeart/2005/8/layout/hProcess9"/>
    <dgm:cxn modelId="{BC77723B-CAB5-4889-9209-35A70CBDA98F}" type="presParOf" srcId="{659AADBF-D560-49A9-94A9-3A2A34B63037}" destId="{52587061-8EFB-4B46-8CCE-680407976515}" srcOrd="4" destOrd="0" presId="urn:microsoft.com/office/officeart/2005/8/layout/hProcess9"/>
    <dgm:cxn modelId="{C15CF387-0C6F-4475-9B6A-842AF6FEE9EF}" type="presParOf" srcId="{659AADBF-D560-49A9-94A9-3A2A34B63037}" destId="{9CC8EF4B-C64D-42EE-B090-F36C9D2FAE2D}" srcOrd="5" destOrd="0" presId="urn:microsoft.com/office/officeart/2005/8/layout/hProcess9"/>
    <dgm:cxn modelId="{7BF78BE6-C7F3-4E27-8720-4FBD4131A7D5}" type="presParOf" srcId="{659AADBF-D560-49A9-94A9-3A2A34B63037}" destId="{4AB5E007-3862-4B15-8B18-99BE3C16519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A283E-42EF-4625-B804-E793BD8DEF33}">
      <dsp:nvSpPr>
        <dsp:cNvPr id="0" name=""/>
        <dsp:cNvSpPr/>
      </dsp:nvSpPr>
      <dsp:spPr>
        <a:xfrm>
          <a:off x="9167" y="1624012"/>
          <a:ext cx="2747010" cy="2165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Cart Created</a:t>
          </a:r>
          <a:endParaRPr lang="en-US" sz="3400" kern="1200" dirty="0"/>
        </a:p>
      </dsp:txBody>
      <dsp:txXfrm>
        <a:off x="114871" y="1729716"/>
        <a:ext cx="2535602" cy="1953942"/>
      </dsp:txXfrm>
    </dsp:sp>
    <dsp:sp modelId="{49E8F612-A7D6-4E2F-970D-8C23293FD90F}">
      <dsp:nvSpPr>
        <dsp:cNvPr id="0" name=""/>
        <dsp:cNvSpPr/>
      </dsp:nvSpPr>
      <dsp:spPr>
        <a:xfrm>
          <a:off x="2893695" y="1624012"/>
          <a:ext cx="2747010" cy="2165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3 Items Added</a:t>
          </a:r>
          <a:endParaRPr lang="en-US" sz="3400" kern="1200" dirty="0"/>
        </a:p>
      </dsp:txBody>
      <dsp:txXfrm>
        <a:off x="2999399" y="1729716"/>
        <a:ext cx="2535602" cy="1953942"/>
      </dsp:txXfrm>
    </dsp:sp>
    <dsp:sp modelId="{4AB5E007-3862-4B15-8B18-99BE3C16519F}">
      <dsp:nvSpPr>
        <dsp:cNvPr id="0" name=""/>
        <dsp:cNvSpPr/>
      </dsp:nvSpPr>
      <dsp:spPr>
        <a:xfrm>
          <a:off x="5778222" y="1624012"/>
          <a:ext cx="2747010" cy="2165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Shipping Information Added</a:t>
          </a:r>
          <a:endParaRPr lang="en-US" sz="3400" kern="1200" dirty="0"/>
        </a:p>
      </dsp:txBody>
      <dsp:txXfrm>
        <a:off x="5883926" y="1729716"/>
        <a:ext cx="2535602" cy="195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9009" y="0"/>
          <a:ext cx="7355443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A283E-42EF-4625-B804-E793BD8DEF33}">
      <dsp:nvSpPr>
        <dsp:cNvPr id="0" name=""/>
        <dsp:cNvSpPr/>
      </dsp:nvSpPr>
      <dsp:spPr>
        <a:xfrm>
          <a:off x="4330" y="1624012"/>
          <a:ext cx="2083084" cy="2165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Cart Created</a:t>
          </a:r>
          <a:endParaRPr lang="en-US" sz="2500" kern="1200" dirty="0"/>
        </a:p>
      </dsp:txBody>
      <dsp:txXfrm>
        <a:off x="106018" y="1725700"/>
        <a:ext cx="1879708" cy="1961974"/>
      </dsp:txXfrm>
    </dsp:sp>
    <dsp:sp modelId="{49E8F612-A7D6-4E2F-970D-8C23293FD90F}">
      <dsp:nvSpPr>
        <dsp:cNvPr id="0" name=""/>
        <dsp:cNvSpPr/>
      </dsp:nvSpPr>
      <dsp:spPr>
        <a:xfrm>
          <a:off x="2191569" y="1624012"/>
          <a:ext cx="2083084" cy="2165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 Items Added</a:t>
          </a:r>
          <a:endParaRPr lang="en-US" sz="2500" kern="1200" dirty="0"/>
        </a:p>
      </dsp:txBody>
      <dsp:txXfrm>
        <a:off x="2293257" y="1725700"/>
        <a:ext cx="1879708" cy="1961974"/>
      </dsp:txXfrm>
    </dsp:sp>
    <dsp:sp modelId="{52587061-8EFB-4B46-8CCE-680407976515}">
      <dsp:nvSpPr>
        <dsp:cNvPr id="0" name=""/>
        <dsp:cNvSpPr/>
      </dsp:nvSpPr>
      <dsp:spPr>
        <a:xfrm>
          <a:off x="4378808" y="1624012"/>
          <a:ext cx="2083084" cy="2165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1Item Removed</a:t>
          </a:r>
          <a:endParaRPr lang="en-US" sz="2500" kern="1200" dirty="0"/>
        </a:p>
      </dsp:txBody>
      <dsp:txXfrm>
        <a:off x="4480496" y="1725700"/>
        <a:ext cx="1879708" cy="1961974"/>
      </dsp:txXfrm>
    </dsp:sp>
    <dsp:sp modelId="{4AB5E007-3862-4B15-8B18-99BE3C16519F}">
      <dsp:nvSpPr>
        <dsp:cNvPr id="0" name=""/>
        <dsp:cNvSpPr/>
      </dsp:nvSpPr>
      <dsp:spPr>
        <a:xfrm>
          <a:off x="6566047" y="1624012"/>
          <a:ext cx="2083084" cy="2165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Shipping Information Added</a:t>
          </a:r>
          <a:endParaRPr lang="en-US" sz="2500" kern="1200" dirty="0"/>
        </a:p>
      </dsp:txBody>
      <dsp:txXfrm>
        <a:off x="6667735" y="1725700"/>
        <a:ext cx="1879708" cy="196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25EAB-CC1D-44DE-870B-60C4521F5D72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080A-9404-45AA-8636-A1AF2582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E080A-9404-45AA-8636-A1AF2582F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C9E58D-73E8-4C3A-87F4-C0B220249DB4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ReportingDatabas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QRS.html" TargetMode="External"/><Relationship Id="rId2" Type="http://schemas.openxmlformats.org/officeDocument/2006/relationships/hyperlink" Target="https://github.com/ketikochofax/CQRS.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qrs.wordpress.com/document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 smtClean="0"/>
              <a:t>Dawg</a:t>
            </a:r>
            <a:r>
              <a:rPr lang="en-US" dirty="0" smtClean="0"/>
              <a:t> I Heard You Like</a:t>
            </a:r>
            <a:br>
              <a:rPr lang="en-US" dirty="0" smtClean="0"/>
            </a:br>
            <a:r>
              <a:rPr lang="en-US" sz="9600" dirty="0" smtClean="0"/>
              <a:t>CQRS</a:t>
            </a:r>
            <a:endParaRPr lang="en-US" sz="9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Ryan Hansen</a:t>
            </a:r>
          </a:p>
          <a:p>
            <a:endParaRPr lang="en-US" dirty="0" smtClean="0"/>
          </a:p>
          <a:p>
            <a:r>
              <a:rPr lang="en-US" dirty="0" err="1" smtClean="0"/>
              <a:t>ketikochofax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15000" y="4267200"/>
            <a:ext cx="668867" cy="309471"/>
            <a:chOff x="2667000" y="3429000"/>
            <a:chExt cx="668867" cy="309471"/>
          </a:xfrm>
        </p:grpSpPr>
        <p:pic>
          <p:nvPicPr>
            <p:cNvPr id="1026" name="Picture 2" descr="C:\Users\hansenr\Desktop\twitter_newbird_boxed_whiteon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67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ansenr\Desktop\github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067" y="34336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</a:t>
            </a:r>
            <a:r>
              <a:rPr lang="en-US" dirty="0"/>
              <a:t>Losing intent of the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intent matter?</a:t>
            </a:r>
          </a:p>
          <a:p>
            <a:r>
              <a:rPr lang="en-US" dirty="0" smtClean="0"/>
              <a:t>Users have to be trained to use the system</a:t>
            </a:r>
          </a:p>
          <a:p>
            <a:r>
              <a:rPr lang="en-US" dirty="0" smtClean="0"/>
              <a:t>Developers don’t know how the system is being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6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capture user actions through commands</a:t>
            </a:r>
          </a:p>
          <a:p>
            <a:r>
              <a:rPr lang="en-US" dirty="0" smtClean="0"/>
              <a:t>Tasked based User Interfaces</a:t>
            </a:r>
          </a:p>
          <a:p>
            <a:pPr lvl="1"/>
            <a:r>
              <a:rPr lang="en-US" dirty="0" smtClean="0"/>
              <a:t>Gear screens towards a specific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9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discussion and analysis with business</a:t>
            </a:r>
          </a:p>
          <a:p>
            <a:pPr lvl="1"/>
            <a:r>
              <a:rPr lang="en-US" dirty="0" smtClean="0"/>
              <a:t>Development gains greater understanding of domain</a:t>
            </a:r>
          </a:p>
          <a:p>
            <a:pPr lvl="1"/>
            <a:r>
              <a:rPr lang="en-US" dirty="0" smtClean="0"/>
              <a:t>UI is modeled after actual business workflow</a:t>
            </a:r>
          </a:p>
          <a:p>
            <a:pPr lvl="1"/>
            <a:r>
              <a:rPr lang="en-US" dirty="0" smtClean="0"/>
              <a:t>UI is more intuitive for new users</a:t>
            </a:r>
          </a:p>
          <a:p>
            <a:pPr lvl="1"/>
            <a:r>
              <a:rPr lang="en-US" dirty="0" smtClean="0"/>
              <a:t>Removes dependency on users being trained to use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the past tense</a:t>
            </a:r>
          </a:p>
          <a:p>
            <a:pPr lvl="1"/>
            <a:r>
              <a:rPr lang="en-US" dirty="0" smtClean="0"/>
              <a:t>Commands can be accepted or rejected</a:t>
            </a:r>
          </a:p>
          <a:p>
            <a:pPr lvl="1"/>
            <a:r>
              <a:rPr lang="en-US" dirty="0" smtClean="0"/>
              <a:t>Example: Permissions on invoking an action</a:t>
            </a:r>
          </a:p>
          <a:p>
            <a:r>
              <a:rPr lang="en-US" dirty="0" smtClean="0"/>
              <a:t>CRUD based commands</a:t>
            </a:r>
          </a:p>
          <a:p>
            <a:pPr lvl="1"/>
            <a:r>
              <a:rPr lang="en-US" dirty="0" err="1" smtClean="0"/>
              <a:t>ChangeAddressCommand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Simplifying reads with a separate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same model for read/write bloats our domain objects and complicates executing complex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2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90800" y="1524000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2590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1524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514600" y="36576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54864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26670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05600" y="44196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120000"/>
              <a:gd name="adj4" fmla="val -2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sp>
        <p:nvSpPr>
          <p:cNvPr id="21" name="Line Callout 1 20"/>
          <p:cNvSpPr/>
          <p:nvPr/>
        </p:nvSpPr>
        <p:spPr>
          <a:xfrm>
            <a:off x="152400" y="4495800"/>
            <a:ext cx="2209800" cy="1066800"/>
          </a:xfrm>
          <a:prstGeom prst="borderCallout1">
            <a:avLst>
              <a:gd name="adj1" fmla="val 2678"/>
              <a:gd name="adj2" fmla="val 100288"/>
              <a:gd name="adj3" fmla="val 116786"/>
              <a:gd name="adj4" fmla="val 121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up DTO</a:t>
            </a:r>
          </a:p>
          <a:p>
            <a:pPr algn="ctr"/>
            <a:r>
              <a:rPr lang="en-US" dirty="0" smtClean="0"/>
              <a:t>Status returned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You’ve got to keep them separated!</a:t>
            </a:r>
            <a:endParaRPr lang="en-US" dirty="0"/>
          </a:p>
        </p:txBody>
      </p:sp>
      <p:pic>
        <p:nvPicPr>
          <p:cNvPr id="1026" name="Picture 2" descr="SRP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2167" r="2167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3429000" y="228600"/>
            <a:ext cx="23622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      	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612232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6790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6884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52400" y="3745832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2124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6884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6408820"/>
            <a:ext cx="6553200" cy="44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dirty="0" smtClean="0"/>
              <a:t>Client        			</a:t>
            </a:r>
            <a:r>
              <a:rPr lang="en-US" dirty="0" err="1" smtClean="0"/>
              <a:t>Client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2667000" y="52578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228600" y="5257800"/>
            <a:ext cx="2209800" cy="990600"/>
          </a:xfrm>
          <a:prstGeom prst="borderCallout1">
            <a:avLst>
              <a:gd name="adj1" fmla="val -1230"/>
              <a:gd name="adj2" fmla="val 100868"/>
              <a:gd name="adj3" fmla="val 72883"/>
              <a:gd name="adj4" fmla="val 117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 Sent</a:t>
            </a:r>
          </a:p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/</a:t>
            </a:r>
            <a:r>
              <a:rPr lang="en-US" b="1" dirty="0" err="1" smtClean="0"/>
              <a:t>Nak</a:t>
            </a:r>
            <a:r>
              <a:rPr lang="en-US" b="1" dirty="0" smtClean="0"/>
              <a:t> Response</a:t>
            </a:r>
            <a:endParaRPr lang="en-US" b="1" dirty="0"/>
          </a:p>
        </p:txBody>
      </p:sp>
      <p:sp>
        <p:nvSpPr>
          <p:cNvPr id="13" name="Cloud 12"/>
          <p:cNvSpPr/>
          <p:nvPr/>
        </p:nvSpPr>
        <p:spPr>
          <a:xfrm>
            <a:off x="5257800" y="36576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590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10200" y="52578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81800" y="51816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69355"/>
              <a:gd name="adj4" fmla="val -3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104900" y="3390900"/>
            <a:ext cx="6858000" cy="76200"/>
          </a:xfrm>
          <a:prstGeom prst="line">
            <a:avLst/>
          </a:prstGeom>
          <a:ln w="698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4800" y="3048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(Command)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943600" y="3048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(Query)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Public    Properties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objects to expose state for DTOs</a:t>
            </a:r>
          </a:p>
          <a:p>
            <a:r>
              <a:rPr lang="en-US" dirty="0"/>
              <a:t>Preference to use ORM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Lazy loading objects for 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Exposing behavior</a:t>
            </a:r>
          </a:p>
          <a:p>
            <a:r>
              <a:rPr lang="en-US" dirty="0" smtClean="0"/>
              <a:t>Simply returning data required by view</a:t>
            </a:r>
          </a:p>
          <a:p>
            <a:r>
              <a:rPr lang="en-US" dirty="0"/>
              <a:t>Optimizing </a:t>
            </a:r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Object-Relational Mappings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 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and ramp up time for new developers</a:t>
            </a:r>
          </a:p>
          <a:p>
            <a:r>
              <a:rPr lang="en-US" dirty="0" smtClean="0"/>
              <a:t>Third Normal Form Database</a:t>
            </a:r>
          </a:p>
          <a:p>
            <a:r>
              <a:rPr lang="en-US" dirty="0" smtClean="0"/>
              <a:t>Scaling by buying bigger SQL servers or Clustering (ugh!)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knowledge of SQL</a:t>
            </a:r>
          </a:p>
          <a:p>
            <a:r>
              <a:rPr lang="en-US" dirty="0" smtClean="0"/>
              <a:t>Simple ‘select * from table’</a:t>
            </a:r>
          </a:p>
          <a:p>
            <a:r>
              <a:rPr lang="en-US" dirty="0" smtClean="0"/>
              <a:t>Distributing load across more ‘low-end’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queries through ‘</a:t>
            </a:r>
            <a:r>
              <a:rPr lang="en-US" dirty="0" smtClean="0">
                <a:hlinkClick r:id="rId2"/>
              </a:rPr>
              <a:t>Reporting Database</a:t>
            </a:r>
            <a:r>
              <a:rPr lang="en-US" dirty="0" smtClean="0"/>
              <a:t>’ pattern</a:t>
            </a:r>
          </a:p>
          <a:p>
            <a:r>
              <a:rPr lang="en-US" dirty="0" err="1" smtClean="0"/>
              <a:t>Denormalize</a:t>
            </a:r>
            <a:r>
              <a:rPr lang="en-US" dirty="0" smtClean="0"/>
              <a:t> data so each view has it’s own table</a:t>
            </a:r>
          </a:p>
          <a:p>
            <a:r>
              <a:rPr lang="en-US" dirty="0" smtClean="0"/>
              <a:t>Create a ‘Thin Read Layer’ that maps the </a:t>
            </a:r>
            <a:r>
              <a:rPr lang="en-US" dirty="0" err="1" smtClean="0"/>
              <a:t>db</a:t>
            </a:r>
            <a:r>
              <a:rPr lang="en-US" dirty="0" smtClean="0"/>
              <a:t> query to DTO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6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Removes need for public properties on domain model</a:t>
            </a:r>
          </a:p>
          <a:p>
            <a:pPr lvl="1"/>
            <a:r>
              <a:rPr lang="en-US" dirty="0" smtClean="0"/>
              <a:t>Domain becomes strictly behavioral</a:t>
            </a:r>
          </a:p>
          <a:p>
            <a:r>
              <a:rPr lang="en-US" dirty="0" smtClean="0"/>
              <a:t>Queries become simplified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r>
              <a:rPr lang="en-US" dirty="0" smtClean="0"/>
              <a:t>Removes need for an ORM tool</a:t>
            </a:r>
          </a:p>
          <a:p>
            <a:r>
              <a:rPr lang="en-US" dirty="0" smtClean="0"/>
              <a:t>Opens us up to use different databases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, MySQL, SQL Express</a:t>
            </a:r>
          </a:p>
          <a:p>
            <a:pPr lvl="1"/>
            <a:r>
              <a:rPr lang="en-US" dirty="0" smtClean="0"/>
              <a:t>How about document based – </a:t>
            </a:r>
            <a:r>
              <a:rPr lang="en-US" dirty="0" err="1" smtClean="0"/>
              <a:t>RavenDB</a:t>
            </a:r>
            <a:r>
              <a:rPr lang="en-US" dirty="0" smtClean="0"/>
              <a:t> or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Benefit: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optimizations to be made on read and write models separately</a:t>
            </a:r>
          </a:p>
          <a:p>
            <a:r>
              <a:rPr lang="en-US" dirty="0" smtClean="0"/>
              <a:t>CAP Theorem</a:t>
            </a:r>
          </a:p>
          <a:p>
            <a:r>
              <a:rPr lang="en-US" dirty="0"/>
              <a:t>Consistency, </a:t>
            </a:r>
            <a:r>
              <a:rPr lang="en-US" dirty="0" smtClean="0"/>
              <a:t>Availability </a:t>
            </a:r>
            <a:r>
              <a:rPr lang="en-US" dirty="0"/>
              <a:t>, </a:t>
            </a:r>
            <a:r>
              <a:rPr lang="en-US" dirty="0" err="1" smtClean="0"/>
              <a:t>Partionability</a:t>
            </a:r>
            <a:endParaRPr lang="en-US" dirty="0" smtClean="0"/>
          </a:p>
          <a:p>
            <a:r>
              <a:rPr lang="en-US" dirty="0" smtClean="0"/>
              <a:t>Most systems are restricted to single CAP</a:t>
            </a:r>
          </a:p>
          <a:p>
            <a:pPr lvl="1"/>
            <a:r>
              <a:rPr lang="en-US" dirty="0" smtClean="0"/>
              <a:t>Typically Consistency and </a:t>
            </a:r>
            <a:r>
              <a:rPr lang="en-US" dirty="0" err="1" smtClean="0"/>
              <a:t>Availablity</a:t>
            </a:r>
            <a:endParaRPr lang="en-US" dirty="0" smtClean="0"/>
          </a:p>
          <a:p>
            <a:r>
              <a:rPr lang="en-US" dirty="0" smtClean="0"/>
              <a:t>CQRS allows for Read and Write to be optimized</a:t>
            </a:r>
          </a:p>
          <a:p>
            <a:pPr lvl="1"/>
            <a:r>
              <a:rPr lang="en-US" dirty="0" smtClean="0"/>
              <a:t>Read = Availability and </a:t>
            </a:r>
            <a:r>
              <a:rPr lang="en-US" dirty="0" err="1" smtClean="0"/>
              <a:t>Partionability</a:t>
            </a:r>
            <a:endParaRPr lang="en-US" dirty="0" smtClean="0"/>
          </a:p>
          <a:p>
            <a:pPr lvl="1"/>
            <a:r>
              <a:rPr lang="en-US" dirty="0" smtClean="0"/>
              <a:t>Write = Consistency and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yodawgcqrs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051" r="12051"/>
          <a:stretch>
            <a:fillRect/>
          </a:stretch>
        </p:blipFill>
        <p:spPr>
          <a:xfrm>
            <a:off x="381000" y="152400"/>
            <a:ext cx="8540602" cy="5715000"/>
          </a:xfrm>
        </p:spPr>
      </p:pic>
    </p:spTree>
    <p:extLst>
      <p:ext uri="{BB962C8B-B14F-4D97-AF65-F5344CB8AC3E}">
        <p14:creationId xmlns:p14="http://schemas.microsoft.com/office/powerpoint/2010/main" val="7804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Decoupling read and write models with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write database in sync with read database</a:t>
            </a:r>
          </a:p>
        </p:txBody>
      </p:sp>
    </p:spTree>
    <p:extLst>
      <p:ext uri="{BB962C8B-B14F-4D97-AF65-F5344CB8AC3E}">
        <p14:creationId xmlns:p14="http://schemas.microsoft.com/office/powerpoint/2010/main" val="999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events to update both databases</a:t>
            </a:r>
          </a:p>
          <a:p>
            <a:r>
              <a:rPr lang="en-US" dirty="0"/>
              <a:t> Persist events to an append only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6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1600200" y="2286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612232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26790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6884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990600" y="3745832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32124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16884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6408820"/>
            <a:ext cx="6553200" cy="44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2667000" y="52578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228600" y="5257800"/>
            <a:ext cx="2209800" cy="786063"/>
          </a:xfrm>
          <a:prstGeom prst="borderCallout1">
            <a:avLst>
              <a:gd name="adj1" fmla="val -1230"/>
              <a:gd name="adj2" fmla="val 100868"/>
              <a:gd name="adj3" fmla="val 80129"/>
              <a:gd name="adj4" fmla="val 117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 Sent</a:t>
            </a:r>
          </a:p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/</a:t>
            </a:r>
            <a:r>
              <a:rPr lang="en-US" b="1" dirty="0" err="1" smtClean="0"/>
              <a:t>Nak</a:t>
            </a:r>
            <a:r>
              <a:rPr lang="en-US" b="1" dirty="0" smtClean="0"/>
              <a:t> Response</a:t>
            </a:r>
            <a:endParaRPr lang="en-US" b="1" dirty="0"/>
          </a:p>
        </p:txBody>
      </p:sp>
      <p:sp>
        <p:nvSpPr>
          <p:cNvPr id="13" name="Cloud 12"/>
          <p:cNvSpPr/>
          <p:nvPr/>
        </p:nvSpPr>
        <p:spPr>
          <a:xfrm>
            <a:off x="4953000" y="36576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1981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2514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10200" y="52578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agnetic Disk 18"/>
          <p:cNvSpPr/>
          <p:nvPr/>
        </p:nvSpPr>
        <p:spPr>
          <a:xfrm>
            <a:off x="5791200" y="2286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781800" y="51816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69355"/>
              <a:gd name="adj4" fmla="val -3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65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1600200" y="2286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612232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26790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6884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990600" y="3745832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32124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16884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6408820"/>
            <a:ext cx="6553200" cy="44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2667000" y="52578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228600" y="5257800"/>
            <a:ext cx="2209800" cy="786063"/>
          </a:xfrm>
          <a:prstGeom prst="borderCallout1">
            <a:avLst>
              <a:gd name="adj1" fmla="val -1230"/>
              <a:gd name="adj2" fmla="val 100868"/>
              <a:gd name="adj3" fmla="val 80129"/>
              <a:gd name="adj4" fmla="val 117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 Sent</a:t>
            </a:r>
          </a:p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/</a:t>
            </a:r>
            <a:r>
              <a:rPr lang="en-US" b="1" dirty="0" err="1" smtClean="0"/>
              <a:t>Nak</a:t>
            </a:r>
            <a:r>
              <a:rPr lang="en-US" b="1" dirty="0" smtClean="0"/>
              <a:t> Response</a:t>
            </a:r>
            <a:endParaRPr lang="en-US" b="1" dirty="0"/>
          </a:p>
        </p:txBody>
      </p:sp>
      <p:sp>
        <p:nvSpPr>
          <p:cNvPr id="13" name="Cloud 12"/>
          <p:cNvSpPr/>
          <p:nvPr/>
        </p:nvSpPr>
        <p:spPr>
          <a:xfrm>
            <a:off x="4953000" y="36576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1981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2514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10200" y="52578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agnetic Disk 18"/>
          <p:cNvSpPr/>
          <p:nvPr/>
        </p:nvSpPr>
        <p:spPr>
          <a:xfrm>
            <a:off x="5791200" y="2286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581400" y="304800"/>
            <a:ext cx="2133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Eventually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781800" y="51816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69355"/>
              <a:gd name="adj4" fmla="val -3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6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yodawg-facebook-upper-corner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7835" r="7835"/>
          <a:stretch>
            <a:fillRect/>
          </a:stretch>
        </p:blipFill>
        <p:spPr>
          <a:xfrm>
            <a:off x="838200" y="152400"/>
            <a:ext cx="7848600" cy="5709719"/>
          </a:xfrm>
        </p:spPr>
      </p:pic>
    </p:spTree>
    <p:extLst>
      <p:ext uri="{BB962C8B-B14F-4D97-AF65-F5344CB8AC3E}">
        <p14:creationId xmlns:p14="http://schemas.microsoft.com/office/powerpoint/2010/main" val="37484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1600200" y="902368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4343400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5410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5943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4419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4712368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5245768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5791200" y="902368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8563569">
            <a:off x="3359800" y="2500572"/>
            <a:ext cx="2218153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</p:txBody>
      </p:sp>
      <p:sp>
        <p:nvSpPr>
          <p:cNvPr id="13" name="Right Arrow 12"/>
          <p:cNvSpPr/>
          <p:nvPr/>
        </p:nvSpPr>
        <p:spPr>
          <a:xfrm rot="16200000">
            <a:off x="2019300" y="2997868"/>
            <a:ext cx="1447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2273968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4648200" y="1664368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create new </a:t>
            </a:r>
            <a:r>
              <a:rPr lang="en-US" dirty="0" smtClean="0"/>
              <a:t>projections</a:t>
            </a:r>
          </a:p>
          <a:p>
            <a:pPr lvl="1"/>
            <a:r>
              <a:rPr lang="en-US" dirty="0" smtClean="0"/>
              <a:t>Can replay events to populate new views for business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4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Events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r="87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489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/>
        </p:nvGraphicFramePr>
        <p:xfrm>
          <a:off x="304799" y="685800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4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/>
        </p:nvGraphicFramePr>
        <p:xfrm>
          <a:off x="152400" y="685800"/>
          <a:ext cx="8653463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create new </a:t>
            </a:r>
            <a:r>
              <a:rPr lang="en-US" dirty="0" smtClean="0"/>
              <a:t>projections</a:t>
            </a:r>
          </a:p>
          <a:p>
            <a:pPr lvl="1"/>
            <a:r>
              <a:rPr lang="en-US" dirty="0" smtClean="0"/>
              <a:t>Can replay events to populate new views for business</a:t>
            </a:r>
          </a:p>
          <a:p>
            <a:r>
              <a:rPr lang="en-US" dirty="0" smtClean="0"/>
              <a:t>Can switch to event sourcing if cost efficient</a:t>
            </a:r>
            <a:endParaRPr lang="en-US" dirty="0"/>
          </a:p>
          <a:p>
            <a:pPr lvl="1"/>
            <a:r>
              <a:rPr lang="en-US" dirty="0" smtClean="0"/>
              <a:t>Replace 3nf DB altogether and load aggregates from events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9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1600200" y="978568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4419600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5486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4495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6019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4495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4788568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5321968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5791200" y="978568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8563569">
            <a:off x="3359800" y="2576772"/>
            <a:ext cx="2218153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</p:txBody>
      </p:sp>
      <p:sp>
        <p:nvSpPr>
          <p:cNvPr id="13" name="Right Arrow 12"/>
          <p:cNvSpPr/>
          <p:nvPr/>
        </p:nvSpPr>
        <p:spPr>
          <a:xfrm rot="16200000">
            <a:off x="2019300" y="3074068"/>
            <a:ext cx="1447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2350168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4648200" y="1740568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7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1600200" y="978568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4419600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5486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4495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6019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4495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4788568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5321968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5791200" y="978568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657601" y="1130968"/>
            <a:ext cx="1524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</p:txBody>
      </p:sp>
      <p:sp>
        <p:nvSpPr>
          <p:cNvPr id="13" name="Right Arrow 12"/>
          <p:cNvSpPr/>
          <p:nvPr/>
        </p:nvSpPr>
        <p:spPr>
          <a:xfrm rot="16200000">
            <a:off x="1752600" y="2807368"/>
            <a:ext cx="1981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4648200" y="1740568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in present tense</a:t>
            </a:r>
          </a:p>
          <a:p>
            <a:pPr lvl="1"/>
            <a:r>
              <a:rPr lang="en-US" dirty="0" err="1" smtClean="0"/>
              <a:t>MoveCustomer</a:t>
            </a:r>
            <a:endParaRPr lang="en-US" dirty="0" smtClean="0"/>
          </a:p>
          <a:p>
            <a:r>
              <a:rPr lang="en-US" dirty="0" smtClean="0"/>
              <a:t>Events have already happened you cannot change them</a:t>
            </a:r>
          </a:p>
          <a:p>
            <a:r>
              <a:rPr lang="en-US" dirty="0" smtClean="0"/>
              <a:t>You cannot, repeat, cannot throw an exception when handling an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3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 at now?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scaling</a:t>
            </a:r>
          </a:p>
          <a:p>
            <a:r>
              <a:rPr lang="en-US" dirty="0" smtClean="0"/>
              <a:t>Opens up parallel development within team(s)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3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CQRS?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 Query Responsibility Segregation</a:t>
            </a:r>
          </a:p>
          <a:p>
            <a:pPr marL="365760" lvl="1" indent="0">
              <a:buNone/>
            </a:pPr>
            <a:r>
              <a:rPr lang="en-US" dirty="0"/>
              <a:t>“A single model cannot be appropriate for reporting, searching, and transactional behaviors.” – Greg Young </a:t>
            </a:r>
            <a:endParaRPr lang="en-US" dirty="0" smtClean="0"/>
          </a:p>
          <a:p>
            <a:pPr marL="365760" lvl="1" indent="0">
              <a:buNone/>
            </a:pPr>
            <a:endParaRPr lang="en-US" b="1" dirty="0" smtClean="0"/>
          </a:p>
          <a:p>
            <a:r>
              <a:rPr lang="en-US" b="1" dirty="0" smtClean="0"/>
              <a:t>Based on CQS by Bertrand Meyer</a:t>
            </a:r>
          </a:p>
          <a:p>
            <a:pPr marL="365760" lvl="1" indent="0">
              <a:buNone/>
            </a:pPr>
            <a:r>
              <a:rPr lang="en-US" dirty="0" smtClean="0"/>
              <a:t>“</a:t>
            </a:r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 smtClean="0"/>
              <a:t>method should </a:t>
            </a:r>
            <a:r>
              <a:rPr lang="en-US" dirty="0"/>
              <a:t>either be a </a:t>
            </a:r>
            <a:r>
              <a:rPr lang="en-US" i="1" dirty="0"/>
              <a:t>command</a:t>
            </a:r>
            <a:r>
              <a:rPr lang="en-US" dirty="0"/>
              <a:t> that performs an action, or a </a:t>
            </a:r>
            <a:r>
              <a:rPr lang="en-US" i="1" dirty="0"/>
              <a:t>query</a:t>
            </a:r>
            <a:r>
              <a:rPr lang="en-US" dirty="0"/>
              <a:t> that returns data to the caller, but not both. In other words, </a:t>
            </a:r>
            <a:r>
              <a:rPr lang="en-US" i="1" dirty="0"/>
              <a:t>asking a question should not change the answer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Who’s got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and source located on </a:t>
            </a:r>
            <a:r>
              <a:rPr lang="en-US" dirty="0" err="1" smtClean="0"/>
              <a:t>GitHub</a:t>
            </a:r>
            <a:r>
              <a:rPr lang="en-US" dirty="0" smtClean="0"/>
              <a:t> at 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ketikochofax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CQRS.Presentation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martinfowler.com/bliki/CQRS.html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http://cqrs.wordpress.com/documents/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Capturing </a:t>
            </a:r>
            <a:r>
              <a:rPr lang="en-US" dirty="0"/>
              <a:t>user intent through commands</a:t>
            </a:r>
          </a:p>
          <a:p>
            <a:r>
              <a:rPr lang="en-US" dirty="0"/>
              <a:t> </a:t>
            </a:r>
            <a:r>
              <a:rPr lang="en-US" dirty="0" smtClean="0"/>
              <a:t>Simplifying </a:t>
            </a:r>
            <a:r>
              <a:rPr lang="en-US" dirty="0"/>
              <a:t>reads with a separate model</a:t>
            </a:r>
          </a:p>
          <a:p>
            <a:r>
              <a:rPr lang="en-US" dirty="0"/>
              <a:t> </a:t>
            </a:r>
            <a:r>
              <a:rPr lang="en-US" dirty="0" smtClean="0"/>
              <a:t>Decoupling </a:t>
            </a:r>
            <a:r>
              <a:rPr lang="en-US" dirty="0"/>
              <a:t>read </a:t>
            </a:r>
            <a:r>
              <a:rPr lang="en-US" dirty="0" smtClean="0"/>
              <a:t>and </a:t>
            </a:r>
            <a:r>
              <a:rPr lang="en-US" dirty="0"/>
              <a:t>write models with </a:t>
            </a:r>
            <a:r>
              <a:rPr lang="en-US" dirty="0" smtClean="0"/>
              <a:t>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Pattern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r="8296"/>
          <a:stretch>
            <a:fillRect/>
          </a:stretch>
        </p:blipFill>
        <p:spPr bwMode="auto">
          <a:xfrm rot="420000">
            <a:off x="3486291" y="1199100"/>
            <a:ext cx="4610417" cy="392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1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3" y="2514600"/>
            <a:ext cx="3477561" cy="3846513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14600"/>
            <a:ext cx="4041775" cy="3809999"/>
          </a:xfrm>
        </p:spPr>
      </p:pic>
    </p:spTree>
    <p:extLst>
      <p:ext uri="{BB962C8B-B14F-4D97-AF65-F5344CB8AC3E}">
        <p14:creationId xmlns:p14="http://schemas.microsoft.com/office/powerpoint/2010/main" val="30671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rashwhileucrash-480x360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5942" r="5942"/>
          <a:stretch>
            <a:fillRect/>
          </a:stretch>
        </p:blipFill>
        <p:spPr>
          <a:xfrm>
            <a:off x="457200" y="304800"/>
            <a:ext cx="8382000" cy="5450186"/>
          </a:xfrm>
        </p:spPr>
      </p:pic>
    </p:spTree>
    <p:extLst>
      <p:ext uri="{BB962C8B-B14F-4D97-AF65-F5344CB8AC3E}">
        <p14:creationId xmlns:p14="http://schemas.microsoft.com/office/powerpoint/2010/main" val="7259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Capturing user intent through commands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3320</TotalTime>
  <Words>808</Words>
  <Application>Microsoft Office PowerPoint</Application>
  <PresentationFormat>On-screen Show (4:3)</PresentationFormat>
  <Paragraphs>209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Yo Dawg I Heard You Like CQRS</vt:lpstr>
      <vt:lpstr>Sponsors</vt:lpstr>
      <vt:lpstr>PowerPoint Presentation</vt:lpstr>
      <vt:lpstr>What is CQRS?</vt:lpstr>
      <vt:lpstr>What does that mean?</vt:lpstr>
      <vt:lpstr>CQRS Pattern</vt:lpstr>
      <vt:lpstr>What do we want?</vt:lpstr>
      <vt:lpstr>PowerPoint Presentation</vt:lpstr>
      <vt:lpstr> Capturing user intent through commands</vt:lpstr>
      <vt:lpstr>Problem: Losing intent of the user</vt:lpstr>
      <vt:lpstr>Solution:</vt:lpstr>
      <vt:lpstr>Benefits:</vt:lpstr>
      <vt:lpstr>Anti-Patterns:</vt:lpstr>
      <vt:lpstr> Simplifying reads with a separate model</vt:lpstr>
      <vt:lpstr>Problem: </vt:lpstr>
      <vt:lpstr>PowerPoint Presentation</vt:lpstr>
      <vt:lpstr>Domain Objects</vt:lpstr>
      <vt:lpstr>PowerPoint Presentation</vt:lpstr>
      <vt:lpstr>Public    Properties</vt:lpstr>
      <vt:lpstr>Object-Relational Mappings</vt:lpstr>
      <vt:lpstr>Solution:</vt:lpstr>
      <vt:lpstr>Benefits:</vt:lpstr>
      <vt:lpstr>Biggest Benefit:</vt:lpstr>
      <vt:lpstr>PowerPoint Presentation</vt:lpstr>
      <vt:lpstr>Decoupling read and write models with events</vt:lpstr>
      <vt:lpstr>Problem:</vt:lpstr>
      <vt:lpstr>Solution:</vt:lpstr>
      <vt:lpstr>PowerPoint Presentation</vt:lpstr>
      <vt:lpstr>PowerPoint Presentation</vt:lpstr>
      <vt:lpstr>PowerPoint Presentation</vt:lpstr>
      <vt:lpstr>Benefits:</vt:lpstr>
      <vt:lpstr>Replay Events</vt:lpstr>
      <vt:lpstr>PowerPoint Presentation</vt:lpstr>
      <vt:lpstr>PowerPoint Presentation</vt:lpstr>
      <vt:lpstr>Benefits:</vt:lpstr>
      <vt:lpstr>PowerPoint Presentation</vt:lpstr>
      <vt:lpstr>PowerPoint Presentation</vt:lpstr>
      <vt:lpstr>Anti-Patterns:</vt:lpstr>
      <vt:lpstr>Where are we at now?</vt:lpstr>
      <vt:lpstr>Q &amp; A</vt:lpstr>
      <vt:lpstr>More Resources</vt:lpstr>
    </vt:vector>
  </TitlesOfParts>
  <Company>IMIS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Young</dc:creator>
  <cp:lastModifiedBy>Ryan Hansen</cp:lastModifiedBy>
  <cp:revision>162</cp:revision>
  <dcterms:created xsi:type="dcterms:W3CDTF">2009-02-09T17:20:10Z</dcterms:created>
  <dcterms:modified xsi:type="dcterms:W3CDTF">2012-03-05T01:19:40Z</dcterms:modified>
</cp:coreProperties>
</file>