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9" r:id="rId12"/>
    <p:sldId id="265" r:id="rId13"/>
    <p:sldId id="266" r:id="rId14"/>
  </p:sldIdLst>
  <p:sldSz cx="18288000" cy="10287000"/>
  <p:notesSz cx="6858000" cy="9144000"/>
  <p:embeddedFontLst>
    <p:embeddedFont>
      <p:font typeface="Franklin Gothic Book" panose="020B0503020102020204" pitchFamily="34" charset="0"/>
      <p:regular r:id="rId16"/>
      <p:italic r:id="rId17"/>
    </p:embeddedFont>
    <p:embeddedFont>
      <p:font typeface="Franklin Gothic Demi" panose="020B0703020102020204" pitchFamily="34" charset="0"/>
      <p:regular r:id="rId18"/>
      <p:italic r:id="rId19"/>
    </p:embeddedFont>
    <p:embeddedFont>
      <p:font typeface="Franklin Gothic Medium" panose="020B060302010202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3957" autoAdjust="0"/>
  </p:normalViewPr>
  <p:slideViewPr>
    <p:cSldViewPr>
      <p:cViewPr varScale="1">
        <p:scale>
          <a:sx n="46" d="100"/>
          <a:sy n="46" d="100"/>
        </p:scale>
        <p:origin x="1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10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21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2.jpe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ketkee-borade-3b1519191/" TargetMode="External"/><Relationship Id="rId3" Type="http://schemas.openxmlformats.org/officeDocument/2006/relationships/image" Target="../media/image10.png"/><Relationship Id="rId7" Type="http://schemas.openxmlformats.org/officeDocument/2006/relationships/hyperlink" Target="mailto:boradeketkee28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576686" y="406153"/>
            <a:ext cx="10472313" cy="9474694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013740" y="3305349"/>
            <a:ext cx="8273183" cy="4126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7200" b="1" i="0" u="none" strike="noStrike" dirty="0">
                <a:solidFill>
                  <a:srgbClr val="FFFFFF"/>
                </a:solidFill>
                <a:effectLst/>
                <a:latin typeface="Franklin Gothic Medium" panose="020B0603020102020204" pitchFamily="34" charset="0"/>
              </a:rPr>
              <a:t>Social Buzz </a:t>
            </a:r>
            <a:br>
              <a:rPr lang="en-IN" sz="7200" b="1" i="0" u="none" strike="noStrike" dirty="0">
                <a:solidFill>
                  <a:srgbClr val="FFFFFF"/>
                </a:solidFill>
                <a:effectLst/>
                <a:latin typeface="Franklin Gothic Medium" panose="020B0603020102020204" pitchFamily="34" charset="0"/>
              </a:rPr>
            </a:br>
            <a:r>
              <a:rPr lang="en-IN" sz="7200" b="1" i="0" u="none" strike="noStrike" dirty="0">
                <a:solidFill>
                  <a:srgbClr val="FFFFFF"/>
                </a:solidFill>
                <a:effectLst/>
                <a:latin typeface="Franklin Gothic Medium" panose="020B0603020102020204" pitchFamily="34" charset="0"/>
              </a:rPr>
              <a:t>Analysis Presentation</a:t>
            </a:r>
            <a:endParaRPr lang="en-US" sz="93100" b="1" spc="-105" dirty="0">
              <a:solidFill>
                <a:srgbClr val="FFFFFF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CDB737-198A-8180-F2B2-ECB624E7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487" y="406152"/>
            <a:ext cx="3282464" cy="153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4BF6D61-E7EE-E8FA-B206-CAF2D6FAC589}"/>
              </a:ext>
            </a:extLst>
          </p:cNvPr>
          <p:cNvSpPr txBox="1"/>
          <p:nvPr/>
        </p:nvSpPr>
        <p:spPr>
          <a:xfrm>
            <a:off x="2737971" y="1682343"/>
            <a:ext cx="690021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After analyzing the data it has come into attention that there are </a:t>
            </a:r>
            <a:r>
              <a:rPr lang="en-US" sz="4000" b="1" dirty="0">
                <a:latin typeface="+mj-lt"/>
              </a:rPr>
              <a:t>16 total content categories.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Majority of the Social Buzz users are </a:t>
            </a:r>
            <a:r>
              <a:rPr lang="en-US" sz="4000" b="1" dirty="0">
                <a:latin typeface="+mj-lt"/>
              </a:rPr>
              <a:t>Animal and Science Lovers.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+mj-lt"/>
              </a:rPr>
              <a:t>May </a:t>
            </a:r>
            <a:r>
              <a:rPr lang="en-US" sz="4000" dirty="0">
                <a:latin typeface="+mj-lt"/>
              </a:rPr>
              <a:t>is the month with the highest number of posts.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Users  are posting more </a:t>
            </a:r>
            <a:r>
              <a:rPr lang="en-US" sz="4000" b="1" dirty="0">
                <a:latin typeface="+mj-lt"/>
              </a:rPr>
              <a:t>Photos</a:t>
            </a:r>
            <a:r>
              <a:rPr lang="en-US" sz="4000" dirty="0">
                <a:latin typeface="+mj-lt"/>
              </a:rPr>
              <a:t> as compared to videos, audios and Gifs.</a:t>
            </a:r>
          </a:p>
          <a:p>
            <a:endParaRPr lang="en-US" sz="4000" b="1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A73CD2-0565-77A1-AFAA-E18511F53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91" y="1729779"/>
            <a:ext cx="7653770" cy="7382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E53003D-6962-39A7-4D24-F32DACDDD5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432" y="1498356"/>
            <a:ext cx="4870949" cy="70891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13AED00-58C8-41DB-9017-35CD8E52B188}"/>
              </a:ext>
            </a:extLst>
          </p:cNvPr>
          <p:cNvSpPr txBox="1"/>
          <p:nvPr/>
        </p:nvSpPr>
        <p:spPr>
          <a:xfrm>
            <a:off x="2573769" y="1185246"/>
            <a:ext cx="9737609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</a:rPr>
              <a:t>Majority of audience has</a:t>
            </a:r>
            <a:r>
              <a:rPr lang="en-US" sz="4000" b="1" dirty="0">
                <a:latin typeface="+mj-lt"/>
              </a:rPr>
              <a:t> positive reactions</a:t>
            </a:r>
            <a:r>
              <a:rPr lang="en-US" sz="4000" dirty="0">
                <a:latin typeface="+mj-lt"/>
              </a:rPr>
              <a:t> to the posts made on Social Buzz. That lets us know that people are enjoying the platform.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</a:rPr>
              <a:t>Healthy Eating and Food these 2 categories being in the Top 5 assures that there are many </a:t>
            </a:r>
            <a:r>
              <a:rPr lang="en-US" sz="4000" b="1" dirty="0">
                <a:latin typeface="+mj-lt"/>
              </a:rPr>
              <a:t>foodies</a:t>
            </a:r>
            <a:r>
              <a:rPr lang="en-US" sz="4000" dirty="0">
                <a:latin typeface="+mj-lt"/>
              </a:rPr>
              <a:t> and </a:t>
            </a:r>
            <a:r>
              <a:rPr lang="en-US" sz="4000" b="1" dirty="0">
                <a:latin typeface="+mj-lt"/>
              </a:rPr>
              <a:t>health conscious </a:t>
            </a:r>
            <a:r>
              <a:rPr lang="en-US" sz="4000" dirty="0">
                <a:latin typeface="+mj-lt"/>
              </a:rPr>
              <a:t>users out there.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</a:rPr>
              <a:t>Also we have </a:t>
            </a:r>
            <a:r>
              <a:rPr lang="en-US" sz="4000" b="1" dirty="0">
                <a:latin typeface="+mj-lt"/>
              </a:rPr>
              <a:t>scientific posts lovers </a:t>
            </a:r>
            <a:r>
              <a:rPr lang="en-US" sz="4000" dirty="0">
                <a:latin typeface="+mj-lt"/>
              </a:rPr>
              <a:t>in large number which makes </a:t>
            </a:r>
            <a:r>
              <a:rPr lang="en-US" sz="4000" b="1" dirty="0">
                <a:latin typeface="+mj-lt"/>
              </a:rPr>
              <a:t>Science</a:t>
            </a:r>
            <a:r>
              <a:rPr lang="en-US" sz="4000" dirty="0">
                <a:latin typeface="+mj-lt"/>
              </a:rPr>
              <a:t> the</a:t>
            </a:r>
            <a:r>
              <a:rPr lang="en-US" sz="4000" b="1" dirty="0">
                <a:latin typeface="+mj-lt"/>
              </a:rPr>
              <a:t> 2</a:t>
            </a:r>
            <a:r>
              <a:rPr lang="en-US" sz="4000" b="1" baseline="30000" dirty="0">
                <a:latin typeface="+mj-lt"/>
              </a:rPr>
              <a:t>nd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dirty="0">
                <a:latin typeface="+mj-lt"/>
              </a:rPr>
              <a:t>most popular category.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1" dirty="0">
                <a:latin typeface="+mj-lt"/>
              </a:rPr>
              <a:t>Technology</a:t>
            </a:r>
            <a:r>
              <a:rPr lang="en-US" sz="4000" dirty="0">
                <a:latin typeface="+mj-lt"/>
              </a:rPr>
              <a:t> being on the </a:t>
            </a:r>
            <a:r>
              <a:rPr lang="en-US" sz="4000" b="1" dirty="0">
                <a:latin typeface="+mj-lt"/>
              </a:rPr>
              <a:t>4</a:t>
            </a:r>
            <a:r>
              <a:rPr lang="en-US" sz="4000" b="1" baseline="30000" dirty="0">
                <a:latin typeface="+mj-lt"/>
              </a:rPr>
              <a:t>th</a:t>
            </a:r>
            <a:r>
              <a:rPr lang="en-US" sz="4000" dirty="0">
                <a:latin typeface="+mj-lt"/>
              </a:rPr>
              <a:t> position is a pretty good competition to Healthy Eating with </a:t>
            </a:r>
            <a:r>
              <a:rPr lang="en-US" sz="4000" b="1" dirty="0">
                <a:latin typeface="+mj-lt"/>
              </a:rPr>
              <a:t>almost equal posts..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000" dirty="0">
              <a:latin typeface="+mj-lt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000" dirty="0">
              <a:latin typeface="+mj-lt"/>
            </a:endParaRPr>
          </a:p>
          <a:p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558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777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Book" panose="020B05030201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2135141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FCE44F1-401F-126F-706B-B3792531E9F6}"/>
              </a:ext>
            </a:extLst>
          </p:cNvPr>
          <p:cNvSpPr txBox="1"/>
          <p:nvPr/>
        </p:nvSpPr>
        <p:spPr>
          <a:xfrm>
            <a:off x="11124633" y="1212266"/>
            <a:ext cx="6706167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This insightful analysis helped us determine top 5 content categories along with the monthly distribution of posts with their content type and the user sentiments towards the content that is being posted.</a:t>
            </a:r>
          </a:p>
          <a:p>
            <a:r>
              <a:rPr lang="en-US" sz="4400" dirty="0">
                <a:latin typeface="+mj-lt"/>
              </a:rPr>
              <a:t>Accenture would love to help you find solutions to your business problems and overcome them in future as well.</a:t>
            </a:r>
            <a:endParaRPr lang="en-IN" sz="4400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A047A75-3EB6-3852-CEEC-64B8758E2E67}"/>
              </a:ext>
            </a:extLst>
          </p:cNvPr>
          <p:cNvSpPr txBox="1"/>
          <p:nvPr/>
        </p:nvSpPr>
        <p:spPr>
          <a:xfrm>
            <a:off x="4495800" y="2029564"/>
            <a:ext cx="11713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</a:rPr>
              <a:t>Thank you for this opportunity and please reach out with any questions or feedback.</a:t>
            </a:r>
            <a:endParaRPr lang="en-IN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5C400-E70E-0F1A-BB2E-4B2A31C001B0}"/>
              </a:ext>
            </a:extLst>
          </p:cNvPr>
          <p:cNvSpPr txBox="1"/>
          <p:nvPr/>
        </p:nvSpPr>
        <p:spPr>
          <a:xfrm>
            <a:off x="4495800" y="4868958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KETKEE BORADE</a:t>
            </a:r>
          </a:p>
          <a:p>
            <a:r>
              <a:rPr lang="en-US" sz="3600" dirty="0">
                <a:solidFill>
                  <a:schemeClr val="bg1"/>
                </a:solidFill>
              </a:rPr>
              <a:t>EMAIL :  </a:t>
            </a:r>
            <a:r>
              <a:rPr lang="en-US" sz="36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boradeketkee28@gmail.com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LINKEDIN : </a:t>
            </a:r>
            <a:r>
              <a:rPr lang="en-US" sz="36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https://www.linkedin.com/in/ketkee-borade-3b1519191/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70636" y="2367181"/>
            <a:ext cx="8956381" cy="5934893"/>
            <a:chOff x="1665393" y="-931677"/>
            <a:chExt cx="11941841" cy="6022534"/>
          </a:xfrm>
        </p:grpSpPr>
        <p:sp>
          <p:nvSpPr>
            <p:cNvPr id="3" name="TextBox 3"/>
            <p:cNvSpPr txBox="1"/>
            <p:nvPr/>
          </p:nvSpPr>
          <p:spPr>
            <a:xfrm>
              <a:off x="1665393" y="-931677"/>
              <a:ext cx="11564590" cy="12492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Franklin Gothic Medium" panose="020B0603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042643" y="1176297"/>
              <a:ext cx="11564591" cy="3914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+mj-lt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49928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1909667"/>
            <a:ext cx="12808217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905480" y="181375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696878" y="3690132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D70A4B-71F6-B583-3ABA-A3730969A9BD}"/>
              </a:ext>
            </a:extLst>
          </p:cNvPr>
          <p:cNvSpPr txBox="1"/>
          <p:nvPr/>
        </p:nvSpPr>
        <p:spPr>
          <a:xfrm>
            <a:off x="8150783" y="1974578"/>
            <a:ext cx="8959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Brief info about the client company  :</a:t>
            </a:r>
            <a:endParaRPr lang="en-IN" sz="4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F1A34-BE3E-346E-4E59-6121185F48B5}"/>
              </a:ext>
            </a:extLst>
          </p:cNvPr>
          <p:cNvSpPr txBox="1"/>
          <p:nvPr/>
        </p:nvSpPr>
        <p:spPr>
          <a:xfrm>
            <a:off x="8150783" y="2853008"/>
            <a:ext cx="96201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i="0" u="none" strike="noStrike" dirty="0">
                <a:effectLst/>
                <a:latin typeface="+mj-lt"/>
              </a:rPr>
              <a:t>Social Buzz is a content creation company. </a:t>
            </a:r>
            <a:r>
              <a:rPr lang="en-US" sz="3600" dirty="0">
                <a:latin typeface="+mj-lt"/>
              </a:rPr>
              <a:t>Over the past 5 years, it has reached over 500 million active users each month.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+mj-lt"/>
              </a:rPr>
              <a:t>Key Project Elements: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4000" b="1" dirty="0">
              <a:latin typeface="+mj-lt"/>
            </a:endParaRP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b="0" i="0" u="none" strike="noStrike" dirty="0">
                <a:effectLst/>
                <a:latin typeface="+mj-lt"/>
              </a:rPr>
              <a:t>Audit of Social Buzz Big data practice.</a:t>
            </a: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b="0" i="0" u="none" strike="noStrike" dirty="0">
                <a:effectLst/>
                <a:latin typeface="+mj-lt"/>
              </a:rPr>
              <a:t>Implementation of an IPO.</a:t>
            </a: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b="0" i="0" u="none" strike="noStrike" dirty="0">
                <a:effectLst/>
                <a:latin typeface="+mj-lt"/>
              </a:rPr>
              <a:t>Analysis of top 5 popular categories content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28724" y="38100"/>
            <a:ext cx="10553154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437751" y="112652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261644" y="957498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3B9D01-347B-2BA5-1E78-98EC88A7FDCC}"/>
              </a:ext>
            </a:extLst>
          </p:cNvPr>
          <p:cNvSpPr txBox="1"/>
          <p:nvPr/>
        </p:nvSpPr>
        <p:spPr>
          <a:xfrm>
            <a:off x="2448196" y="3695005"/>
            <a:ext cx="797899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Generation of data on a huge scale.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Over 100,000 pieces of content daily.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36.5M posts annually.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Lack of data driven team.</a:t>
            </a:r>
            <a:endParaRPr lang="en-IN" sz="4000" dirty="0">
              <a:solidFill>
                <a:schemeClr val="bg1"/>
              </a:solidFill>
              <a:latin typeface="+mj-lt"/>
            </a:endParaRPr>
          </a:p>
          <a:p>
            <a:endParaRPr lang="en-IN" sz="4000" dirty="0">
              <a:solidFill>
                <a:schemeClr val="bg1"/>
              </a:solidFill>
              <a:latin typeface="+mj-lt"/>
            </a:endParaRPr>
          </a:p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Therefore Accenture is here to help Social Buzz tackle their biggest challenges.</a:t>
            </a:r>
          </a:p>
          <a:p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10178426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578711" y="670204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511951" y="3855394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11389" y="93580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0F4260-7AC9-B9AE-8B5B-325349598147}"/>
              </a:ext>
            </a:extLst>
          </p:cNvPr>
          <p:cNvSpPr txBox="1"/>
          <p:nvPr/>
        </p:nvSpPr>
        <p:spPr>
          <a:xfrm>
            <a:off x="14238635" y="1270731"/>
            <a:ext cx="3994908" cy="965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200" b="1" i="0" u="none" strike="noStrike" dirty="0">
                <a:effectLst/>
                <a:latin typeface="+mj-lt"/>
              </a:rPr>
              <a:t>Andrew Fleming</a:t>
            </a:r>
            <a:endParaRPr lang="en-IN" sz="3200" b="1" dirty="0">
              <a:effectLst/>
              <a:latin typeface="+mj-lt"/>
            </a:endParaRPr>
          </a:p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IN" sz="3200" i="0" u="none" strike="noStrike" dirty="0">
                <a:effectLst/>
                <a:latin typeface="+mj-lt"/>
              </a:rPr>
              <a:t>Chef Technical Architect</a:t>
            </a:r>
          </a:p>
          <a:p>
            <a:pPr rtl="0">
              <a:spcBef>
                <a:spcPts val="1100"/>
              </a:spcBef>
              <a:spcAft>
                <a:spcPts val="0"/>
              </a:spcAft>
            </a:pPr>
            <a:endParaRPr lang="en-IN" sz="3200" i="0" u="none" strike="noStrike" dirty="0">
              <a:effectLst/>
              <a:latin typeface="+mj-lt"/>
            </a:endParaRPr>
          </a:p>
          <a:p>
            <a:pPr rtl="0">
              <a:spcBef>
                <a:spcPts val="1100"/>
              </a:spcBef>
              <a:spcAft>
                <a:spcPts val="0"/>
              </a:spcAft>
            </a:pPr>
            <a:endParaRPr lang="en-IN" sz="3200" dirty="0">
              <a:latin typeface="+mj-lt"/>
            </a:endParaRPr>
          </a:p>
          <a:p>
            <a:pPr rtl="0">
              <a:spcBef>
                <a:spcPts val="1800"/>
              </a:spcBef>
              <a:spcAft>
                <a:spcPts val="0"/>
              </a:spcAft>
            </a:pPr>
            <a:r>
              <a:rPr lang="en-IN" sz="3200" b="1" i="0" u="none" strike="noStrike" dirty="0">
                <a:effectLst/>
                <a:latin typeface="+mj-lt"/>
              </a:rPr>
              <a:t>Marcus Rompton</a:t>
            </a:r>
            <a:endParaRPr lang="en-IN" sz="3200" b="1" dirty="0">
              <a:effectLst/>
              <a:latin typeface="+mj-lt"/>
            </a:endParaRPr>
          </a:p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IN" sz="3200" i="0" u="none" strike="noStrike" dirty="0">
                <a:effectLst/>
                <a:latin typeface="+mj-lt"/>
              </a:rPr>
              <a:t>Senior Data Expert</a:t>
            </a:r>
          </a:p>
          <a:p>
            <a:pPr rtl="0">
              <a:spcBef>
                <a:spcPts val="1100"/>
              </a:spcBef>
              <a:spcAft>
                <a:spcPts val="0"/>
              </a:spcAft>
            </a:pPr>
            <a:endParaRPr lang="en-IN" sz="3200" dirty="0">
              <a:latin typeface="+mj-lt"/>
            </a:endParaRPr>
          </a:p>
          <a:p>
            <a:pPr rtl="0">
              <a:spcBef>
                <a:spcPts val="1100"/>
              </a:spcBef>
              <a:spcAft>
                <a:spcPts val="0"/>
              </a:spcAft>
            </a:pPr>
            <a:endParaRPr lang="en-IN" sz="3200" dirty="0">
              <a:effectLst/>
              <a:latin typeface="+mj-lt"/>
            </a:endParaRPr>
          </a:p>
          <a:p>
            <a:pPr rtl="0">
              <a:spcBef>
                <a:spcPts val="1800"/>
              </a:spcBef>
              <a:spcAft>
                <a:spcPts val="0"/>
              </a:spcAft>
            </a:pPr>
            <a:r>
              <a:rPr lang="en-IN" sz="3200" b="1" dirty="0">
                <a:effectLst/>
                <a:latin typeface="+mj-lt"/>
              </a:rPr>
              <a:t>Ketkee P. Borade</a:t>
            </a:r>
          </a:p>
          <a:p>
            <a:pPr rtl="0">
              <a:spcBef>
                <a:spcPts val="1100"/>
              </a:spcBef>
              <a:spcAft>
                <a:spcPts val="0"/>
              </a:spcAft>
            </a:pPr>
            <a:r>
              <a:rPr lang="en-IN" sz="3200" i="0" u="none" strike="noStrike" dirty="0">
                <a:effectLst/>
                <a:latin typeface="+mj-lt"/>
              </a:rPr>
              <a:t>Data Analyst</a:t>
            </a:r>
            <a:endParaRPr lang="en-IN" sz="3200" dirty="0">
              <a:effectLst/>
              <a:latin typeface="+mj-lt"/>
            </a:endParaRPr>
          </a:p>
          <a:p>
            <a:br>
              <a:rPr lang="en-IN" sz="3200" dirty="0">
                <a:latin typeface="+mj-lt"/>
              </a:rPr>
            </a:br>
            <a:endParaRPr lang="en-IN" sz="3200" dirty="0">
              <a:effectLst/>
              <a:latin typeface="+mj-lt"/>
            </a:endParaRPr>
          </a:p>
          <a:p>
            <a:pPr rtl="0">
              <a:spcBef>
                <a:spcPts val="1800"/>
              </a:spcBef>
              <a:spcAft>
                <a:spcPts val="0"/>
              </a:spcAft>
            </a:pPr>
            <a:br>
              <a:rPr lang="en-IN" sz="3200" dirty="0">
                <a:effectLst/>
                <a:latin typeface="+mj-lt"/>
              </a:rPr>
            </a:br>
            <a:br>
              <a:rPr lang="en-IN" sz="3200" dirty="0">
                <a:latin typeface="+mj-lt"/>
              </a:rPr>
            </a:br>
            <a:endParaRPr lang="en-IN" sz="32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Medium" panose="020B06030201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FF05A9-A6C5-D217-D3B2-4AC90A84B2D2}"/>
              </a:ext>
            </a:extLst>
          </p:cNvPr>
          <p:cNvSpPr txBox="1"/>
          <p:nvPr/>
        </p:nvSpPr>
        <p:spPr>
          <a:xfrm>
            <a:off x="4253406" y="1284816"/>
            <a:ext cx="83115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Understanding Problem Statement</a:t>
            </a:r>
            <a:endParaRPr lang="en-IN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3E4F3F-DA04-007A-ACBF-26DD6ACFF8CD}"/>
              </a:ext>
            </a:extLst>
          </p:cNvPr>
          <p:cNvSpPr txBox="1"/>
          <p:nvPr/>
        </p:nvSpPr>
        <p:spPr>
          <a:xfrm>
            <a:off x="7966657" y="4508992"/>
            <a:ext cx="4459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Data Cleaning</a:t>
            </a:r>
            <a:endParaRPr lang="en-IN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4ADB8-204D-8646-4855-02989CEA6BDB}"/>
              </a:ext>
            </a:extLst>
          </p:cNvPr>
          <p:cNvSpPr txBox="1"/>
          <p:nvPr/>
        </p:nvSpPr>
        <p:spPr>
          <a:xfrm>
            <a:off x="5987494" y="2768441"/>
            <a:ext cx="4864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Data Understanding</a:t>
            </a:r>
            <a:endParaRPr lang="en-IN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E949A0-4AEE-EAC5-9553-9873DE20FD43}"/>
              </a:ext>
            </a:extLst>
          </p:cNvPr>
          <p:cNvSpPr txBox="1"/>
          <p:nvPr/>
        </p:nvSpPr>
        <p:spPr>
          <a:xfrm>
            <a:off x="9722812" y="6070005"/>
            <a:ext cx="33234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Data Analysis</a:t>
            </a:r>
            <a:endParaRPr lang="en-IN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CB79B8-8AF1-828D-BF00-91919FF479F8}"/>
              </a:ext>
            </a:extLst>
          </p:cNvPr>
          <p:cNvSpPr txBox="1"/>
          <p:nvPr/>
        </p:nvSpPr>
        <p:spPr>
          <a:xfrm>
            <a:off x="11439809" y="7647736"/>
            <a:ext cx="5016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Data Visualization to</a:t>
            </a:r>
          </a:p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Uncover Insights</a:t>
            </a:r>
            <a:endParaRPr lang="en-IN" sz="4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6E05C95-1313-0DA2-95D7-87271169B313}"/>
              </a:ext>
            </a:extLst>
          </p:cNvPr>
          <p:cNvSpPr txBox="1"/>
          <p:nvPr/>
        </p:nvSpPr>
        <p:spPr>
          <a:xfrm>
            <a:off x="3988882" y="312918"/>
            <a:ext cx="1392064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800" i="0" u="none" strike="noStrike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strike="noStrike" dirty="0">
                <a:effectLst/>
                <a:latin typeface="+mj-lt"/>
              </a:rPr>
              <a:t>After </a:t>
            </a:r>
            <a:r>
              <a:rPr lang="en-US" sz="4400" dirty="0">
                <a:latin typeface="+mj-lt"/>
              </a:rPr>
              <a:t>studying</a:t>
            </a:r>
            <a:r>
              <a:rPr lang="en-US" sz="4400" b="0" i="0" u="none" strike="noStrike" dirty="0">
                <a:effectLst/>
                <a:latin typeface="+mj-lt"/>
              </a:rPr>
              <a:t> the project requirements, the CSV files were loaded into </a:t>
            </a:r>
            <a:r>
              <a:rPr lang="en-US" sz="4400" b="1" i="0" u="none" strike="noStrike" dirty="0">
                <a:effectLst/>
                <a:latin typeface="+mj-lt"/>
              </a:rPr>
              <a:t>Power Query </a:t>
            </a:r>
            <a:r>
              <a:rPr lang="en-US" sz="4400" b="0" i="0" u="none" strike="noStrike" dirty="0">
                <a:effectLst/>
                <a:latin typeface="+mj-lt"/>
              </a:rPr>
              <a:t>for cleaning and merging.</a:t>
            </a:r>
            <a:endParaRPr lang="en-US" sz="8800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8800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+mj-lt"/>
              </a:rPr>
              <a:t>Following</a:t>
            </a:r>
            <a:r>
              <a:rPr lang="en-US" sz="4400" b="0" i="0" u="none" strike="noStrike" dirty="0">
                <a:effectLst/>
                <a:latin typeface="+mj-lt"/>
              </a:rPr>
              <a:t> datasets :</a:t>
            </a:r>
          </a:p>
          <a:p>
            <a:pPr marL="742950" indent="-7429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400" dirty="0">
                <a:latin typeface="+mj-lt"/>
              </a:rPr>
              <a:t>Content</a:t>
            </a:r>
          </a:p>
          <a:p>
            <a:pPr marL="742950" indent="-7429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400" b="0" i="0" u="none" strike="noStrike" dirty="0">
                <a:effectLst/>
                <a:latin typeface="+mj-lt"/>
              </a:rPr>
              <a:t>Reaction</a:t>
            </a:r>
          </a:p>
          <a:p>
            <a:pPr marL="742950" indent="-7429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400" dirty="0">
                <a:latin typeface="+mj-lt"/>
              </a:rPr>
              <a:t>Reaction Types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strike="noStrike" dirty="0">
                <a:effectLst/>
                <a:latin typeface="+mj-lt"/>
              </a:rPr>
              <a:t>were used for the analysis</a:t>
            </a:r>
            <a:r>
              <a:rPr lang="en-US" sz="4400" dirty="0"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strike="noStrike" dirty="0">
                <a:effectLst/>
                <a:latin typeface="+mj-lt"/>
              </a:rPr>
              <a:t>And visualization was carried out using </a:t>
            </a:r>
            <a:r>
              <a:rPr lang="en-US" sz="4400" b="1" i="0" u="none" strike="noStrike" dirty="0">
                <a:effectLst/>
                <a:latin typeface="+mj-lt"/>
              </a:rPr>
              <a:t>Microsoft PowerBi.</a:t>
            </a:r>
            <a:endParaRPr lang="en-US" sz="88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23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" panose="020B07030201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C48DA4-06AE-4238-E49C-DD276B5EC577}"/>
              </a:ext>
            </a:extLst>
          </p:cNvPr>
          <p:cNvSpPr txBox="1"/>
          <p:nvPr/>
        </p:nvSpPr>
        <p:spPr>
          <a:xfrm>
            <a:off x="1225691" y="3220262"/>
            <a:ext cx="47751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16</a:t>
            </a:r>
          </a:p>
          <a:p>
            <a:pPr algn="ctr"/>
            <a:r>
              <a:rPr lang="en-US" sz="4800" dirty="0"/>
              <a:t>Unique Categories</a:t>
            </a:r>
            <a:endParaRPr lang="en-IN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450BF-BDB2-5770-BC22-98C171087815}"/>
              </a:ext>
            </a:extLst>
          </p:cNvPr>
          <p:cNvSpPr txBox="1"/>
          <p:nvPr/>
        </p:nvSpPr>
        <p:spPr>
          <a:xfrm>
            <a:off x="7053691" y="3220262"/>
            <a:ext cx="352000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/>
              <a:t>May</a:t>
            </a:r>
          </a:p>
          <a:p>
            <a:pPr algn="ctr"/>
            <a:r>
              <a:rPr lang="en-US" sz="4800" dirty="0"/>
              <a:t>Month with</a:t>
            </a:r>
          </a:p>
          <a:p>
            <a:pPr algn="ctr"/>
            <a:r>
              <a:rPr lang="en-US" sz="4800" dirty="0"/>
              <a:t>Highest Posts</a:t>
            </a:r>
            <a:endParaRPr lang="en-IN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499E4-3D03-2003-C405-75E27E5EF1CC}"/>
              </a:ext>
            </a:extLst>
          </p:cNvPr>
          <p:cNvSpPr txBox="1"/>
          <p:nvPr/>
        </p:nvSpPr>
        <p:spPr>
          <a:xfrm>
            <a:off x="12267020" y="2848546"/>
            <a:ext cx="441941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/>
              <a:t>“Animals”</a:t>
            </a:r>
          </a:p>
          <a:p>
            <a:pPr algn="ctr"/>
            <a:r>
              <a:rPr lang="en-US" sz="4800" dirty="0"/>
              <a:t>Most Popular</a:t>
            </a:r>
          </a:p>
          <a:p>
            <a:pPr algn="ctr"/>
            <a:r>
              <a:rPr lang="en-US" sz="4800" dirty="0"/>
              <a:t>Category with</a:t>
            </a:r>
          </a:p>
          <a:p>
            <a:pPr algn="ctr"/>
            <a:r>
              <a:rPr lang="en-US" sz="5400" b="1" dirty="0"/>
              <a:t>1897 reactions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F487CFC-55C2-A40E-0AA1-82A0DB021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81356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473</Words>
  <Application>Microsoft Office PowerPoint</Application>
  <PresentationFormat>Custom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Franklin Gothic Demi</vt:lpstr>
      <vt:lpstr>Franklin Gothic Medium</vt:lpstr>
      <vt:lpstr>Franklin Gothic Book</vt:lpstr>
      <vt:lpstr>Arial</vt:lpstr>
      <vt:lpstr>Wingdings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Ketkee</cp:lastModifiedBy>
  <cp:revision>15</cp:revision>
  <dcterms:created xsi:type="dcterms:W3CDTF">2006-08-16T00:00:00Z</dcterms:created>
  <dcterms:modified xsi:type="dcterms:W3CDTF">2024-06-26T05:36:34Z</dcterms:modified>
  <dc:identifier>DAEhDyfaYKE</dc:identifier>
</cp:coreProperties>
</file>