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hau Philomene" charset="1" panose="02000806040000020003"/>
      <p:regular r:id="rId12"/>
    </p:embeddedFont>
    <p:embeddedFont>
      <p:font typeface="Garet Bold" charset="1" panose="00000000000000000000"/>
      <p:regular r:id="rId13"/>
    </p:embeddedFont>
    <p:embeddedFont>
      <p:font typeface="League Spartan" charset="1" panose="00000800000000000000"/>
      <p:regular r:id="rId14"/>
    </p:embeddedFont>
    <p:embeddedFont>
      <p:font typeface="Clear Sans" charset="1" panose="020B0503030202020304"/>
      <p:regular r:id="rId15"/>
    </p:embeddedFont>
    <p:embeddedFont>
      <p:font typeface="Clear Sans Bold" charset="1" panose="020B0803030202020304"/>
      <p:regular r:id="rId16"/>
    </p:embeddedFont>
    <p:embeddedFont>
      <p:font typeface="Heebo Bold" charset="1" panose="00000800000000000000"/>
      <p:regular r:id="rId17"/>
    </p:embeddedFont>
    <p:embeddedFont>
      <p:font typeface="Montserrat Classic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35.png" Type="http://schemas.openxmlformats.org/officeDocument/2006/relationships/image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16" Target="../media/image47.png" Type="http://schemas.openxmlformats.org/officeDocument/2006/relationships/image"/><Relationship Id="rId17" Target="../media/image48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jpe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5.pn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8204481" y="-2007108"/>
            <a:ext cx="7381477" cy="6392027"/>
            <a:chOff x="0" y="0"/>
            <a:chExt cx="4282440" cy="370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3"/>
              <a:stretch>
                <a:fillRect l="-15109" t="0" r="-15109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8204481" y="4768956"/>
            <a:ext cx="7381477" cy="6392027"/>
            <a:chOff x="0" y="0"/>
            <a:chExt cx="4282440" cy="370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4"/>
              <a:stretch>
                <a:fillRect l="0" t="-7739" r="0" b="-7739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4427042" y="1407899"/>
            <a:ext cx="13977303" cy="6830015"/>
            <a:chOff x="0" y="0"/>
            <a:chExt cx="1205021" cy="5888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5021" cy="588834"/>
            </a:xfrm>
            <a:custGeom>
              <a:avLst/>
              <a:gdLst/>
              <a:ahLst/>
              <a:cxnLst/>
              <a:rect r="r" b="b" t="t" l="l"/>
              <a:pathLst>
                <a:path h="588834" w="1205021">
                  <a:moveTo>
                    <a:pt x="1205021" y="294417"/>
                  </a:moveTo>
                  <a:lnTo>
                    <a:pt x="1001821" y="588834"/>
                  </a:lnTo>
                  <a:lnTo>
                    <a:pt x="203200" y="588834"/>
                  </a:lnTo>
                  <a:lnTo>
                    <a:pt x="0" y="294417"/>
                  </a:lnTo>
                  <a:lnTo>
                    <a:pt x="203200" y="0"/>
                  </a:lnTo>
                  <a:lnTo>
                    <a:pt x="1001821" y="0"/>
                  </a:lnTo>
                  <a:lnTo>
                    <a:pt x="1205021" y="294417"/>
                  </a:lnTo>
                  <a:close/>
                </a:path>
              </a:pathLst>
            </a:custGeom>
            <a:solidFill>
              <a:srgbClr val="17528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14300" y="-28575"/>
              <a:ext cx="976421" cy="617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28663" y="7964969"/>
            <a:ext cx="5262047" cy="4522072"/>
            <a:chOff x="0" y="0"/>
            <a:chExt cx="812800" cy="6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7528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928663" y="-3333167"/>
            <a:ext cx="5262047" cy="4522072"/>
            <a:chOff x="0" y="0"/>
            <a:chExt cx="812800" cy="698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7528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4427042" y="1407899"/>
            <a:ext cx="13977303" cy="6830015"/>
            <a:chOff x="0" y="0"/>
            <a:chExt cx="1205021" cy="58883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05021" cy="588834"/>
            </a:xfrm>
            <a:custGeom>
              <a:avLst/>
              <a:gdLst/>
              <a:ahLst/>
              <a:cxnLst/>
              <a:rect r="r" b="b" t="t" l="l"/>
              <a:pathLst>
                <a:path h="588834" w="1205021">
                  <a:moveTo>
                    <a:pt x="1205021" y="294417"/>
                  </a:moveTo>
                  <a:lnTo>
                    <a:pt x="1001821" y="588834"/>
                  </a:lnTo>
                  <a:lnTo>
                    <a:pt x="203200" y="588834"/>
                  </a:lnTo>
                  <a:lnTo>
                    <a:pt x="0" y="294417"/>
                  </a:lnTo>
                  <a:lnTo>
                    <a:pt x="203200" y="0"/>
                  </a:lnTo>
                  <a:lnTo>
                    <a:pt x="1001821" y="0"/>
                  </a:lnTo>
                  <a:lnTo>
                    <a:pt x="1205021" y="2944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28575"/>
              <a:ext cx="976421" cy="617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5400000">
            <a:off x="5964306" y="6389394"/>
            <a:ext cx="1269657" cy="3589138"/>
          </a:xfrm>
          <a:custGeom>
            <a:avLst/>
            <a:gdLst/>
            <a:ahLst/>
            <a:cxnLst/>
            <a:rect r="r" b="b" t="t" l="l"/>
            <a:pathLst>
              <a:path h="3589138" w="1269657">
                <a:moveTo>
                  <a:pt x="0" y="0"/>
                </a:moveTo>
                <a:lnTo>
                  <a:pt x="1269657" y="0"/>
                </a:lnTo>
                <a:lnTo>
                  <a:pt x="1269657" y="3589138"/>
                </a:lnTo>
                <a:lnTo>
                  <a:pt x="0" y="35891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424494" y="254223"/>
            <a:ext cx="1270142" cy="1548954"/>
          </a:xfrm>
          <a:custGeom>
            <a:avLst/>
            <a:gdLst/>
            <a:ahLst/>
            <a:cxnLst/>
            <a:rect r="r" b="b" t="t" l="l"/>
            <a:pathLst>
              <a:path h="1548954" w="1270142">
                <a:moveTo>
                  <a:pt x="0" y="0"/>
                </a:moveTo>
                <a:lnTo>
                  <a:pt x="1270143" y="0"/>
                </a:lnTo>
                <a:lnTo>
                  <a:pt x="1270143" y="1548954"/>
                </a:lnTo>
                <a:lnTo>
                  <a:pt x="0" y="15489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4248360" y="1407899"/>
            <a:ext cx="7381477" cy="6392027"/>
            <a:chOff x="0" y="0"/>
            <a:chExt cx="4282440" cy="3708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9"/>
              <a:stretch>
                <a:fillRect l="-26518" t="0" r="-38194" b="-6862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0" y="8183963"/>
            <a:ext cx="1170409" cy="1249952"/>
          </a:xfrm>
          <a:custGeom>
            <a:avLst/>
            <a:gdLst/>
            <a:ahLst/>
            <a:cxnLst/>
            <a:rect r="r" b="b" t="t" l="l"/>
            <a:pathLst>
              <a:path h="1249952" w="1170409">
                <a:moveTo>
                  <a:pt x="0" y="0"/>
                </a:moveTo>
                <a:lnTo>
                  <a:pt x="1170409" y="0"/>
                </a:lnTo>
                <a:lnTo>
                  <a:pt x="1170409" y="1249952"/>
                </a:lnTo>
                <a:lnTo>
                  <a:pt x="0" y="124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0" y="2172655"/>
            <a:ext cx="7982956" cy="527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88"/>
              </a:lnSpc>
            </a:pPr>
            <a:r>
              <a:rPr lang="en-US" sz="11291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THE CLIMATE EQUATION</a:t>
            </a:r>
          </a:p>
          <a:p>
            <a:pPr algn="ctr">
              <a:lnSpc>
                <a:spcPts val="13888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0" y="6316599"/>
            <a:ext cx="7982956" cy="1232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9"/>
              </a:lnSpc>
            </a:pPr>
            <a:r>
              <a:rPr lang="en-US" sz="3999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ENERGY CHOICES AND TEMPERATURE TRENDS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411795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795" cy="3479800"/>
            </a:xfrm>
            <a:custGeom>
              <a:avLst/>
              <a:gdLst/>
              <a:ahLst/>
              <a:cxnLst/>
              <a:rect r="r" b="b" t="t" l="l"/>
              <a:pathLst>
                <a:path h="3479800" w="411795">
                  <a:moveTo>
                    <a:pt x="0" y="0"/>
                  </a:moveTo>
                  <a:lnTo>
                    <a:pt x="411795" y="0"/>
                  </a:lnTo>
                  <a:lnTo>
                    <a:pt x="411795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528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585617" y="3104900"/>
            <a:ext cx="4077201" cy="407720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CC0DF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393265" y="3104900"/>
            <a:ext cx="4077201" cy="4077201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CC0DF">
                <a:alpha val="49804"/>
              </a:srgbClr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279977" y="2792738"/>
            <a:ext cx="4701543" cy="4701525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4433" t="-99249" r="-41498" b="-35327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86082" y="2792738"/>
            <a:ext cx="4758204" cy="4758185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16655" r="0" b="-16655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786249" y="2792738"/>
            <a:ext cx="4701543" cy="4701525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-35896" r="-14757" b="-17114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49988" y="7786884"/>
            <a:ext cx="395395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0077B6"/>
                </a:solidFill>
                <a:latin typeface="Garet Bold"/>
                <a:ea typeface="Garet Bold"/>
                <a:cs typeface="Garet Bold"/>
                <a:sym typeface="Garet Bold"/>
              </a:rPr>
              <a:t>Gokul 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93388" y="7786884"/>
            <a:ext cx="395395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0077B6"/>
                </a:solidFill>
                <a:latin typeface="Garet Bold"/>
                <a:ea typeface="Garet Bold"/>
                <a:cs typeface="Garet Bold"/>
                <a:sym typeface="Garet Bold"/>
              </a:rPr>
              <a:t>Janvi Chitroda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38066" y="7786884"/>
            <a:ext cx="395395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0077B6"/>
                </a:solidFill>
                <a:latin typeface="Garet Bold"/>
                <a:ea typeface="Garet Bold"/>
                <a:cs typeface="Garet Bold"/>
                <a:sym typeface="Garet Bold"/>
              </a:rPr>
              <a:t>Ketki Mude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8863" y="724155"/>
            <a:ext cx="6053508" cy="120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7"/>
              </a:lnSpc>
            </a:pPr>
            <a:r>
              <a:rPr lang="en-US" sz="9376">
                <a:solidFill>
                  <a:srgbClr val="175286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OUR TEAM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8814209" y="-2932248"/>
            <a:ext cx="22891925" cy="5252802"/>
            <a:chOff x="0" y="0"/>
            <a:chExt cx="3699461" cy="848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99461" cy="848882"/>
            </a:xfrm>
            <a:custGeom>
              <a:avLst/>
              <a:gdLst/>
              <a:ahLst/>
              <a:cxnLst/>
              <a:rect r="r" b="b" t="t" l="l"/>
              <a:pathLst>
                <a:path h="848882" w="3699461">
                  <a:moveTo>
                    <a:pt x="3699461" y="424441"/>
                  </a:moveTo>
                  <a:lnTo>
                    <a:pt x="3496261" y="848882"/>
                  </a:lnTo>
                  <a:lnTo>
                    <a:pt x="203200" y="848882"/>
                  </a:lnTo>
                  <a:lnTo>
                    <a:pt x="0" y="424441"/>
                  </a:lnTo>
                  <a:lnTo>
                    <a:pt x="203200" y="0"/>
                  </a:lnTo>
                  <a:lnTo>
                    <a:pt x="3496261" y="0"/>
                  </a:lnTo>
                  <a:lnTo>
                    <a:pt x="3699461" y="424441"/>
                  </a:lnTo>
                  <a:close/>
                </a:path>
              </a:pathLst>
            </a:custGeom>
            <a:gradFill rotWithShape="true">
              <a:gsLst>
                <a:gs pos="0">
                  <a:srgbClr val="175286">
                    <a:alpha val="100000"/>
                  </a:srgbClr>
                </a:gs>
                <a:gs pos="100000">
                  <a:srgbClr val="3BCF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114300" y="-28575"/>
              <a:ext cx="3470861" cy="877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451638" y="2756484"/>
            <a:ext cx="2426157" cy="2350339"/>
          </a:xfrm>
          <a:custGeom>
            <a:avLst/>
            <a:gdLst/>
            <a:ahLst/>
            <a:cxnLst/>
            <a:rect r="r" b="b" t="t" l="l"/>
            <a:pathLst>
              <a:path h="2350339" w="2426157">
                <a:moveTo>
                  <a:pt x="0" y="0"/>
                </a:moveTo>
                <a:lnTo>
                  <a:pt x="2426157" y="0"/>
                </a:lnTo>
                <a:lnTo>
                  <a:pt x="2426157" y="2350339"/>
                </a:lnTo>
                <a:lnTo>
                  <a:pt x="0" y="2350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57636" y="3867963"/>
            <a:ext cx="1917077" cy="874666"/>
          </a:xfrm>
          <a:custGeom>
            <a:avLst/>
            <a:gdLst/>
            <a:ahLst/>
            <a:cxnLst/>
            <a:rect r="r" b="b" t="t" l="l"/>
            <a:pathLst>
              <a:path h="874666" w="1917077">
                <a:moveTo>
                  <a:pt x="0" y="0"/>
                </a:moveTo>
                <a:lnTo>
                  <a:pt x="1917077" y="0"/>
                </a:lnTo>
                <a:lnTo>
                  <a:pt x="1917077" y="874667"/>
                </a:lnTo>
                <a:lnTo>
                  <a:pt x="0" y="8746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8939" y="3978757"/>
            <a:ext cx="1781359" cy="812745"/>
          </a:xfrm>
          <a:custGeom>
            <a:avLst/>
            <a:gdLst/>
            <a:ahLst/>
            <a:cxnLst/>
            <a:rect r="r" b="b" t="t" l="l"/>
            <a:pathLst>
              <a:path h="812745" w="1781359">
                <a:moveTo>
                  <a:pt x="0" y="0"/>
                </a:moveTo>
                <a:lnTo>
                  <a:pt x="1781358" y="0"/>
                </a:lnTo>
                <a:lnTo>
                  <a:pt x="1781358" y="812745"/>
                </a:lnTo>
                <a:lnTo>
                  <a:pt x="0" y="812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96688" y="2536028"/>
            <a:ext cx="1482442" cy="1807856"/>
          </a:xfrm>
          <a:custGeom>
            <a:avLst/>
            <a:gdLst/>
            <a:ahLst/>
            <a:cxnLst/>
            <a:rect r="r" b="b" t="t" l="l"/>
            <a:pathLst>
              <a:path h="1807856" w="1482442">
                <a:moveTo>
                  <a:pt x="0" y="0"/>
                </a:moveTo>
                <a:lnTo>
                  <a:pt x="1482443" y="0"/>
                </a:lnTo>
                <a:lnTo>
                  <a:pt x="1482443" y="1807856"/>
                </a:lnTo>
                <a:lnTo>
                  <a:pt x="0" y="18078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15097" y="3978757"/>
            <a:ext cx="1128066" cy="1128066"/>
          </a:xfrm>
          <a:custGeom>
            <a:avLst/>
            <a:gdLst/>
            <a:ahLst/>
            <a:cxnLst/>
            <a:rect r="r" b="b" t="t" l="l"/>
            <a:pathLst>
              <a:path h="1128066" w="1128066">
                <a:moveTo>
                  <a:pt x="0" y="0"/>
                </a:moveTo>
                <a:lnTo>
                  <a:pt x="1128067" y="0"/>
                </a:lnTo>
                <a:lnTo>
                  <a:pt x="1128067" y="1128066"/>
                </a:lnTo>
                <a:lnTo>
                  <a:pt x="0" y="11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54553" y="3978757"/>
            <a:ext cx="1084270" cy="1164743"/>
          </a:xfrm>
          <a:custGeom>
            <a:avLst/>
            <a:gdLst/>
            <a:ahLst/>
            <a:cxnLst/>
            <a:rect r="r" b="b" t="t" l="l"/>
            <a:pathLst>
              <a:path h="1164743" w="1084270">
                <a:moveTo>
                  <a:pt x="0" y="0"/>
                </a:moveTo>
                <a:lnTo>
                  <a:pt x="1084270" y="0"/>
                </a:lnTo>
                <a:lnTo>
                  <a:pt x="1084270" y="1164743"/>
                </a:lnTo>
                <a:lnTo>
                  <a:pt x="0" y="11647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029211" y="3072604"/>
            <a:ext cx="601817" cy="2034219"/>
          </a:xfrm>
          <a:custGeom>
            <a:avLst/>
            <a:gdLst/>
            <a:ahLst/>
            <a:cxnLst/>
            <a:rect r="r" b="b" t="t" l="l"/>
            <a:pathLst>
              <a:path h="2034219" w="601817">
                <a:moveTo>
                  <a:pt x="0" y="0"/>
                </a:moveTo>
                <a:lnTo>
                  <a:pt x="601817" y="0"/>
                </a:lnTo>
                <a:lnTo>
                  <a:pt x="601817" y="2034219"/>
                </a:lnTo>
                <a:lnTo>
                  <a:pt x="0" y="20342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86286" y="2975272"/>
            <a:ext cx="1426691" cy="856015"/>
          </a:xfrm>
          <a:custGeom>
            <a:avLst/>
            <a:gdLst/>
            <a:ahLst/>
            <a:cxnLst/>
            <a:rect r="r" b="b" t="t" l="l"/>
            <a:pathLst>
              <a:path h="856015" w="1426691">
                <a:moveTo>
                  <a:pt x="0" y="0"/>
                </a:moveTo>
                <a:lnTo>
                  <a:pt x="1426691" y="0"/>
                </a:lnTo>
                <a:lnTo>
                  <a:pt x="1426691" y="856015"/>
                </a:lnTo>
                <a:lnTo>
                  <a:pt x="0" y="85601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6728412"/>
            <a:ext cx="7315200" cy="3877056"/>
          </a:xfrm>
          <a:custGeom>
            <a:avLst/>
            <a:gdLst/>
            <a:ahLst/>
            <a:cxnLst/>
            <a:rect r="r" b="b" t="t" l="l"/>
            <a:pathLst>
              <a:path h="3877056" w="7315200">
                <a:moveTo>
                  <a:pt x="0" y="0"/>
                </a:moveTo>
                <a:lnTo>
                  <a:pt x="7315200" y="0"/>
                </a:lnTo>
                <a:lnTo>
                  <a:pt x="7315200" y="3877056"/>
                </a:lnTo>
                <a:lnTo>
                  <a:pt x="0" y="387705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591726"/>
            <a:ext cx="9444608" cy="1383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5"/>
              </a:lnSpc>
            </a:pPr>
            <a:r>
              <a:rPr lang="en-US" sz="10795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0642" y="3958672"/>
            <a:ext cx="5555221" cy="1184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8"/>
              </a:lnSpc>
            </a:pPr>
            <a:r>
              <a:rPr lang="en-US" sz="440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Climate - Energy </a:t>
            </a:r>
          </a:p>
          <a:p>
            <a:pPr algn="l">
              <a:lnSpc>
                <a:spcPts val="4578"/>
              </a:lnSpc>
            </a:pPr>
            <a:r>
              <a:rPr lang="en-US" sz="440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Connection: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51638" y="5350363"/>
            <a:ext cx="2553965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Energy Generation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10474" y="5386875"/>
            <a:ext cx="205487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GHG emissions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19618" y="5350363"/>
            <a:ext cx="312119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G</a:t>
            </a:r>
            <a:r>
              <a:rPr lang="en-US" sz="2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lobal Temperature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455493" y="6728412"/>
            <a:ext cx="10457485" cy="3234392"/>
            <a:chOff x="0" y="0"/>
            <a:chExt cx="2902289" cy="8976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902289" cy="897648"/>
            </a:xfrm>
            <a:custGeom>
              <a:avLst/>
              <a:gdLst/>
              <a:ahLst/>
              <a:cxnLst/>
              <a:rect r="r" b="b" t="t" l="l"/>
              <a:pathLst>
                <a:path h="897648" w="2902289">
                  <a:moveTo>
                    <a:pt x="25171" y="0"/>
                  </a:moveTo>
                  <a:lnTo>
                    <a:pt x="2877118" y="0"/>
                  </a:lnTo>
                  <a:cubicBezTo>
                    <a:pt x="2883794" y="0"/>
                    <a:pt x="2890196" y="2652"/>
                    <a:pt x="2894917" y="7372"/>
                  </a:cubicBezTo>
                  <a:cubicBezTo>
                    <a:pt x="2899637" y="12093"/>
                    <a:pt x="2902289" y="18495"/>
                    <a:pt x="2902289" y="25171"/>
                  </a:cubicBezTo>
                  <a:lnTo>
                    <a:pt x="2902289" y="872477"/>
                  </a:lnTo>
                  <a:cubicBezTo>
                    <a:pt x="2902289" y="879153"/>
                    <a:pt x="2899637" y="885555"/>
                    <a:pt x="2894917" y="890276"/>
                  </a:cubicBezTo>
                  <a:cubicBezTo>
                    <a:pt x="2890196" y="894996"/>
                    <a:pt x="2883794" y="897648"/>
                    <a:pt x="2877118" y="897648"/>
                  </a:cubicBezTo>
                  <a:lnTo>
                    <a:pt x="25171" y="897648"/>
                  </a:lnTo>
                  <a:cubicBezTo>
                    <a:pt x="18495" y="897648"/>
                    <a:pt x="12093" y="894996"/>
                    <a:pt x="7372" y="890276"/>
                  </a:cubicBezTo>
                  <a:cubicBezTo>
                    <a:pt x="2652" y="885555"/>
                    <a:pt x="0" y="879153"/>
                    <a:pt x="0" y="872477"/>
                  </a:cubicBezTo>
                  <a:lnTo>
                    <a:pt x="0" y="25171"/>
                  </a:lnTo>
                  <a:cubicBezTo>
                    <a:pt x="0" y="18495"/>
                    <a:pt x="2652" y="12093"/>
                    <a:pt x="7372" y="7372"/>
                  </a:cubicBezTo>
                  <a:cubicBezTo>
                    <a:pt x="12093" y="2652"/>
                    <a:pt x="18495" y="0"/>
                    <a:pt x="25171" y="0"/>
                  </a:cubicBezTo>
                  <a:close/>
                </a:path>
              </a:pathLst>
            </a:custGeom>
            <a:solidFill>
              <a:srgbClr val="F1F1E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2902289" cy="926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664717" y="7058809"/>
            <a:ext cx="10462275" cy="250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5"/>
              </a:lnSpc>
              <a:spcBef>
                <a:spcPct val="0"/>
              </a:spcBef>
            </a:pPr>
            <a:r>
              <a:rPr lang="en-US" b="true" sz="3825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The Problem:</a:t>
            </a:r>
          </a:p>
          <a:p>
            <a:pPr algn="l">
              <a:lnSpc>
                <a:spcPts val="2612"/>
              </a:lnSpc>
              <a:spcBef>
                <a:spcPct val="0"/>
              </a:spcBef>
            </a:pPr>
          </a:p>
          <a:p>
            <a:pPr algn="l" marL="625538" indent="-312769" lvl="1">
              <a:lnSpc>
                <a:spcPts val="4056"/>
              </a:lnSpc>
              <a:buFont typeface="Arial"/>
              <a:buChar char="•"/>
            </a:pPr>
            <a:r>
              <a:rPr lang="en-US" sz="2897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Rising GHG emissions due to increasing energy demands</a:t>
            </a:r>
          </a:p>
          <a:p>
            <a:pPr algn="l">
              <a:lnSpc>
                <a:spcPts val="4056"/>
              </a:lnSpc>
            </a:pPr>
          </a:p>
          <a:p>
            <a:pPr algn="l" marL="625538" indent="-312769" lvl="1">
              <a:lnSpc>
                <a:spcPts val="4056"/>
              </a:lnSpc>
              <a:buFont typeface="Arial"/>
              <a:buChar char="•"/>
            </a:pPr>
            <a:r>
              <a:rPr lang="en-US" sz="2897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Global temperature rise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241478" y="6728412"/>
            <a:ext cx="10885514" cy="3408863"/>
            <a:chOff x="0" y="0"/>
            <a:chExt cx="3021081" cy="94606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021081" cy="946069"/>
            </a:xfrm>
            <a:custGeom>
              <a:avLst/>
              <a:gdLst/>
              <a:ahLst/>
              <a:cxnLst/>
              <a:rect r="r" b="b" t="t" l="l"/>
              <a:pathLst>
                <a:path h="946069" w="3021081">
                  <a:moveTo>
                    <a:pt x="24181" y="0"/>
                  </a:moveTo>
                  <a:lnTo>
                    <a:pt x="2996900" y="0"/>
                  </a:lnTo>
                  <a:cubicBezTo>
                    <a:pt x="3003313" y="0"/>
                    <a:pt x="3009464" y="2548"/>
                    <a:pt x="3013999" y="7083"/>
                  </a:cubicBezTo>
                  <a:cubicBezTo>
                    <a:pt x="3018533" y="11617"/>
                    <a:pt x="3021081" y="17768"/>
                    <a:pt x="3021081" y="24181"/>
                  </a:cubicBezTo>
                  <a:lnTo>
                    <a:pt x="3021081" y="921888"/>
                  </a:lnTo>
                  <a:cubicBezTo>
                    <a:pt x="3021081" y="928301"/>
                    <a:pt x="3018533" y="934452"/>
                    <a:pt x="3013999" y="938987"/>
                  </a:cubicBezTo>
                  <a:cubicBezTo>
                    <a:pt x="3009464" y="943522"/>
                    <a:pt x="3003313" y="946069"/>
                    <a:pt x="2996900" y="946069"/>
                  </a:cubicBezTo>
                  <a:lnTo>
                    <a:pt x="24181" y="946069"/>
                  </a:lnTo>
                  <a:cubicBezTo>
                    <a:pt x="17768" y="946069"/>
                    <a:pt x="11617" y="943522"/>
                    <a:pt x="7083" y="938987"/>
                  </a:cubicBezTo>
                  <a:cubicBezTo>
                    <a:pt x="2548" y="934452"/>
                    <a:pt x="0" y="928301"/>
                    <a:pt x="0" y="921888"/>
                  </a:cubicBezTo>
                  <a:lnTo>
                    <a:pt x="0" y="24181"/>
                  </a:lnTo>
                  <a:cubicBezTo>
                    <a:pt x="0" y="17768"/>
                    <a:pt x="2548" y="11617"/>
                    <a:pt x="7083" y="7083"/>
                  </a:cubicBezTo>
                  <a:cubicBezTo>
                    <a:pt x="11617" y="2548"/>
                    <a:pt x="17768" y="0"/>
                    <a:pt x="241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77B6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3021081" cy="974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80591" y="363356"/>
            <a:ext cx="18322727" cy="2347953"/>
            <a:chOff x="0" y="0"/>
            <a:chExt cx="2830213" cy="3626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0213" cy="362676"/>
            </a:xfrm>
            <a:custGeom>
              <a:avLst/>
              <a:gdLst/>
              <a:ahLst/>
              <a:cxnLst/>
              <a:rect r="r" b="b" t="t" l="l"/>
              <a:pathLst>
                <a:path h="362676" w="2830213">
                  <a:moveTo>
                    <a:pt x="2830213" y="181338"/>
                  </a:moveTo>
                  <a:lnTo>
                    <a:pt x="2627013" y="362676"/>
                  </a:lnTo>
                  <a:lnTo>
                    <a:pt x="203200" y="362676"/>
                  </a:lnTo>
                  <a:lnTo>
                    <a:pt x="0" y="181338"/>
                  </a:lnTo>
                  <a:lnTo>
                    <a:pt x="203200" y="0"/>
                  </a:lnTo>
                  <a:lnTo>
                    <a:pt x="2627013" y="0"/>
                  </a:lnTo>
                  <a:lnTo>
                    <a:pt x="2830213" y="181338"/>
                  </a:lnTo>
                  <a:close/>
                </a:path>
              </a:pathLst>
            </a:custGeom>
            <a:gradFill rotWithShape="true">
              <a:gsLst>
                <a:gs pos="0">
                  <a:srgbClr val="175286">
                    <a:alpha val="100000"/>
                  </a:srgbClr>
                </a:gs>
                <a:gs pos="100000">
                  <a:srgbClr val="3BCF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14300" y="-28575"/>
              <a:ext cx="2601613" cy="391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89172" y="239214"/>
            <a:ext cx="18322727" cy="2596238"/>
            <a:chOff x="0" y="0"/>
            <a:chExt cx="2830213" cy="4010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30213" cy="401027"/>
            </a:xfrm>
            <a:custGeom>
              <a:avLst/>
              <a:gdLst/>
              <a:ahLst/>
              <a:cxnLst/>
              <a:rect r="r" b="b" t="t" l="l"/>
              <a:pathLst>
                <a:path h="401027" w="2830213">
                  <a:moveTo>
                    <a:pt x="2830213" y="200513"/>
                  </a:moveTo>
                  <a:lnTo>
                    <a:pt x="2627013" y="401027"/>
                  </a:lnTo>
                  <a:lnTo>
                    <a:pt x="203200" y="401027"/>
                  </a:lnTo>
                  <a:lnTo>
                    <a:pt x="0" y="200513"/>
                  </a:lnTo>
                  <a:lnTo>
                    <a:pt x="203200" y="0"/>
                  </a:lnTo>
                  <a:lnTo>
                    <a:pt x="2627013" y="0"/>
                  </a:lnTo>
                  <a:lnTo>
                    <a:pt x="2830213" y="200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7528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14300" y="-28575"/>
              <a:ext cx="2601613" cy="429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899147" y="239214"/>
            <a:ext cx="6136252" cy="613625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6350000"/>
                  </a:moveTo>
                  <a:cubicBezTo>
                    <a:pt x="4928870" y="6350000"/>
                    <a:pt x="6350000" y="4928870"/>
                    <a:pt x="6350000" y="3175000"/>
                  </a:cubicBezTo>
                  <a:lnTo>
                    <a:pt x="6350000" y="0"/>
                  </a:lnTo>
                  <a:lnTo>
                    <a:pt x="3175000" y="0"/>
                  </a:lnTo>
                  <a:cubicBezTo>
                    <a:pt x="1421130" y="0"/>
                    <a:pt x="0" y="1421130"/>
                    <a:pt x="0" y="3175000"/>
                  </a:cubicBezTo>
                  <a:cubicBezTo>
                    <a:pt x="0" y="4928870"/>
                    <a:pt x="1421130" y="6350000"/>
                    <a:pt x="3175000" y="6350000"/>
                  </a:cubicBezTo>
                  <a:close/>
                </a:path>
              </a:pathLst>
            </a:custGeom>
            <a:solidFill>
              <a:srgbClr val="175286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7013" y="334588"/>
              <a:ext cx="5895974" cy="5627484"/>
            </a:xfrm>
            <a:custGeom>
              <a:avLst/>
              <a:gdLst/>
              <a:ahLst/>
              <a:cxnLst/>
              <a:rect r="r" b="b" t="t" l="l"/>
              <a:pathLst>
                <a:path h="5627484" w="5895974">
                  <a:moveTo>
                    <a:pt x="2947987" y="4502"/>
                  </a:moveTo>
                  <a:cubicBezTo>
                    <a:pt x="1941349" y="0"/>
                    <a:pt x="1009246" y="534452"/>
                    <a:pt x="504623" y="1405483"/>
                  </a:cubicBezTo>
                  <a:cubicBezTo>
                    <a:pt x="0" y="2276514"/>
                    <a:pt x="0" y="3350970"/>
                    <a:pt x="504623" y="4222001"/>
                  </a:cubicBezTo>
                  <a:cubicBezTo>
                    <a:pt x="1009246" y="5093033"/>
                    <a:pt x="1941349" y="5627484"/>
                    <a:pt x="2947987" y="5622982"/>
                  </a:cubicBezTo>
                  <a:cubicBezTo>
                    <a:pt x="3954625" y="5627484"/>
                    <a:pt x="4886728" y="5093033"/>
                    <a:pt x="5391351" y="4222001"/>
                  </a:cubicBezTo>
                  <a:cubicBezTo>
                    <a:pt x="5895974" y="3350970"/>
                    <a:pt x="5895974" y="2276514"/>
                    <a:pt x="5391351" y="1405483"/>
                  </a:cubicBezTo>
                  <a:cubicBezTo>
                    <a:pt x="4886728" y="534452"/>
                    <a:pt x="3954625" y="0"/>
                    <a:pt x="2947987" y="4502"/>
                  </a:cubicBezTo>
                  <a:close/>
                </a:path>
              </a:pathLst>
            </a:custGeom>
            <a:blipFill>
              <a:blip r:embed="rId2"/>
              <a:stretch>
                <a:fillRect l="223" t="-3261" r="223" b="-3261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4967273" y="6375466"/>
            <a:ext cx="4001552" cy="3556380"/>
          </a:xfrm>
          <a:custGeom>
            <a:avLst/>
            <a:gdLst/>
            <a:ahLst/>
            <a:cxnLst/>
            <a:rect r="r" b="b" t="t" l="l"/>
            <a:pathLst>
              <a:path h="3556380" w="4001552">
                <a:moveTo>
                  <a:pt x="0" y="0"/>
                </a:moveTo>
                <a:lnTo>
                  <a:pt x="4001552" y="0"/>
                </a:lnTo>
                <a:lnTo>
                  <a:pt x="4001552" y="3556380"/>
                </a:lnTo>
                <a:lnTo>
                  <a:pt x="0" y="3556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56935" y="3307340"/>
            <a:ext cx="12510358" cy="6844129"/>
            <a:chOff x="0" y="0"/>
            <a:chExt cx="16680477" cy="912550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140352" y="358667"/>
              <a:ext cx="9411141" cy="2324502"/>
              <a:chOff x="0" y="0"/>
              <a:chExt cx="2161091" cy="53377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161091" cy="533778"/>
              </a:xfrm>
              <a:custGeom>
                <a:avLst/>
                <a:gdLst/>
                <a:ahLst/>
                <a:cxnLst/>
                <a:rect r="r" b="b" t="t" l="l"/>
                <a:pathLst>
                  <a:path h="533778" w="2161091">
                    <a:moveTo>
                      <a:pt x="12065" y="0"/>
                    </a:moveTo>
                    <a:lnTo>
                      <a:pt x="2149025" y="0"/>
                    </a:lnTo>
                    <a:cubicBezTo>
                      <a:pt x="2152225" y="0"/>
                      <a:pt x="2155294" y="1271"/>
                      <a:pt x="2157557" y="3534"/>
                    </a:cubicBezTo>
                    <a:cubicBezTo>
                      <a:pt x="2159820" y="5797"/>
                      <a:pt x="2161091" y="8865"/>
                      <a:pt x="2161091" y="12065"/>
                    </a:cubicBezTo>
                    <a:lnTo>
                      <a:pt x="2161091" y="521713"/>
                    </a:lnTo>
                    <a:cubicBezTo>
                      <a:pt x="2161091" y="528376"/>
                      <a:pt x="2155689" y="533778"/>
                      <a:pt x="2149025" y="533778"/>
                    </a:cubicBezTo>
                    <a:lnTo>
                      <a:pt x="12065" y="533778"/>
                    </a:lnTo>
                    <a:cubicBezTo>
                      <a:pt x="5402" y="533778"/>
                      <a:pt x="0" y="528376"/>
                      <a:pt x="0" y="521713"/>
                    </a:cubicBezTo>
                    <a:lnTo>
                      <a:pt x="0" y="12065"/>
                    </a:lnTo>
                    <a:cubicBezTo>
                      <a:pt x="0" y="5402"/>
                      <a:pt x="5402" y="0"/>
                      <a:pt x="12065" y="0"/>
                    </a:cubicBezTo>
                    <a:close/>
                  </a:path>
                </a:pathLst>
              </a:custGeom>
              <a:solidFill>
                <a:srgbClr val="175286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2161091" cy="5528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7781699" y="0"/>
              <a:ext cx="3539590" cy="3041835"/>
              <a:chOff x="0" y="0"/>
              <a:chExt cx="812800" cy="6985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w="161925" cap="sq">
                <a:solidFill>
                  <a:srgbClr val="175286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114300" y="-19050"/>
                <a:ext cx="5842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7269336" y="3400502"/>
              <a:ext cx="9411141" cy="2324502"/>
              <a:chOff x="0" y="0"/>
              <a:chExt cx="2161091" cy="53377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161091" cy="533778"/>
              </a:xfrm>
              <a:custGeom>
                <a:avLst/>
                <a:gdLst/>
                <a:ahLst/>
                <a:cxnLst/>
                <a:rect r="r" b="b" t="t" l="l"/>
                <a:pathLst>
                  <a:path h="533778" w="2161091">
                    <a:moveTo>
                      <a:pt x="12065" y="0"/>
                    </a:moveTo>
                    <a:lnTo>
                      <a:pt x="2149025" y="0"/>
                    </a:lnTo>
                    <a:cubicBezTo>
                      <a:pt x="2152225" y="0"/>
                      <a:pt x="2155294" y="1271"/>
                      <a:pt x="2157557" y="3534"/>
                    </a:cubicBezTo>
                    <a:cubicBezTo>
                      <a:pt x="2159820" y="5797"/>
                      <a:pt x="2161091" y="8865"/>
                      <a:pt x="2161091" y="12065"/>
                    </a:cubicBezTo>
                    <a:lnTo>
                      <a:pt x="2161091" y="521713"/>
                    </a:lnTo>
                    <a:cubicBezTo>
                      <a:pt x="2161091" y="528376"/>
                      <a:pt x="2155689" y="533778"/>
                      <a:pt x="2149025" y="533778"/>
                    </a:cubicBezTo>
                    <a:lnTo>
                      <a:pt x="12065" y="533778"/>
                    </a:lnTo>
                    <a:cubicBezTo>
                      <a:pt x="5402" y="533778"/>
                      <a:pt x="0" y="528376"/>
                      <a:pt x="0" y="521713"/>
                    </a:cubicBezTo>
                    <a:lnTo>
                      <a:pt x="0" y="12065"/>
                    </a:lnTo>
                    <a:cubicBezTo>
                      <a:pt x="0" y="5402"/>
                      <a:pt x="5402" y="0"/>
                      <a:pt x="12065" y="0"/>
                    </a:cubicBezTo>
                    <a:close/>
                  </a:path>
                </a:pathLst>
              </a:custGeom>
              <a:solidFill>
                <a:srgbClr val="0077B6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2161091" cy="5528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5547786" y="3041835"/>
              <a:ext cx="3539590" cy="3041835"/>
              <a:chOff x="0" y="0"/>
              <a:chExt cx="812800" cy="6985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w="161925" cap="sq">
                <a:solidFill>
                  <a:srgbClr val="0077B6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114300" y="-19050"/>
                <a:ext cx="5842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442337"/>
              <a:ext cx="9411141" cy="2324502"/>
              <a:chOff x="0" y="0"/>
              <a:chExt cx="2161091" cy="53377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2161091" cy="533778"/>
              </a:xfrm>
              <a:custGeom>
                <a:avLst/>
                <a:gdLst/>
                <a:ahLst/>
                <a:cxnLst/>
                <a:rect r="r" b="b" t="t" l="l"/>
                <a:pathLst>
                  <a:path h="533778" w="2161091">
                    <a:moveTo>
                      <a:pt x="12065" y="0"/>
                    </a:moveTo>
                    <a:lnTo>
                      <a:pt x="2149025" y="0"/>
                    </a:lnTo>
                    <a:cubicBezTo>
                      <a:pt x="2152225" y="0"/>
                      <a:pt x="2155294" y="1271"/>
                      <a:pt x="2157557" y="3534"/>
                    </a:cubicBezTo>
                    <a:cubicBezTo>
                      <a:pt x="2159820" y="5797"/>
                      <a:pt x="2161091" y="8865"/>
                      <a:pt x="2161091" y="12065"/>
                    </a:cubicBezTo>
                    <a:lnTo>
                      <a:pt x="2161091" y="521713"/>
                    </a:lnTo>
                    <a:cubicBezTo>
                      <a:pt x="2161091" y="528376"/>
                      <a:pt x="2155689" y="533778"/>
                      <a:pt x="2149025" y="533778"/>
                    </a:cubicBezTo>
                    <a:lnTo>
                      <a:pt x="12065" y="533778"/>
                    </a:lnTo>
                    <a:cubicBezTo>
                      <a:pt x="5402" y="533778"/>
                      <a:pt x="0" y="528376"/>
                      <a:pt x="0" y="521713"/>
                    </a:cubicBezTo>
                    <a:lnTo>
                      <a:pt x="0" y="12065"/>
                    </a:lnTo>
                    <a:cubicBezTo>
                      <a:pt x="0" y="5402"/>
                      <a:pt x="5402" y="0"/>
                      <a:pt x="12065" y="0"/>
                    </a:cubicBezTo>
                    <a:close/>
                  </a:path>
                </a:pathLst>
              </a:custGeom>
              <a:solidFill>
                <a:srgbClr val="175286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9050"/>
                <a:ext cx="2161091" cy="5528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7781699" y="6083670"/>
              <a:ext cx="3539590" cy="3041835"/>
              <a:chOff x="0" y="0"/>
              <a:chExt cx="812800" cy="6985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w="161925" cap="sq">
                <a:solidFill>
                  <a:srgbClr val="175286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114300" y="-19050"/>
                <a:ext cx="5842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8590762" y="701676"/>
              <a:ext cx="1921462" cy="1638483"/>
            </a:xfrm>
            <a:custGeom>
              <a:avLst/>
              <a:gdLst/>
              <a:ahLst/>
              <a:cxnLst/>
              <a:rect r="r" b="b" t="t" l="l"/>
              <a:pathLst>
                <a:path h="1638483" w="1921462">
                  <a:moveTo>
                    <a:pt x="0" y="0"/>
                  </a:moveTo>
                  <a:lnTo>
                    <a:pt x="1921463" y="0"/>
                  </a:lnTo>
                  <a:lnTo>
                    <a:pt x="1921463" y="1638483"/>
                  </a:lnTo>
                  <a:lnTo>
                    <a:pt x="0" y="1638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6362624" y="3400502"/>
              <a:ext cx="1961034" cy="2324502"/>
            </a:xfrm>
            <a:custGeom>
              <a:avLst/>
              <a:gdLst/>
              <a:ahLst/>
              <a:cxnLst/>
              <a:rect r="r" b="b" t="t" l="l"/>
              <a:pathLst>
                <a:path h="2324502" w="1961034">
                  <a:moveTo>
                    <a:pt x="0" y="0"/>
                  </a:moveTo>
                  <a:lnTo>
                    <a:pt x="1961035" y="0"/>
                  </a:lnTo>
                  <a:lnTo>
                    <a:pt x="1961035" y="2324502"/>
                  </a:lnTo>
                  <a:lnTo>
                    <a:pt x="0" y="23245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8668061" y="6661116"/>
              <a:ext cx="1766865" cy="1886943"/>
            </a:xfrm>
            <a:custGeom>
              <a:avLst/>
              <a:gdLst/>
              <a:ahLst/>
              <a:cxnLst/>
              <a:rect r="r" b="b" t="t" l="l"/>
              <a:pathLst>
                <a:path h="1886943" w="1766865">
                  <a:moveTo>
                    <a:pt x="0" y="0"/>
                  </a:moveTo>
                  <a:lnTo>
                    <a:pt x="1766865" y="0"/>
                  </a:lnTo>
                  <a:lnTo>
                    <a:pt x="1766865" y="1886944"/>
                  </a:lnTo>
                  <a:lnTo>
                    <a:pt x="0" y="1886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537600" y="430670"/>
              <a:ext cx="7359173" cy="20399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77"/>
                </a:lnSpc>
              </a:pPr>
              <a:r>
                <a:rPr lang="en-US" sz="3099" spc="303">
                  <a:solidFill>
                    <a:srgbClr val="F2F4F5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Electricity generation</a:t>
              </a:r>
            </a:p>
            <a:p>
              <a:pPr algn="l" marL="847621" indent="-282540" lvl="2">
                <a:lnSpc>
                  <a:spcPts val="2708"/>
                </a:lnSpc>
                <a:buFont typeface="Arial"/>
                <a:buChar char="⚬"/>
              </a:pPr>
              <a:r>
                <a:rPr lang="en-US" sz="1962" spc="192">
                  <a:solidFill>
                    <a:srgbClr val="F2F4F5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Renewables </a:t>
              </a:r>
            </a:p>
            <a:p>
              <a:pPr algn="l" marL="847621" indent="-282540" lvl="2">
                <a:lnSpc>
                  <a:spcPts val="2708"/>
                </a:lnSpc>
                <a:buFont typeface="Arial"/>
                <a:buChar char="⚬"/>
              </a:pPr>
              <a:r>
                <a:rPr lang="en-US" sz="1962" spc="192">
                  <a:solidFill>
                    <a:srgbClr val="F2F4F5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Fossil fuels </a:t>
              </a:r>
            </a:p>
            <a:p>
              <a:pPr algn="l" marL="847621" indent="-282540" lvl="2">
                <a:lnSpc>
                  <a:spcPts val="2708"/>
                </a:lnSpc>
                <a:buFont typeface="Arial"/>
                <a:buChar char="⚬"/>
              </a:pPr>
              <a:r>
                <a:rPr lang="en-US" sz="1962" spc="192">
                  <a:solidFill>
                    <a:srgbClr val="F2F4F5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Nuclear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9321305" y="3855855"/>
              <a:ext cx="7359173" cy="1356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34"/>
                </a:lnSpc>
              </a:pPr>
              <a:r>
                <a:rPr lang="en-US" sz="2996" spc="293">
                  <a:solidFill>
                    <a:srgbClr val="F2F4F5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Greenhouse gas emissions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537600" y="7245394"/>
              <a:ext cx="7359173" cy="661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34"/>
                </a:lnSpc>
              </a:pPr>
              <a:r>
                <a:rPr lang="en-US" sz="2996" spc="293">
                  <a:solidFill>
                    <a:srgbClr val="F2F4F5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Global temperature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6074722" y="2164495"/>
            <a:ext cx="6138555" cy="5958009"/>
          </a:xfrm>
          <a:custGeom>
            <a:avLst/>
            <a:gdLst/>
            <a:ahLst/>
            <a:cxnLst/>
            <a:rect r="r" b="b" t="t" l="l"/>
            <a:pathLst>
              <a:path h="5958009" w="6138555">
                <a:moveTo>
                  <a:pt x="0" y="0"/>
                </a:moveTo>
                <a:lnTo>
                  <a:pt x="6138556" y="0"/>
                </a:lnTo>
                <a:lnTo>
                  <a:pt x="6138556" y="5958010"/>
                </a:lnTo>
                <a:lnTo>
                  <a:pt x="0" y="595801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669267" y="1040564"/>
            <a:ext cx="8805560" cy="1222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84"/>
              </a:lnSpc>
            </a:pPr>
            <a:r>
              <a:rPr lang="en-US" sz="9562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DATA SOURCES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3603" y="454686"/>
            <a:ext cx="1309605" cy="3702064"/>
          </a:xfrm>
          <a:custGeom>
            <a:avLst/>
            <a:gdLst/>
            <a:ahLst/>
            <a:cxnLst/>
            <a:rect r="r" b="b" t="t" l="l"/>
            <a:pathLst>
              <a:path h="3702064" w="1309605">
                <a:moveTo>
                  <a:pt x="0" y="0"/>
                </a:moveTo>
                <a:lnTo>
                  <a:pt x="1309606" y="0"/>
                </a:lnTo>
                <a:lnTo>
                  <a:pt x="1309606" y="3702064"/>
                </a:lnTo>
                <a:lnTo>
                  <a:pt x="0" y="3702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64193" y="6311011"/>
            <a:ext cx="1309605" cy="3702064"/>
          </a:xfrm>
          <a:custGeom>
            <a:avLst/>
            <a:gdLst/>
            <a:ahLst/>
            <a:cxnLst/>
            <a:rect r="r" b="b" t="t" l="l"/>
            <a:pathLst>
              <a:path h="3702064" w="1309605">
                <a:moveTo>
                  <a:pt x="0" y="0"/>
                </a:moveTo>
                <a:lnTo>
                  <a:pt x="1309605" y="0"/>
                </a:lnTo>
                <a:lnTo>
                  <a:pt x="1309605" y="3702064"/>
                </a:lnTo>
                <a:lnTo>
                  <a:pt x="0" y="37020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536180" y="-380410"/>
            <a:ext cx="16635499" cy="2647842"/>
            <a:chOff x="0" y="0"/>
            <a:chExt cx="2830213" cy="4504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30213" cy="450480"/>
            </a:xfrm>
            <a:custGeom>
              <a:avLst/>
              <a:gdLst/>
              <a:ahLst/>
              <a:cxnLst/>
              <a:rect r="r" b="b" t="t" l="l"/>
              <a:pathLst>
                <a:path h="450480" w="2830213">
                  <a:moveTo>
                    <a:pt x="2830213" y="225240"/>
                  </a:moveTo>
                  <a:lnTo>
                    <a:pt x="2627013" y="450480"/>
                  </a:lnTo>
                  <a:lnTo>
                    <a:pt x="203200" y="450480"/>
                  </a:lnTo>
                  <a:lnTo>
                    <a:pt x="0" y="225240"/>
                  </a:lnTo>
                  <a:lnTo>
                    <a:pt x="203200" y="0"/>
                  </a:lnTo>
                  <a:lnTo>
                    <a:pt x="2627013" y="0"/>
                  </a:lnTo>
                  <a:lnTo>
                    <a:pt x="2830213" y="225240"/>
                  </a:lnTo>
                  <a:close/>
                </a:path>
              </a:pathLst>
            </a:custGeom>
            <a:gradFill rotWithShape="true">
              <a:gsLst>
                <a:gs pos="0">
                  <a:srgbClr val="175286">
                    <a:alpha val="100000"/>
                  </a:srgbClr>
                </a:gs>
                <a:gs pos="100000">
                  <a:srgbClr val="3BCF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14300" y="-28575"/>
              <a:ext cx="2601613" cy="47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009544" y="581131"/>
            <a:ext cx="8283125" cy="1210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4"/>
              </a:lnSpc>
            </a:pPr>
            <a:r>
              <a:rPr lang="en-US" sz="9467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METHODOLOGY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36180" y="-658039"/>
            <a:ext cx="16635499" cy="2647842"/>
            <a:chOff x="0" y="0"/>
            <a:chExt cx="2830213" cy="4504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30213" cy="450480"/>
            </a:xfrm>
            <a:custGeom>
              <a:avLst/>
              <a:gdLst/>
              <a:ahLst/>
              <a:cxnLst/>
              <a:rect r="r" b="b" t="t" l="l"/>
              <a:pathLst>
                <a:path h="450480" w="2830213">
                  <a:moveTo>
                    <a:pt x="2830213" y="225240"/>
                  </a:moveTo>
                  <a:lnTo>
                    <a:pt x="2627013" y="450480"/>
                  </a:lnTo>
                  <a:lnTo>
                    <a:pt x="203200" y="450480"/>
                  </a:lnTo>
                  <a:lnTo>
                    <a:pt x="0" y="225240"/>
                  </a:lnTo>
                  <a:lnTo>
                    <a:pt x="203200" y="0"/>
                  </a:lnTo>
                  <a:lnTo>
                    <a:pt x="2627013" y="0"/>
                  </a:lnTo>
                  <a:lnTo>
                    <a:pt x="2830213" y="225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14300" y="-28575"/>
              <a:ext cx="2601613" cy="47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65890" y="2672470"/>
            <a:ext cx="15453106" cy="6585830"/>
            <a:chOff x="0" y="0"/>
            <a:chExt cx="20604141" cy="878110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107566" y="1109592"/>
              <a:ext cx="4811565" cy="3181981"/>
              <a:chOff x="0" y="0"/>
              <a:chExt cx="2024990" cy="133916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024990" cy="1339165"/>
              </a:xfrm>
              <a:custGeom>
                <a:avLst/>
                <a:gdLst/>
                <a:ahLst/>
                <a:cxnLst/>
                <a:rect r="r" b="b" t="t" l="l"/>
                <a:pathLst>
                  <a:path h="1339165" w="2024990">
                    <a:moveTo>
                      <a:pt x="0" y="0"/>
                    </a:moveTo>
                    <a:lnTo>
                      <a:pt x="2024990" y="0"/>
                    </a:lnTo>
                    <a:lnTo>
                      <a:pt x="2024990" y="1339165"/>
                    </a:lnTo>
                    <a:lnTo>
                      <a:pt x="0" y="1339165"/>
                    </a:lnTo>
                    <a:close/>
                  </a:path>
                </a:pathLst>
              </a:custGeom>
              <a:solidFill>
                <a:srgbClr val="F2F1F1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66675"/>
                <a:ext cx="2024990" cy="14058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49"/>
                  </a:lnSpc>
                </a:pPr>
              </a:p>
              <a:p>
                <a:pPr algn="ctr">
                  <a:lnSpc>
                    <a:spcPts val="3749"/>
                  </a:lnSpc>
                </a:pPr>
                <a:r>
                  <a:rPr lang="en-US" b="true" sz="2499" spc="249">
                    <a:solidFill>
                      <a:srgbClr val="4E6E81"/>
                    </a:solidFill>
                    <a:latin typeface="Heebo Bold"/>
                    <a:ea typeface="Heebo Bold"/>
                    <a:cs typeface="Heebo Bold"/>
                    <a:sym typeface="Heebo Bold"/>
                  </a:rPr>
                  <a:t>PREPROCESSING DATA</a:t>
                </a:r>
              </a:p>
              <a:p>
                <a:pPr algn="ctr">
                  <a:lnSpc>
                    <a:spcPts val="255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1018050"/>
              <a:ext cx="5176118" cy="3463349"/>
              <a:chOff x="0" y="0"/>
              <a:chExt cx="1339539" cy="89628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339539" cy="896287"/>
              </a:xfrm>
              <a:custGeom>
                <a:avLst/>
                <a:gdLst/>
                <a:ahLst/>
                <a:cxnLst/>
                <a:rect r="r" b="b" t="t" l="l"/>
                <a:pathLst>
                  <a:path h="896287" w="1339539">
                    <a:moveTo>
                      <a:pt x="67393" y="0"/>
                    </a:moveTo>
                    <a:lnTo>
                      <a:pt x="1272146" y="0"/>
                    </a:lnTo>
                    <a:cubicBezTo>
                      <a:pt x="1290020" y="0"/>
                      <a:pt x="1307161" y="7100"/>
                      <a:pt x="1319800" y="19739"/>
                    </a:cubicBezTo>
                    <a:cubicBezTo>
                      <a:pt x="1332438" y="32378"/>
                      <a:pt x="1339539" y="49519"/>
                      <a:pt x="1339539" y="67393"/>
                    </a:cubicBezTo>
                    <a:lnTo>
                      <a:pt x="1339539" y="828895"/>
                    </a:lnTo>
                    <a:cubicBezTo>
                      <a:pt x="1339539" y="866115"/>
                      <a:pt x="1309366" y="896287"/>
                      <a:pt x="1272146" y="896287"/>
                    </a:cubicBezTo>
                    <a:lnTo>
                      <a:pt x="67393" y="896287"/>
                    </a:lnTo>
                    <a:cubicBezTo>
                      <a:pt x="30173" y="896287"/>
                      <a:pt x="0" y="866115"/>
                      <a:pt x="0" y="828895"/>
                    </a:cubicBezTo>
                    <a:lnTo>
                      <a:pt x="0" y="67393"/>
                    </a:lnTo>
                    <a:cubicBezTo>
                      <a:pt x="0" y="30173"/>
                      <a:pt x="30173" y="0"/>
                      <a:pt x="67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61925" cap="rnd">
                <a:gradFill>
                  <a:gsLst>
                    <a:gs pos="0">
                      <a:srgbClr val="175286">
                        <a:alpha val="100000"/>
                      </a:srgbClr>
                    </a:gs>
                    <a:gs pos="100000">
                      <a:srgbClr val="3BCFD7">
                        <a:alpha val="100000"/>
                      </a:srgbClr>
                    </a:gs>
                  </a:gsLst>
                  <a:lin ang="0"/>
                </a:gra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339539" cy="9439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710225" y="186739"/>
              <a:ext cx="1683746" cy="1662623"/>
              <a:chOff x="0" y="0"/>
              <a:chExt cx="435740" cy="430274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35740" cy="430274"/>
              </a:xfrm>
              <a:custGeom>
                <a:avLst/>
                <a:gdLst/>
                <a:ahLst/>
                <a:cxnLst/>
                <a:rect r="r" b="b" t="t" l="l"/>
                <a:pathLst>
                  <a:path h="430274" w="435740">
                    <a:moveTo>
                      <a:pt x="0" y="0"/>
                    </a:moveTo>
                    <a:lnTo>
                      <a:pt x="435740" y="0"/>
                    </a:lnTo>
                    <a:lnTo>
                      <a:pt x="435740" y="430274"/>
                    </a:lnTo>
                    <a:lnTo>
                      <a:pt x="0" y="4302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"/>
                <a:ext cx="435740" cy="4397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7358"/>
                  </a:lnSpc>
                  <a:spcBef>
                    <a:spcPct val="0"/>
                  </a:spcBef>
                </a:pPr>
                <a:r>
                  <a:rPr lang="en-US" b="true" sz="6131" spc="220" strike="noStrike" u="none">
                    <a:solidFill>
                      <a:srgbClr val="0063A1"/>
                    </a:solidFill>
                    <a:latin typeface="Montserrat Classic Bold"/>
                    <a:ea typeface="Montserrat Classic Bold"/>
                    <a:cs typeface="Montserrat Classic Bold"/>
                    <a:sym typeface="Montserrat Classic Bold"/>
                  </a:rPr>
                  <a:t>01</a:t>
                </a: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7858933" y="1109592"/>
              <a:ext cx="4811565" cy="3181981"/>
              <a:chOff x="0" y="0"/>
              <a:chExt cx="2024990" cy="133916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024990" cy="1339165"/>
              </a:xfrm>
              <a:custGeom>
                <a:avLst/>
                <a:gdLst/>
                <a:ahLst/>
                <a:cxnLst/>
                <a:rect r="r" b="b" t="t" l="l"/>
                <a:pathLst>
                  <a:path h="1339165" w="2024990">
                    <a:moveTo>
                      <a:pt x="0" y="0"/>
                    </a:moveTo>
                    <a:lnTo>
                      <a:pt x="2024990" y="0"/>
                    </a:lnTo>
                    <a:lnTo>
                      <a:pt x="2024990" y="1339165"/>
                    </a:lnTo>
                    <a:lnTo>
                      <a:pt x="0" y="1339165"/>
                    </a:lnTo>
                    <a:close/>
                  </a:path>
                </a:pathLst>
              </a:custGeom>
              <a:solidFill>
                <a:srgbClr val="F2F1F1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2024990" cy="14058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  <a:r>
                  <a:rPr lang="en-US" b="true" sz="2400" spc="240">
                    <a:solidFill>
                      <a:srgbClr val="4E6E81"/>
                    </a:solidFill>
                    <a:latin typeface="Heebo Bold"/>
                    <a:ea typeface="Heebo Bold"/>
                    <a:cs typeface="Heebo Bold"/>
                    <a:sym typeface="Heebo Bold"/>
                  </a:rPr>
                  <a:t>NORMALIZATION OF VARIABLES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7715406" y="980617"/>
              <a:ext cx="5176118" cy="3463349"/>
              <a:chOff x="0" y="0"/>
              <a:chExt cx="1339539" cy="896287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339539" cy="896287"/>
              </a:xfrm>
              <a:custGeom>
                <a:avLst/>
                <a:gdLst/>
                <a:ahLst/>
                <a:cxnLst/>
                <a:rect r="r" b="b" t="t" l="l"/>
                <a:pathLst>
                  <a:path h="896287" w="1339539">
                    <a:moveTo>
                      <a:pt x="67393" y="0"/>
                    </a:moveTo>
                    <a:lnTo>
                      <a:pt x="1272146" y="0"/>
                    </a:lnTo>
                    <a:cubicBezTo>
                      <a:pt x="1290020" y="0"/>
                      <a:pt x="1307161" y="7100"/>
                      <a:pt x="1319800" y="19739"/>
                    </a:cubicBezTo>
                    <a:cubicBezTo>
                      <a:pt x="1332438" y="32378"/>
                      <a:pt x="1339539" y="49519"/>
                      <a:pt x="1339539" y="67393"/>
                    </a:cubicBezTo>
                    <a:lnTo>
                      <a:pt x="1339539" y="828895"/>
                    </a:lnTo>
                    <a:cubicBezTo>
                      <a:pt x="1339539" y="866115"/>
                      <a:pt x="1309366" y="896287"/>
                      <a:pt x="1272146" y="896287"/>
                    </a:cubicBezTo>
                    <a:lnTo>
                      <a:pt x="67393" y="896287"/>
                    </a:lnTo>
                    <a:cubicBezTo>
                      <a:pt x="30173" y="896287"/>
                      <a:pt x="0" y="866115"/>
                      <a:pt x="0" y="828895"/>
                    </a:cubicBezTo>
                    <a:lnTo>
                      <a:pt x="0" y="67393"/>
                    </a:lnTo>
                    <a:cubicBezTo>
                      <a:pt x="0" y="30173"/>
                      <a:pt x="30173" y="0"/>
                      <a:pt x="67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61925" cap="rnd">
                <a:gradFill>
                  <a:gsLst>
                    <a:gs pos="0">
                      <a:srgbClr val="175286">
                        <a:alpha val="100000"/>
                      </a:srgbClr>
                    </a:gs>
                    <a:gs pos="100000">
                      <a:srgbClr val="3BCFD7">
                        <a:alpha val="100000"/>
                      </a:srgbClr>
                    </a:gs>
                  </a:gsLst>
                  <a:lin ang="0"/>
                </a:gradFill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1339539" cy="9439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9461592" y="186739"/>
              <a:ext cx="1683746" cy="1662623"/>
              <a:chOff x="0" y="0"/>
              <a:chExt cx="435740" cy="430274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435740" cy="430274"/>
              </a:xfrm>
              <a:custGeom>
                <a:avLst/>
                <a:gdLst/>
                <a:ahLst/>
                <a:cxnLst/>
                <a:rect r="r" b="b" t="t" l="l"/>
                <a:pathLst>
                  <a:path h="430274" w="435740">
                    <a:moveTo>
                      <a:pt x="0" y="0"/>
                    </a:moveTo>
                    <a:lnTo>
                      <a:pt x="435740" y="0"/>
                    </a:lnTo>
                    <a:lnTo>
                      <a:pt x="435740" y="430274"/>
                    </a:lnTo>
                    <a:lnTo>
                      <a:pt x="0" y="4302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9525"/>
                <a:ext cx="435740" cy="4397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7358"/>
                  </a:lnSpc>
                  <a:spcBef>
                    <a:spcPct val="0"/>
                  </a:spcBef>
                </a:pPr>
                <a:r>
                  <a:rPr lang="en-US" b="true" sz="6131" spc="220" strike="noStrike" u="none">
                    <a:solidFill>
                      <a:srgbClr val="0063A1"/>
                    </a:solidFill>
                    <a:latin typeface="Montserrat Classic Bold"/>
                    <a:ea typeface="Montserrat Classic Bold"/>
                    <a:cs typeface="Montserrat Classic Bold"/>
                    <a:sym typeface="Montserrat Classic Bold"/>
                  </a:rPr>
                  <a:t>02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5610299" y="922853"/>
              <a:ext cx="4811565" cy="3181981"/>
              <a:chOff x="0" y="0"/>
              <a:chExt cx="2024990" cy="1339165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2024990" cy="1339165"/>
              </a:xfrm>
              <a:custGeom>
                <a:avLst/>
                <a:gdLst/>
                <a:ahLst/>
                <a:cxnLst/>
                <a:rect r="r" b="b" t="t" l="l"/>
                <a:pathLst>
                  <a:path h="1339165" w="2024990">
                    <a:moveTo>
                      <a:pt x="0" y="0"/>
                    </a:moveTo>
                    <a:lnTo>
                      <a:pt x="2024990" y="0"/>
                    </a:lnTo>
                    <a:lnTo>
                      <a:pt x="2024990" y="1339165"/>
                    </a:lnTo>
                    <a:lnTo>
                      <a:pt x="0" y="1339165"/>
                    </a:lnTo>
                    <a:close/>
                  </a:path>
                </a:pathLst>
              </a:custGeom>
              <a:solidFill>
                <a:srgbClr val="F2F1F1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57150"/>
                <a:ext cx="2024990" cy="13963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0"/>
                  </a:lnSpc>
                </a:pPr>
                <a:r>
                  <a:rPr lang="en-US" b="true" sz="2200" spc="220">
                    <a:solidFill>
                      <a:srgbClr val="4E6E81"/>
                    </a:solidFill>
                    <a:latin typeface="Heebo Bold"/>
                    <a:ea typeface="Heebo Bold"/>
                    <a:cs typeface="Heebo Bold"/>
                    <a:sym typeface="Heebo Bold"/>
                  </a:rPr>
                  <a:t>DATA VISUALIZATION</a:t>
                </a:r>
              </a:p>
              <a:p>
                <a:pPr algn="ctr">
                  <a:lnSpc>
                    <a:spcPts val="3300"/>
                  </a:lnSpc>
                </a:pPr>
                <a:r>
                  <a:rPr lang="en-US" b="true" sz="2200" spc="220">
                    <a:solidFill>
                      <a:srgbClr val="4E6E81"/>
                    </a:solidFill>
                    <a:latin typeface="Heebo Bold"/>
                    <a:ea typeface="Heebo Bold"/>
                    <a:cs typeface="Heebo Bold"/>
                    <a:sym typeface="Heebo Bold"/>
                  </a:rPr>
                  <a:t>WITH STREAMLIT</a:t>
                </a: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15428023" y="782169"/>
              <a:ext cx="5176118" cy="3463349"/>
              <a:chOff x="0" y="0"/>
              <a:chExt cx="1339539" cy="896287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339539" cy="896287"/>
              </a:xfrm>
              <a:custGeom>
                <a:avLst/>
                <a:gdLst/>
                <a:ahLst/>
                <a:cxnLst/>
                <a:rect r="r" b="b" t="t" l="l"/>
                <a:pathLst>
                  <a:path h="896287" w="1339539">
                    <a:moveTo>
                      <a:pt x="67393" y="0"/>
                    </a:moveTo>
                    <a:lnTo>
                      <a:pt x="1272146" y="0"/>
                    </a:lnTo>
                    <a:cubicBezTo>
                      <a:pt x="1290020" y="0"/>
                      <a:pt x="1307161" y="7100"/>
                      <a:pt x="1319800" y="19739"/>
                    </a:cubicBezTo>
                    <a:cubicBezTo>
                      <a:pt x="1332438" y="32378"/>
                      <a:pt x="1339539" y="49519"/>
                      <a:pt x="1339539" y="67393"/>
                    </a:cubicBezTo>
                    <a:lnTo>
                      <a:pt x="1339539" y="828895"/>
                    </a:lnTo>
                    <a:cubicBezTo>
                      <a:pt x="1339539" y="866115"/>
                      <a:pt x="1309366" y="896287"/>
                      <a:pt x="1272146" y="896287"/>
                    </a:cubicBezTo>
                    <a:lnTo>
                      <a:pt x="67393" y="896287"/>
                    </a:lnTo>
                    <a:cubicBezTo>
                      <a:pt x="30173" y="896287"/>
                      <a:pt x="0" y="866115"/>
                      <a:pt x="0" y="828895"/>
                    </a:cubicBezTo>
                    <a:lnTo>
                      <a:pt x="0" y="67393"/>
                    </a:lnTo>
                    <a:cubicBezTo>
                      <a:pt x="0" y="30173"/>
                      <a:pt x="30173" y="0"/>
                      <a:pt x="67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61925" cap="rnd">
                <a:gradFill>
                  <a:gsLst>
                    <a:gs pos="0">
                      <a:srgbClr val="175286">
                        <a:alpha val="100000"/>
                      </a:srgbClr>
                    </a:gs>
                    <a:gs pos="100000">
                      <a:srgbClr val="3BCFD7">
                        <a:alpha val="100000"/>
                      </a:srgbClr>
                    </a:gs>
                  </a:gsLst>
                  <a:lin ang="0"/>
                </a:gradFill>
                <a:prstDash val="solid"/>
                <a:round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47625"/>
                <a:ext cx="1339539" cy="9439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17212958" y="0"/>
              <a:ext cx="1683746" cy="1662623"/>
              <a:chOff x="0" y="0"/>
              <a:chExt cx="435740" cy="430274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435740" cy="430274"/>
              </a:xfrm>
              <a:custGeom>
                <a:avLst/>
                <a:gdLst/>
                <a:ahLst/>
                <a:cxnLst/>
                <a:rect r="r" b="b" t="t" l="l"/>
                <a:pathLst>
                  <a:path h="430274" w="435740">
                    <a:moveTo>
                      <a:pt x="0" y="0"/>
                    </a:moveTo>
                    <a:lnTo>
                      <a:pt x="435740" y="0"/>
                    </a:lnTo>
                    <a:lnTo>
                      <a:pt x="435740" y="430274"/>
                    </a:lnTo>
                    <a:lnTo>
                      <a:pt x="0" y="4302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9525"/>
                <a:ext cx="435740" cy="4397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7358"/>
                  </a:lnSpc>
                  <a:spcBef>
                    <a:spcPct val="0"/>
                  </a:spcBef>
                </a:pPr>
                <a:r>
                  <a:rPr lang="en-US" b="true" sz="6131" spc="220" strike="noStrike" u="none">
                    <a:solidFill>
                      <a:srgbClr val="0063A1"/>
                    </a:solidFill>
                    <a:latin typeface="Montserrat Classic Bold"/>
                    <a:ea typeface="Montserrat Classic Bold"/>
                    <a:cs typeface="Montserrat Classic Bold"/>
                    <a:sym typeface="Montserrat Classic Bold"/>
                  </a:rPr>
                  <a:t>03</a:t>
                </a: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0">
              <a:off x="3996158" y="5549982"/>
              <a:ext cx="4811565" cy="3181981"/>
              <a:chOff x="0" y="0"/>
              <a:chExt cx="2024990" cy="1339165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2024990" cy="1339165"/>
              </a:xfrm>
              <a:custGeom>
                <a:avLst/>
                <a:gdLst/>
                <a:ahLst/>
                <a:cxnLst/>
                <a:rect r="r" b="b" t="t" l="l"/>
                <a:pathLst>
                  <a:path h="1339165" w="2024990">
                    <a:moveTo>
                      <a:pt x="0" y="0"/>
                    </a:moveTo>
                    <a:lnTo>
                      <a:pt x="2024990" y="0"/>
                    </a:lnTo>
                    <a:lnTo>
                      <a:pt x="2024990" y="1339165"/>
                    </a:lnTo>
                    <a:lnTo>
                      <a:pt x="0" y="1339165"/>
                    </a:lnTo>
                    <a:close/>
                  </a:path>
                </a:pathLst>
              </a:custGeom>
              <a:solidFill>
                <a:srgbClr val="F2F1F1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66675"/>
                <a:ext cx="2024990" cy="14058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  <a:r>
                  <a:rPr lang="en-US" b="true" sz="2400" spc="240">
                    <a:solidFill>
                      <a:srgbClr val="4E6E81"/>
                    </a:solidFill>
                    <a:latin typeface="Heebo Bold"/>
                    <a:ea typeface="Heebo Bold"/>
                    <a:cs typeface="Heebo Bold"/>
                    <a:sym typeface="Heebo Bold"/>
                  </a:rPr>
                  <a:t>HYPOTHESIS ANALYSIS </a:t>
                </a: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3813882" y="5317757"/>
              <a:ext cx="5176118" cy="3463349"/>
              <a:chOff x="0" y="0"/>
              <a:chExt cx="1339539" cy="896287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1339539" cy="896287"/>
              </a:xfrm>
              <a:custGeom>
                <a:avLst/>
                <a:gdLst/>
                <a:ahLst/>
                <a:cxnLst/>
                <a:rect r="r" b="b" t="t" l="l"/>
                <a:pathLst>
                  <a:path h="896287" w="1339539">
                    <a:moveTo>
                      <a:pt x="67393" y="0"/>
                    </a:moveTo>
                    <a:lnTo>
                      <a:pt x="1272146" y="0"/>
                    </a:lnTo>
                    <a:cubicBezTo>
                      <a:pt x="1290020" y="0"/>
                      <a:pt x="1307161" y="7100"/>
                      <a:pt x="1319800" y="19739"/>
                    </a:cubicBezTo>
                    <a:cubicBezTo>
                      <a:pt x="1332438" y="32378"/>
                      <a:pt x="1339539" y="49519"/>
                      <a:pt x="1339539" y="67393"/>
                    </a:cubicBezTo>
                    <a:lnTo>
                      <a:pt x="1339539" y="828895"/>
                    </a:lnTo>
                    <a:cubicBezTo>
                      <a:pt x="1339539" y="866115"/>
                      <a:pt x="1309366" y="896287"/>
                      <a:pt x="1272146" y="896287"/>
                    </a:cubicBezTo>
                    <a:lnTo>
                      <a:pt x="67393" y="896287"/>
                    </a:lnTo>
                    <a:cubicBezTo>
                      <a:pt x="30173" y="896287"/>
                      <a:pt x="0" y="866115"/>
                      <a:pt x="0" y="828895"/>
                    </a:cubicBezTo>
                    <a:lnTo>
                      <a:pt x="0" y="67393"/>
                    </a:lnTo>
                    <a:cubicBezTo>
                      <a:pt x="0" y="30173"/>
                      <a:pt x="30173" y="0"/>
                      <a:pt x="67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61925" cap="rnd">
                <a:gradFill>
                  <a:gsLst>
                    <a:gs pos="0">
                      <a:srgbClr val="175286">
                        <a:alpha val="100000"/>
                      </a:srgbClr>
                    </a:gs>
                    <a:gs pos="100000">
                      <a:srgbClr val="3BCFD7">
                        <a:alpha val="100000"/>
                      </a:srgbClr>
                    </a:gs>
                  </a:gsLst>
                  <a:lin ang="0"/>
                </a:gradFill>
                <a:prstDash val="solid"/>
                <a:round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47625"/>
                <a:ext cx="1339539" cy="9439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5598817" y="4627129"/>
              <a:ext cx="1683746" cy="1662623"/>
              <a:chOff x="0" y="0"/>
              <a:chExt cx="435740" cy="430274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435740" cy="430274"/>
              </a:xfrm>
              <a:custGeom>
                <a:avLst/>
                <a:gdLst/>
                <a:ahLst/>
                <a:cxnLst/>
                <a:rect r="r" b="b" t="t" l="l"/>
                <a:pathLst>
                  <a:path h="430274" w="435740">
                    <a:moveTo>
                      <a:pt x="0" y="0"/>
                    </a:moveTo>
                    <a:lnTo>
                      <a:pt x="435740" y="0"/>
                    </a:lnTo>
                    <a:lnTo>
                      <a:pt x="435740" y="430274"/>
                    </a:lnTo>
                    <a:lnTo>
                      <a:pt x="0" y="4302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9525"/>
                <a:ext cx="435740" cy="4397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7358"/>
                  </a:lnSpc>
                  <a:spcBef>
                    <a:spcPct val="0"/>
                  </a:spcBef>
                </a:pPr>
                <a:r>
                  <a:rPr lang="en-US" b="true" sz="6131" spc="220" strike="noStrike" u="none">
                    <a:solidFill>
                      <a:srgbClr val="0063A1"/>
                    </a:solidFill>
                    <a:latin typeface="Montserrat Classic Bold"/>
                    <a:ea typeface="Montserrat Classic Bold"/>
                    <a:cs typeface="Montserrat Classic Bold"/>
                    <a:sym typeface="Montserrat Classic Bold"/>
                  </a:rPr>
                  <a:t>04</a:t>
                </a: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11145338" y="5458441"/>
              <a:ext cx="4811565" cy="3181981"/>
              <a:chOff x="0" y="0"/>
              <a:chExt cx="2024990" cy="1339165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2024990" cy="1339165"/>
              </a:xfrm>
              <a:custGeom>
                <a:avLst/>
                <a:gdLst/>
                <a:ahLst/>
                <a:cxnLst/>
                <a:rect r="r" b="b" t="t" l="l"/>
                <a:pathLst>
                  <a:path h="1339165" w="2024990">
                    <a:moveTo>
                      <a:pt x="0" y="0"/>
                    </a:moveTo>
                    <a:lnTo>
                      <a:pt x="2024990" y="0"/>
                    </a:lnTo>
                    <a:lnTo>
                      <a:pt x="2024990" y="1339165"/>
                    </a:lnTo>
                    <a:lnTo>
                      <a:pt x="0" y="1339165"/>
                    </a:lnTo>
                    <a:close/>
                  </a:path>
                </a:pathLst>
              </a:custGeom>
              <a:solidFill>
                <a:srgbClr val="F2F1F1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57150"/>
                <a:ext cx="2024990" cy="1396315"/>
              </a:xfrm>
              <a:prstGeom prst="rect">
                <a:avLst/>
              </a:prstGeom>
            </p:spPr>
            <p:txBody>
              <a:bodyPr anchor="ctr" rtlCol="false" tIns="54117" lIns="54117" bIns="54117" rIns="54117"/>
              <a:lstStyle/>
              <a:p>
                <a:pPr algn="ctr">
                  <a:lnSpc>
                    <a:spcPts val="3150"/>
                  </a:lnSpc>
                </a:pPr>
              </a:p>
              <a:p>
                <a:pPr algn="ctr">
                  <a:lnSpc>
                    <a:spcPts val="3150"/>
                  </a:lnSpc>
                </a:pPr>
                <a:r>
                  <a:rPr lang="en-US" b="true" sz="2100" spc="210">
                    <a:solidFill>
                      <a:srgbClr val="4E6E81"/>
                    </a:solidFill>
                    <a:latin typeface="Heebo Bold"/>
                    <a:ea typeface="Heebo Bold"/>
                    <a:cs typeface="Heebo Bold"/>
                    <a:sym typeface="Heebo Bold"/>
                  </a:rPr>
                  <a:t>PREDICT GHG EMISSION &amp; TEMPERATURE CHANGE</a:t>
                </a: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0">
              <a:off x="11001811" y="5317757"/>
              <a:ext cx="5176118" cy="3463349"/>
              <a:chOff x="0" y="0"/>
              <a:chExt cx="1339539" cy="896287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1339539" cy="896287"/>
              </a:xfrm>
              <a:custGeom>
                <a:avLst/>
                <a:gdLst/>
                <a:ahLst/>
                <a:cxnLst/>
                <a:rect r="r" b="b" t="t" l="l"/>
                <a:pathLst>
                  <a:path h="896287" w="1339539">
                    <a:moveTo>
                      <a:pt x="67393" y="0"/>
                    </a:moveTo>
                    <a:lnTo>
                      <a:pt x="1272146" y="0"/>
                    </a:lnTo>
                    <a:cubicBezTo>
                      <a:pt x="1290020" y="0"/>
                      <a:pt x="1307161" y="7100"/>
                      <a:pt x="1319800" y="19739"/>
                    </a:cubicBezTo>
                    <a:cubicBezTo>
                      <a:pt x="1332438" y="32378"/>
                      <a:pt x="1339539" y="49519"/>
                      <a:pt x="1339539" y="67393"/>
                    </a:cubicBezTo>
                    <a:lnTo>
                      <a:pt x="1339539" y="828895"/>
                    </a:lnTo>
                    <a:cubicBezTo>
                      <a:pt x="1339539" y="866115"/>
                      <a:pt x="1309366" y="896287"/>
                      <a:pt x="1272146" y="896287"/>
                    </a:cubicBezTo>
                    <a:lnTo>
                      <a:pt x="67393" y="896287"/>
                    </a:lnTo>
                    <a:cubicBezTo>
                      <a:pt x="30173" y="896287"/>
                      <a:pt x="0" y="866115"/>
                      <a:pt x="0" y="828895"/>
                    </a:cubicBezTo>
                    <a:lnTo>
                      <a:pt x="0" y="67393"/>
                    </a:lnTo>
                    <a:cubicBezTo>
                      <a:pt x="0" y="30173"/>
                      <a:pt x="30173" y="0"/>
                      <a:pt x="67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61925" cap="rnd">
                <a:gradFill>
                  <a:gsLst>
                    <a:gs pos="0">
                      <a:srgbClr val="175286">
                        <a:alpha val="100000"/>
                      </a:srgbClr>
                    </a:gs>
                    <a:gs pos="100000">
                      <a:srgbClr val="3BCFD7">
                        <a:alpha val="100000"/>
                      </a:srgbClr>
                    </a:gs>
                  </a:gsLst>
                  <a:lin ang="0"/>
                </a:gradFill>
                <a:prstDash val="solid"/>
                <a:round/>
              </a:ln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-47625"/>
                <a:ext cx="1339539" cy="943912"/>
              </a:xfrm>
              <a:prstGeom prst="rect">
                <a:avLst/>
              </a:prstGeom>
            </p:spPr>
            <p:txBody>
              <a:bodyPr anchor="ctr" rtlCol="false" tIns="54117" lIns="54117" bIns="54117" rIns="5411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5" id="55"/>
            <p:cNvGrpSpPr/>
            <p:nvPr/>
          </p:nvGrpSpPr>
          <p:grpSpPr>
            <a:xfrm rot="0">
              <a:off x="12747997" y="4627129"/>
              <a:ext cx="1683746" cy="1662623"/>
              <a:chOff x="0" y="0"/>
              <a:chExt cx="435740" cy="430274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435740" cy="430274"/>
              </a:xfrm>
              <a:custGeom>
                <a:avLst/>
                <a:gdLst/>
                <a:ahLst/>
                <a:cxnLst/>
                <a:rect r="r" b="b" t="t" l="l"/>
                <a:pathLst>
                  <a:path h="430274" w="435740">
                    <a:moveTo>
                      <a:pt x="0" y="0"/>
                    </a:moveTo>
                    <a:lnTo>
                      <a:pt x="435740" y="0"/>
                    </a:lnTo>
                    <a:lnTo>
                      <a:pt x="435740" y="430274"/>
                    </a:lnTo>
                    <a:lnTo>
                      <a:pt x="0" y="4302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9525"/>
                <a:ext cx="435740" cy="439799"/>
              </a:xfrm>
              <a:prstGeom prst="rect">
                <a:avLst/>
              </a:prstGeom>
            </p:spPr>
            <p:txBody>
              <a:bodyPr anchor="ctr" rtlCol="false" tIns="54117" lIns="54117" bIns="54117" rIns="54117"/>
              <a:lstStyle/>
              <a:p>
                <a:pPr algn="ctr" marL="0" indent="0" lvl="0">
                  <a:lnSpc>
                    <a:spcPts val="7358"/>
                  </a:lnSpc>
                  <a:spcBef>
                    <a:spcPct val="0"/>
                  </a:spcBef>
                </a:pPr>
                <a:r>
                  <a:rPr lang="en-US" b="true" sz="6131" spc="220" strike="noStrike" u="none">
                    <a:solidFill>
                      <a:srgbClr val="0063A1"/>
                    </a:solidFill>
                    <a:latin typeface="Montserrat Classic Bold"/>
                    <a:ea typeface="Montserrat Classic Bold"/>
                    <a:cs typeface="Montserrat Classic Bold"/>
                    <a:sym typeface="Montserrat Classic Bold"/>
                  </a:rPr>
                  <a:t>02</a:t>
                </a:r>
              </a:p>
            </p:txBody>
          </p:sp>
        </p:grpSp>
      </p:grpSp>
      <p:grpSp>
        <p:nvGrpSpPr>
          <p:cNvPr name="Group 58" id="58"/>
          <p:cNvGrpSpPr/>
          <p:nvPr/>
        </p:nvGrpSpPr>
        <p:grpSpPr>
          <a:xfrm rot="0">
            <a:off x="-1867629" y="5700503"/>
            <a:ext cx="6080536" cy="5225461"/>
            <a:chOff x="0" y="0"/>
            <a:chExt cx="812800" cy="6985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true">
              <a:gsLst>
                <a:gs pos="0">
                  <a:srgbClr val="175286">
                    <a:alpha val="40000"/>
                  </a:srgbClr>
                </a:gs>
                <a:gs pos="100000">
                  <a:srgbClr val="3BCFD7">
                    <a:alpha val="40000"/>
                  </a:srgbClr>
                </a:gs>
              </a:gsLst>
              <a:lin ang="0"/>
            </a:gradFill>
          </p:spPr>
        </p:sp>
        <p:sp>
          <p:nvSpPr>
            <p:cNvPr name="TextBox 60" id="60"/>
            <p:cNvSpPr txBox="true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1" id="61"/>
          <p:cNvGrpSpPr>
            <a:grpSpLocks noChangeAspect="true"/>
          </p:cNvGrpSpPr>
          <p:nvPr/>
        </p:nvGrpSpPr>
        <p:grpSpPr>
          <a:xfrm rot="0">
            <a:off x="-1361382" y="6118886"/>
            <a:ext cx="5068041" cy="4388695"/>
            <a:chOff x="0" y="0"/>
            <a:chExt cx="4282440" cy="37084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7"/>
              <a:stretch>
                <a:fillRect l="-47508" t="0" r="-6439" b="0"/>
              </a:stretch>
            </a:blipFill>
          </p:spPr>
        </p:sp>
      </p:grpSp>
      <p:sp>
        <p:nvSpPr>
          <p:cNvPr name="Freeform 63" id="63"/>
          <p:cNvSpPr/>
          <p:nvPr/>
        </p:nvSpPr>
        <p:spPr>
          <a:xfrm flipH="false" flipV="false" rot="0">
            <a:off x="3946793" y="2156480"/>
            <a:ext cx="1062751" cy="985106"/>
          </a:xfrm>
          <a:custGeom>
            <a:avLst/>
            <a:gdLst/>
            <a:ahLst/>
            <a:cxnLst/>
            <a:rect r="r" b="b" t="t" l="l"/>
            <a:pathLst>
              <a:path h="985106" w="1062751">
                <a:moveTo>
                  <a:pt x="0" y="0"/>
                </a:moveTo>
                <a:lnTo>
                  <a:pt x="1062751" y="0"/>
                </a:lnTo>
                <a:lnTo>
                  <a:pt x="1062751" y="985106"/>
                </a:lnTo>
                <a:lnTo>
                  <a:pt x="0" y="9851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9730778" y="2156480"/>
            <a:ext cx="1123330" cy="874155"/>
          </a:xfrm>
          <a:custGeom>
            <a:avLst/>
            <a:gdLst/>
            <a:ahLst/>
            <a:cxnLst/>
            <a:rect r="r" b="b" t="t" l="l"/>
            <a:pathLst>
              <a:path h="874155" w="1123330">
                <a:moveTo>
                  <a:pt x="0" y="0"/>
                </a:moveTo>
                <a:lnTo>
                  <a:pt x="1123329" y="0"/>
                </a:lnTo>
                <a:lnTo>
                  <a:pt x="1123329" y="874155"/>
                </a:lnTo>
                <a:lnTo>
                  <a:pt x="0" y="8741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15744846" y="2156480"/>
            <a:ext cx="780633" cy="793619"/>
          </a:xfrm>
          <a:custGeom>
            <a:avLst/>
            <a:gdLst/>
            <a:ahLst/>
            <a:cxnLst/>
            <a:rect r="r" b="b" t="t" l="l"/>
            <a:pathLst>
              <a:path h="793619" w="780633">
                <a:moveTo>
                  <a:pt x="0" y="0"/>
                </a:moveTo>
                <a:lnTo>
                  <a:pt x="780633" y="0"/>
                </a:lnTo>
                <a:lnTo>
                  <a:pt x="780633" y="793619"/>
                </a:lnTo>
                <a:lnTo>
                  <a:pt x="0" y="7936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7041563" y="5489126"/>
            <a:ext cx="839927" cy="839927"/>
          </a:xfrm>
          <a:custGeom>
            <a:avLst/>
            <a:gdLst/>
            <a:ahLst/>
            <a:cxnLst/>
            <a:rect r="r" b="b" t="t" l="l"/>
            <a:pathLst>
              <a:path h="839927" w="839927">
                <a:moveTo>
                  <a:pt x="0" y="0"/>
                </a:moveTo>
                <a:lnTo>
                  <a:pt x="839927" y="0"/>
                </a:lnTo>
                <a:lnTo>
                  <a:pt x="839927" y="839926"/>
                </a:lnTo>
                <a:lnTo>
                  <a:pt x="0" y="8399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12459414" y="5489126"/>
            <a:ext cx="639649" cy="821885"/>
          </a:xfrm>
          <a:custGeom>
            <a:avLst/>
            <a:gdLst/>
            <a:ahLst/>
            <a:cxnLst/>
            <a:rect r="r" b="b" t="t" l="l"/>
            <a:pathLst>
              <a:path h="821885" w="639649">
                <a:moveTo>
                  <a:pt x="0" y="0"/>
                </a:moveTo>
                <a:lnTo>
                  <a:pt x="639649" y="0"/>
                </a:lnTo>
                <a:lnTo>
                  <a:pt x="639649" y="821885"/>
                </a:lnTo>
                <a:lnTo>
                  <a:pt x="0" y="82188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136339" y="1101671"/>
            <a:ext cx="19539075" cy="8156629"/>
            <a:chOff x="0" y="0"/>
            <a:chExt cx="1673246" cy="698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73246" cy="698500"/>
            </a:xfrm>
            <a:custGeom>
              <a:avLst/>
              <a:gdLst/>
              <a:ahLst/>
              <a:cxnLst/>
              <a:rect r="r" b="b" t="t" l="l"/>
              <a:pathLst>
                <a:path h="698500" w="1673246">
                  <a:moveTo>
                    <a:pt x="1673246" y="349250"/>
                  </a:moveTo>
                  <a:lnTo>
                    <a:pt x="1470046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1470046" y="0"/>
                  </a:lnTo>
                  <a:lnTo>
                    <a:pt x="1673246" y="349250"/>
                  </a:lnTo>
                  <a:close/>
                </a:path>
              </a:pathLst>
            </a:custGeom>
            <a:gradFill rotWithShape="true">
              <a:gsLst>
                <a:gs pos="0">
                  <a:srgbClr val="175286">
                    <a:alpha val="100000"/>
                  </a:srgbClr>
                </a:gs>
                <a:gs pos="100000">
                  <a:srgbClr val="3BCF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114300" y="-28575"/>
              <a:ext cx="1444646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25127" y="4170255"/>
            <a:ext cx="12848668" cy="2486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21"/>
              </a:lnSpc>
            </a:pPr>
            <a:r>
              <a:rPr lang="en-US" sz="19496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THANK YOU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499694" y="4295041"/>
            <a:ext cx="6579051" cy="5697161"/>
            <a:chOff x="0" y="0"/>
            <a:chExt cx="4282440" cy="3708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3"/>
              <a:stretch>
                <a:fillRect l="0" t="-6041" r="0" b="-604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2475572" y="7985094"/>
            <a:ext cx="7315200" cy="4014216"/>
          </a:xfrm>
          <a:custGeom>
            <a:avLst/>
            <a:gdLst/>
            <a:ahLst/>
            <a:cxnLst/>
            <a:rect r="r" b="b" t="t" l="l"/>
            <a:pathLst>
              <a:path h="4014216" w="7315200">
                <a:moveTo>
                  <a:pt x="0" y="0"/>
                </a:moveTo>
                <a:lnTo>
                  <a:pt x="7315200" y="0"/>
                </a:lnTo>
                <a:lnTo>
                  <a:pt x="7315200" y="4014216"/>
                </a:lnTo>
                <a:lnTo>
                  <a:pt x="0" y="4014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73357" y="-2007108"/>
            <a:ext cx="7315200" cy="4014216"/>
          </a:xfrm>
          <a:custGeom>
            <a:avLst/>
            <a:gdLst/>
            <a:ahLst/>
            <a:cxnLst/>
            <a:rect r="r" b="b" t="t" l="l"/>
            <a:pathLst>
              <a:path h="4014216" w="7315200">
                <a:moveTo>
                  <a:pt x="0" y="0"/>
                </a:moveTo>
                <a:lnTo>
                  <a:pt x="7315200" y="0"/>
                </a:lnTo>
                <a:lnTo>
                  <a:pt x="7315200" y="4014216"/>
                </a:lnTo>
                <a:lnTo>
                  <a:pt x="0" y="4014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DAGY2IxC0i0</dc:identifier>
  <dcterms:modified xsi:type="dcterms:W3CDTF">2011-08-01T06:04:30Z</dcterms:modified>
  <cp:revision>1</cp:revision>
  <dc:title>Blue and White Simple Modern Business Proposal Presentation</dc:title>
</cp:coreProperties>
</file>