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73" r:id="rId3"/>
    <p:sldId id="274" r:id="rId4"/>
    <p:sldId id="275" r:id="rId5"/>
    <p:sldId id="276" r:id="rId6"/>
    <p:sldId id="277" r:id="rId7"/>
    <p:sldId id="278" r:id="rId8"/>
    <p:sldId id="279"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39B4-FC6F-4E60-B980-49FD4CDEC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F0A866-9C00-4E19-8D8B-DDFF3F03A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C7062F-DBAA-46BD-902B-76503C28DEBC}"/>
              </a:ext>
            </a:extLst>
          </p:cNvPr>
          <p:cNvSpPr>
            <a:spLocks noGrp="1"/>
          </p:cNvSpPr>
          <p:nvPr>
            <p:ph type="dt" sz="half" idx="10"/>
          </p:nvPr>
        </p:nvSpPr>
        <p:spPr/>
        <p:txBody>
          <a:bodyPr/>
          <a:lstStyle/>
          <a:p>
            <a:fld id="{7F27887A-1BBB-4BA8-8FD6-6C11124C50CE}" type="datetimeFigureOut">
              <a:rPr lang="en-IN" smtClean="0"/>
              <a:t>10-09-2020</a:t>
            </a:fld>
            <a:endParaRPr lang="en-IN"/>
          </a:p>
        </p:txBody>
      </p:sp>
      <p:sp>
        <p:nvSpPr>
          <p:cNvPr id="5" name="Footer Placeholder 4">
            <a:extLst>
              <a:ext uri="{FF2B5EF4-FFF2-40B4-BE49-F238E27FC236}">
                <a16:creationId xmlns:a16="http://schemas.microsoft.com/office/drawing/2014/main" id="{DBC3CAD3-05C5-4708-8F67-C01679F32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51692-943D-45BB-B370-CC32D890147D}"/>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65128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8102-37CA-4DEB-A742-1C27CAD81B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D5F3F-1133-4D4E-B511-71F9F8B4E5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8ADE9E-D00E-4A91-A24C-507CC86ACFF0}"/>
              </a:ext>
            </a:extLst>
          </p:cNvPr>
          <p:cNvSpPr>
            <a:spLocks noGrp="1"/>
          </p:cNvSpPr>
          <p:nvPr>
            <p:ph type="dt" sz="half" idx="10"/>
          </p:nvPr>
        </p:nvSpPr>
        <p:spPr/>
        <p:txBody>
          <a:bodyPr/>
          <a:lstStyle/>
          <a:p>
            <a:fld id="{7F27887A-1BBB-4BA8-8FD6-6C11124C50CE}" type="datetimeFigureOut">
              <a:rPr lang="en-IN" smtClean="0"/>
              <a:t>10-09-2020</a:t>
            </a:fld>
            <a:endParaRPr lang="en-IN"/>
          </a:p>
        </p:txBody>
      </p:sp>
      <p:sp>
        <p:nvSpPr>
          <p:cNvPr id="5" name="Footer Placeholder 4">
            <a:extLst>
              <a:ext uri="{FF2B5EF4-FFF2-40B4-BE49-F238E27FC236}">
                <a16:creationId xmlns:a16="http://schemas.microsoft.com/office/drawing/2014/main" id="{924EC72A-95D9-4D4D-9635-31C732FAB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4B2802-31B7-4B55-A377-5B1BD3225DCA}"/>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98377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AD4DC-E329-4520-838C-2F12C2E04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DFCA45-FE32-47C4-A5E1-789DC8CF7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FBD48-B28D-44DF-BD60-102E3961B838}"/>
              </a:ext>
            </a:extLst>
          </p:cNvPr>
          <p:cNvSpPr>
            <a:spLocks noGrp="1"/>
          </p:cNvSpPr>
          <p:nvPr>
            <p:ph type="dt" sz="half" idx="10"/>
          </p:nvPr>
        </p:nvSpPr>
        <p:spPr/>
        <p:txBody>
          <a:bodyPr/>
          <a:lstStyle/>
          <a:p>
            <a:fld id="{7F27887A-1BBB-4BA8-8FD6-6C11124C50CE}" type="datetimeFigureOut">
              <a:rPr lang="en-IN" smtClean="0"/>
              <a:t>10-09-2020</a:t>
            </a:fld>
            <a:endParaRPr lang="en-IN"/>
          </a:p>
        </p:txBody>
      </p:sp>
      <p:sp>
        <p:nvSpPr>
          <p:cNvPr id="5" name="Footer Placeholder 4">
            <a:extLst>
              <a:ext uri="{FF2B5EF4-FFF2-40B4-BE49-F238E27FC236}">
                <a16:creationId xmlns:a16="http://schemas.microsoft.com/office/drawing/2014/main" id="{A961F03C-C9E0-468D-92B9-87FDD591F8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087D55-8AE7-4411-AE24-047AD94B9F5B}"/>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227087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A7D0-4842-4E71-B5D8-B8AC674458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BE785-5458-4F27-B933-49CF81E39E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CA7F2D-F6C8-4DF5-8FF6-55EFDC43C804}"/>
              </a:ext>
            </a:extLst>
          </p:cNvPr>
          <p:cNvSpPr>
            <a:spLocks noGrp="1"/>
          </p:cNvSpPr>
          <p:nvPr>
            <p:ph type="dt" sz="half" idx="10"/>
          </p:nvPr>
        </p:nvSpPr>
        <p:spPr/>
        <p:txBody>
          <a:bodyPr/>
          <a:lstStyle/>
          <a:p>
            <a:fld id="{7F27887A-1BBB-4BA8-8FD6-6C11124C50CE}" type="datetimeFigureOut">
              <a:rPr lang="en-IN" smtClean="0"/>
              <a:t>10-09-2020</a:t>
            </a:fld>
            <a:endParaRPr lang="en-IN"/>
          </a:p>
        </p:txBody>
      </p:sp>
      <p:sp>
        <p:nvSpPr>
          <p:cNvPr id="5" name="Footer Placeholder 4">
            <a:extLst>
              <a:ext uri="{FF2B5EF4-FFF2-40B4-BE49-F238E27FC236}">
                <a16:creationId xmlns:a16="http://schemas.microsoft.com/office/drawing/2014/main" id="{3B61A13A-D201-4E78-AB4B-8506774AD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4D11D-B06F-48A1-A928-6650A5DCD10E}"/>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173273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2234-2694-460D-872E-29E464CA5A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8D5D5E-A7BB-41D7-BEF1-32F083EAA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826379-2270-4A1C-ACF3-A67E0FCBFE9B}"/>
              </a:ext>
            </a:extLst>
          </p:cNvPr>
          <p:cNvSpPr>
            <a:spLocks noGrp="1"/>
          </p:cNvSpPr>
          <p:nvPr>
            <p:ph type="dt" sz="half" idx="10"/>
          </p:nvPr>
        </p:nvSpPr>
        <p:spPr/>
        <p:txBody>
          <a:bodyPr/>
          <a:lstStyle/>
          <a:p>
            <a:fld id="{7F27887A-1BBB-4BA8-8FD6-6C11124C50CE}" type="datetimeFigureOut">
              <a:rPr lang="en-IN" smtClean="0"/>
              <a:t>10-09-2020</a:t>
            </a:fld>
            <a:endParaRPr lang="en-IN"/>
          </a:p>
        </p:txBody>
      </p:sp>
      <p:sp>
        <p:nvSpPr>
          <p:cNvPr id="5" name="Footer Placeholder 4">
            <a:extLst>
              <a:ext uri="{FF2B5EF4-FFF2-40B4-BE49-F238E27FC236}">
                <a16:creationId xmlns:a16="http://schemas.microsoft.com/office/drawing/2014/main" id="{A9D91E4B-7752-4399-8DE5-D58EC53B1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10548-73DB-4514-9FB0-D88C35863217}"/>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76239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3E03-38D0-4658-AE37-9730DA7B80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7ABC9F-8E16-407E-8CEA-1BFB6DC30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F4E84C-DC65-49B6-96EB-AAB9A57532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C880F8-C204-4F2F-BB71-26AB4102319E}"/>
              </a:ext>
            </a:extLst>
          </p:cNvPr>
          <p:cNvSpPr>
            <a:spLocks noGrp="1"/>
          </p:cNvSpPr>
          <p:nvPr>
            <p:ph type="dt" sz="half" idx="10"/>
          </p:nvPr>
        </p:nvSpPr>
        <p:spPr/>
        <p:txBody>
          <a:bodyPr/>
          <a:lstStyle/>
          <a:p>
            <a:fld id="{7F27887A-1BBB-4BA8-8FD6-6C11124C50CE}" type="datetimeFigureOut">
              <a:rPr lang="en-IN" smtClean="0"/>
              <a:t>10-09-2020</a:t>
            </a:fld>
            <a:endParaRPr lang="en-IN"/>
          </a:p>
        </p:txBody>
      </p:sp>
      <p:sp>
        <p:nvSpPr>
          <p:cNvPr id="6" name="Footer Placeholder 5">
            <a:extLst>
              <a:ext uri="{FF2B5EF4-FFF2-40B4-BE49-F238E27FC236}">
                <a16:creationId xmlns:a16="http://schemas.microsoft.com/office/drawing/2014/main" id="{74DD1DB1-55DF-4518-A068-36518A5AC2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C9F2E9-76C4-4BF6-A537-EE0DB5B51E33}"/>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411723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E9E3-0851-4CCA-AF86-16029A6E83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89FE24-B146-408E-B117-54678776E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3BE36-FE5D-40B1-BE38-9BBBD2BD1A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3A717F-7880-4E94-9A68-B098919A9B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DA6C64-05E2-4AD1-9C43-D931AE5FD0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3A7347-BC1D-4319-8314-A0122D57B3C9}"/>
              </a:ext>
            </a:extLst>
          </p:cNvPr>
          <p:cNvSpPr>
            <a:spLocks noGrp="1"/>
          </p:cNvSpPr>
          <p:nvPr>
            <p:ph type="dt" sz="half" idx="10"/>
          </p:nvPr>
        </p:nvSpPr>
        <p:spPr/>
        <p:txBody>
          <a:bodyPr/>
          <a:lstStyle/>
          <a:p>
            <a:fld id="{7F27887A-1BBB-4BA8-8FD6-6C11124C50CE}" type="datetimeFigureOut">
              <a:rPr lang="en-IN" smtClean="0"/>
              <a:t>10-09-2020</a:t>
            </a:fld>
            <a:endParaRPr lang="en-IN"/>
          </a:p>
        </p:txBody>
      </p:sp>
      <p:sp>
        <p:nvSpPr>
          <p:cNvPr id="8" name="Footer Placeholder 7">
            <a:extLst>
              <a:ext uri="{FF2B5EF4-FFF2-40B4-BE49-F238E27FC236}">
                <a16:creationId xmlns:a16="http://schemas.microsoft.com/office/drawing/2014/main" id="{4B2DD311-B725-4DBD-86D4-00B526F02E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D2F94A-AACA-4711-826F-F7462ABC6BA6}"/>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30621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3BD1-12CD-45DF-A924-BC4B78F3E1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341132-A0CA-47C5-8FDA-D56F9750B8E1}"/>
              </a:ext>
            </a:extLst>
          </p:cNvPr>
          <p:cNvSpPr>
            <a:spLocks noGrp="1"/>
          </p:cNvSpPr>
          <p:nvPr>
            <p:ph type="dt" sz="half" idx="10"/>
          </p:nvPr>
        </p:nvSpPr>
        <p:spPr/>
        <p:txBody>
          <a:bodyPr/>
          <a:lstStyle/>
          <a:p>
            <a:fld id="{7F27887A-1BBB-4BA8-8FD6-6C11124C50CE}" type="datetimeFigureOut">
              <a:rPr lang="en-IN" smtClean="0"/>
              <a:t>10-09-2020</a:t>
            </a:fld>
            <a:endParaRPr lang="en-IN"/>
          </a:p>
        </p:txBody>
      </p:sp>
      <p:sp>
        <p:nvSpPr>
          <p:cNvPr id="4" name="Footer Placeholder 3">
            <a:extLst>
              <a:ext uri="{FF2B5EF4-FFF2-40B4-BE49-F238E27FC236}">
                <a16:creationId xmlns:a16="http://schemas.microsoft.com/office/drawing/2014/main" id="{B09BE4AD-C1EB-4300-8416-3A7CE909BD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14D00D-D857-45AA-B9CF-249EE2D2090D}"/>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88723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7CDA9-B1BF-475C-B576-97C5AF749640}"/>
              </a:ext>
            </a:extLst>
          </p:cNvPr>
          <p:cNvSpPr>
            <a:spLocks noGrp="1"/>
          </p:cNvSpPr>
          <p:nvPr>
            <p:ph type="dt" sz="half" idx="10"/>
          </p:nvPr>
        </p:nvSpPr>
        <p:spPr/>
        <p:txBody>
          <a:bodyPr/>
          <a:lstStyle/>
          <a:p>
            <a:fld id="{7F27887A-1BBB-4BA8-8FD6-6C11124C50CE}" type="datetimeFigureOut">
              <a:rPr lang="en-IN" smtClean="0"/>
              <a:t>10-09-2020</a:t>
            </a:fld>
            <a:endParaRPr lang="en-IN"/>
          </a:p>
        </p:txBody>
      </p:sp>
      <p:sp>
        <p:nvSpPr>
          <p:cNvPr id="3" name="Footer Placeholder 2">
            <a:extLst>
              <a:ext uri="{FF2B5EF4-FFF2-40B4-BE49-F238E27FC236}">
                <a16:creationId xmlns:a16="http://schemas.microsoft.com/office/drawing/2014/main" id="{6A7ED434-80FB-4267-8593-4BAC2AF817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72E2CB-2902-49FE-8FB7-C5F4276DEE22}"/>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57166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AC55-6352-468B-9345-E36FA5FA0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02979E-4DB6-421F-B100-551EB8C07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D8005C-4EFE-47C7-BD3D-59CBBDB57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FF85F-86EB-4120-8CC6-7150A2681033}"/>
              </a:ext>
            </a:extLst>
          </p:cNvPr>
          <p:cNvSpPr>
            <a:spLocks noGrp="1"/>
          </p:cNvSpPr>
          <p:nvPr>
            <p:ph type="dt" sz="half" idx="10"/>
          </p:nvPr>
        </p:nvSpPr>
        <p:spPr/>
        <p:txBody>
          <a:bodyPr/>
          <a:lstStyle/>
          <a:p>
            <a:fld id="{7F27887A-1BBB-4BA8-8FD6-6C11124C50CE}" type="datetimeFigureOut">
              <a:rPr lang="en-IN" smtClean="0"/>
              <a:t>10-09-2020</a:t>
            </a:fld>
            <a:endParaRPr lang="en-IN"/>
          </a:p>
        </p:txBody>
      </p:sp>
      <p:sp>
        <p:nvSpPr>
          <p:cNvPr id="6" name="Footer Placeholder 5">
            <a:extLst>
              <a:ext uri="{FF2B5EF4-FFF2-40B4-BE49-F238E27FC236}">
                <a16:creationId xmlns:a16="http://schemas.microsoft.com/office/drawing/2014/main" id="{220A7004-D15E-4150-AFC3-069F2DF1A5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AABD35-9F2F-4E0A-BE0C-F0A9241E105D}"/>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151624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E708-F412-4804-A431-2F8D5D92A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808917-236A-45F5-BAD3-B9BD33168B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A8B480-C536-4FDA-B7A2-2564F2E2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5DF2D-8CC4-421B-8BB7-DD0AD10B20B0}"/>
              </a:ext>
            </a:extLst>
          </p:cNvPr>
          <p:cNvSpPr>
            <a:spLocks noGrp="1"/>
          </p:cNvSpPr>
          <p:nvPr>
            <p:ph type="dt" sz="half" idx="10"/>
          </p:nvPr>
        </p:nvSpPr>
        <p:spPr/>
        <p:txBody>
          <a:bodyPr/>
          <a:lstStyle/>
          <a:p>
            <a:fld id="{7F27887A-1BBB-4BA8-8FD6-6C11124C50CE}" type="datetimeFigureOut">
              <a:rPr lang="en-IN" smtClean="0"/>
              <a:t>10-09-2020</a:t>
            </a:fld>
            <a:endParaRPr lang="en-IN"/>
          </a:p>
        </p:txBody>
      </p:sp>
      <p:sp>
        <p:nvSpPr>
          <p:cNvPr id="6" name="Footer Placeholder 5">
            <a:extLst>
              <a:ext uri="{FF2B5EF4-FFF2-40B4-BE49-F238E27FC236}">
                <a16:creationId xmlns:a16="http://schemas.microsoft.com/office/drawing/2014/main" id="{8C9E304A-ECE1-4566-BD8D-F9DC73FB71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CC7115-5242-42D1-8AC6-C62FFD8EBF57}"/>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08491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478D7C-D2E0-45BE-BD9F-D2A7F1161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993841-F6CF-4C5E-A0BE-DEED6F75E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92C6F6-4398-4B55-8122-3CF9B2C15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7887A-1BBB-4BA8-8FD6-6C11124C50CE}" type="datetimeFigureOut">
              <a:rPr lang="en-IN" smtClean="0"/>
              <a:t>10-09-2020</a:t>
            </a:fld>
            <a:endParaRPr lang="en-IN"/>
          </a:p>
        </p:txBody>
      </p:sp>
      <p:sp>
        <p:nvSpPr>
          <p:cNvPr id="5" name="Footer Placeholder 4">
            <a:extLst>
              <a:ext uri="{FF2B5EF4-FFF2-40B4-BE49-F238E27FC236}">
                <a16:creationId xmlns:a16="http://schemas.microsoft.com/office/drawing/2014/main" id="{DEAB23FF-2DEF-46AE-A23D-8DF69E97C1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EEB3AB-7345-4606-9DA7-27EA0F3E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D402E-8185-4D24-AF95-5AE96C420A8B}" type="slidenum">
              <a:rPr lang="en-IN" smtClean="0"/>
              <a:t>‹#›</a:t>
            </a:fld>
            <a:endParaRPr lang="en-IN"/>
          </a:p>
        </p:txBody>
      </p:sp>
      <p:pic>
        <p:nvPicPr>
          <p:cNvPr id="8" name="Picture 7">
            <a:extLst>
              <a:ext uri="{FF2B5EF4-FFF2-40B4-BE49-F238E27FC236}">
                <a16:creationId xmlns:a16="http://schemas.microsoft.com/office/drawing/2014/main" id="{136C8C38-8394-4DEF-8788-540B213DAB3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0" y="-76200"/>
            <a:ext cx="1282699" cy="857534"/>
          </a:xfrm>
          <a:prstGeom prst="rect">
            <a:avLst/>
          </a:prstGeom>
        </p:spPr>
      </p:pic>
      <p:sp>
        <p:nvSpPr>
          <p:cNvPr id="10" name="Rectangle 9">
            <a:extLst>
              <a:ext uri="{FF2B5EF4-FFF2-40B4-BE49-F238E27FC236}">
                <a16:creationId xmlns:a16="http://schemas.microsoft.com/office/drawing/2014/main" id="{CB655883-AA69-4D53-84BC-821578E5D995}"/>
              </a:ext>
            </a:extLst>
          </p:cNvPr>
          <p:cNvSpPr/>
          <p:nvPr userDrawn="1"/>
        </p:nvSpPr>
        <p:spPr>
          <a:xfrm>
            <a:off x="228600" y="6593087"/>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136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870B-5096-4467-A546-D5F481E82338}"/>
              </a:ext>
            </a:extLst>
          </p:cNvPr>
          <p:cNvSpPr>
            <a:spLocks noGrp="1"/>
          </p:cNvSpPr>
          <p:nvPr>
            <p:ph type="title"/>
          </p:nvPr>
        </p:nvSpPr>
        <p:spPr>
          <a:xfrm>
            <a:off x="1122106" y="0"/>
            <a:ext cx="9947787" cy="519778"/>
          </a:xfrm>
        </p:spPr>
        <p:txBody>
          <a:bodyPr>
            <a:normAutofit fontScale="90000"/>
          </a:bodyPr>
          <a:lstStyle/>
          <a:p>
            <a:r>
              <a:rPr lang="en-IN" dirty="0"/>
              <a:t>Anonymous function</a:t>
            </a:r>
          </a:p>
        </p:txBody>
      </p:sp>
      <p:sp>
        <p:nvSpPr>
          <p:cNvPr id="3" name="Content Placeholder 2">
            <a:extLst>
              <a:ext uri="{FF2B5EF4-FFF2-40B4-BE49-F238E27FC236}">
                <a16:creationId xmlns:a16="http://schemas.microsoft.com/office/drawing/2014/main" id="{41DF460A-43CA-4D49-AD57-B2DA87E1A150}"/>
              </a:ext>
            </a:extLst>
          </p:cNvPr>
          <p:cNvSpPr>
            <a:spLocks noGrp="1"/>
          </p:cNvSpPr>
          <p:nvPr>
            <p:ph idx="1"/>
          </p:nvPr>
        </p:nvSpPr>
        <p:spPr>
          <a:xfrm>
            <a:off x="353962" y="766916"/>
            <a:ext cx="5456904" cy="5410047"/>
          </a:xfrm>
        </p:spPr>
        <p:txBody>
          <a:bodyPr>
            <a:normAutofit/>
          </a:bodyPr>
          <a:lstStyle/>
          <a:p>
            <a:pPr marL="0" indent="0">
              <a:buNone/>
            </a:pPr>
            <a:r>
              <a:rPr lang="en-IN" sz="1400" dirty="0"/>
              <a:t>&lt;script&gt;</a:t>
            </a:r>
          </a:p>
          <a:p>
            <a:pPr marL="0" indent="0">
              <a:buNone/>
            </a:pPr>
            <a:r>
              <a:rPr lang="en-IN" sz="1400" dirty="0"/>
              <a:t>var go= function ()</a:t>
            </a:r>
          </a:p>
          <a:p>
            <a:pPr marL="0" indent="0">
              <a:buNone/>
            </a:pPr>
            <a:r>
              <a:rPr lang="en-IN" sz="1400" dirty="0"/>
              <a:t>            {   return "This is a String";</a:t>
            </a:r>
          </a:p>
          <a:p>
            <a:pPr marL="0" indent="0">
              <a:buNone/>
            </a:pPr>
            <a:r>
              <a:rPr lang="en-IN" sz="1400" dirty="0"/>
              <a:t>              }</a:t>
            </a:r>
          </a:p>
          <a:p>
            <a:pPr marL="0" indent="0">
              <a:buNone/>
            </a:pPr>
            <a:r>
              <a:rPr lang="en-IN" sz="1400" dirty="0"/>
              <a:t>var </a:t>
            </a:r>
            <a:r>
              <a:rPr lang="en-IN" sz="1400" dirty="0" err="1"/>
              <a:t>testStr</a:t>
            </a:r>
            <a:r>
              <a:rPr lang="en-IN" sz="1400" dirty="0"/>
              <a:t> = go();      // </a:t>
            </a:r>
            <a:r>
              <a:rPr lang="en-IN" sz="1400" dirty="0" err="1"/>
              <a:t>testStr</a:t>
            </a:r>
            <a:r>
              <a:rPr lang="en-IN" sz="1400" dirty="0"/>
              <a:t> </a:t>
            </a:r>
            <a:r>
              <a:rPr lang="en-IN" sz="1400" dirty="0" err="1"/>
              <a:t>contians</a:t>
            </a:r>
            <a:r>
              <a:rPr lang="en-IN" sz="1400" dirty="0"/>
              <a:t> "This is a string"</a:t>
            </a:r>
          </a:p>
          <a:p>
            <a:pPr marL="0" indent="0">
              <a:buNone/>
            </a:pPr>
            <a:r>
              <a:rPr lang="en-IN" sz="1400" dirty="0" err="1"/>
              <a:t>document.write</a:t>
            </a:r>
            <a:r>
              <a:rPr lang="en-IN" sz="1400" dirty="0"/>
              <a:t>(</a:t>
            </a:r>
            <a:r>
              <a:rPr lang="en-IN" sz="1400" dirty="0" err="1"/>
              <a:t>testStr</a:t>
            </a:r>
            <a:r>
              <a:rPr lang="en-IN" sz="1400" dirty="0"/>
              <a:t>);</a:t>
            </a:r>
          </a:p>
          <a:p>
            <a:pPr marL="0" indent="0">
              <a:buNone/>
            </a:pPr>
            <a:endParaRPr lang="en-IN" sz="1400" dirty="0"/>
          </a:p>
          <a:p>
            <a:pPr marL="0" indent="0">
              <a:buNone/>
            </a:pPr>
            <a:r>
              <a:rPr lang="en-IN" sz="1400" dirty="0"/>
              <a:t>var </a:t>
            </a:r>
            <a:r>
              <a:rPr lang="en-IN" sz="1400" dirty="0" err="1"/>
              <a:t>testCopy</a:t>
            </a:r>
            <a:r>
              <a:rPr lang="en-IN" sz="1400" dirty="0"/>
              <a:t> =go;      // </a:t>
            </a:r>
            <a:r>
              <a:rPr lang="en-IN" sz="1400" dirty="0" err="1"/>
              <a:t>testCopy</a:t>
            </a:r>
            <a:r>
              <a:rPr lang="en-IN" sz="1400" dirty="0"/>
              <a:t> is a pointer to the hello function()</a:t>
            </a:r>
          </a:p>
          <a:p>
            <a:pPr marL="0" indent="0">
              <a:buNone/>
            </a:pPr>
            <a:r>
              <a:rPr lang="en-IN" sz="1400" dirty="0"/>
              <a:t>var testing = </a:t>
            </a:r>
            <a:r>
              <a:rPr lang="en-IN" sz="1400" dirty="0" err="1"/>
              <a:t>testCopy</a:t>
            </a:r>
            <a:r>
              <a:rPr lang="en-IN" sz="1400" dirty="0"/>
              <a:t>(); // testing contains "This is a string"</a:t>
            </a:r>
          </a:p>
          <a:p>
            <a:pPr marL="0" indent="0">
              <a:buNone/>
            </a:pPr>
            <a:r>
              <a:rPr lang="en-IN" sz="1400" dirty="0" err="1"/>
              <a:t>document.write</a:t>
            </a:r>
            <a:r>
              <a:rPr lang="en-IN" sz="1400" dirty="0"/>
              <a:t>(testing);</a:t>
            </a:r>
          </a:p>
          <a:p>
            <a:pPr marL="0" indent="0">
              <a:buNone/>
            </a:pPr>
            <a:r>
              <a:rPr lang="en-IN" sz="1400" dirty="0"/>
              <a:t>&lt;/script&gt;</a:t>
            </a:r>
          </a:p>
        </p:txBody>
      </p:sp>
      <p:sp>
        <p:nvSpPr>
          <p:cNvPr id="4" name="TextBox 3">
            <a:extLst>
              <a:ext uri="{FF2B5EF4-FFF2-40B4-BE49-F238E27FC236}">
                <a16:creationId xmlns:a16="http://schemas.microsoft.com/office/drawing/2014/main" id="{C4E63A28-DF38-4EFB-A300-9334E09F6BA1}"/>
              </a:ext>
            </a:extLst>
          </p:cNvPr>
          <p:cNvSpPr txBox="1"/>
          <p:nvPr/>
        </p:nvSpPr>
        <p:spPr>
          <a:xfrm>
            <a:off x="6263148" y="108154"/>
            <a:ext cx="5574890" cy="4801314"/>
          </a:xfrm>
          <a:prstGeom prst="rect">
            <a:avLst/>
          </a:prstGeom>
          <a:noFill/>
        </p:spPr>
        <p:txBody>
          <a:bodyPr wrap="square" rtlCol="0">
            <a:spAutoFit/>
          </a:bodyPr>
          <a:lstStyle/>
          <a:p>
            <a:pPr marL="285750" indent="-285750">
              <a:buFont typeface="Arial" panose="020B0604020202020204" pitchFamily="34" charset="0"/>
              <a:buChar char="•"/>
            </a:pPr>
            <a:r>
              <a:rPr lang="en-IN" dirty="0"/>
              <a:t>In Java Script you can assign function definition to a variable.</a:t>
            </a:r>
          </a:p>
          <a:p>
            <a:pPr marL="285750" indent="-285750">
              <a:buFont typeface="Arial" panose="020B0604020202020204" pitchFamily="34" charset="0"/>
              <a:buChar char="•"/>
            </a:pPr>
            <a:r>
              <a:rPr lang="en-IN" dirty="0"/>
              <a:t>go  is a variable which is pointing to anonymous function.</a:t>
            </a:r>
          </a:p>
          <a:p>
            <a:pPr marL="285750" indent="-285750">
              <a:buFont typeface="Arial" panose="020B0604020202020204" pitchFamily="34" charset="0"/>
              <a:buChar char="•"/>
            </a:pPr>
            <a:r>
              <a:rPr lang="en-IN" dirty="0"/>
              <a:t>Try </a:t>
            </a:r>
            <a:r>
              <a:rPr lang="en-IN" dirty="0" err="1"/>
              <a:t>document.write</a:t>
            </a:r>
            <a:r>
              <a:rPr lang="en-IN" dirty="0"/>
              <a:t>(go) it will print function definition</a:t>
            </a:r>
          </a:p>
          <a:p>
            <a:endParaRPr lang="en-IN" dirty="0"/>
          </a:p>
          <a:p>
            <a:pPr marL="285750" indent="-285750">
              <a:buFont typeface="Arial" panose="020B0604020202020204" pitchFamily="34" charset="0"/>
              <a:buChar char="•"/>
            </a:pPr>
            <a:r>
              <a:rPr lang="en-IN" dirty="0"/>
              <a:t>How to call anonymous function?</a:t>
            </a:r>
          </a:p>
          <a:p>
            <a:r>
              <a:rPr lang="en-IN" dirty="0"/>
              <a:t>Ans: Just put parenthesis  “()” after variable pointing to function </a:t>
            </a:r>
            <a:r>
              <a:rPr lang="en-IN" dirty="0" err="1"/>
              <a:t>eg.</a:t>
            </a:r>
            <a:r>
              <a:rPr lang="en-IN" dirty="0"/>
              <a:t> go();</a:t>
            </a:r>
          </a:p>
          <a:p>
            <a:endParaRPr lang="en-IN" dirty="0"/>
          </a:p>
          <a:p>
            <a:pPr marL="285750" indent="-285750">
              <a:buFont typeface="Arial" panose="020B0604020202020204" pitchFamily="34" charset="0"/>
              <a:buChar char="•"/>
            </a:pPr>
            <a:r>
              <a:rPr lang="en-IN" dirty="0"/>
              <a:t>Can we assign function pointer variable to another variable?</a:t>
            </a:r>
          </a:p>
          <a:p>
            <a:r>
              <a:rPr lang="en-IN" dirty="0"/>
              <a:t>Ans: yes in our example we have assign go to variable </a:t>
            </a:r>
            <a:r>
              <a:rPr lang="en-IN" dirty="0" err="1"/>
              <a:t>testCopy</a:t>
            </a:r>
            <a:r>
              <a:rPr lang="en-IN" dirty="0"/>
              <a:t>. Observe </a:t>
            </a:r>
            <a:r>
              <a:rPr lang="en-IN" sz="1800" dirty="0"/>
              <a:t>var </a:t>
            </a:r>
            <a:r>
              <a:rPr lang="en-IN" sz="1800" dirty="0" err="1"/>
              <a:t>testCopy</a:t>
            </a:r>
            <a:r>
              <a:rPr lang="en-IN" sz="1800" dirty="0"/>
              <a:t> =go;  in this line no  parenthesis “()”  </a:t>
            </a:r>
            <a:r>
              <a:rPr lang="en-IN" dirty="0"/>
              <a:t>after go</a:t>
            </a:r>
          </a:p>
          <a:p>
            <a:endParaRPr lang="en-IN" dirty="0"/>
          </a:p>
          <a:p>
            <a:endParaRPr lang="en-IN" dirty="0"/>
          </a:p>
        </p:txBody>
      </p:sp>
      <p:sp>
        <p:nvSpPr>
          <p:cNvPr id="5" name="Rectangle 4">
            <a:extLst>
              <a:ext uri="{FF2B5EF4-FFF2-40B4-BE49-F238E27FC236}">
                <a16:creationId xmlns:a16="http://schemas.microsoft.com/office/drawing/2014/main" id="{EC27059B-D0AF-4569-A401-B75DA61C5D62}"/>
              </a:ext>
            </a:extLst>
          </p:cNvPr>
          <p:cNvSpPr/>
          <p:nvPr/>
        </p:nvSpPr>
        <p:spPr>
          <a:xfrm>
            <a:off x="905182" y="4803680"/>
            <a:ext cx="490384" cy="42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3FC141F-537C-4DB2-A785-484DB35D56D4}"/>
              </a:ext>
            </a:extLst>
          </p:cNvPr>
          <p:cNvSpPr txBox="1"/>
          <p:nvPr/>
        </p:nvSpPr>
        <p:spPr>
          <a:xfrm>
            <a:off x="884903" y="4434348"/>
            <a:ext cx="462116" cy="369332"/>
          </a:xfrm>
          <a:prstGeom prst="rect">
            <a:avLst/>
          </a:prstGeom>
          <a:noFill/>
        </p:spPr>
        <p:txBody>
          <a:bodyPr wrap="square" rtlCol="0">
            <a:spAutoFit/>
          </a:bodyPr>
          <a:lstStyle/>
          <a:p>
            <a:r>
              <a:rPr lang="en-IN" dirty="0"/>
              <a:t>go</a:t>
            </a:r>
          </a:p>
        </p:txBody>
      </p:sp>
      <p:sp>
        <p:nvSpPr>
          <p:cNvPr id="8" name="Rectangle 7">
            <a:extLst>
              <a:ext uri="{FF2B5EF4-FFF2-40B4-BE49-F238E27FC236}">
                <a16:creationId xmlns:a16="http://schemas.microsoft.com/office/drawing/2014/main" id="{70783BC1-7F1A-4D57-BCF4-2F95D3F4CB54}"/>
              </a:ext>
            </a:extLst>
          </p:cNvPr>
          <p:cNvSpPr/>
          <p:nvPr/>
        </p:nvSpPr>
        <p:spPr>
          <a:xfrm>
            <a:off x="1946785" y="4434348"/>
            <a:ext cx="1730480" cy="1288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a:t>function ()</a:t>
            </a:r>
          </a:p>
          <a:p>
            <a:pPr marL="0" indent="0">
              <a:buNone/>
            </a:pPr>
            <a:r>
              <a:rPr lang="en-IN" sz="1800"/>
              <a:t>            {   return "This is a String";</a:t>
            </a:r>
          </a:p>
          <a:p>
            <a:pPr marL="0" indent="0">
              <a:buNone/>
            </a:pPr>
            <a:r>
              <a:rPr lang="en-IN" sz="1800"/>
              <a:t>              }</a:t>
            </a:r>
            <a:endParaRPr lang="en-IN" sz="1800" dirty="0"/>
          </a:p>
        </p:txBody>
      </p:sp>
      <p:cxnSp>
        <p:nvCxnSpPr>
          <p:cNvPr id="10" name="Straight Arrow Connector 9">
            <a:extLst>
              <a:ext uri="{FF2B5EF4-FFF2-40B4-BE49-F238E27FC236}">
                <a16:creationId xmlns:a16="http://schemas.microsoft.com/office/drawing/2014/main" id="{3D44E919-874B-45D9-B9B4-C31C6B486141}"/>
              </a:ext>
            </a:extLst>
          </p:cNvPr>
          <p:cNvCxnSpPr>
            <a:stCxn id="5" idx="3"/>
          </p:cNvCxnSpPr>
          <p:nvPr/>
        </p:nvCxnSpPr>
        <p:spPr>
          <a:xfrm flipV="1">
            <a:off x="1395566" y="4857136"/>
            <a:ext cx="403735" cy="15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D9B65F8-B612-4832-A126-ECBED6F02F27}"/>
              </a:ext>
            </a:extLst>
          </p:cNvPr>
          <p:cNvSpPr/>
          <p:nvPr/>
        </p:nvSpPr>
        <p:spPr>
          <a:xfrm>
            <a:off x="1010877" y="5435622"/>
            <a:ext cx="490384" cy="42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C6644535-AA70-4874-B5E5-059466A44E74}"/>
              </a:ext>
            </a:extLst>
          </p:cNvPr>
          <p:cNvSpPr txBox="1"/>
          <p:nvPr/>
        </p:nvSpPr>
        <p:spPr>
          <a:xfrm>
            <a:off x="63297" y="5333220"/>
            <a:ext cx="1087077" cy="369332"/>
          </a:xfrm>
          <a:prstGeom prst="rect">
            <a:avLst/>
          </a:prstGeom>
          <a:noFill/>
        </p:spPr>
        <p:txBody>
          <a:bodyPr wrap="square" rtlCol="0">
            <a:spAutoFit/>
          </a:bodyPr>
          <a:lstStyle/>
          <a:p>
            <a:r>
              <a:rPr lang="en-IN" dirty="0" err="1"/>
              <a:t>testCopy</a:t>
            </a:r>
            <a:endParaRPr lang="en-IN" dirty="0"/>
          </a:p>
        </p:txBody>
      </p:sp>
      <p:cxnSp>
        <p:nvCxnSpPr>
          <p:cNvPr id="15" name="Straight Arrow Connector 14">
            <a:extLst>
              <a:ext uri="{FF2B5EF4-FFF2-40B4-BE49-F238E27FC236}">
                <a16:creationId xmlns:a16="http://schemas.microsoft.com/office/drawing/2014/main" id="{875CCD7F-CE4C-497E-9DBB-15D27F8EEA92}"/>
              </a:ext>
            </a:extLst>
          </p:cNvPr>
          <p:cNvCxnSpPr>
            <a:cxnSpLocks/>
          </p:cNvCxnSpPr>
          <p:nvPr/>
        </p:nvCxnSpPr>
        <p:spPr>
          <a:xfrm flipV="1">
            <a:off x="1606651" y="5323576"/>
            <a:ext cx="266392" cy="224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405410C-B88E-4547-9A55-01029D9E79C0}"/>
              </a:ext>
            </a:extLst>
          </p:cNvPr>
          <p:cNvSpPr/>
          <p:nvPr/>
        </p:nvSpPr>
        <p:spPr>
          <a:xfrm>
            <a:off x="4122789" y="5286128"/>
            <a:ext cx="1548582" cy="53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This is a String</a:t>
            </a:r>
            <a:endParaRPr lang="en-IN" dirty="0"/>
          </a:p>
        </p:txBody>
      </p:sp>
      <p:sp>
        <p:nvSpPr>
          <p:cNvPr id="21" name="TextBox 20">
            <a:extLst>
              <a:ext uri="{FF2B5EF4-FFF2-40B4-BE49-F238E27FC236}">
                <a16:creationId xmlns:a16="http://schemas.microsoft.com/office/drawing/2014/main" id="{F1D9235C-28D3-40A3-BA8B-0850B26B13B1}"/>
              </a:ext>
            </a:extLst>
          </p:cNvPr>
          <p:cNvSpPr txBox="1"/>
          <p:nvPr/>
        </p:nvSpPr>
        <p:spPr>
          <a:xfrm>
            <a:off x="4517922" y="3833293"/>
            <a:ext cx="968478" cy="369332"/>
          </a:xfrm>
          <a:prstGeom prst="rect">
            <a:avLst/>
          </a:prstGeom>
          <a:noFill/>
        </p:spPr>
        <p:txBody>
          <a:bodyPr wrap="square" rtlCol="0">
            <a:spAutoFit/>
          </a:bodyPr>
          <a:lstStyle/>
          <a:p>
            <a:r>
              <a:rPr lang="en-IN" dirty="0" err="1"/>
              <a:t>testStr</a:t>
            </a:r>
            <a:endParaRPr lang="en-IN" dirty="0"/>
          </a:p>
        </p:txBody>
      </p:sp>
      <p:sp>
        <p:nvSpPr>
          <p:cNvPr id="23" name="Rectangle 22">
            <a:extLst>
              <a:ext uri="{FF2B5EF4-FFF2-40B4-BE49-F238E27FC236}">
                <a16:creationId xmlns:a16="http://schemas.microsoft.com/office/drawing/2014/main" id="{0F19141C-5809-4688-A70B-50257145CEF2}"/>
              </a:ext>
            </a:extLst>
          </p:cNvPr>
          <p:cNvSpPr/>
          <p:nvPr/>
        </p:nvSpPr>
        <p:spPr>
          <a:xfrm>
            <a:off x="4336026" y="4161441"/>
            <a:ext cx="1548582" cy="53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This is a String</a:t>
            </a:r>
            <a:endParaRPr lang="en-IN" dirty="0"/>
          </a:p>
        </p:txBody>
      </p:sp>
      <p:sp>
        <p:nvSpPr>
          <p:cNvPr id="25" name="TextBox 24">
            <a:extLst>
              <a:ext uri="{FF2B5EF4-FFF2-40B4-BE49-F238E27FC236}">
                <a16:creationId xmlns:a16="http://schemas.microsoft.com/office/drawing/2014/main" id="{8760F39C-40D5-423B-9294-4151EFDD887A}"/>
              </a:ext>
            </a:extLst>
          </p:cNvPr>
          <p:cNvSpPr txBox="1"/>
          <p:nvPr/>
        </p:nvSpPr>
        <p:spPr>
          <a:xfrm>
            <a:off x="4215580" y="4963888"/>
            <a:ext cx="968478" cy="369332"/>
          </a:xfrm>
          <a:prstGeom prst="rect">
            <a:avLst/>
          </a:prstGeom>
          <a:noFill/>
        </p:spPr>
        <p:txBody>
          <a:bodyPr wrap="square" rtlCol="0">
            <a:spAutoFit/>
          </a:bodyPr>
          <a:lstStyle/>
          <a:p>
            <a:r>
              <a:rPr lang="en-IN" dirty="0"/>
              <a:t>testing</a:t>
            </a:r>
          </a:p>
        </p:txBody>
      </p:sp>
    </p:spTree>
    <p:extLst>
      <p:ext uri="{BB962C8B-B14F-4D97-AF65-F5344CB8AC3E}">
        <p14:creationId xmlns:p14="http://schemas.microsoft.com/office/powerpoint/2010/main" val="31977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7848-9298-494A-B805-48B2A2711A20}"/>
              </a:ext>
            </a:extLst>
          </p:cNvPr>
          <p:cNvSpPr>
            <a:spLocks noGrp="1"/>
          </p:cNvSpPr>
          <p:nvPr>
            <p:ph type="title"/>
          </p:nvPr>
        </p:nvSpPr>
        <p:spPr>
          <a:xfrm>
            <a:off x="1111045" y="0"/>
            <a:ext cx="10242755" cy="598436"/>
          </a:xfrm>
        </p:spPr>
        <p:txBody>
          <a:bodyPr>
            <a:normAutofit fontScale="90000"/>
          </a:bodyPr>
          <a:lstStyle/>
          <a:p>
            <a:r>
              <a:rPr lang="en-IN" dirty="0"/>
              <a:t>Can we pass name of function in function call</a:t>
            </a:r>
          </a:p>
        </p:txBody>
      </p:sp>
      <p:sp>
        <p:nvSpPr>
          <p:cNvPr id="3" name="Content Placeholder 2">
            <a:extLst>
              <a:ext uri="{FF2B5EF4-FFF2-40B4-BE49-F238E27FC236}">
                <a16:creationId xmlns:a16="http://schemas.microsoft.com/office/drawing/2014/main" id="{DBED2807-2F36-4379-A603-9723676D43C4}"/>
              </a:ext>
            </a:extLst>
          </p:cNvPr>
          <p:cNvSpPr>
            <a:spLocks noGrp="1"/>
          </p:cNvSpPr>
          <p:nvPr>
            <p:ph idx="1"/>
          </p:nvPr>
        </p:nvSpPr>
        <p:spPr>
          <a:xfrm>
            <a:off x="157317" y="727587"/>
            <a:ext cx="3362632" cy="5449376"/>
          </a:xfrm>
        </p:spPr>
        <p:txBody>
          <a:bodyPr>
            <a:normAutofit fontScale="55000" lnSpcReduction="20000"/>
          </a:bodyPr>
          <a:lstStyle/>
          <a:p>
            <a:pPr marL="0" indent="0">
              <a:buNone/>
            </a:pPr>
            <a:r>
              <a:rPr lang="en-US" dirty="0"/>
              <a:t>&lt;script&gt;</a:t>
            </a:r>
          </a:p>
          <a:p>
            <a:pPr marL="0" indent="0">
              <a:buNone/>
            </a:pPr>
            <a:r>
              <a:rPr lang="en-US" dirty="0"/>
              <a:t>s=function(a){</a:t>
            </a:r>
          </a:p>
          <a:p>
            <a:pPr marL="0" indent="0">
              <a:buNone/>
            </a:pPr>
            <a:r>
              <a:rPr lang="en-US" dirty="0"/>
              <a:t>        return a*a</a:t>
            </a:r>
          </a:p>
          <a:p>
            <a:pPr marL="0" indent="0">
              <a:buNone/>
            </a:pPr>
            <a:r>
              <a:rPr lang="en-US" dirty="0"/>
              <a:t>          }</a:t>
            </a:r>
          </a:p>
          <a:p>
            <a:pPr marL="0" indent="0">
              <a:buNone/>
            </a:pPr>
            <a:endParaRPr lang="en-US" dirty="0"/>
          </a:p>
          <a:p>
            <a:pPr marL="0" indent="0">
              <a:buNone/>
            </a:pPr>
            <a:r>
              <a:rPr lang="en-US" dirty="0"/>
              <a:t> c=function(a) {</a:t>
            </a:r>
          </a:p>
          <a:p>
            <a:pPr marL="0" indent="0">
              <a:buNone/>
            </a:pPr>
            <a:r>
              <a:rPr lang="en-US" dirty="0"/>
              <a:t>         return a*a*a</a:t>
            </a:r>
          </a:p>
          <a:p>
            <a:pPr marL="0" indent="0">
              <a:buNone/>
            </a:pPr>
            <a:r>
              <a:rPr lang="en-US" dirty="0"/>
              <a:t>           }</a:t>
            </a:r>
          </a:p>
          <a:p>
            <a:pPr marL="0" indent="0">
              <a:buNone/>
            </a:pPr>
            <a:endParaRPr lang="en-US" dirty="0"/>
          </a:p>
          <a:p>
            <a:pPr marL="0" indent="0">
              <a:buNone/>
            </a:pPr>
            <a:r>
              <a:rPr lang="en-US" dirty="0"/>
              <a:t>var go=function(w)</a:t>
            </a:r>
          </a:p>
          <a:p>
            <a:pPr marL="0" indent="0">
              <a:buNone/>
            </a:pPr>
            <a:r>
              <a:rPr lang="en-US" dirty="0"/>
              <a:t>	{</a:t>
            </a:r>
          </a:p>
          <a:p>
            <a:pPr marL="0" indent="0">
              <a:buNone/>
            </a:pPr>
            <a:r>
              <a:rPr lang="en-US" dirty="0"/>
              <a:t>             alert(w(5));</a:t>
            </a:r>
          </a:p>
          <a:p>
            <a:pPr marL="0" indent="0">
              <a:buNone/>
            </a:pPr>
            <a:r>
              <a:rPr lang="en-US" dirty="0"/>
              <a:t>           }</a:t>
            </a:r>
          </a:p>
          <a:p>
            <a:pPr marL="0" indent="0">
              <a:buNone/>
            </a:pPr>
            <a:endParaRPr lang="en-US" dirty="0"/>
          </a:p>
          <a:p>
            <a:pPr marL="0" indent="0">
              <a:buNone/>
            </a:pPr>
            <a:r>
              <a:rPr lang="en-US" dirty="0"/>
              <a:t>go(c)</a:t>
            </a:r>
          </a:p>
          <a:p>
            <a:pPr marL="0" indent="0">
              <a:buNone/>
            </a:pPr>
            <a:endParaRPr lang="en-US" dirty="0"/>
          </a:p>
          <a:p>
            <a:pPr marL="0" indent="0">
              <a:buNone/>
            </a:pPr>
            <a:endParaRPr lang="en-US" dirty="0"/>
          </a:p>
          <a:p>
            <a:pPr marL="0" indent="0">
              <a:buNone/>
            </a:pPr>
            <a:endParaRPr lang="en-US" dirty="0"/>
          </a:p>
          <a:p>
            <a:pPr marL="0" indent="0">
              <a:buNone/>
            </a:pPr>
            <a:r>
              <a:rPr lang="en-US" dirty="0"/>
              <a:t>&lt;/script&gt;</a:t>
            </a:r>
            <a:endParaRPr lang="en-IN" dirty="0"/>
          </a:p>
        </p:txBody>
      </p:sp>
      <p:sp>
        <p:nvSpPr>
          <p:cNvPr id="4" name="Rectangle 3">
            <a:extLst>
              <a:ext uri="{FF2B5EF4-FFF2-40B4-BE49-F238E27FC236}">
                <a16:creationId xmlns:a16="http://schemas.microsoft.com/office/drawing/2014/main" id="{E0DA9D46-9646-4C3E-B34E-C06FAFD66A9A}"/>
              </a:ext>
            </a:extLst>
          </p:cNvPr>
          <p:cNvSpPr/>
          <p:nvPr/>
        </p:nvSpPr>
        <p:spPr>
          <a:xfrm>
            <a:off x="3667433" y="727587"/>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function(a)</a:t>
            </a:r>
          </a:p>
          <a:p>
            <a:pPr marL="0" indent="0">
              <a:buNone/>
            </a:pPr>
            <a:r>
              <a:rPr lang="en-US" dirty="0"/>
              <a:t>{</a:t>
            </a:r>
          </a:p>
          <a:p>
            <a:pPr marL="0" indent="0">
              <a:buNone/>
            </a:pPr>
            <a:r>
              <a:rPr lang="en-US" dirty="0"/>
              <a:t>      return a*a</a:t>
            </a:r>
          </a:p>
          <a:p>
            <a:pPr marL="0" indent="0">
              <a:buNone/>
            </a:pPr>
            <a:r>
              <a:rPr lang="en-US" dirty="0"/>
              <a:t>          }</a:t>
            </a:r>
          </a:p>
        </p:txBody>
      </p:sp>
      <p:sp>
        <p:nvSpPr>
          <p:cNvPr id="5" name="Rectangle 4">
            <a:extLst>
              <a:ext uri="{FF2B5EF4-FFF2-40B4-BE49-F238E27FC236}">
                <a16:creationId xmlns:a16="http://schemas.microsoft.com/office/drawing/2014/main" id="{5BC7374A-461F-4BA9-A2AB-DFC38F767B09}"/>
              </a:ext>
            </a:extLst>
          </p:cNvPr>
          <p:cNvSpPr/>
          <p:nvPr/>
        </p:nvSpPr>
        <p:spPr>
          <a:xfrm>
            <a:off x="2812026" y="1376516"/>
            <a:ext cx="304800" cy="36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17CAE1A-6035-422F-B90D-4869A1C22B88}"/>
              </a:ext>
            </a:extLst>
          </p:cNvPr>
          <p:cNvSpPr txBox="1"/>
          <p:nvPr/>
        </p:nvSpPr>
        <p:spPr>
          <a:xfrm>
            <a:off x="2723535" y="942609"/>
            <a:ext cx="393291" cy="369332"/>
          </a:xfrm>
          <a:prstGeom prst="rect">
            <a:avLst/>
          </a:prstGeom>
          <a:noFill/>
        </p:spPr>
        <p:txBody>
          <a:bodyPr wrap="square" rtlCol="0">
            <a:spAutoFit/>
          </a:bodyPr>
          <a:lstStyle/>
          <a:p>
            <a:r>
              <a:rPr lang="en-IN" dirty="0"/>
              <a:t>s</a:t>
            </a:r>
          </a:p>
        </p:txBody>
      </p:sp>
      <p:sp>
        <p:nvSpPr>
          <p:cNvPr id="8" name="Rectangle 7">
            <a:extLst>
              <a:ext uri="{FF2B5EF4-FFF2-40B4-BE49-F238E27FC236}">
                <a16:creationId xmlns:a16="http://schemas.microsoft.com/office/drawing/2014/main" id="{ED8FB751-3DAA-4500-AE1F-CC72A760C628}"/>
              </a:ext>
            </a:extLst>
          </p:cNvPr>
          <p:cNvSpPr/>
          <p:nvPr/>
        </p:nvSpPr>
        <p:spPr>
          <a:xfrm>
            <a:off x="3755924" y="2376831"/>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function(a)</a:t>
            </a:r>
          </a:p>
          <a:p>
            <a:pPr marL="0" indent="0">
              <a:buNone/>
            </a:pPr>
            <a:r>
              <a:rPr lang="en-US" dirty="0"/>
              <a:t>{</a:t>
            </a:r>
          </a:p>
          <a:p>
            <a:pPr marL="0" indent="0">
              <a:buNone/>
            </a:pPr>
            <a:r>
              <a:rPr lang="en-US" dirty="0"/>
              <a:t>      </a:t>
            </a:r>
          </a:p>
          <a:p>
            <a:pPr marL="0" indent="0">
              <a:buNone/>
            </a:pPr>
            <a:r>
              <a:rPr lang="en-US" dirty="0"/>
              <a:t>return a*a*a</a:t>
            </a:r>
          </a:p>
          <a:p>
            <a:pPr marL="0" indent="0">
              <a:buNone/>
            </a:pPr>
            <a:r>
              <a:rPr lang="en-US" dirty="0"/>
              <a:t>          }</a:t>
            </a:r>
          </a:p>
        </p:txBody>
      </p:sp>
      <p:sp>
        <p:nvSpPr>
          <p:cNvPr id="10" name="Rectangle 9">
            <a:extLst>
              <a:ext uri="{FF2B5EF4-FFF2-40B4-BE49-F238E27FC236}">
                <a16:creationId xmlns:a16="http://schemas.microsoft.com/office/drawing/2014/main" id="{445EC5F5-E2DC-4144-A84C-E4F607CECAAA}"/>
              </a:ext>
            </a:extLst>
          </p:cNvPr>
          <p:cNvSpPr/>
          <p:nvPr/>
        </p:nvSpPr>
        <p:spPr>
          <a:xfrm>
            <a:off x="2900517" y="3025760"/>
            <a:ext cx="304800" cy="36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205EE97B-8EF6-4556-9F1C-8AAD1689DF1A}"/>
              </a:ext>
            </a:extLst>
          </p:cNvPr>
          <p:cNvSpPr txBox="1"/>
          <p:nvPr/>
        </p:nvSpPr>
        <p:spPr>
          <a:xfrm>
            <a:off x="2812026" y="2591853"/>
            <a:ext cx="393291" cy="369332"/>
          </a:xfrm>
          <a:prstGeom prst="rect">
            <a:avLst/>
          </a:prstGeom>
          <a:noFill/>
        </p:spPr>
        <p:txBody>
          <a:bodyPr wrap="square" rtlCol="0">
            <a:spAutoFit/>
          </a:bodyPr>
          <a:lstStyle/>
          <a:p>
            <a:r>
              <a:rPr lang="en-IN" dirty="0"/>
              <a:t>c</a:t>
            </a:r>
          </a:p>
        </p:txBody>
      </p:sp>
      <p:cxnSp>
        <p:nvCxnSpPr>
          <p:cNvPr id="14" name="Straight Arrow Connector 13">
            <a:extLst>
              <a:ext uri="{FF2B5EF4-FFF2-40B4-BE49-F238E27FC236}">
                <a16:creationId xmlns:a16="http://schemas.microsoft.com/office/drawing/2014/main" id="{58575EB6-5DC6-48EE-ABFB-66EA11171569}"/>
              </a:ext>
            </a:extLst>
          </p:cNvPr>
          <p:cNvCxnSpPr>
            <a:stCxn id="5" idx="3"/>
          </p:cNvCxnSpPr>
          <p:nvPr/>
        </p:nvCxnSpPr>
        <p:spPr>
          <a:xfrm>
            <a:off x="3116826" y="1558413"/>
            <a:ext cx="403123" cy="4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86C4F1-5A6F-4FC9-BE39-8DB4652117CE}"/>
              </a:ext>
            </a:extLst>
          </p:cNvPr>
          <p:cNvCxnSpPr/>
          <p:nvPr/>
        </p:nvCxnSpPr>
        <p:spPr>
          <a:xfrm>
            <a:off x="3244646" y="3185534"/>
            <a:ext cx="403123" cy="4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FFF31AF-3FEF-4FB5-ABFE-515EADB13FEB}"/>
              </a:ext>
            </a:extLst>
          </p:cNvPr>
          <p:cNvSpPr/>
          <p:nvPr/>
        </p:nvSpPr>
        <p:spPr>
          <a:xfrm>
            <a:off x="2807110" y="4569231"/>
            <a:ext cx="304800" cy="36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54A616D-7401-4E9B-B878-F56CDDFE2D0B}"/>
              </a:ext>
            </a:extLst>
          </p:cNvPr>
          <p:cNvSpPr txBox="1"/>
          <p:nvPr/>
        </p:nvSpPr>
        <p:spPr>
          <a:xfrm>
            <a:off x="2698956" y="4239444"/>
            <a:ext cx="471951" cy="369332"/>
          </a:xfrm>
          <a:prstGeom prst="rect">
            <a:avLst/>
          </a:prstGeom>
          <a:noFill/>
        </p:spPr>
        <p:txBody>
          <a:bodyPr wrap="square" rtlCol="0">
            <a:spAutoFit/>
          </a:bodyPr>
          <a:lstStyle/>
          <a:p>
            <a:r>
              <a:rPr lang="en-IN" dirty="0"/>
              <a:t>go</a:t>
            </a:r>
          </a:p>
        </p:txBody>
      </p:sp>
      <p:sp>
        <p:nvSpPr>
          <p:cNvPr id="33" name="Rectangle 32">
            <a:extLst>
              <a:ext uri="{FF2B5EF4-FFF2-40B4-BE49-F238E27FC236}">
                <a16:creationId xmlns:a16="http://schemas.microsoft.com/office/drawing/2014/main" id="{AB627105-E03D-48E9-9040-871D315A3621}"/>
              </a:ext>
            </a:extLst>
          </p:cNvPr>
          <p:cNvSpPr/>
          <p:nvPr/>
        </p:nvSpPr>
        <p:spPr>
          <a:xfrm>
            <a:off x="3628103" y="4155226"/>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function(w)</a:t>
            </a:r>
          </a:p>
          <a:p>
            <a:pPr marL="0" indent="0">
              <a:buNone/>
            </a:pPr>
            <a:r>
              <a:rPr lang="en-US" dirty="0"/>
              <a:t>{</a:t>
            </a:r>
          </a:p>
          <a:p>
            <a:pPr marL="0" indent="0">
              <a:buNone/>
            </a:pPr>
            <a:r>
              <a:rPr lang="en-US" dirty="0"/>
              <a:t>      </a:t>
            </a:r>
          </a:p>
          <a:p>
            <a:pPr marL="0" indent="0">
              <a:buNone/>
            </a:pPr>
            <a:r>
              <a:rPr lang="en-US" dirty="0"/>
              <a:t>return w(5);</a:t>
            </a:r>
          </a:p>
          <a:p>
            <a:pPr marL="0" indent="0">
              <a:buNone/>
            </a:pPr>
            <a:r>
              <a:rPr lang="en-US" dirty="0"/>
              <a:t>          }</a:t>
            </a:r>
          </a:p>
        </p:txBody>
      </p:sp>
      <p:sp>
        <p:nvSpPr>
          <p:cNvPr id="28" name="Rectangle 27">
            <a:extLst>
              <a:ext uri="{FF2B5EF4-FFF2-40B4-BE49-F238E27FC236}">
                <a16:creationId xmlns:a16="http://schemas.microsoft.com/office/drawing/2014/main" id="{BD99461F-983F-44D6-B36B-7DFAF28A7BE9}"/>
              </a:ext>
            </a:extLst>
          </p:cNvPr>
          <p:cNvSpPr/>
          <p:nvPr/>
        </p:nvSpPr>
        <p:spPr>
          <a:xfrm>
            <a:off x="4205748" y="4591259"/>
            <a:ext cx="349045" cy="3637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2DF191A-06E1-4EAF-9E15-00E9BD003B0B}"/>
              </a:ext>
            </a:extLst>
          </p:cNvPr>
          <p:cNvSpPr txBox="1"/>
          <p:nvPr/>
        </p:nvSpPr>
        <p:spPr>
          <a:xfrm>
            <a:off x="3900948" y="4560924"/>
            <a:ext cx="393291" cy="369332"/>
          </a:xfrm>
          <a:prstGeom prst="rect">
            <a:avLst/>
          </a:prstGeom>
          <a:noFill/>
        </p:spPr>
        <p:txBody>
          <a:bodyPr wrap="square" rtlCol="0">
            <a:spAutoFit/>
          </a:bodyPr>
          <a:lstStyle/>
          <a:p>
            <a:r>
              <a:rPr lang="en-IN" dirty="0">
                <a:solidFill>
                  <a:schemeClr val="bg1"/>
                </a:solidFill>
              </a:rPr>
              <a:t>w</a:t>
            </a:r>
          </a:p>
        </p:txBody>
      </p:sp>
      <p:cxnSp>
        <p:nvCxnSpPr>
          <p:cNvPr id="29" name="Straight Arrow Connector 28">
            <a:extLst>
              <a:ext uri="{FF2B5EF4-FFF2-40B4-BE49-F238E27FC236}">
                <a16:creationId xmlns:a16="http://schemas.microsoft.com/office/drawing/2014/main" id="{1F49324C-6B90-4EDF-A9E4-EA4EB7F53A32}"/>
              </a:ext>
            </a:extLst>
          </p:cNvPr>
          <p:cNvCxnSpPr>
            <a:cxnSpLocks/>
          </p:cNvCxnSpPr>
          <p:nvPr/>
        </p:nvCxnSpPr>
        <p:spPr>
          <a:xfrm flipV="1">
            <a:off x="4294239" y="3880478"/>
            <a:ext cx="0" cy="657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23C55144-CA02-4B72-B2A3-23EE8320E705}"/>
              </a:ext>
            </a:extLst>
          </p:cNvPr>
          <p:cNvSpPr txBox="1"/>
          <p:nvPr/>
        </p:nvSpPr>
        <p:spPr>
          <a:xfrm>
            <a:off x="5624052" y="825910"/>
            <a:ext cx="6145154" cy="3970318"/>
          </a:xfrm>
          <a:prstGeom prst="rect">
            <a:avLst/>
          </a:prstGeom>
          <a:noFill/>
        </p:spPr>
        <p:txBody>
          <a:bodyPr wrap="square" rtlCol="0">
            <a:spAutoFit/>
          </a:bodyPr>
          <a:lstStyle/>
          <a:p>
            <a:pPr marL="285750" indent="-285750">
              <a:buFont typeface="Arial" panose="020B0604020202020204" pitchFamily="34" charset="0"/>
              <a:buChar char="•"/>
            </a:pPr>
            <a:r>
              <a:rPr lang="en-IN" dirty="0"/>
              <a:t>Recollect we have done function pointer concept in C and </a:t>
            </a:r>
            <a:r>
              <a:rPr lang="en-IN" dirty="0" err="1"/>
              <a:t>.Net</a:t>
            </a:r>
            <a:endParaRPr lang="en-IN" dirty="0"/>
          </a:p>
          <a:p>
            <a:pPr marL="285750" indent="-285750">
              <a:buFont typeface="Arial" panose="020B0604020202020204" pitchFamily="34" charset="0"/>
              <a:buChar char="•"/>
            </a:pPr>
            <a:r>
              <a:rPr lang="en-IN" dirty="0"/>
              <a:t>s, c,  go , w are pointer to function.</a:t>
            </a:r>
          </a:p>
          <a:p>
            <a:pPr marL="285750" indent="-285750">
              <a:buFont typeface="Arial" panose="020B0604020202020204" pitchFamily="34" charset="0"/>
              <a:buChar char="•"/>
            </a:pPr>
            <a:r>
              <a:rPr lang="en-IN" dirty="0"/>
              <a:t>go(c) this line is calling function go</a:t>
            </a:r>
          </a:p>
          <a:p>
            <a:pPr marL="285750" indent="-285750">
              <a:buFont typeface="Arial" panose="020B0604020202020204" pitchFamily="34" charset="0"/>
              <a:buChar char="•"/>
            </a:pPr>
            <a:r>
              <a:rPr lang="en-IN" dirty="0"/>
              <a:t>Observe parameter passed in go it is “c” which is pointing to function definition. When you pass data in function call, this data get copied in to “w”. Here after function call “c” </a:t>
            </a:r>
            <a:r>
              <a:rPr lang="en-IN" dirty="0" err="1"/>
              <a:t>and“w</a:t>
            </a:r>
            <a:r>
              <a:rPr lang="en-IN" dirty="0"/>
              <a:t>” both are pointing to same  function definition.</a:t>
            </a:r>
          </a:p>
          <a:p>
            <a:pPr marL="285750" indent="-285750">
              <a:buFont typeface="Arial" panose="020B0604020202020204" pitchFamily="34" charset="0"/>
              <a:buChar char="•"/>
            </a:pPr>
            <a:r>
              <a:rPr lang="en-IN" dirty="0"/>
              <a:t>Here function go says my job is to call function , whichever name you pass I will call that function.</a:t>
            </a:r>
          </a:p>
          <a:p>
            <a:pPr marL="285750" indent="-285750">
              <a:buFont typeface="Arial" panose="020B0604020202020204" pitchFamily="34" charset="0"/>
              <a:buChar char="•"/>
            </a:pPr>
            <a:r>
              <a:rPr lang="en-IN" dirty="0"/>
              <a:t>Just think instead of “c” can we pass function definition in function call?</a:t>
            </a:r>
          </a:p>
          <a:p>
            <a:r>
              <a:rPr lang="en-IN" dirty="0"/>
              <a:t>Ans: Yes. But this will reduce flexibility.</a:t>
            </a:r>
          </a:p>
          <a:p>
            <a:r>
              <a:rPr lang="en-IN" dirty="0"/>
              <a:t> </a:t>
            </a:r>
          </a:p>
        </p:txBody>
      </p:sp>
    </p:spTree>
    <p:extLst>
      <p:ext uri="{BB962C8B-B14F-4D97-AF65-F5344CB8AC3E}">
        <p14:creationId xmlns:p14="http://schemas.microsoft.com/office/powerpoint/2010/main" val="42014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7848-9298-494A-B805-48B2A2711A20}"/>
              </a:ext>
            </a:extLst>
          </p:cNvPr>
          <p:cNvSpPr>
            <a:spLocks noGrp="1"/>
          </p:cNvSpPr>
          <p:nvPr>
            <p:ph type="title"/>
          </p:nvPr>
        </p:nvSpPr>
        <p:spPr>
          <a:xfrm>
            <a:off x="1111045" y="0"/>
            <a:ext cx="10242755" cy="598436"/>
          </a:xfrm>
        </p:spPr>
        <p:txBody>
          <a:bodyPr>
            <a:normAutofit/>
          </a:bodyPr>
          <a:lstStyle/>
          <a:p>
            <a:r>
              <a:rPr lang="en-IN" sz="2400" dirty="0"/>
              <a:t>Can we pass function definition in function call: </a:t>
            </a:r>
            <a:r>
              <a:rPr lang="en-IN" sz="2400" dirty="0" err="1"/>
              <a:t>callback</a:t>
            </a:r>
            <a:r>
              <a:rPr lang="en-IN" sz="2400" dirty="0"/>
              <a:t> </a:t>
            </a:r>
          </a:p>
        </p:txBody>
      </p:sp>
      <p:sp>
        <p:nvSpPr>
          <p:cNvPr id="3" name="Content Placeholder 2">
            <a:extLst>
              <a:ext uri="{FF2B5EF4-FFF2-40B4-BE49-F238E27FC236}">
                <a16:creationId xmlns:a16="http://schemas.microsoft.com/office/drawing/2014/main" id="{DBED2807-2F36-4379-A603-9723676D43C4}"/>
              </a:ext>
            </a:extLst>
          </p:cNvPr>
          <p:cNvSpPr>
            <a:spLocks noGrp="1"/>
          </p:cNvSpPr>
          <p:nvPr>
            <p:ph idx="1"/>
          </p:nvPr>
        </p:nvSpPr>
        <p:spPr>
          <a:xfrm>
            <a:off x="157317" y="727587"/>
            <a:ext cx="3362632" cy="5449376"/>
          </a:xfrm>
        </p:spPr>
        <p:txBody>
          <a:bodyPr>
            <a:normAutofit fontScale="77500" lnSpcReduction="20000"/>
          </a:bodyPr>
          <a:lstStyle/>
          <a:p>
            <a:pPr marL="0" indent="0">
              <a:buNone/>
            </a:pPr>
            <a:r>
              <a:rPr lang="en-US" dirty="0"/>
              <a:t>&lt;script&gt;</a:t>
            </a:r>
          </a:p>
          <a:p>
            <a:pPr marL="0" indent="0">
              <a:buNone/>
            </a:pPr>
            <a:endParaRPr lang="en-US" dirty="0"/>
          </a:p>
          <a:p>
            <a:pPr marL="0" indent="0">
              <a:buNone/>
            </a:pPr>
            <a:r>
              <a:rPr lang="en-US" dirty="0"/>
              <a:t>var go=function(w)</a:t>
            </a:r>
          </a:p>
          <a:p>
            <a:pPr marL="0" indent="0">
              <a:buNone/>
            </a:pPr>
            <a:r>
              <a:rPr lang="en-US" dirty="0"/>
              <a:t>	{</a:t>
            </a:r>
          </a:p>
          <a:p>
            <a:pPr marL="0" indent="0">
              <a:buNone/>
            </a:pPr>
            <a:r>
              <a:rPr lang="en-US" dirty="0"/>
              <a:t>             alert(w(5));</a:t>
            </a:r>
          </a:p>
          <a:p>
            <a:pPr marL="0" indent="0">
              <a:buNone/>
            </a:pPr>
            <a:r>
              <a:rPr lang="en-US" dirty="0"/>
              <a:t>           }</a:t>
            </a:r>
          </a:p>
          <a:p>
            <a:pPr marL="0" indent="0">
              <a:buNone/>
            </a:pPr>
            <a:endParaRPr lang="en-US" dirty="0"/>
          </a:p>
          <a:p>
            <a:pPr marL="0" indent="0">
              <a:buNone/>
            </a:pPr>
            <a:r>
              <a:rPr lang="en-US" dirty="0"/>
              <a:t>go</a:t>
            </a:r>
            <a:r>
              <a:rPr lang="en-US" dirty="0">
                <a:solidFill>
                  <a:srgbClr val="FF0000"/>
                </a:solidFill>
              </a:rPr>
              <a:t>(</a:t>
            </a:r>
            <a:r>
              <a:rPr lang="en-US" dirty="0"/>
              <a:t>function</a:t>
            </a:r>
            <a:r>
              <a:rPr lang="en-US" dirty="0">
                <a:solidFill>
                  <a:srgbClr val="00B050"/>
                </a:solidFill>
              </a:rPr>
              <a:t>(</a:t>
            </a:r>
            <a:r>
              <a:rPr lang="en-US" dirty="0"/>
              <a:t>a</a:t>
            </a:r>
            <a:r>
              <a:rPr lang="en-US" dirty="0">
                <a:solidFill>
                  <a:srgbClr val="00B050"/>
                </a:solidFill>
              </a:rPr>
              <a:t>)</a:t>
            </a:r>
            <a:r>
              <a:rPr lang="en-US" dirty="0"/>
              <a:t> </a:t>
            </a:r>
            <a:r>
              <a:rPr lang="en-US" dirty="0">
                <a:solidFill>
                  <a:schemeClr val="accent1"/>
                </a:solidFill>
              </a:rPr>
              <a:t>{</a:t>
            </a:r>
          </a:p>
          <a:p>
            <a:pPr marL="0" indent="0">
              <a:buNone/>
            </a:pPr>
            <a:r>
              <a:rPr lang="en-US" dirty="0"/>
              <a:t>         return a*a*a</a:t>
            </a:r>
          </a:p>
          <a:p>
            <a:pPr marL="0" indent="0">
              <a:buNone/>
            </a:pPr>
            <a:r>
              <a:rPr lang="en-US" dirty="0"/>
              <a:t>           </a:t>
            </a:r>
            <a:r>
              <a:rPr lang="en-US" dirty="0">
                <a:solidFill>
                  <a:schemeClr val="accent1"/>
                </a:solidFill>
              </a:rPr>
              <a:t>}</a:t>
            </a:r>
          </a:p>
          <a:p>
            <a:pPr marL="0" indent="0">
              <a:buNone/>
            </a:pPr>
            <a:r>
              <a:rPr lang="en-US" dirty="0">
                <a:solidFill>
                  <a:srgbClr val="FF0000"/>
                </a:solidFill>
              </a:rPr>
              <a:t>          )</a:t>
            </a:r>
          </a:p>
          <a:p>
            <a:pPr marL="0" indent="0">
              <a:buNone/>
            </a:pPr>
            <a:endParaRPr lang="en-US" dirty="0"/>
          </a:p>
          <a:p>
            <a:pPr marL="0" indent="0">
              <a:buNone/>
            </a:pPr>
            <a:endParaRPr lang="en-US" dirty="0"/>
          </a:p>
          <a:p>
            <a:pPr marL="0" indent="0">
              <a:buNone/>
            </a:pPr>
            <a:endParaRPr lang="en-US" dirty="0"/>
          </a:p>
          <a:p>
            <a:pPr marL="0" indent="0">
              <a:buNone/>
            </a:pPr>
            <a:r>
              <a:rPr lang="en-US" dirty="0"/>
              <a:t>&lt;/script&gt;</a:t>
            </a:r>
            <a:endParaRPr lang="en-IN" dirty="0"/>
          </a:p>
        </p:txBody>
      </p:sp>
      <p:sp>
        <p:nvSpPr>
          <p:cNvPr id="8" name="Rectangle 7">
            <a:extLst>
              <a:ext uri="{FF2B5EF4-FFF2-40B4-BE49-F238E27FC236}">
                <a16:creationId xmlns:a16="http://schemas.microsoft.com/office/drawing/2014/main" id="{ED8FB751-3DAA-4500-AE1F-CC72A760C628}"/>
              </a:ext>
            </a:extLst>
          </p:cNvPr>
          <p:cNvSpPr/>
          <p:nvPr/>
        </p:nvSpPr>
        <p:spPr>
          <a:xfrm>
            <a:off x="3755924" y="2376831"/>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function(a)</a:t>
            </a:r>
          </a:p>
          <a:p>
            <a:pPr marL="0" indent="0">
              <a:buNone/>
            </a:pPr>
            <a:r>
              <a:rPr lang="en-US" dirty="0"/>
              <a:t>{</a:t>
            </a:r>
          </a:p>
          <a:p>
            <a:pPr marL="0" indent="0">
              <a:buNone/>
            </a:pPr>
            <a:r>
              <a:rPr lang="en-US" dirty="0"/>
              <a:t>      </a:t>
            </a:r>
          </a:p>
          <a:p>
            <a:pPr marL="0" indent="0">
              <a:buNone/>
            </a:pPr>
            <a:r>
              <a:rPr lang="en-US" dirty="0"/>
              <a:t>return a*a*a</a:t>
            </a:r>
          </a:p>
          <a:p>
            <a:pPr marL="0" indent="0">
              <a:buNone/>
            </a:pPr>
            <a:r>
              <a:rPr lang="en-US" dirty="0"/>
              <a:t>          }</a:t>
            </a:r>
          </a:p>
        </p:txBody>
      </p:sp>
      <p:sp>
        <p:nvSpPr>
          <p:cNvPr id="22" name="Rectangle 21">
            <a:extLst>
              <a:ext uri="{FF2B5EF4-FFF2-40B4-BE49-F238E27FC236}">
                <a16:creationId xmlns:a16="http://schemas.microsoft.com/office/drawing/2014/main" id="{8FFF31AF-3FEF-4FB5-ABFE-515EADB13FEB}"/>
              </a:ext>
            </a:extLst>
          </p:cNvPr>
          <p:cNvSpPr/>
          <p:nvPr/>
        </p:nvSpPr>
        <p:spPr>
          <a:xfrm>
            <a:off x="2807110" y="4569231"/>
            <a:ext cx="304800" cy="36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54A616D-7401-4E9B-B878-F56CDDFE2D0B}"/>
              </a:ext>
            </a:extLst>
          </p:cNvPr>
          <p:cNvSpPr txBox="1"/>
          <p:nvPr/>
        </p:nvSpPr>
        <p:spPr>
          <a:xfrm>
            <a:off x="2698956" y="4239444"/>
            <a:ext cx="471951" cy="369332"/>
          </a:xfrm>
          <a:prstGeom prst="rect">
            <a:avLst/>
          </a:prstGeom>
          <a:noFill/>
        </p:spPr>
        <p:txBody>
          <a:bodyPr wrap="square" rtlCol="0">
            <a:spAutoFit/>
          </a:bodyPr>
          <a:lstStyle/>
          <a:p>
            <a:r>
              <a:rPr lang="en-IN" dirty="0"/>
              <a:t>go</a:t>
            </a:r>
          </a:p>
        </p:txBody>
      </p:sp>
      <p:sp>
        <p:nvSpPr>
          <p:cNvPr id="33" name="Rectangle 32">
            <a:extLst>
              <a:ext uri="{FF2B5EF4-FFF2-40B4-BE49-F238E27FC236}">
                <a16:creationId xmlns:a16="http://schemas.microsoft.com/office/drawing/2014/main" id="{AB627105-E03D-48E9-9040-871D315A3621}"/>
              </a:ext>
            </a:extLst>
          </p:cNvPr>
          <p:cNvSpPr/>
          <p:nvPr/>
        </p:nvSpPr>
        <p:spPr>
          <a:xfrm>
            <a:off x="3628103" y="4155226"/>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function(w)</a:t>
            </a:r>
          </a:p>
          <a:p>
            <a:pPr marL="0" indent="0">
              <a:buNone/>
            </a:pPr>
            <a:r>
              <a:rPr lang="en-US" dirty="0"/>
              <a:t>{</a:t>
            </a:r>
          </a:p>
          <a:p>
            <a:pPr marL="0" indent="0">
              <a:buNone/>
            </a:pPr>
            <a:r>
              <a:rPr lang="en-US" dirty="0"/>
              <a:t>      </a:t>
            </a:r>
          </a:p>
          <a:p>
            <a:pPr marL="0" indent="0">
              <a:buNone/>
            </a:pPr>
            <a:r>
              <a:rPr lang="en-US" dirty="0"/>
              <a:t>return w(5);</a:t>
            </a:r>
          </a:p>
          <a:p>
            <a:pPr marL="0" indent="0">
              <a:buNone/>
            </a:pPr>
            <a:r>
              <a:rPr lang="en-US" dirty="0"/>
              <a:t>          }</a:t>
            </a:r>
          </a:p>
        </p:txBody>
      </p:sp>
      <p:sp>
        <p:nvSpPr>
          <p:cNvPr id="28" name="Rectangle 27">
            <a:extLst>
              <a:ext uri="{FF2B5EF4-FFF2-40B4-BE49-F238E27FC236}">
                <a16:creationId xmlns:a16="http://schemas.microsoft.com/office/drawing/2014/main" id="{BD99461F-983F-44D6-B36B-7DFAF28A7BE9}"/>
              </a:ext>
            </a:extLst>
          </p:cNvPr>
          <p:cNvSpPr/>
          <p:nvPr/>
        </p:nvSpPr>
        <p:spPr>
          <a:xfrm>
            <a:off x="4205748" y="4591259"/>
            <a:ext cx="349045" cy="3637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2DF191A-06E1-4EAF-9E15-00E9BD003B0B}"/>
              </a:ext>
            </a:extLst>
          </p:cNvPr>
          <p:cNvSpPr txBox="1"/>
          <p:nvPr/>
        </p:nvSpPr>
        <p:spPr>
          <a:xfrm>
            <a:off x="3900948" y="4560924"/>
            <a:ext cx="393291" cy="369332"/>
          </a:xfrm>
          <a:prstGeom prst="rect">
            <a:avLst/>
          </a:prstGeom>
          <a:noFill/>
        </p:spPr>
        <p:txBody>
          <a:bodyPr wrap="square" rtlCol="0">
            <a:spAutoFit/>
          </a:bodyPr>
          <a:lstStyle/>
          <a:p>
            <a:r>
              <a:rPr lang="en-IN" dirty="0">
                <a:solidFill>
                  <a:schemeClr val="bg1"/>
                </a:solidFill>
              </a:rPr>
              <a:t>w</a:t>
            </a:r>
          </a:p>
        </p:txBody>
      </p:sp>
      <p:cxnSp>
        <p:nvCxnSpPr>
          <p:cNvPr id="29" name="Straight Arrow Connector 28">
            <a:extLst>
              <a:ext uri="{FF2B5EF4-FFF2-40B4-BE49-F238E27FC236}">
                <a16:creationId xmlns:a16="http://schemas.microsoft.com/office/drawing/2014/main" id="{1F49324C-6B90-4EDF-A9E4-EA4EB7F53A32}"/>
              </a:ext>
            </a:extLst>
          </p:cNvPr>
          <p:cNvCxnSpPr>
            <a:cxnSpLocks/>
          </p:cNvCxnSpPr>
          <p:nvPr/>
        </p:nvCxnSpPr>
        <p:spPr>
          <a:xfrm flipV="1">
            <a:off x="4294239" y="3880478"/>
            <a:ext cx="0" cy="657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23C55144-CA02-4B72-B2A3-23EE8320E705}"/>
              </a:ext>
            </a:extLst>
          </p:cNvPr>
          <p:cNvSpPr txBox="1"/>
          <p:nvPr/>
        </p:nvSpPr>
        <p:spPr>
          <a:xfrm>
            <a:off x="5624052" y="825910"/>
            <a:ext cx="6145154" cy="2585323"/>
          </a:xfrm>
          <a:prstGeom prst="rect">
            <a:avLst/>
          </a:prstGeom>
          <a:noFill/>
        </p:spPr>
        <p:txBody>
          <a:bodyPr wrap="square" rtlCol="0">
            <a:spAutoFit/>
          </a:bodyPr>
          <a:lstStyle/>
          <a:p>
            <a:pPr marL="285750" indent="-285750">
              <a:buFont typeface="Arial" panose="020B0604020202020204" pitchFamily="34" charset="0"/>
              <a:buChar char="•"/>
            </a:pPr>
            <a:r>
              <a:rPr lang="en-IN" dirty="0"/>
              <a:t>Recollect we have done function pointer concept in C and </a:t>
            </a:r>
            <a:r>
              <a:rPr lang="en-IN" dirty="0" err="1"/>
              <a:t>.Net</a:t>
            </a:r>
            <a:endParaRPr lang="en-IN" dirty="0"/>
          </a:p>
          <a:p>
            <a:pPr marL="285750" indent="-285750">
              <a:buFont typeface="Arial" panose="020B0604020202020204" pitchFamily="34" charset="0"/>
              <a:buChar char="•"/>
            </a:pPr>
            <a:r>
              <a:rPr lang="en-IN" dirty="0"/>
              <a:t>Just think can we pass function definition in function call?</a:t>
            </a:r>
          </a:p>
          <a:p>
            <a:r>
              <a:rPr lang="en-IN" dirty="0"/>
              <a:t>Ans: Yes.</a:t>
            </a:r>
          </a:p>
          <a:p>
            <a:r>
              <a:rPr lang="en-IN" dirty="0"/>
              <a:t>Observe in our example parameter passed in function call is function definition. So here “w” is now pointing to anonymous function.</a:t>
            </a:r>
          </a:p>
          <a:p>
            <a:r>
              <a:rPr lang="en-IN" dirty="0"/>
              <a:t> This concept is also known as function call back.</a:t>
            </a:r>
          </a:p>
          <a:p>
            <a:endParaRPr lang="en-IN" dirty="0"/>
          </a:p>
        </p:txBody>
      </p:sp>
    </p:spTree>
    <p:extLst>
      <p:ext uri="{BB962C8B-B14F-4D97-AF65-F5344CB8AC3E}">
        <p14:creationId xmlns:p14="http://schemas.microsoft.com/office/powerpoint/2010/main" val="343713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EF0A-2626-4E15-9797-9AEBE6FCE2A0}"/>
              </a:ext>
            </a:extLst>
          </p:cNvPr>
          <p:cNvSpPr>
            <a:spLocks noGrp="1"/>
          </p:cNvSpPr>
          <p:nvPr>
            <p:ph type="title"/>
          </p:nvPr>
        </p:nvSpPr>
        <p:spPr>
          <a:xfrm>
            <a:off x="1111044" y="171091"/>
            <a:ext cx="10164097" cy="509946"/>
          </a:xfrm>
        </p:spPr>
        <p:txBody>
          <a:bodyPr>
            <a:normAutofit fontScale="90000"/>
          </a:bodyPr>
          <a:lstStyle/>
          <a:p>
            <a:r>
              <a:rPr lang="en-IN" dirty="0"/>
              <a:t>Check : what will be the output</a:t>
            </a:r>
          </a:p>
        </p:txBody>
      </p:sp>
      <p:sp>
        <p:nvSpPr>
          <p:cNvPr id="3" name="Content Placeholder 2">
            <a:extLst>
              <a:ext uri="{FF2B5EF4-FFF2-40B4-BE49-F238E27FC236}">
                <a16:creationId xmlns:a16="http://schemas.microsoft.com/office/drawing/2014/main" id="{142311BC-67AB-4ED2-9330-6C2EF3EBA3D3}"/>
              </a:ext>
            </a:extLst>
          </p:cNvPr>
          <p:cNvSpPr>
            <a:spLocks noGrp="1"/>
          </p:cNvSpPr>
          <p:nvPr>
            <p:ph idx="1"/>
          </p:nvPr>
        </p:nvSpPr>
        <p:spPr/>
        <p:txBody>
          <a:bodyPr>
            <a:normAutofit fontScale="92500" lnSpcReduction="20000"/>
          </a:bodyPr>
          <a:lstStyle/>
          <a:p>
            <a:pPr marL="0" indent="0">
              <a:buNone/>
            </a:pPr>
            <a:r>
              <a:rPr lang="en-IN" dirty="0"/>
              <a:t>&lt;script&gt;    </a:t>
            </a:r>
          </a:p>
          <a:p>
            <a:pPr marL="0" indent="0">
              <a:buNone/>
            </a:pPr>
            <a:r>
              <a:rPr lang="en-IN" dirty="0"/>
              <a:t>function </a:t>
            </a:r>
            <a:r>
              <a:rPr lang="en-IN" dirty="0" err="1"/>
              <a:t>mydata</a:t>
            </a:r>
            <a:r>
              <a:rPr lang="en-IN" dirty="0"/>
              <a:t>(param1, param2, </a:t>
            </a:r>
            <a:r>
              <a:rPr lang="en-IN" dirty="0" err="1"/>
              <a:t>callback</a:t>
            </a:r>
            <a:r>
              <a:rPr lang="en-IN" dirty="0"/>
              <a:t>) {  </a:t>
            </a:r>
          </a:p>
          <a:p>
            <a:pPr marL="0" indent="0">
              <a:buNone/>
            </a:pPr>
            <a:r>
              <a:rPr lang="en-IN" dirty="0"/>
              <a:t>      	  alert('Started learning at.\n\</a:t>
            </a:r>
            <a:r>
              <a:rPr lang="en-IN" dirty="0" err="1"/>
              <a:t>nIt</a:t>
            </a:r>
            <a:r>
              <a:rPr lang="en-IN" dirty="0"/>
              <a:t> has: ' + param1 + ', ' + param2);  </a:t>
            </a:r>
          </a:p>
          <a:p>
            <a:pPr marL="0" indent="0">
              <a:buNone/>
            </a:pPr>
            <a:r>
              <a:rPr lang="en-IN" dirty="0"/>
              <a:t>       	 </a:t>
            </a:r>
            <a:r>
              <a:rPr lang="en-IN" dirty="0" err="1"/>
              <a:t>callback</a:t>
            </a:r>
            <a:r>
              <a:rPr lang="en-IN" dirty="0"/>
              <a:t>();  </a:t>
            </a:r>
          </a:p>
          <a:p>
            <a:pPr marL="0" indent="0">
              <a:buNone/>
            </a:pPr>
            <a:r>
              <a:rPr lang="en-IN" dirty="0"/>
              <a:t>    }  </a:t>
            </a:r>
          </a:p>
          <a:p>
            <a:pPr marL="0" indent="0">
              <a:buNone/>
            </a:pPr>
            <a:r>
              <a:rPr lang="en-IN" dirty="0"/>
              <a:t>      </a:t>
            </a:r>
          </a:p>
          <a:p>
            <a:pPr marL="0" indent="0">
              <a:buNone/>
            </a:pPr>
            <a:r>
              <a:rPr lang="en-IN" dirty="0" err="1"/>
              <a:t>mydata</a:t>
            </a:r>
            <a:r>
              <a:rPr lang="en-IN" dirty="0"/>
              <a:t>('vita', 'DAC', function() { alert('Finished learning DAC');});</a:t>
            </a:r>
          </a:p>
          <a:p>
            <a:pPr marL="0" indent="0">
              <a:buNone/>
            </a:pPr>
            <a:endParaRPr lang="en-IN" dirty="0"/>
          </a:p>
          <a:p>
            <a:pPr marL="0" indent="0">
              <a:buNone/>
            </a:pPr>
            <a:endParaRPr lang="en-IN" dirty="0"/>
          </a:p>
          <a:p>
            <a:pPr marL="0" indent="0">
              <a:buNone/>
            </a:pPr>
            <a:r>
              <a:rPr lang="en-IN" dirty="0"/>
              <a:t>&lt;/script&gt; </a:t>
            </a:r>
          </a:p>
        </p:txBody>
      </p:sp>
    </p:spTree>
    <p:extLst>
      <p:ext uri="{BB962C8B-B14F-4D97-AF65-F5344CB8AC3E}">
        <p14:creationId xmlns:p14="http://schemas.microsoft.com/office/powerpoint/2010/main" val="197495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A80C-84D9-4F5D-9519-8F89B9C553E8}"/>
              </a:ext>
            </a:extLst>
          </p:cNvPr>
          <p:cNvSpPr>
            <a:spLocks noGrp="1"/>
          </p:cNvSpPr>
          <p:nvPr>
            <p:ph type="title"/>
          </p:nvPr>
        </p:nvSpPr>
        <p:spPr>
          <a:xfrm>
            <a:off x="1166351" y="109487"/>
            <a:ext cx="9859297" cy="893404"/>
          </a:xfrm>
        </p:spPr>
        <p:txBody>
          <a:bodyPr/>
          <a:lstStyle/>
          <a:p>
            <a:r>
              <a:rPr lang="en-IN" dirty="0"/>
              <a:t>Self Invoking function</a:t>
            </a:r>
          </a:p>
        </p:txBody>
      </p:sp>
      <p:sp>
        <p:nvSpPr>
          <p:cNvPr id="3" name="Content Placeholder 2">
            <a:extLst>
              <a:ext uri="{FF2B5EF4-FFF2-40B4-BE49-F238E27FC236}">
                <a16:creationId xmlns:a16="http://schemas.microsoft.com/office/drawing/2014/main" id="{B3F77978-2433-4BF2-A117-1B710D32BD57}"/>
              </a:ext>
            </a:extLst>
          </p:cNvPr>
          <p:cNvSpPr>
            <a:spLocks noGrp="1"/>
          </p:cNvSpPr>
          <p:nvPr>
            <p:ph idx="1"/>
          </p:nvPr>
        </p:nvSpPr>
        <p:spPr>
          <a:xfrm>
            <a:off x="127820" y="1002891"/>
            <a:ext cx="5004619" cy="5174072"/>
          </a:xfrm>
        </p:spPr>
        <p:txBody>
          <a:bodyPr/>
          <a:lstStyle/>
          <a:p>
            <a:pPr marL="0" indent="0">
              <a:buNone/>
            </a:pPr>
            <a:r>
              <a:rPr lang="en-US" dirty="0"/>
              <a:t>&lt;script&gt;</a:t>
            </a:r>
          </a:p>
          <a:p>
            <a:pPr marL="0" indent="0">
              <a:buNone/>
            </a:pPr>
            <a:r>
              <a:rPr lang="en-US" dirty="0">
                <a:solidFill>
                  <a:srgbClr val="0070C0"/>
                </a:solidFill>
              </a:rPr>
              <a:t>(</a:t>
            </a:r>
            <a:r>
              <a:rPr lang="en-US" dirty="0"/>
              <a:t>function()</a:t>
            </a:r>
          </a:p>
          <a:p>
            <a:pPr marL="0" indent="0">
              <a:buNone/>
            </a:pPr>
            <a:r>
              <a:rPr lang="en-US" dirty="0"/>
              <a:t> {   alert( "This is a String");} </a:t>
            </a:r>
            <a:r>
              <a:rPr lang="en-US" dirty="0">
                <a:solidFill>
                  <a:srgbClr val="FF0000"/>
                </a:solidFill>
              </a:rPr>
              <a:t>() </a:t>
            </a:r>
            <a:r>
              <a:rPr lang="en-US" dirty="0">
                <a:solidFill>
                  <a:srgbClr val="0070C0"/>
                </a:solidFill>
              </a:rPr>
              <a:t>)</a:t>
            </a:r>
          </a:p>
          <a:p>
            <a:pPr marL="0" indent="0">
              <a:buNone/>
            </a:pPr>
            <a:endParaRPr lang="en-US" dirty="0"/>
          </a:p>
          <a:p>
            <a:pPr marL="0" indent="0">
              <a:buNone/>
            </a:pPr>
            <a:r>
              <a:rPr lang="en-US" dirty="0"/>
              <a:t>&lt;/script&gt;</a:t>
            </a:r>
            <a:endParaRPr lang="en-IN" dirty="0"/>
          </a:p>
        </p:txBody>
      </p:sp>
      <p:sp>
        <p:nvSpPr>
          <p:cNvPr id="4" name="TextBox 3">
            <a:extLst>
              <a:ext uri="{FF2B5EF4-FFF2-40B4-BE49-F238E27FC236}">
                <a16:creationId xmlns:a16="http://schemas.microsoft.com/office/drawing/2014/main" id="{F1D129FA-CC4A-4854-8745-D1F8556C662D}"/>
              </a:ext>
            </a:extLst>
          </p:cNvPr>
          <p:cNvSpPr txBox="1"/>
          <p:nvPr/>
        </p:nvSpPr>
        <p:spPr>
          <a:xfrm>
            <a:off x="5525729" y="1170039"/>
            <a:ext cx="5771536" cy="646331"/>
          </a:xfrm>
          <a:prstGeom prst="rect">
            <a:avLst/>
          </a:prstGeom>
          <a:noFill/>
        </p:spPr>
        <p:txBody>
          <a:bodyPr wrap="square" rtlCol="0">
            <a:spAutoFit/>
          </a:bodyPr>
          <a:lstStyle/>
          <a:p>
            <a:r>
              <a:rPr lang="en-IN" dirty="0"/>
              <a:t>In this example as soon as page get loaded this function get executed.</a:t>
            </a:r>
          </a:p>
        </p:txBody>
      </p:sp>
    </p:spTree>
    <p:extLst>
      <p:ext uri="{BB962C8B-B14F-4D97-AF65-F5344CB8AC3E}">
        <p14:creationId xmlns:p14="http://schemas.microsoft.com/office/powerpoint/2010/main" val="345473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A80C-84D9-4F5D-9519-8F89B9C553E8}"/>
              </a:ext>
            </a:extLst>
          </p:cNvPr>
          <p:cNvSpPr>
            <a:spLocks noGrp="1"/>
          </p:cNvSpPr>
          <p:nvPr>
            <p:ph type="title"/>
          </p:nvPr>
        </p:nvSpPr>
        <p:spPr>
          <a:xfrm>
            <a:off x="1166351" y="109487"/>
            <a:ext cx="9859297" cy="893404"/>
          </a:xfrm>
        </p:spPr>
        <p:txBody>
          <a:bodyPr/>
          <a:lstStyle/>
          <a:p>
            <a:r>
              <a:rPr lang="en-IN" dirty="0"/>
              <a:t>Self Invoking function</a:t>
            </a:r>
          </a:p>
        </p:txBody>
      </p:sp>
      <p:sp>
        <p:nvSpPr>
          <p:cNvPr id="3" name="Content Placeholder 2">
            <a:extLst>
              <a:ext uri="{FF2B5EF4-FFF2-40B4-BE49-F238E27FC236}">
                <a16:creationId xmlns:a16="http://schemas.microsoft.com/office/drawing/2014/main" id="{B3F77978-2433-4BF2-A117-1B710D32BD57}"/>
              </a:ext>
            </a:extLst>
          </p:cNvPr>
          <p:cNvSpPr>
            <a:spLocks noGrp="1"/>
          </p:cNvSpPr>
          <p:nvPr>
            <p:ph idx="1"/>
          </p:nvPr>
        </p:nvSpPr>
        <p:spPr>
          <a:xfrm>
            <a:off x="127820" y="1002891"/>
            <a:ext cx="5004619" cy="5174072"/>
          </a:xfrm>
        </p:spPr>
        <p:txBody>
          <a:bodyPr/>
          <a:lstStyle/>
          <a:p>
            <a:pPr marL="0" indent="0">
              <a:buNone/>
            </a:pPr>
            <a:r>
              <a:rPr lang="en-US" dirty="0"/>
              <a:t>&lt;script&gt;</a:t>
            </a:r>
          </a:p>
          <a:p>
            <a:pPr marL="0" indent="0">
              <a:buNone/>
            </a:pPr>
            <a:r>
              <a:rPr lang="en-US" dirty="0"/>
              <a:t>var r=</a:t>
            </a:r>
            <a:r>
              <a:rPr lang="en-US" dirty="0">
                <a:solidFill>
                  <a:srgbClr val="0070C0"/>
                </a:solidFill>
              </a:rPr>
              <a:t>(</a:t>
            </a:r>
            <a:r>
              <a:rPr lang="en-US" dirty="0"/>
              <a:t>function(a)</a:t>
            </a:r>
          </a:p>
          <a:p>
            <a:pPr marL="0" indent="0">
              <a:buNone/>
            </a:pPr>
            <a:r>
              <a:rPr lang="en-US" dirty="0"/>
              <a:t>return a*a;} </a:t>
            </a:r>
            <a:r>
              <a:rPr lang="en-US" dirty="0">
                <a:solidFill>
                  <a:srgbClr val="FF0000"/>
                </a:solidFill>
              </a:rPr>
              <a:t>(</a:t>
            </a:r>
            <a:r>
              <a:rPr lang="en-US" dirty="0"/>
              <a:t>5</a:t>
            </a:r>
            <a:r>
              <a:rPr lang="en-US" dirty="0">
                <a:solidFill>
                  <a:srgbClr val="FF0000"/>
                </a:solidFill>
              </a:rPr>
              <a:t>) </a:t>
            </a:r>
            <a:r>
              <a:rPr lang="en-US" dirty="0">
                <a:solidFill>
                  <a:srgbClr val="0070C0"/>
                </a:solidFill>
              </a:rPr>
              <a:t>)</a:t>
            </a:r>
          </a:p>
          <a:p>
            <a:pPr marL="0" indent="0">
              <a:buNone/>
            </a:pPr>
            <a:r>
              <a:rPr lang="en-US" dirty="0"/>
              <a:t> </a:t>
            </a:r>
            <a:r>
              <a:rPr lang="en-US" dirty="0" err="1"/>
              <a:t>document.write</a:t>
            </a:r>
            <a:r>
              <a:rPr lang="en-US" dirty="0"/>
              <a:t>(r);</a:t>
            </a:r>
          </a:p>
          <a:p>
            <a:pPr marL="0" indent="0">
              <a:buNone/>
            </a:pPr>
            <a:r>
              <a:rPr lang="en-US" dirty="0"/>
              <a:t>&lt;/script&gt;</a:t>
            </a:r>
            <a:endParaRPr lang="en-IN" dirty="0"/>
          </a:p>
        </p:txBody>
      </p:sp>
      <p:sp>
        <p:nvSpPr>
          <p:cNvPr id="4" name="TextBox 3">
            <a:extLst>
              <a:ext uri="{FF2B5EF4-FFF2-40B4-BE49-F238E27FC236}">
                <a16:creationId xmlns:a16="http://schemas.microsoft.com/office/drawing/2014/main" id="{F1D129FA-CC4A-4854-8745-D1F8556C662D}"/>
              </a:ext>
            </a:extLst>
          </p:cNvPr>
          <p:cNvSpPr txBox="1"/>
          <p:nvPr/>
        </p:nvSpPr>
        <p:spPr>
          <a:xfrm>
            <a:off x="5525729" y="1170039"/>
            <a:ext cx="5771536" cy="2308324"/>
          </a:xfrm>
          <a:prstGeom prst="rect">
            <a:avLst/>
          </a:prstGeom>
          <a:noFill/>
        </p:spPr>
        <p:txBody>
          <a:bodyPr wrap="square" rtlCol="0">
            <a:spAutoFit/>
          </a:bodyPr>
          <a:lstStyle/>
          <a:p>
            <a:r>
              <a:rPr lang="en-IN" dirty="0"/>
              <a:t>In this example as soon as page get loaded this function get executed.</a:t>
            </a:r>
          </a:p>
          <a:p>
            <a:r>
              <a:rPr lang="en-IN" dirty="0"/>
              <a:t>Here we have passed value 5 in self invoking function.</a:t>
            </a:r>
          </a:p>
          <a:p>
            <a:r>
              <a:rPr lang="en-IN" dirty="0"/>
              <a:t>This Anonymous function will return 5*5= 25 which get captured in variable r.</a:t>
            </a:r>
          </a:p>
          <a:p>
            <a:endParaRPr lang="en-IN" dirty="0"/>
          </a:p>
          <a:p>
            <a:r>
              <a:rPr lang="en-IN" dirty="0"/>
              <a:t>Here “r” is handle to hold return value of self invoking function.</a:t>
            </a:r>
          </a:p>
        </p:txBody>
      </p:sp>
    </p:spTree>
    <p:extLst>
      <p:ext uri="{BB962C8B-B14F-4D97-AF65-F5344CB8AC3E}">
        <p14:creationId xmlns:p14="http://schemas.microsoft.com/office/powerpoint/2010/main" val="119561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A80C-84D9-4F5D-9519-8F89B9C553E8}"/>
              </a:ext>
            </a:extLst>
          </p:cNvPr>
          <p:cNvSpPr>
            <a:spLocks noGrp="1"/>
          </p:cNvSpPr>
          <p:nvPr>
            <p:ph type="title"/>
          </p:nvPr>
        </p:nvSpPr>
        <p:spPr>
          <a:xfrm>
            <a:off x="1166351" y="109487"/>
            <a:ext cx="9859297" cy="893404"/>
          </a:xfrm>
        </p:spPr>
        <p:txBody>
          <a:bodyPr>
            <a:normAutofit fontScale="90000"/>
          </a:bodyPr>
          <a:lstStyle/>
          <a:p>
            <a:r>
              <a:rPr lang="en-IN" dirty="0"/>
              <a:t>Lets compare code for better understanding</a:t>
            </a:r>
          </a:p>
        </p:txBody>
      </p:sp>
      <p:sp>
        <p:nvSpPr>
          <p:cNvPr id="3" name="Content Placeholder 2">
            <a:extLst>
              <a:ext uri="{FF2B5EF4-FFF2-40B4-BE49-F238E27FC236}">
                <a16:creationId xmlns:a16="http://schemas.microsoft.com/office/drawing/2014/main" id="{B3F77978-2433-4BF2-A117-1B710D32BD57}"/>
              </a:ext>
            </a:extLst>
          </p:cNvPr>
          <p:cNvSpPr>
            <a:spLocks noGrp="1"/>
          </p:cNvSpPr>
          <p:nvPr>
            <p:ph idx="1"/>
          </p:nvPr>
        </p:nvSpPr>
        <p:spPr>
          <a:xfrm>
            <a:off x="127821" y="1002891"/>
            <a:ext cx="3293806" cy="5174072"/>
          </a:xfrm>
        </p:spPr>
        <p:txBody>
          <a:bodyPr>
            <a:normAutofit/>
          </a:bodyPr>
          <a:lstStyle/>
          <a:p>
            <a:pPr marL="0" indent="0">
              <a:buNone/>
            </a:pPr>
            <a:r>
              <a:rPr lang="en-US" sz="2000" dirty="0"/>
              <a:t>&lt;script&gt;</a:t>
            </a:r>
          </a:p>
          <a:p>
            <a:pPr marL="0" indent="0">
              <a:buNone/>
            </a:pPr>
            <a:r>
              <a:rPr lang="en-US" sz="2000" dirty="0"/>
              <a:t>var r=</a:t>
            </a:r>
            <a:r>
              <a:rPr lang="en-US" sz="2000" dirty="0">
                <a:solidFill>
                  <a:srgbClr val="0070C0"/>
                </a:solidFill>
              </a:rPr>
              <a:t>(</a:t>
            </a:r>
            <a:r>
              <a:rPr lang="en-US" sz="2000" dirty="0"/>
              <a:t>function(a)</a:t>
            </a:r>
          </a:p>
          <a:p>
            <a:pPr marL="0" indent="0">
              <a:buNone/>
            </a:pPr>
            <a:r>
              <a:rPr lang="en-US" sz="2000" dirty="0"/>
              <a:t>return a*a;} </a:t>
            </a:r>
            <a:r>
              <a:rPr lang="en-US" sz="2000" dirty="0">
                <a:solidFill>
                  <a:srgbClr val="FF0000"/>
                </a:solidFill>
              </a:rPr>
              <a:t>(</a:t>
            </a:r>
            <a:r>
              <a:rPr lang="en-US" sz="2000" dirty="0"/>
              <a:t>5</a:t>
            </a:r>
            <a:r>
              <a:rPr lang="en-US" sz="2000" dirty="0">
                <a:solidFill>
                  <a:srgbClr val="FF0000"/>
                </a:solidFill>
              </a:rPr>
              <a:t>) </a:t>
            </a:r>
            <a:r>
              <a:rPr lang="en-US" sz="2000" dirty="0">
                <a:solidFill>
                  <a:srgbClr val="0070C0"/>
                </a:solidFill>
              </a:rPr>
              <a:t>)</a:t>
            </a:r>
          </a:p>
          <a:p>
            <a:pPr marL="0" indent="0">
              <a:buNone/>
            </a:pPr>
            <a:r>
              <a:rPr lang="en-US" sz="2000" dirty="0"/>
              <a:t> </a:t>
            </a:r>
            <a:r>
              <a:rPr lang="en-US" sz="2000" dirty="0" err="1"/>
              <a:t>document.write</a:t>
            </a:r>
            <a:r>
              <a:rPr lang="en-US" sz="2000" dirty="0"/>
              <a:t>(r);</a:t>
            </a:r>
          </a:p>
          <a:p>
            <a:pPr marL="0" indent="0">
              <a:buNone/>
            </a:pPr>
            <a:r>
              <a:rPr lang="en-US" sz="2000" dirty="0"/>
              <a:t>&lt;/script&gt;</a:t>
            </a:r>
            <a:endParaRPr lang="en-IN" sz="2000" dirty="0"/>
          </a:p>
        </p:txBody>
      </p:sp>
      <p:sp>
        <p:nvSpPr>
          <p:cNvPr id="5" name="Content Placeholder 2">
            <a:extLst>
              <a:ext uri="{FF2B5EF4-FFF2-40B4-BE49-F238E27FC236}">
                <a16:creationId xmlns:a16="http://schemas.microsoft.com/office/drawing/2014/main" id="{66972A83-C1C1-4406-9D9B-C380045DD3F1}"/>
              </a:ext>
            </a:extLst>
          </p:cNvPr>
          <p:cNvSpPr txBox="1">
            <a:spLocks/>
          </p:cNvSpPr>
          <p:nvPr/>
        </p:nvSpPr>
        <p:spPr>
          <a:xfrm>
            <a:off x="3578942" y="1037305"/>
            <a:ext cx="6597445" cy="5174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&lt;script&gt;</a:t>
            </a:r>
          </a:p>
          <a:p>
            <a:pPr marL="0" indent="0">
              <a:buFont typeface="Arial" panose="020B0604020202020204" pitchFamily="34" charset="0"/>
              <a:buNone/>
            </a:pPr>
            <a:r>
              <a:rPr lang="en-US" sz="2000" dirty="0"/>
              <a:t>var go=function(a){</a:t>
            </a:r>
          </a:p>
          <a:p>
            <a:pPr marL="0" indent="0">
              <a:buFont typeface="Arial" panose="020B0604020202020204" pitchFamily="34" charset="0"/>
              <a:buNone/>
            </a:pPr>
            <a:r>
              <a:rPr lang="en-US" sz="2000" dirty="0"/>
              <a:t>   return a*a;</a:t>
            </a:r>
          </a:p>
          <a:p>
            <a:pPr marL="0" indent="0">
              <a:buFont typeface="Arial" panose="020B0604020202020204" pitchFamily="34" charset="0"/>
              <a:buNone/>
            </a:pPr>
            <a:r>
              <a:rPr lang="en-US" sz="2000" dirty="0"/>
              <a:t>  } </a:t>
            </a:r>
            <a:endParaRPr lang="en-US" sz="2000" dirty="0">
              <a:solidFill>
                <a:srgbClr val="0070C0"/>
              </a:solidFill>
            </a:endParaRPr>
          </a:p>
          <a:p>
            <a:pPr marL="0" indent="0">
              <a:buFont typeface="Arial" panose="020B0604020202020204" pitchFamily="34" charset="0"/>
              <a:buNone/>
            </a:pPr>
            <a:r>
              <a:rPr lang="en-US" sz="2000" dirty="0"/>
              <a:t> </a:t>
            </a:r>
            <a:r>
              <a:rPr lang="en-US" sz="2000" dirty="0" err="1"/>
              <a:t>document.write</a:t>
            </a:r>
            <a:r>
              <a:rPr lang="en-US" sz="2000" dirty="0"/>
              <a:t>(go);</a:t>
            </a:r>
          </a:p>
          <a:p>
            <a:pPr marL="0" indent="0">
              <a:buFont typeface="Arial" panose="020B0604020202020204" pitchFamily="34" charset="0"/>
              <a:buNone/>
            </a:pPr>
            <a:r>
              <a:rPr lang="en-US" sz="1800" dirty="0"/>
              <a:t>//print function definition</a:t>
            </a:r>
          </a:p>
          <a:p>
            <a:pPr marL="0" indent="0">
              <a:buFont typeface="Arial" panose="020B0604020202020204" pitchFamily="34" charset="0"/>
              <a:buNone/>
            </a:pPr>
            <a:r>
              <a:rPr lang="en-US" sz="1800" dirty="0"/>
              <a:t>var r=go(5); //calling function</a:t>
            </a:r>
          </a:p>
          <a:p>
            <a:pPr marL="0" indent="0">
              <a:buFont typeface="Arial" panose="020B0604020202020204" pitchFamily="34" charset="0"/>
              <a:buNone/>
            </a:pPr>
            <a:r>
              <a:rPr lang="en-US" sz="2000" dirty="0"/>
              <a:t>&lt;/script&gt;</a:t>
            </a:r>
          </a:p>
          <a:p>
            <a:pPr marL="0" indent="0">
              <a:buFont typeface="Arial" panose="020B0604020202020204" pitchFamily="34" charset="0"/>
              <a:buNone/>
            </a:pPr>
            <a:r>
              <a:rPr lang="en-US" sz="2000" dirty="0"/>
              <a:t>So here in this example if you print go with out parenthesis “()”it will print function definition</a:t>
            </a:r>
          </a:p>
          <a:p>
            <a:pPr marL="0" indent="0">
              <a:buFont typeface="Arial" panose="020B0604020202020204" pitchFamily="34" charset="0"/>
              <a:buNone/>
            </a:pPr>
            <a:r>
              <a:rPr lang="en-US" sz="2000" dirty="0"/>
              <a:t>So  self invoking function is nothing but anonymous function without handle, and parenthesis “()” after it is just a function call</a:t>
            </a:r>
            <a:endParaRPr lang="en-IN" sz="2000" dirty="0"/>
          </a:p>
        </p:txBody>
      </p:sp>
      <p:cxnSp>
        <p:nvCxnSpPr>
          <p:cNvPr id="7" name="Straight Arrow Connector 6">
            <a:extLst>
              <a:ext uri="{FF2B5EF4-FFF2-40B4-BE49-F238E27FC236}">
                <a16:creationId xmlns:a16="http://schemas.microsoft.com/office/drawing/2014/main" id="{86CCE0BB-4BA5-44EE-86F8-6720342636B3}"/>
              </a:ext>
            </a:extLst>
          </p:cNvPr>
          <p:cNvCxnSpPr>
            <a:cxnSpLocks/>
          </p:cNvCxnSpPr>
          <p:nvPr/>
        </p:nvCxnSpPr>
        <p:spPr>
          <a:xfrm flipV="1">
            <a:off x="5653548" y="2172929"/>
            <a:ext cx="1229033" cy="58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3D928A0-D3CA-40DF-A567-35D9D02E017A}"/>
              </a:ext>
            </a:extLst>
          </p:cNvPr>
          <p:cNvSpPr/>
          <p:nvPr/>
        </p:nvSpPr>
        <p:spPr>
          <a:xfrm>
            <a:off x="7128387" y="1386348"/>
            <a:ext cx="2113936" cy="137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 typeface="Arial" panose="020B0604020202020204" pitchFamily="34" charset="0"/>
              <a:buNone/>
            </a:pPr>
            <a:r>
              <a:rPr lang="en-US" sz="1800" dirty="0"/>
              <a:t>function(a)</a:t>
            </a:r>
          </a:p>
          <a:p>
            <a:pPr marL="0" indent="0">
              <a:buFont typeface="Arial" panose="020B0604020202020204" pitchFamily="34" charset="0"/>
              <a:buNone/>
            </a:pPr>
            <a:r>
              <a:rPr lang="en-US" sz="1800" dirty="0"/>
              <a:t>{</a:t>
            </a:r>
          </a:p>
          <a:p>
            <a:pPr marL="0" indent="0">
              <a:buFont typeface="Arial" panose="020B0604020202020204" pitchFamily="34" charset="0"/>
              <a:buNone/>
            </a:pPr>
            <a:r>
              <a:rPr lang="en-US" sz="1800" dirty="0"/>
              <a:t>return a*a;</a:t>
            </a:r>
          </a:p>
          <a:p>
            <a:pPr marL="0" indent="0">
              <a:buFont typeface="Arial" panose="020B0604020202020204" pitchFamily="34" charset="0"/>
              <a:buNone/>
            </a:pPr>
            <a:r>
              <a:rPr lang="en-US" sz="1800" dirty="0"/>
              <a:t>}</a:t>
            </a:r>
            <a:endParaRPr lang="en-IN" dirty="0"/>
          </a:p>
        </p:txBody>
      </p:sp>
      <p:sp>
        <p:nvSpPr>
          <p:cNvPr id="10" name="Rectangle 9">
            <a:extLst>
              <a:ext uri="{FF2B5EF4-FFF2-40B4-BE49-F238E27FC236}">
                <a16:creationId xmlns:a16="http://schemas.microsoft.com/office/drawing/2014/main" id="{13FE6C13-C1D0-47FB-86FD-E10F8C08509D}"/>
              </a:ext>
            </a:extLst>
          </p:cNvPr>
          <p:cNvSpPr/>
          <p:nvPr/>
        </p:nvSpPr>
        <p:spPr>
          <a:xfrm>
            <a:off x="9793568" y="2721077"/>
            <a:ext cx="1130709" cy="70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a:t>
            </a:r>
            <a:endParaRPr lang="en-IN" dirty="0"/>
          </a:p>
        </p:txBody>
      </p:sp>
      <p:sp>
        <p:nvSpPr>
          <p:cNvPr id="11" name="Block Arc 10">
            <a:extLst>
              <a:ext uri="{FF2B5EF4-FFF2-40B4-BE49-F238E27FC236}">
                <a16:creationId xmlns:a16="http://schemas.microsoft.com/office/drawing/2014/main" id="{ECD8ABC1-44C1-462B-BDD9-0E60B5AC91D8}"/>
              </a:ext>
            </a:extLst>
          </p:cNvPr>
          <p:cNvSpPr/>
          <p:nvPr/>
        </p:nvSpPr>
        <p:spPr>
          <a:xfrm rot="17341478">
            <a:off x="6695764" y="1248697"/>
            <a:ext cx="422787" cy="589936"/>
          </a:xfrm>
          <a:prstGeom prst="blockArc">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tx1"/>
              </a:solidFill>
            </a:endParaRPr>
          </a:p>
        </p:txBody>
      </p:sp>
      <p:sp>
        <p:nvSpPr>
          <p:cNvPr id="13" name="Block Arc 12">
            <a:extLst>
              <a:ext uri="{FF2B5EF4-FFF2-40B4-BE49-F238E27FC236}">
                <a16:creationId xmlns:a16="http://schemas.microsoft.com/office/drawing/2014/main" id="{E3936846-D74C-49FC-B9E7-CBF25874F80E}"/>
              </a:ext>
            </a:extLst>
          </p:cNvPr>
          <p:cNvSpPr/>
          <p:nvPr/>
        </p:nvSpPr>
        <p:spPr>
          <a:xfrm rot="6672730">
            <a:off x="9248453" y="2476726"/>
            <a:ext cx="422787" cy="589936"/>
          </a:xfrm>
          <a:prstGeom prst="blockArc">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151643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D280-D58D-400B-B723-506C7F323900}"/>
              </a:ext>
            </a:extLst>
          </p:cNvPr>
          <p:cNvSpPr>
            <a:spLocks noGrp="1"/>
          </p:cNvSpPr>
          <p:nvPr>
            <p:ph type="title"/>
          </p:nvPr>
        </p:nvSpPr>
        <p:spPr>
          <a:xfrm>
            <a:off x="1082777" y="119319"/>
            <a:ext cx="10026445" cy="834410"/>
          </a:xfrm>
        </p:spPr>
        <p:txBody>
          <a:bodyPr/>
          <a:lstStyle/>
          <a:p>
            <a:r>
              <a:rPr lang="en-IN" dirty="0"/>
              <a:t>Why to learn self invoking function</a:t>
            </a:r>
          </a:p>
        </p:txBody>
      </p:sp>
      <p:sp>
        <p:nvSpPr>
          <p:cNvPr id="3" name="Content Placeholder 2">
            <a:extLst>
              <a:ext uri="{FF2B5EF4-FFF2-40B4-BE49-F238E27FC236}">
                <a16:creationId xmlns:a16="http://schemas.microsoft.com/office/drawing/2014/main" id="{24BD7308-C278-4BB7-8478-DC086F3C796C}"/>
              </a:ext>
            </a:extLst>
          </p:cNvPr>
          <p:cNvSpPr>
            <a:spLocks noGrp="1"/>
          </p:cNvSpPr>
          <p:nvPr>
            <p:ph idx="1"/>
          </p:nvPr>
        </p:nvSpPr>
        <p:spPr>
          <a:xfrm>
            <a:off x="373626" y="1219200"/>
            <a:ext cx="10980174" cy="4957763"/>
          </a:xfrm>
        </p:spPr>
        <p:txBody>
          <a:bodyPr/>
          <a:lstStyle/>
          <a:p>
            <a:pPr marL="0" indent="0">
              <a:buNone/>
            </a:pPr>
            <a:r>
              <a:rPr lang="en-IN" dirty="0">
                <a:solidFill>
                  <a:schemeClr val="accent5"/>
                </a:solidFill>
              </a:rPr>
              <a:t>(</a:t>
            </a:r>
            <a:r>
              <a:rPr lang="en-IN" dirty="0"/>
              <a:t>function( window, undefined ) {</a:t>
            </a:r>
          </a:p>
          <a:p>
            <a:pPr marL="0" indent="0">
              <a:buNone/>
            </a:pPr>
            <a:endParaRPr lang="en-IN" dirty="0"/>
          </a:p>
          <a:p>
            <a:pPr marL="0" indent="0">
              <a:buNone/>
            </a:pPr>
            <a:r>
              <a:rPr lang="en-IN" dirty="0"/>
              <a:t>}</a:t>
            </a:r>
            <a:r>
              <a:rPr lang="en-IN" dirty="0">
                <a:solidFill>
                  <a:schemeClr val="accent5"/>
                </a:solidFill>
              </a:rPr>
              <a:t>)</a:t>
            </a:r>
            <a:r>
              <a:rPr lang="en-IN" dirty="0">
                <a:solidFill>
                  <a:srgbClr val="FF0000"/>
                </a:solidFill>
              </a:rPr>
              <a:t>(</a:t>
            </a:r>
            <a:r>
              <a:rPr lang="en-IN" dirty="0"/>
              <a:t>window</a:t>
            </a:r>
            <a:r>
              <a:rPr lang="en-IN" dirty="0">
                <a:solidFill>
                  <a:srgbClr val="FF0000"/>
                </a:solidFill>
              </a:rPr>
              <a:t>)</a:t>
            </a:r>
          </a:p>
          <a:p>
            <a:pPr marL="0" indent="0">
              <a:buNone/>
            </a:pPr>
            <a:r>
              <a:rPr lang="en-IN" dirty="0"/>
              <a:t>If you open Jquey.js file you can see such code</a:t>
            </a:r>
          </a:p>
          <a:p>
            <a:pPr marL="0" indent="0">
              <a:buNone/>
            </a:pPr>
            <a:r>
              <a:rPr lang="en-IN" dirty="0"/>
              <a:t>In jQuery library they have used these concept.</a:t>
            </a:r>
          </a:p>
          <a:p>
            <a:pPr marL="0" indent="0">
              <a:buNone/>
            </a:pPr>
            <a:endParaRPr lang="en-IN" dirty="0"/>
          </a:p>
          <a:p>
            <a:pPr marL="0" indent="0">
              <a:buNone/>
            </a:pPr>
            <a:r>
              <a:rPr lang="en-IN" dirty="0"/>
              <a:t>There are some situation where you want to initialize the data as soon as application start in such scenario you can use self </a:t>
            </a:r>
            <a:r>
              <a:rPr lang="en-IN"/>
              <a:t>invoking function</a:t>
            </a:r>
            <a:endParaRPr lang="en-IN" dirty="0"/>
          </a:p>
        </p:txBody>
      </p:sp>
    </p:spTree>
    <p:extLst>
      <p:ext uri="{BB962C8B-B14F-4D97-AF65-F5344CB8AC3E}">
        <p14:creationId xmlns:p14="http://schemas.microsoft.com/office/powerpoint/2010/main" val="1249185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1005</Words>
  <Application>Microsoft Office PowerPoint</Application>
  <PresentationFormat>Widescreen</PresentationFormat>
  <Paragraphs>173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vt:lpstr>
      <vt:lpstr>Office Theme</vt:lpstr>
      <vt:lpstr>PowerPoint Presentation</vt:lpstr>
      <vt:lpstr>Anonymous function</vt:lpstr>
      <vt:lpstr>Can we pass name of function in function call</vt:lpstr>
      <vt:lpstr>Can we pass function definition in function call: callback </vt:lpstr>
      <vt:lpstr>Check : what will be the output</vt:lpstr>
      <vt:lpstr>Self Invoking function</vt:lpstr>
      <vt:lpstr>Self Invoking function</vt:lpstr>
      <vt:lpstr>Lets compare code for better understanding</vt:lpstr>
      <vt:lpstr>Why to learn self invoking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20</cp:revision>
  <dcterms:created xsi:type="dcterms:W3CDTF">2020-09-10T04:32:52Z</dcterms:created>
  <dcterms:modified xsi:type="dcterms:W3CDTF">2020-09-10T06:53:36Z</dcterms:modified>
</cp:coreProperties>
</file>