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126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4047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36680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376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22094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5401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515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64552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4214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7/25/2022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73465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2676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7/25/2022</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4816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7/25/2022</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73226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7/25/2022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2784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25467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5322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7/25/2022</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5576707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19400" y="152400"/>
            <a:ext cx="2743200" cy="677108"/>
          </a:xfrm>
          <a:prstGeom prst="rect">
            <a:avLst/>
          </a:prstGeom>
          <a:noFill/>
        </p:spPr>
        <p:txBody>
          <a:bodyPr wrap="square" rtlCol="0">
            <a:spAutoFit/>
          </a:bodyPr>
          <a:lstStyle/>
          <a:p>
            <a:r>
              <a:rPr lang="en-IN" dirty="0" smtClean="0"/>
              <a:t>      </a:t>
            </a:r>
          </a:p>
          <a:p>
            <a:r>
              <a:rPr lang="en-IN" dirty="0"/>
              <a:t> </a:t>
            </a:r>
            <a:r>
              <a:rPr lang="en-IN" dirty="0" smtClean="0"/>
              <a:t>     </a:t>
            </a:r>
            <a:r>
              <a:rPr lang="en-IN" sz="2000" b="1" dirty="0" smtClean="0">
                <a:solidFill>
                  <a:srgbClr val="00B0F0"/>
                </a:solidFill>
              </a:rPr>
              <a:t>Sprint2 Evaluation </a:t>
            </a:r>
            <a:endParaRPr lang="en-IN" sz="2000" b="1" dirty="0">
              <a:solidFill>
                <a:srgbClr val="00B0F0"/>
              </a:solidFill>
            </a:endParaRPr>
          </a:p>
        </p:txBody>
      </p:sp>
      <p:sp>
        <p:nvSpPr>
          <p:cNvPr id="7" name="TextBox 6"/>
          <p:cNvSpPr txBox="1"/>
          <p:nvPr/>
        </p:nvSpPr>
        <p:spPr>
          <a:xfrm>
            <a:off x="1981200" y="2209800"/>
            <a:ext cx="5638800" cy="646331"/>
          </a:xfrm>
          <a:prstGeom prst="rect">
            <a:avLst/>
          </a:prstGeom>
          <a:noFill/>
        </p:spPr>
        <p:txBody>
          <a:bodyPr wrap="square" rtlCol="0">
            <a:spAutoFit/>
          </a:bodyPr>
          <a:lstStyle/>
          <a:p>
            <a:endParaRPr lang="en-IN" dirty="0" smtClean="0"/>
          </a:p>
          <a:p>
            <a:r>
              <a:rPr lang="en-IN" dirty="0" smtClean="0">
                <a:solidFill>
                  <a:srgbClr val="00B0F0"/>
                </a:solidFill>
              </a:rPr>
              <a:t>Capgemini Technology Services India Limited</a:t>
            </a:r>
            <a:endParaRPr lang="en-IN" dirty="0">
              <a:solidFill>
                <a:srgbClr val="00B0F0"/>
              </a:solidFill>
            </a:endParaRPr>
          </a:p>
        </p:txBody>
      </p:sp>
      <p:sp>
        <p:nvSpPr>
          <p:cNvPr id="14" name="TextBox 13"/>
          <p:cNvSpPr txBox="1"/>
          <p:nvPr/>
        </p:nvSpPr>
        <p:spPr>
          <a:xfrm>
            <a:off x="4251732" y="5398532"/>
            <a:ext cx="2377668" cy="646331"/>
          </a:xfrm>
          <a:prstGeom prst="rect">
            <a:avLst/>
          </a:prstGeom>
          <a:noFill/>
        </p:spPr>
        <p:txBody>
          <a:bodyPr wrap="square" rtlCol="0">
            <a:spAutoFit/>
          </a:bodyPr>
          <a:lstStyle/>
          <a:p>
            <a:endParaRPr lang="en-IN" dirty="0" smtClean="0"/>
          </a:p>
          <a:p>
            <a:endParaRPr lang="en-IN" dirty="0"/>
          </a:p>
        </p:txBody>
      </p:sp>
      <p:sp>
        <p:nvSpPr>
          <p:cNvPr id="16" name="TextBox 15"/>
          <p:cNvSpPr txBox="1"/>
          <p:nvPr/>
        </p:nvSpPr>
        <p:spPr>
          <a:xfrm>
            <a:off x="381000" y="3200400"/>
            <a:ext cx="1828800" cy="2585323"/>
          </a:xfrm>
          <a:prstGeom prst="rect">
            <a:avLst/>
          </a:prstGeom>
          <a:noFill/>
        </p:spPr>
        <p:txBody>
          <a:bodyPr wrap="square" rtlCol="0">
            <a:spAutoFit/>
          </a:bodyPr>
          <a:lstStyle/>
          <a:p>
            <a:endParaRPr lang="en-IN" dirty="0" smtClean="0"/>
          </a:p>
          <a:p>
            <a:endParaRPr lang="en-IN" dirty="0"/>
          </a:p>
          <a:p>
            <a:endParaRPr lang="en-IN" dirty="0" smtClean="0"/>
          </a:p>
          <a:p>
            <a:endParaRPr lang="en-IN" dirty="0" smtClean="0"/>
          </a:p>
          <a:p>
            <a:endParaRPr lang="en-IN" dirty="0" smtClean="0"/>
          </a:p>
          <a:p>
            <a:r>
              <a:rPr lang="en-IN" dirty="0" smtClean="0"/>
              <a:t>   </a:t>
            </a:r>
          </a:p>
          <a:p>
            <a:endParaRPr lang="en-IN" b="1" dirty="0">
              <a:solidFill>
                <a:srgbClr val="0070C0"/>
              </a:solidFill>
            </a:endParaRPr>
          </a:p>
          <a:p>
            <a:r>
              <a:rPr lang="en-IN" b="1" dirty="0" smtClean="0">
                <a:solidFill>
                  <a:srgbClr val="0070C0"/>
                </a:solidFill>
              </a:rPr>
              <a:t>       Guided By :</a:t>
            </a:r>
            <a:endParaRPr lang="en-IN" b="1" dirty="0">
              <a:solidFill>
                <a:srgbClr val="0070C0"/>
              </a:solidFill>
            </a:endParaRPr>
          </a:p>
        </p:txBody>
      </p:sp>
      <p:sp>
        <p:nvSpPr>
          <p:cNvPr id="17" name="TextBox 16"/>
          <p:cNvSpPr txBox="1"/>
          <p:nvPr/>
        </p:nvSpPr>
        <p:spPr>
          <a:xfrm>
            <a:off x="573386" y="4752201"/>
            <a:ext cx="2571560" cy="1200329"/>
          </a:xfrm>
          <a:prstGeom prst="rect">
            <a:avLst/>
          </a:prstGeom>
          <a:noFill/>
        </p:spPr>
        <p:txBody>
          <a:bodyPr wrap="square" rtlCol="0">
            <a:spAutoFit/>
          </a:bodyPr>
          <a:lstStyle/>
          <a:p>
            <a:endParaRPr lang="en-IN" dirty="0" smtClean="0"/>
          </a:p>
          <a:p>
            <a:endParaRPr lang="en-IN" b="1" dirty="0" smtClean="0"/>
          </a:p>
          <a:p>
            <a:endParaRPr lang="en-IN" b="1" dirty="0"/>
          </a:p>
          <a:p>
            <a:r>
              <a:rPr lang="en-IN" b="1" dirty="0" smtClean="0">
                <a:solidFill>
                  <a:schemeClr val="accent1">
                    <a:lumMod val="75000"/>
                  </a:schemeClr>
                </a:solidFill>
              </a:rPr>
              <a:t>    </a:t>
            </a:r>
            <a:r>
              <a:rPr lang="en-IN" b="1" dirty="0" smtClean="0">
                <a:solidFill>
                  <a:srgbClr val="0070C0"/>
                </a:solidFill>
              </a:rPr>
              <a:t>Mr Vikash Verma</a:t>
            </a:r>
            <a:endParaRPr lang="en-IN" b="1" dirty="0">
              <a:solidFill>
                <a:srgbClr val="0070C0"/>
              </a:solidFill>
            </a:endParaRPr>
          </a:p>
        </p:txBody>
      </p:sp>
      <p:sp>
        <p:nvSpPr>
          <p:cNvPr id="2" name="TextBox 1"/>
          <p:cNvSpPr txBox="1"/>
          <p:nvPr/>
        </p:nvSpPr>
        <p:spPr>
          <a:xfrm>
            <a:off x="1859166" y="1198602"/>
            <a:ext cx="7162800" cy="769441"/>
          </a:xfrm>
          <a:prstGeom prst="rect">
            <a:avLst/>
          </a:prstGeom>
          <a:noFill/>
        </p:spPr>
        <p:txBody>
          <a:bodyPr wrap="square" rtlCol="0">
            <a:spAutoFit/>
          </a:bodyPr>
          <a:lstStyle/>
          <a:p>
            <a:r>
              <a:rPr lang="en-US" sz="4400" dirty="0" smtClean="0">
                <a:solidFill>
                  <a:srgbClr val="00B0F0"/>
                </a:solidFill>
                <a:latin typeface="Arial Black" panose="020B0A04020102020204" pitchFamily="34" charset="0"/>
              </a:rPr>
              <a:t>Food Ordering App</a:t>
            </a:r>
            <a:endParaRPr lang="en-US" sz="4400" dirty="0">
              <a:solidFill>
                <a:srgbClr val="00B0F0"/>
              </a:solidFill>
              <a:latin typeface="Arial Black" panose="020B0A04020102020204" pitchFamily="34" charset="0"/>
            </a:endParaRPr>
          </a:p>
        </p:txBody>
      </p:sp>
      <p:sp>
        <p:nvSpPr>
          <p:cNvPr id="4" name="TextBox 3"/>
          <p:cNvSpPr txBox="1"/>
          <p:nvPr/>
        </p:nvSpPr>
        <p:spPr>
          <a:xfrm>
            <a:off x="5410200" y="4752201"/>
            <a:ext cx="3611766" cy="369332"/>
          </a:xfrm>
          <a:prstGeom prst="rect">
            <a:avLst/>
          </a:prstGeom>
          <a:noFill/>
        </p:spPr>
        <p:txBody>
          <a:bodyPr wrap="square" rtlCol="0">
            <a:spAutoFit/>
          </a:bodyPr>
          <a:lstStyle/>
          <a:p>
            <a:r>
              <a:rPr lang="en-US" dirty="0" smtClean="0">
                <a:solidFill>
                  <a:srgbClr val="0070C0"/>
                </a:solidFill>
              </a:rPr>
              <a:t>  </a:t>
            </a:r>
            <a:r>
              <a:rPr lang="en-US" b="1" dirty="0" smtClean="0">
                <a:solidFill>
                  <a:srgbClr val="0070C0"/>
                </a:solidFill>
              </a:rPr>
              <a:t>Presented By :</a:t>
            </a:r>
            <a:endParaRPr lang="en-US" b="1" dirty="0">
              <a:solidFill>
                <a:srgbClr val="0070C0"/>
              </a:solidFill>
            </a:endParaRPr>
          </a:p>
        </p:txBody>
      </p:sp>
      <p:sp>
        <p:nvSpPr>
          <p:cNvPr id="10" name="TextBox 9"/>
          <p:cNvSpPr txBox="1"/>
          <p:nvPr/>
        </p:nvSpPr>
        <p:spPr>
          <a:xfrm>
            <a:off x="4160634" y="5257800"/>
            <a:ext cx="4907166" cy="1477328"/>
          </a:xfrm>
          <a:prstGeom prst="rect">
            <a:avLst/>
          </a:prstGeom>
          <a:noFill/>
        </p:spPr>
        <p:txBody>
          <a:bodyPr wrap="square" rtlCol="0">
            <a:spAutoFit/>
          </a:bodyPr>
          <a:lstStyle/>
          <a:p>
            <a:r>
              <a:rPr lang="en-US" b="1" dirty="0" smtClean="0">
                <a:solidFill>
                  <a:srgbClr val="0070C0"/>
                </a:solidFill>
              </a:rPr>
              <a:t>Snehal Ganorkar         Sneha Chamlewad</a:t>
            </a:r>
          </a:p>
          <a:p>
            <a:endParaRPr lang="en-US" b="1" dirty="0">
              <a:solidFill>
                <a:srgbClr val="0070C0"/>
              </a:solidFill>
            </a:endParaRPr>
          </a:p>
          <a:p>
            <a:r>
              <a:rPr lang="en-US" b="1" dirty="0" smtClean="0">
                <a:solidFill>
                  <a:srgbClr val="0070C0"/>
                </a:solidFill>
              </a:rPr>
              <a:t>Arati Rananaware        Mitali Aherrao</a:t>
            </a:r>
          </a:p>
          <a:p>
            <a:endParaRPr lang="en-US" b="1" dirty="0">
              <a:solidFill>
                <a:srgbClr val="0070C0"/>
              </a:solidFill>
            </a:endParaRPr>
          </a:p>
          <a:p>
            <a:r>
              <a:rPr lang="en-US" b="1" dirty="0" smtClean="0">
                <a:solidFill>
                  <a:srgbClr val="0070C0"/>
                </a:solidFill>
              </a:rPr>
              <a:t>Ketki Kulkarni</a:t>
            </a:r>
            <a:endParaRPr lang="en-US" b="1" dirty="0">
              <a:solidFill>
                <a:srgbClr val="0070C0"/>
              </a:solidFill>
            </a:endParaRPr>
          </a:p>
        </p:txBody>
      </p:sp>
    </p:spTree>
    <p:extLst>
      <p:ext uri="{BB962C8B-B14F-4D97-AF65-F5344CB8AC3E}">
        <p14:creationId xmlns:p14="http://schemas.microsoft.com/office/powerpoint/2010/main" val="1409423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609600"/>
            <a:ext cx="6589199" cy="1280890"/>
          </a:xfrm>
        </p:spPr>
        <p:txBody>
          <a:bodyPr/>
          <a:lstStyle/>
          <a:p>
            <a:r>
              <a:rPr lang="en-IN" b="1" dirty="0" smtClean="0">
                <a:solidFill>
                  <a:srgbClr val="0070C0"/>
                </a:solidFill>
              </a:rPr>
              <a:t>    Why we choose ?</a:t>
            </a:r>
            <a:endParaRPr lang="en-IN" b="1" dirty="0">
              <a:solidFill>
                <a:srgbClr val="0070C0"/>
              </a:solidFill>
            </a:endParaRPr>
          </a:p>
        </p:txBody>
      </p:sp>
      <p:sp>
        <p:nvSpPr>
          <p:cNvPr id="3" name="Content Placeholder 2"/>
          <p:cNvSpPr>
            <a:spLocks noGrp="1"/>
          </p:cNvSpPr>
          <p:nvPr>
            <p:ph idx="1"/>
          </p:nvPr>
        </p:nvSpPr>
        <p:spPr/>
        <p:txBody>
          <a:bodyPr/>
          <a:lstStyle/>
          <a:p>
            <a:r>
              <a:rPr lang="en-IN" dirty="0">
                <a:solidFill>
                  <a:srgbClr val="0070C0"/>
                </a:solidFill>
              </a:rPr>
              <a:t>To Manage the online food ordering. It helps to customer to book products from anywhere. Also make payment on delivery. It help to people to book desired products at their prefer time.</a:t>
            </a:r>
          </a:p>
          <a:p>
            <a:endParaRPr lang="en-IN" dirty="0">
              <a:solidFill>
                <a:srgbClr val="0070C0"/>
              </a:solidFill>
            </a:endParaRPr>
          </a:p>
        </p:txBody>
      </p:sp>
    </p:spTree>
    <p:extLst>
      <p:ext uri="{BB962C8B-B14F-4D97-AF65-F5344CB8AC3E}">
        <p14:creationId xmlns:p14="http://schemas.microsoft.com/office/powerpoint/2010/main" val="3884700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smtClean="0">
                <a:solidFill>
                  <a:srgbClr val="00B0F0"/>
                </a:solidFill>
              </a:rPr>
              <a:t>Tools &amp; Technologies Used :</a:t>
            </a:r>
            <a:endParaRPr lang="en-IN" sz="4000" b="1" dirty="0">
              <a:solidFill>
                <a:srgbClr val="00B0F0"/>
              </a:solidFill>
            </a:endParaRPr>
          </a:p>
        </p:txBody>
      </p:sp>
      <p:sp>
        <p:nvSpPr>
          <p:cNvPr id="3" name="Content Placeholder 2"/>
          <p:cNvSpPr>
            <a:spLocks noGrp="1"/>
          </p:cNvSpPr>
          <p:nvPr>
            <p:ph idx="1"/>
          </p:nvPr>
        </p:nvSpPr>
        <p:spPr/>
        <p:txBody>
          <a:bodyPr/>
          <a:lstStyle/>
          <a:p>
            <a:endParaRPr lang="en-IN" dirty="0" smtClean="0"/>
          </a:p>
          <a:p>
            <a:endParaRPr lang="en-IN"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63218604"/>
              </p:ext>
            </p:extLst>
          </p:nvPr>
        </p:nvGraphicFramePr>
        <p:xfrm>
          <a:off x="1371600" y="2438400"/>
          <a:ext cx="6629400" cy="3124199"/>
        </p:xfrm>
        <a:graphic>
          <a:graphicData uri="http://schemas.openxmlformats.org/drawingml/2006/table">
            <a:tbl>
              <a:tblPr firstRow="1" bandRow="1">
                <a:tableStyleId>{5C22544A-7EE6-4342-B048-85BDC9FD1C3A}</a:tableStyleId>
              </a:tblPr>
              <a:tblGrid>
                <a:gridCol w="2209800"/>
                <a:gridCol w="2209800"/>
                <a:gridCol w="2209800"/>
              </a:tblGrid>
              <a:tr h="584494">
                <a:tc>
                  <a:txBody>
                    <a:bodyPr/>
                    <a:lstStyle/>
                    <a:p>
                      <a:r>
                        <a:rPr lang="en-IN" b="1" dirty="0" smtClean="0"/>
                        <a:t>     Front End</a:t>
                      </a:r>
                      <a:endParaRPr lang="en-IN" b="1" dirty="0"/>
                    </a:p>
                  </a:txBody>
                  <a:tcPr/>
                </a:tc>
                <a:tc>
                  <a:txBody>
                    <a:bodyPr/>
                    <a:lstStyle/>
                    <a:p>
                      <a:r>
                        <a:rPr lang="en-IN" dirty="0" smtClean="0"/>
                        <a:t>        Back End</a:t>
                      </a:r>
                      <a:endParaRPr lang="en-IN" dirty="0"/>
                    </a:p>
                  </a:txBody>
                  <a:tcPr/>
                </a:tc>
                <a:tc>
                  <a:txBody>
                    <a:bodyPr/>
                    <a:lstStyle/>
                    <a:p>
                      <a:r>
                        <a:rPr lang="en-IN" dirty="0" smtClean="0"/>
                        <a:t>         Azure</a:t>
                      </a:r>
                      <a:endParaRPr lang="en-IN" dirty="0"/>
                    </a:p>
                  </a:txBody>
                  <a:tcPr/>
                </a:tc>
              </a:tr>
              <a:tr h="651737">
                <a:tc>
                  <a:txBody>
                    <a:bodyPr/>
                    <a:lstStyle/>
                    <a:p>
                      <a:r>
                        <a:rPr lang="en-IN" dirty="0" smtClean="0"/>
                        <a:t>     VS code</a:t>
                      </a:r>
                      <a:endParaRPr lang="en-IN" dirty="0"/>
                    </a:p>
                  </a:txBody>
                  <a:tcPr/>
                </a:tc>
                <a:tc>
                  <a:txBody>
                    <a:bodyPr/>
                    <a:lstStyle/>
                    <a:p>
                      <a:r>
                        <a:rPr lang="en-IN" dirty="0" smtClean="0"/>
                        <a:t>   Visual Studio</a:t>
                      </a:r>
                      <a:endParaRPr lang="en-IN" dirty="0"/>
                    </a:p>
                  </a:txBody>
                  <a:tcPr/>
                </a:tc>
                <a:tc>
                  <a:txBody>
                    <a:bodyPr/>
                    <a:lstStyle/>
                    <a:p>
                      <a:r>
                        <a:rPr lang="en-IN" dirty="0" smtClean="0"/>
                        <a:t> Storage</a:t>
                      </a:r>
                      <a:r>
                        <a:rPr lang="en-IN" baseline="0" dirty="0" smtClean="0"/>
                        <a:t> </a:t>
                      </a:r>
                      <a:r>
                        <a:rPr lang="en-IN" dirty="0" smtClean="0"/>
                        <a:t>Account</a:t>
                      </a:r>
                      <a:endParaRPr lang="en-IN" dirty="0"/>
                    </a:p>
                  </a:txBody>
                  <a:tcPr/>
                </a:tc>
              </a:tr>
              <a:tr h="584494">
                <a:tc>
                  <a:txBody>
                    <a:bodyPr/>
                    <a:lstStyle/>
                    <a:p>
                      <a:r>
                        <a:rPr lang="en-IN" dirty="0" smtClean="0"/>
                        <a:t>    Angular 10</a:t>
                      </a:r>
                      <a:endParaRPr lang="en-IN" dirty="0"/>
                    </a:p>
                  </a:txBody>
                  <a:tcPr/>
                </a:tc>
                <a:tc>
                  <a:txBody>
                    <a:bodyPr/>
                    <a:lstStyle/>
                    <a:p>
                      <a:r>
                        <a:rPr lang="en-IN" dirty="0" smtClean="0"/>
                        <a:t>   .NET</a:t>
                      </a:r>
                      <a:r>
                        <a:rPr lang="en-IN" baseline="0" dirty="0" smtClean="0"/>
                        <a:t> Core</a:t>
                      </a:r>
                      <a:endParaRPr lang="en-IN" dirty="0"/>
                    </a:p>
                  </a:txBody>
                  <a:tcPr/>
                </a:tc>
                <a:tc>
                  <a:txBody>
                    <a:bodyPr/>
                    <a:lstStyle/>
                    <a:p>
                      <a:r>
                        <a:rPr lang="en-IN" dirty="0" smtClean="0"/>
                        <a:t>   SQL Database</a:t>
                      </a:r>
                      <a:endParaRPr lang="en-IN" dirty="0"/>
                    </a:p>
                  </a:txBody>
                  <a:tcPr/>
                </a:tc>
              </a:tr>
              <a:tr h="651737">
                <a:tc>
                  <a:txBody>
                    <a:bodyPr/>
                    <a:lstStyle/>
                    <a:p>
                      <a:r>
                        <a:rPr lang="en-IN" dirty="0" smtClean="0"/>
                        <a:t>   CSS/Bootstrap</a:t>
                      </a:r>
                      <a:endParaRPr lang="en-IN" dirty="0"/>
                    </a:p>
                  </a:txBody>
                  <a:tcPr/>
                </a:tc>
                <a:tc>
                  <a:txBody>
                    <a:bodyPr/>
                    <a:lstStyle/>
                    <a:p>
                      <a:r>
                        <a:rPr lang="en-IN" dirty="0" smtClean="0"/>
                        <a:t> Entity Framework</a:t>
                      </a:r>
                      <a:endParaRPr lang="en-IN" dirty="0"/>
                    </a:p>
                  </a:txBody>
                  <a:tcPr/>
                </a:tc>
                <a:tc>
                  <a:txBody>
                    <a:bodyPr/>
                    <a:lstStyle/>
                    <a:p>
                      <a:r>
                        <a:rPr lang="en-IN" dirty="0" smtClean="0"/>
                        <a:t>   Logic App</a:t>
                      </a:r>
                      <a:endParaRPr lang="en-IN" dirty="0"/>
                    </a:p>
                  </a:txBody>
                  <a:tcPr/>
                </a:tc>
              </a:tr>
              <a:tr h="651737">
                <a:tc>
                  <a:txBody>
                    <a:bodyPr/>
                    <a:lstStyle/>
                    <a:p>
                      <a:r>
                        <a:rPr lang="en-IN" dirty="0" smtClean="0"/>
                        <a:t>    HTML</a:t>
                      </a:r>
                      <a:endParaRPr lang="en-IN" dirty="0"/>
                    </a:p>
                  </a:txBody>
                  <a:tcPr/>
                </a:tc>
                <a:tc>
                  <a:txBody>
                    <a:bodyPr/>
                    <a:lstStyle/>
                    <a:p>
                      <a:r>
                        <a:rPr lang="en-IN" dirty="0" smtClean="0"/>
                        <a:t>  Swagger</a:t>
                      </a:r>
                      <a:endParaRPr lang="en-IN" dirty="0"/>
                    </a:p>
                  </a:txBody>
                  <a:tcPr/>
                </a:tc>
                <a:tc>
                  <a:txBody>
                    <a:bodyPr/>
                    <a:lstStyle/>
                    <a:p>
                      <a:r>
                        <a:rPr lang="en-IN" dirty="0" smtClean="0"/>
                        <a:t>  Functional</a:t>
                      </a:r>
                      <a:r>
                        <a:rPr lang="en-IN" baseline="0" dirty="0" smtClean="0"/>
                        <a:t> </a:t>
                      </a:r>
                      <a:r>
                        <a:rPr lang="en-IN" dirty="0" smtClean="0"/>
                        <a:t>App</a:t>
                      </a:r>
                      <a:endParaRPr lang="en-IN" dirty="0"/>
                    </a:p>
                  </a:txBody>
                  <a:tcPr/>
                </a:tc>
              </a:tr>
            </a:tbl>
          </a:graphicData>
        </a:graphic>
      </p:graphicFrame>
    </p:spTree>
    <p:extLst>
      <p:ext uri="{BB962C8B-B14F-4D97-AF65-F5344CB8AC3E}">
        <p14:creationId xmlns:p14="http://schemas.microsoft.com/office/powerpoint/2010/main" val="2786405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109905"/>
            <a:ext cx="6589199" cy="1795095"/>
          </a:xfrm>
        </p:spPr>
        <p:txBody>
          <a:bodyPr>
            <a:normAutofit/>
          </a:bodyPr>
          <a:lstStyle/>
          <a:p>
            <a:r>
              <a:rPr lang="en-IN" sz="3600" b="1" dirty="0" smtClean="0">
                <a:solidFill>
                  <a:srgbClr val="00B0F0"/>
                </a:solidFill>
                <a:latin typeface="Arial Rounded MT Bold" pitchFamily="34" charset="0"/>
              </a:rPr>
              <a:t>Functional Architecture</a:t>
            </a:r>
            <a:endParaRPr lang="en-IN" sz="3600" b="1" dirty="0">
              <a:solidFill>
                <a:srgbClr val="00B0F0"/>
              </a:solidFill>
              <a:latin typeface="Arial Rounded MT Bold"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5643890"/>
              </p:ext>
            </p:extLst>
          </p:nvPr>
        </p:nvGraphicFramePr>
        <p:xfrm>
          <a:off x="1783373" y="1345195"/>
          <a:ext cx="2483827" cy="5386809"/>
        </p:xfrm>
        <a:graphic>
          <a:graphicData uri="http://schemas.openxmlformats.org/drawingml/2006/table">
            <a:tbl>
              <a:tblPr firstRow="1" bandRow="1">
                <a:tableStyleId>{5C22544A-7EE6-4342-B048-85BDC9FD1C3A}</a:tableStyleId>
              </a:tblPr>
              <a:tblGrid>
                <a:gridCol w="2483827"/>
              </a:tblGrid>
              <a:tr h="5386809">
                <a:tc>
                  <a:txBody>
                    <a:bodyPr/>
                    <a:lstStyle/>
                    <a:p>
                      <a:r>
                        <a:rPr lang="en-IN" sz="2000" dirty="0" smtClean="0"/>
                        <a:t>        BACKEND</a:t>
                      </a:r>
                    </a:p>
                    <a:p>
                      <a:endParaRPr lang="en-IN" dirty="0"/>
                    </a:p>
                  </a:txBody>
                  <a:tcPr/>
                </a:tc>
              </a:tr>
            </a:tbl>
          </a:graphicData>
        </a:graphic>
      </p:graphicFrame>
      <p:sp>
        <p:nvSpPr>
          <p:cNvPr id="7" name="Rectangle 6"/>
          <p:cNvSpPr/>
          <p:nvPr/>
        </p:nvSpPr>
        <p:spPr>
          <a:xfrm>
            <a:off x="2286000" y="1752600"/>
            <a:ext cx="1524000" cy="152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b="1" dirty="0" smtClean="0"/>
              <a:t>Visual studio</a:t>
            </a:r>
          </a:p>
          <a:p>
            <a:pPr algn="ctr"/>
            <a:r>
              <a:rPr lang="en-IN" sz="1400" b="1" dirty="0" smtClean="0"/>
              <a:t>Models</a:t>
            </a:r>
          </a:p>
          <a:p>
            <a:pPr algn="ctr"/>
            <a:r>
              <a:rPr lang="en-IN" sz="1400" dirty="0" smtClean="0"/>
              <a:t>Controller</a:t>
            </a:r>
          </a:p>
          <a:p>
            <a:pPr algn="ctr"/>
            <a:r>
              <a:rPr lang="en-IN" sz="1400" dirty="0" smtClean="0"/>
              <a:t>Database-Table</a:t>
            </a:r>
          </a:p>
          <a:p>
            <a:pPr algn="ctr"/>
            <a:r>
              <a:rPr lang="en-IN" sz="1400" dirty="0" smtClean="0"/>
              <a:t>Package</a:t>
            </a:r>
          </a:p>
        </p:txBody>
      </p:sp>
      <p:sp>
        <p:nvSpPr>
          <p:cNvPr id="8" name="TextBox 7"/>
          <p:cNvSpPr txBox="1"/>
          <p:nvPr/>
        </p:nvSpPr>
        <p:spPr>
          <a:xfrm>
            <a:off x="2297722" y="3387970"/>
            <a:ext cx="1512278" cy="461665"/>
          </a:xfrm>
          <a:prstGeom prst="rect">
            <a:avLst/>
          </a:prstGeom>
          <a:noFill/>
        </p:spPr>
        <p:txBody>
          <a:bodyPr wrap="square" rtlCol="0">
            <a:spAutoFit/>
          </a:bodyPr>
          <a:lstStyle/>
          <a:p>
            <a:r>
              <a:rPr lang="en-IN" dirty="0" smtClean="0"/>
              <a:t>   </a:t>
            </a:r>
            <a:r>
              <a:rPr lang="en-IN" sz="2400" b="1" dirty="0" smtClean="0">
                <a:solidFill>
                  <a:schemeClr val="bg1"/>
                </a:solidFill>
              </a:rPr>
              <a:t>Azure</a:t>
            </a:r>
            <a:endParaRPr lang="en-IN" sz="2400" b="1" dirty="0">
              <a:solidFill>
                <a:schemeClr val="bg1"/>
              </a:solidFill>
            </a:endParaRPr>
          </a:p>
        </p:txBody>
      </p:sp>
      <p:sp>
        <p:nvSpPr>
          <p:cNvPr id="9" name="Rectangle 8"/>
          <p:cNvSpPr/>
          <p:nvPr/>
        </p:nvSpPr>
        <p:spPr>
          <a:xfrm>
            <a:off x="2145323" y="3874532"/>
            <a:ext cx="1828800" cy="26903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2">
                  <a:lumMod val="20000"/>
                  <a:lumOff val="80000"/>
                </a:schemeClr>
              </a:solidFill>
            </a:endParaRPr>
          </a:p>
        </p:txBody>
      </p:sp>
      <p:sp>
        <p:nvSpPr>
          <p:cNvPr id="10" name="Rounded Rectangle 9"/>
          <p:cNvSpPr/>
          <p:nvPr/>
        </p:nvSpPr>
        <p:spPr>
          <a:xfrm>
            <a:off x="2286000" y="4038600"/>
            <a:ext cx="1524000" cy="9906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sz="1400" dirty="0" smtClean="0"/>
          </a:p>
          <a:p>
            <a:pPr algn="ctr"/>
            <a:r>
              <a:rPr lang="en-IN" sz="1400" dirty="0" smtClean="0"/>
              <a:t>Database Server</a:t>
            </a:r>
          </a:p>
          <a:p>
            <a:pPr algn="ctr"/>
            <a:r>
              <a:rPr lang="en-IN" sz="1400" dirty="0" smtClean="0"/>
              <a:t>Connection-</a:t>
            </a:r>
          </a:p>
          <a:p>
            <a:pPr algn="ctr"/>
            <a:r>
              <a:rPr lang="en-IN" sz="1400" dirty="0" smtClean="0"/>
              <a:t>string</a:t>
            </a:r>
          </a:p>
          <a:p>
            <a:pPr algn="ctr"/>
            <a:r>
              <a:rPr lang="en-IN" sz="1400" dirty="0" smtClean="0"/>
              <a:t>Tables</a:t>
            </a:r>
          </a:p>
          <a:p>
            <a:pPr algn="ctr"/>
            <a:endParaRPr lang="en-IN" sz="1400" dirty="0"/>
          </a:p>
        </p:txBody>
      </p:sp>
      <p:sp>
        <p:nvSpPr>
          <p:cNvPr id="11" name="Rounded Rectangle 10"/>
          <p:cNvSpPr/>
          <p:nvPr/>
        </p:nvSpPr>
        <p:spPr>
          <a:xfrm>
            <a:off x="2286000" y="5219700"/>
            <a:ext cx="1524000" cy="12573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400" dirty="0" smtClean="0"/>
              <a:t>Web Application</a:t>
            </a:r>
          </a:p>
          <a:p>
            <a:pPr algn="ctr"/>
            <a:r>
              <a:rPr lang="en-IN" sz="1400" dirty="0" smtClean="0"/>
              <a:t>Resource group</a:t>
            </a:r>
          </a:p>
          <a:p>
            <a:pPr algn="ctr"/>
            <a:r>
              <a:rPr lang="en-IN" sz="1400" dirty="0" smtClean="0"/>
              <a:t>App services</a:t>
            </a:r>
            <a:endParaRPr lang="en-IN" sz="1400" dirty="0"/>
          </a:p>
        </p:txBody>
      </p:sp>
      <p:sp>
        <p:nvSpPr>
          <p:cNvPr id="12" name="Cloud 11"/>
          <p:cNvSpPr/>
          <p:nvPr/>
        </p:nvSpPr>
        <p:spPr>
          <a:xfrm>
            <a:off x="76200" y="2057400"/>
            <a:ext cx="1600200" cy="1447800"/>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b="1" dirty="0" smtClean="0"/>
              <a:t>Contains the attributes of Backend</a:t>
            </a:r>
          </a:p>
          <a:p>
            <a:pPr algn="ctr"/>
            <a:r>
              <a:rPr lang="en-IN" sz="1200" b="1" dirty="0" smtClean="0"/>
              <a:t>part</a:t>
            </a:r>
            <a:endParaRPr lang="en-IN" sz="1200" b="1" dirty="0"/>
          </a:p>
        </p:txBody>
      </p:sp>
      <p:sp>
        <p:nvSpPr>
          <p:cNvPr id="13" name="Oval 12"/>
          <p:cNvSpPr/>
          <p:nvPr/>
        </p:nvSpPr>
        <p:spPr>
          <a:xfrm>
            <a:off x="1287522" y="3276600"/>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4" name="Flowchart: Connector 13"/>
          <p:cNvSpPr/>
          <p:nvPr/>
        </p:nvSpPr>
        <p:spPr>
          <a:xfrm>
            <a:off x="1592322" y="3298277"/>
            <a:ext cx="140677" cy="168533"/>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5" name="Rounded Rectangle 14"/>
          <p:cNvSpPr/>
          <p:nvPr/>
        </p:nvSpPr>
        <p:spPr>
          <a:xfrm>
            <a:off x="4905375" y="5105400"/>
            <a:ext cx="1004522"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400" b="1" dirty="0" smtClean="0">
                <a:solidFill>
                  <a:schemeClr val="tx1"/>
                </a:solidFill>
              </a:rPr>
              <a:t>Azure </a:t>
            </a:r>
          </a:p>
          <a:p>
            <a:pPr algn="ctr"/>
            <a:r>
              <a:rPr lang="en-IN" sz="1400" b="1" dirty="0" smtClean="0">
                <a:solidFill>
                  <a:schemeClr val="tx1"/>
                </a:solidFill>
              </a:rPr>
              <a:t>Cloud </a:t>
            </a:r>
          </a:p>
          <a:p>
            <a:pPr algn="ctr"/>
            <a:r>
              <a:rPr lang="en-IN" sz="1400" b="1" dirty="0" smtClean="0">
                <a:solidFill>
                  <a:schemeClr val="tx1"/>
                </a:solidFill>
              </a:rPr>
              <a:t>Services</a:t>
            </a:r>
            <a:endParaRPr lang="en-IN" sz="1400" b="1" dirty="0">
              <a:solidFill>
                <a:schemeClr val="tx1"/>
              </a:solidFill>
            </a:endParaRPr>
          </a:p>
        </p:txBody>
      </p:sp>
      <p:graphicFrame>
        <p:nvGraphicFramePr>
          <p:cNvPr id="16" name="Table 15"/>
          <p:cNvGraphicFramePr>
            <a:graphicFrameLocks noGrp="1"/>
          </p:cNvGraphicFramePr>
          <p:nvPr>
            <p:extLst>
              <p:ext uri="{D42A27DB-BD31-4B8C-83A1-F6EECF244321}">
                <p14:modId xmlns:p14="http://schemas.microsoft.com/office/powerpoint/2010/main" val="1858928501"/>
              </p:ext>
            </p:extLst>
          </p:nvPr>
        </p:nvGraphicFramePr>
        <p:xfrm>
          <a:off x="6400800" y="1348099"/>
          <a:ext cx="2438400" cy="5357501"/>
        </p:xfrm>
        <a:graphic>
          <a:graphicData uri="http://schemas.openxmlformats.org/drawingml/2006/table">
            <a:tbl>
              <a:tblPr firstRow="1" bandRow="1">
                <a:tableStyleId>{5C22544A-7EE6-4342-B048-85BDC9FD1C3A}</a:tableStyleId>
              </a:tblPr>
              <a:tblGrid>
                <a:gridCol w="2438400"/>
              </a:tblGrid>
              <a:tr h="5357501">
                <a:tc>
                  <a:txBody>
                    <a:bodyPr/>
                    <a:lstStyle/>
                    <a:p>
                      <a:r>
                        <a:rPr lang="en-IN" sz="2000" dirty="0" smtClean="0"/>
                        <a:t>         FRONTED</a:t>
                      </a:r>
                      <a:endParaRPr lang="en-IN" sz="2000" dirty="0"/>
                    </a:p>
                  </a:txBody>
                  <a:tcPr/>
                </a:tc>
              </a:tr>
            </a:tbl>
          </a:graphicData>
        </a:graphic>
      </p:graphicFrame>
      <p:sp>
        <p:nvSpPr>
          <p:cNvPr id="17" name="Cloud 16"/>
          <p:cNvSpPr/>
          <p:nvPr/>
        </p:nvSpPr>
        <p:spPr>
          <a:xfrm>
            <a:off x="4592882" y="2034302"/>
            <a:ext cx="1614854" cy="1435351"/>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b="1" dirty="0" smtClean="0"/>
              <a:t>Contains the attributes of  Frontend</a:t>
            </a:r>
          </a:p>
          <a:p>
            <a:pPr algn="ctr"/>
            <a:r>
              <a:rPr lang="en-IN" sz="1200" b="1" dirty="0" smtClean="0"/>
              <a:t>part</a:t>
            </a:r>
            <a:endParaRPr lang="en-IN" sz="1200" b="1" dirty="0"/>
          </a:p>
        </p:txBody>
      </p:sp>
      <p:sp>
        <p:nvSpPr>
          <p:cNvPr id="19" name="Oval 18"/>
          <p:cNvSpPr/>
          <p:nvPr/>
        </p:nvSpPr>
        <p:spPr>
          <a:xfrm>
            <a:off x="5863005" y="3232656"/>
            <a:ext cx="304800" cy="1524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0" name="Flowchart: Connector 19"/>
          <p:cNvSpPr/>
          <p:nvPr/>
        </p:nvSpPr>
        <p:spPr>
          <a:xfrm>
            <a:off x="6148754" y="3295435"/>
            <a:ext cx="179195" cy="174218"/>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1" name="Rectangle 20"/>
          <p:cNvSpPr/>
          <p:nvPr/>
        </p:nvSpPr>
        <p:spPr>
          <a:xfrm>
            <a:off x="6705600" y="2016369"/>
            <a:ext cx="17526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b="1" dirty="0" smtClean="0"/>
              <a:t>Home</a:t>
            </a:r>
          </a:p>
          <a:p>
            <a:pPr algn="ctr"/>
            <a:endParaRPr lang="en-IN" dirty="0"/>
          </a:p>
        </p:txBody>
      </p:sp>
      <p:sp>
        <p:nvSpPr>
          <p:cNvPr id="22" name="Rectangle 21"/>
          <p:cNvSpPr/>
          <p:nvPr/>
        </p:nvSpPr>
        <p:spPr>
          <a:xfrm>
            <a:off x="6705600" y="3259015"/>
            <a:ext cx="1752600" cy="10462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b="1" dirty="0" smtClean="0"/>
              <a:t>User Login Page,</a:t>
            </a:r>
          </a:p>
          <a:p>
            <a:pPr algn="ctr"/>
            <a:r>
              <a:rPr lang="en-IN" sz="1400" b="1" dirty="0" smtClean="0"/>
              <a:t>New user Registration</a:t>
            </a:r>
          </a:p>
          <a:p>
            <a:pPr algn="ctr"/>
            <a:r>
              <a:rPr lang="en-IN" sz="1400" dirty="0" smtClean="0"/>
              <a:t>Username,</a:t>
            </a:r>
          </a:p>
          <a:p>
            <a:pPr algn="ctr"/>
            <a:r>
              <a:rPr lang="en-IN" sz="1400" dirty="0" smtClean="0"/>
              <a:t>Password</a:t>
            </a:r>
          </a:p>
        </p:txBody>
      </p:sp>
      <p:sp>
        <p:nvSpPr>
          <p:cNvPr id="23" name="Rectangle 22"/>
          <p:cNvSpPr/>
          <p:nvPr/>
        </p:nvSpPr>
        <p:spPr>
          <a:xfrm>
            <a:off x="6705600" y="5562600"/>
            <a:ext cx="1752600" cy="10022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b="1" dirty="0" smtClean="0"/>
              <a:t>Restaurant</a:t>
            </a:r>
            <a:endParaRPr lang="en-IN" sz="1400" b="1" dirty="0"/>
          </a:p>
        </p:txBody>
      </p:sp>
      <p:sp>
        <p:nvSpPr>
          <p:cNvPr id="24" name="Rectangle 23"/>
          <p:cNvSpPr/>
          <p:nvPr/>
        </p:nvSpPr>
        <p:spPr>
          <a:xfrm>
            <a:off x="6705600" y="4533900"/>
            <a:ext cx="1752600" cy="8001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b="1" dirty="0" smtClean="0"/>
              <a:t>Admin Login Page</a:t>
            </a:r>
          </a:p>
          <a:p>
            <a:pPr algn="ctr"/>
            <a:r>
              <a:rPr lang="en-IN" sz="1400" dirty="0" smtClean="0"/>
              <a:t>Username, Password</a:t>
            </a:r>
            <a:endParaRPr lang="en-IN" sz="1400" dirty="0"/>
          </a:p>
        </p:txBody>
      </p:sp>
      <p:sp>
        <p:nvSpPr>
          <p:cNvPr id="25" name="Right Arrow 24"/>
          <p:cNvSpPr/>
          <p:nvPr/>
        </p:nvSpPr>
        <p:spPr>
          <a:xfrm>
            <a:off x="4249982" y="5377537"/>
            <a:ext cx="685800" cy="171452"/>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26" name="Right Arrow 25"/>
          <p:cNvSpPr/>
          <p:nvPr/>
        </p:nvSpPr>
        <p:spPr>
          <a:xfrm>
            <a:off x="5896708" y="5391148"/>
            <a:ext cx="504092" cy="142875"/>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27" name="Left Arrow 26"/>
          <p:cNvSpPr/>
          <p:nvPr/>
        </p:nvSpPr>
        <p:spPr>
          <a:xfrm>
            <a:off x="4241373" y="5646343"/>
            <a:ext cx="672611" cy="141600"/>
          </a:xfrm>
          <a:prstGeom prst="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28" name="Left Arrow 27"/>
          <p:cNvSpPr/>
          <p:nvPr/>
        </p:nvSpPr>
        <p:spPr>
          <a:xfrm>
            <a:off x="5896708" y="5646343"/>
            <a:ext cx="504092" cy="141600"/>
          </a:xfrm>
          <a:prstGeom prst="lef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89242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286851"/>
            <a:ext cx="4782217" cy="5571149"/>
          </a:xfrm>
          <a:prstGeom prst="rect">
            <a:avLst/>
          </a:prstGeom>
        </p:spPr>
      </p:pic>
      <p:sp>
        <p:nvSpPr>
          <p:cNvPr id="6" name="Rounded Rectangle 5"/>
          <p:cNvSpPr/>
          <p:nvPr/>
        </p:nvSpPr>
        <p:spPr>
          <a:xfrm>
            <a:off x="3191208" y="381000"/>
            <a:ext cx="2819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Models &amp; Controllers</a:t>
            </a:r>
            <a:endParaRPr lang="en-US" b="1" dirty="0"/>
          </a:p>
        </p:txBody>
      </p:sp>
    </p:spTree>
    <p:extLst>
      <p:ext uri="{BB962C8B-B14F-4D97-AF65-F5344CB8AC3E}">
        <p14:creationId xmlns:p14="http://schemas.microsoft.com/office/powerpoint/2010/main" val="1822328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581400" y="457200"/>
            <a:ext cx="1752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Swagger</a:t>
            </a:r>
            <a:endParaRPr lang="en-US" sz="2000" b="1" dirty="0">
              <a:solidFill>
                <a:schemeClr val="tx1"/>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338" y="1676400"/>
            <a:ext cx="6535737"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6742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3048000" y="457200"/>
            <a:ext cx="2596662"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solidFill>
                  <a:schemeClr val="tx1">
                    <a:lumMod val="95000"/>
                    <a:lumOff val="5000"/>
                  </a:schemeClr>
                </a:solidFill>
              </a:rPr>
              <a:t>Home Page</a:t>
            </a:r>
            <a:endParaRPr lang="en-IN" sz="2000" b="1" dirty="0">
              <a:solidFill>
                <a:schemeClr val="tx1">
                  <a:lumMod val="95000"/>
                  <a:lumOff val="5000"/>
                </a:schemeClr>
              </a:solidFill>
            </a:endParaRPr>
          </a:p>
        </p:txBody>
      </p:sp>
      <p:pic>
        <p:nvPicPr>
          <p:cNvPr id="2" name="Picture 2" descr="C:\Users\HPworld\Desktop\A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093" y="2133600"/>
            <a:ext cx="6430475" cy="3618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649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p:cNvSpPr/>
          <p:nvPr/>
        </p:nvSpPr>
        <p:spPr>
          <a:xfrm>
            <a:off x="2608385" y="1828800"/>
            <a:ext cx="3657600" cy="3124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solidFill>
                  <a:schemeClr val="tx1"/>
                </a:solidFill>
              </a:rPr>
              <a:t>Thank You</a:t>
            </a:r>
            <a:endParaRPr lang="en-IN" sz="2800" b="1" dirty="0">
              <a:solidFill>
                <a:schemeClr val="tx1"/>
              </a:solidFill>
            </a:endParaRPr>
          </a:p>
        </p:txBody>
      </p:sp>
    </p:spTree>
    <p:extLst>
      <p:ext uri="{BB962C8B-B14F-4D97-AF65-F5344CB8AC3E}">
        <p14:creationId xmlns:p14="http://schemas.microsoft.com/office/powerpoint/2010/main" val="1811327522"/>
      </p:ext>
    </p:extLst>
  </p:cSld>
  <p:clrMapOvr>
    <a:masterClrMapping/>
  </p:clrMapOvr>
</p:sld>
</file>

<file path=ppt/theme/theme1.xml><?xml version="1.0" encoding="utf-8"?>
<a:theme xmlns:a="http://schemas.openxmlformats.org/drawingml/2006/main" name="Wisp">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1587</TotalTime>
  <Words>189</Words>
  <Application>Microsoft Office PowerPoint</Application>
  <PresentationFormat>On-screen Show (4:3)</PresentationFormat>
  <Paragraphs>78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Wisp</vt:lpstr>
      <vt:lpstr>PowerPoint Presentation</vt:lpstr>
      <vt:lpstr>    Why we choose ?</vt:lpstr>
      <vt:lpstr>Tools &amp; Technologies Used :</vt:lpstr>
      <vt:lpstr>Functional Architecture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Ordering App</dc:title>
  <dc:creator>HPworld</dc:creator>
  <cp:lastModifiedBy>HPworld</cp:lastModifiedBy>
  <cp:revision>43</cp:revision>
  <dcterms:created xsi:type="dcterms:W3CDTF">2006-08-16T00:00:00Z</dcterms:created>
  <dcterms:modified xsi:type="dcterms:W3CDTF">2022-07-25T03:32:26Z</dcterms:modified>
</cp:coreProperties>
</file>