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6" r:id="rId6"/>
    <p:sldId id="277" r:id="rId7"/>
    <p:sldId id="297" r:id="rId8"/>
    <p:sldId id="292" r:id="rId9"/>
    <p:sldId id="293" r:id="rId10"/>
    <p:sldId id="294" r:id="rId11"/>
    <p:sldId id="295" r:id="rId12"/>
    <p:sldId id="296" r:id="rId13"/>
    <p:sldId id="298" r:id="rId14"/>
    <p:sldId id="260" r:id="rId15"/>
    <p:sldId id="301" r:id="rId16"/>
    <p:sldId id="302" r:id="rId17"/>
    <p:sldId id="261" r:id="rId18"/>
    <p:sldId id="262" r:id="rId19"/>
    <p:sldId id="263" r:id="rId20"/>
    <p:sldId id="274" r:id="rId21"/>
    <p:sldId id="265" r:id="rId22"/>
    <p:sldId id="299" r:id="rId23"/>
    <p:sldId id="300" r:id="rId24"/>
    <p:sldId id="275" r:id="rId25"/>
    <p:sldId id="273" r:id="rId26"/>
    <p:sldId id="278" r:id="rId27"/>
    <p:sldId id="27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1F3AD7-3065-4809-8349-11A51B20B84E}" type="datetimeFigureOut">
              <a:rPr lang="en-US" smtClean="0"/>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61E528E-3382-4E6A-B3CE-4CC2D42E4D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1F3AD7-3065-4809-8349-11A51B20B8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1F3AD7-3065-4809-8349-11A51B20B84E}"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1E528E-3382-4E6A-B3CE-4CC2D42E4D4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1F3AD7-3065-4809-8349-11A51B20B84E}"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1E528E-3382-4E6A-B3CE-4CC2D42E4D41}" type="slidenum">
              <a:rPr lang="en-US" smtClean="0"/>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1F3AD7-3065-4809-8349-11A51B20B84E}" type="datetimeFigureOut">
              <a:rPr lang="en-US" smtClean="0"/>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61E528E-3382-4E6A-B3CE-4CC2D42E4D4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01F3AD7-3065-4809-8349-11A51B20B8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01F3AD7-3065-4809-8349-11A51B20B8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1F3AD7-3065-4809-8349-11A51B20B8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1F3AD7-3065-4809-8349-11A51B20B84E}" type="datetimeFigureOut">
              <a:rPr lang="en-US" smtClean="0"/>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61E528E-3382-4E6A-B3CE-4CC2D42E4D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01F3AD7-3065-4809-8349-11A51B20B8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1F3AD7-3065-4809-8349-11A51B20B84E}" type="datetimeFigureOut">
              <a:rPr lang="en-US" smtClean="0"/>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61E528E-3382-4E6A-B3CE-4CC2D42E4D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01F3AD7-3065-4809-8349-11A51B20B8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01F3AD7-3065-4809-8349-11A51B20B84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F3AD7-3065-4809-8349-11A51B20B8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F3AD7-3065-4809-8349-11A51B20B84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1F3AD7-3065-4809-8349-11A51B20B8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1F3AD7-3065-4809-8349-11A51B20B8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528E-3382-4E6A-B3CE-4CC2D42E4D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1F3AD7-3065-4809-8349-11A51B20B84E}" type="datetimeFigureOut">
              <a:rPr lang="en-US" smtClean="0"/>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1E528E-3382-4E6A-B3CE-4CC2D42E4D4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48310"/>
            <a:ext cx="9448800" cy="6113145"/>
          </a:xfrm>
        </p:spPr>
        <p:txBody>
          <a:bodyPr>
            <a:normAutofit/>
          </a:bodyPr>
          <a:lstStyle/>
          <a:p>
            <a:pPr algn="ctr"/>
            <a:r>
              <a:rPr lang="en-US" sz="3200" b="1" dirty="0">
                <a:latin typeface="Times New Roman" panose="02020603050405020304" pitchFamily="18" charset="0"/>
                <a:cs typeface="Times New Roman" panose="02020603050405020304" pitchFamily="18" charset="0"/>
              </a:rPr>
              <a:t>Titanic: Machine Learning for disaster management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GROUP MEMBERS: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KETKI MATKAR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PRATIKSHA LOHARE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VRUSHALI PAWAR</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GUIDE: AUDUMBAR UMBARE</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sym typeface="+mn-ea"/>
              </a:rPr>
              <a:t>PANEL MEMBERS: </a:t>
            </a:r>
            <a:br>
              <a:rPr lang="en-US" sz="2000" b="1" dirty="0">
                <a:latin typeface="Times New Roman" panose="02020603050405020304" pitchFamily="18" charset="0"/>
                <a:cs typeface="Times New Roman" panose="02020603050405020304" pitchFamily="18" charset="0"/>
                <a:sym typeface="+mn-ea"/>
              </a:rPr>
            </a:br>
            <a:r>
              <a:rPr lang="en-US" sz="2000" b="1" dirty="0">
                <a:latin typeface="Times New Roman" panose="02020603050405020304" pitchFamily="18" charset="0"/>
                <a:cs typeface="Times New Roman" panose="02020603050405020304" pitchFamily="18" charset="0"/>
                <a:sym typeface="+mn-ea"/>
              </a:rPr>
              <a:t>AUDUMBAR UMBARE</a:t>
            </a:r>
            <a:br>
              <a:rPr lang="en-US" sz="2000" b="1" dirty="0">
                <a:latin typeface="Times New Roman" panose="02020603050405020304" pitchFamily="18" charset="0"/>
                <a:cs typeface="Times New Roman" panose="02020603050405020304" pitchFamily="18" charset="0"/>
                <a:sym typeface="+mn-ea"/>
              </a:rPr>
            </a:br>
            <a:r>
              <a:rPr lang="en-US" sz="2000" b="1" dirty="0">
                <a:latin typeface="Times New Roman" panose="02020603050405020304" pitchFamily="18" charset="0"/>
                <a:cs typeface="Times New Roman" panose="02020603050405020304" pitchFamily="18" charset="0"/>
                <a:sym typeface="+mn-ea"/>
              </a:rPr>
              <a:t>RANDEEP KAHLON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483235"/>
            <a:ext cx="10756900" cy="1574165"/>
          </a:xfrm>
        </p:spPr>
        <p:txBody>
          <a:bodyPr>
            <a:normAutofit/>
          </a:bodyPr>
          <a:p>
            <a:pPr algn="ctr"/>
            <a:r>
              <a:rPr lang="en-US" sz="4800">
                <a:latin typeface="Times New Roman" panose="02020603050405020304" pitchFamily="18" charset="0"/>
                <a:cs typeface="Times New Roman" panose="02020603050405020304" pitchFamily="18" charset="0"/>
                <a:sym typeface="+mn-ea"/>
              </a:rPr>
              <a:t>STAGE 3: DISPLAYING DATA-SET</a:t>
            </a:r>
            <a:endParaRPr lang="en-US" sz="4800">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sz="half" idx="2"/>
          </p:nvPr>
        </p:nvPicPr>
        <p:blipFill>
          <a:blip r:embed="rId1"/>
          <a:stretch>
            <a:fillRect/>
          </a:stretch>
        </p:blipFill>
        <p:spPr>
          <a:xfrm>
            <a:off x="1014095" y="2058035"/>
            <a:ext cx="10492105" cy="3778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905" y="119380"/>
            <a:ext cx="10826115" cy="1938020"/>
          </a:xfrm>
        </p:spPr>
        <p:txBody>
          <a:bodyPr>
            <a:normAutofit fontScale="90000"/>
          </a:bodyPr>
          <a:p>
            <a:pPr algn="l"/>
            <a:r>
              <a:rPr lang="en-US" sz="5400">
                <a:latin typeface="Times New Roman" panose="02020603050405020304" pitchFamily="18" charset="0"/>
                <a:cs typeface="Times New Roman" panose="02020603050405020304" pitchFamily="18" charset="0"/>
                <a:sym typeface="+mn-ea"/>
              </a:rPr>
              <a:t>STAGE 4: CONVERSION OF   VARIABLES INTO NUMERIC</a:t>
            </a:r>
            <a:br>
              <a:rPr lang="en-US">
                <a:latin typeface="Times New Roman" panose="02020603050405020304" pitchFamily="18" charset="0"/>
                <a:cs typeface="Times New Roman" panose="02020603050405020304" pitchFamily="18" charset="0"/>
                <a:sym typeface="+mn-ea"/>
              </a:rPr>
            </a:br>
            <a:endParaRPr lang="en-US"/>
          </a:p>
        </p:txBody>
      </p:sp>
      <p:pic>
        <p:nvPicPr>
          <p:cNvPr id="5" name="Content Placeholder 4"/>
          <p:cNvPicPr>
            <a:picLocks noChangeAspect="1"/>
          </p:cNvPicPr>
          <p:nvPr>
            <p:ph sz="half" idx="2"/>
          </p:nvPr>
        </p:nvPicPr>
        <p:blipFill>
          <a:blip r:embed="rId1"/>
          <a:stretch>
            <a:fillRect/>
          </a:stretch>
        </p:blipFill>
        <p:spPr>
          <a:xfrm>
            <a:off x="1114425" y="2229485"/>
            <a:ext cx="9967595" cy="36912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6435" y="211455"/>
            <a:ext cx="10708005" cy="1845945"/>
          </a:xfrm>
        </p:spPr>
        <p:txBody>
          <a:bodyPr>
            <a:normAutofit/>
          </a:bodyPr>
          <a:p>
            <a:pPr algn="ctr"/>
            <a:r>
              <a:rPr lang="en-US" sz="4800">
                <a:latin typeface="Times New Roman" panose="02020603050405020304" pitchFamily="18" charset="0"/>
                <a:cs typeface="Times New Roman" panose="02020603050405020304" pitchFamily="18" charset="0"/>
                <a:sym typeface="+mn-ea"/>
              </a:rPr>
              <a:t>STAGE 5: SHOWING STATISTICAL DETAILS</a:t>
            </a:r>
            <a:endParaRPr lang="en-US" sz="4800">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sz="half" idx="2"/>
          </p:nvPr>
        </p:nvPicPr>
        <p:blipFill>
          <a:blip r:embed="rId1"/>
          <a:stretch>
            <a:fillRect/>
          </a:stretch>
        </p:blipFill>
        <p:spPr>
          <a:xfrm>
            <a:off x="1779270" y="2168525"/>
            <a:ext cx="8135620" cy="3753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95" y="52705"/>
            <a:ext cx="11296015" cy="936625"/>
          </a:xfrm>
        </p:spPr>
        <p:txBody>
          <a:bodyPr>
            <a:normAutofit/>
          </a:bodyPr>
          <a:lstStyle/>
          <a:p>
            <a:pPr algn="ctr"/>
            <a:r>
              <a:rPr lang="en-US" dirty="0">
                <a:latin typeface="Times New Roman" panose="02020603050405020304" pitchFamily="18" charset="0"/>
                <a:cs typeface="Times New Roman" panose="02020603050405020304" pitchFamily="18" charset="0"/>
              </a:rPr>
              <a:t>STAGE 6: BOX PLOT visualization</a:t>
            </a:r>
            <a:endParaRPr lang="en-US" dirty="0">
              <a:latin typeface="Times New Roman" panose="02020603050405020304" pitchFamily="18" charset="0"/>
              <a:cs typeface="Times New Roman" panose="02020603050405020304" pitchFamily="18" charset="0"/>
            </a:endParaRPr>
          </a:p>
        </p:txBody>
      </p:sp>
      <p:pic>
        <p:nvPicPr>
          <p:cNvPr id="8" name="Picture 6"/>
          <p:cNvPicPr>
            <a:picLocks noChangeAspect="1"/>
          </p:cNvPicPr>
          <p:nvPr>
            <p:ph idx="1"/>
          </p:nvPr>
        </p:nvPicPr>
        <p:blipFill>
          <a:blip r:embed="rId1"/>
          <a:stretch>
            <a:fillRect/>
          </a:stretch>
        </p:blipFill>
        <p:spPr>
          <a:xfrm>
            <a:off x="2381250" y="1229360"/>
            <a:ext cx="7105650" cy="534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1385" y="321310"/>
            <a:ext cx="10584815" cy="1736090"/>
          </a:xfrm>
        </p:spPr>
        <p:txBody>
          <a:bodyPr>
            <a:normAutofit fontScale="90000"/>
          </a:bodyPr>
          <a:p>
            <a:pPr algn="ctr"/>
            <a:r>
              <a:rPr lang="en-US" sz="4800" dirty="0">
                <a:latin typeface="Times New Roman" panose="02020603050405020304" pitchFamily="18" charset="0"/>
                <a:cs typeface="Times New Roman" panose="02020603050405020304" pitchFamily="18" charset="0"/>
                <a:sym typeface="+mn-ea"/>
              </a:rPr>
              <a:t>STAGE 7: developing ml model</a:t>
            </a:r>
            <a:br>
              <a:rPr lang="en-US" sz="4800" dirty="0">
                <a:latin typeface="Times New Roman" panose="02020603050405020304" pitchFamily="18" charset="0"/>
                <a:cs typeface="Times New Roman" panose="02020603050405020304" pitchFamily="18" charset="0"/>
                <a:sym typeface="+mn-ea"/>
              </a:rPr>
            </a:br>
            <a:r>
              <a:rPr lang="en-US" sz="4800" dirty="0">
                <a:latin typeface="Times New Roman" panose="02020603050405020304" pitchFamily="18" charset="0"/>
                <a:cs typeface="Times New Roman" panose="02020603050405020304" pitchFamily="18" charset="0"/>
                <a:sym typeface="+mn-ea"/>
              </a:rPr>
              <a:t>choosing decision tree</a:t>
            </a:r>
            <a:br>
              <a:rPr lang="en-US" sz="4800" dirty="0">
                <a:latin typeface="Times New Roman" panose="02020603050405020304" pitchFamily="18" charset="0"/>
                <a:cs typeface="Times New Roman" panose="02020603050405020304" pitchFamily="18" charset="0"/>
              </a:rPr>
            </a:br>
            <a:endParaRPr lang="en-US" sz="4800"/>
          </a:p>
        </p:txBody>
      </p:sp>
      <p:pic>
        <p:nvPicPr>
          <p:cNvPr id="4" name="Content Placeholder 3"/>
          <p:cNvPicPr>
            <a:picLocks noChangeAspect="1"/>
          </p:cNvPicPr>
          <p:nvPr>
            <p:ph idx="1"/>
          </p:nvPr>
        </p:nvPicPr>
        <p:blipFill>
          <a:blip r:embed="rId1"/>
          <a:stretch>
            <a:fillRect/>
          </a:stretch>
        </p:blipFill>
        <p:spPr>
          <a:xfrm>
            <a:off x="921385" y="1986915"/>
            <a:ext cx="9895205" cy="40347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8640" y="412750"/>
            <a:ext cx="10554335" cy="1644650"/>
          </a:xfrm>
        </p:spPr>
        <p:txBody>
          <a:bodyPr>
            <a:normAutofit/>
          </a:bodyPr>
          <a:p>
            <a:pPr algn="ctr"/>
            <a:r>
              <a:rPr lang="en-US" sz="4800" dirty="0">
                <a:latin typeface="Times New Roman" panose="02020603050405020304" pitchFamily="18" charset="0"/>
                <a:cs typeface="Times New Roman" panose="02020603050405020304" pitchFamily="18" charset="0"/>
                <a:sym typeface="+mn-ea"/>
              </a:rPr>
              <a:t>STAGE 8: training ml model</a:t>
            </a:r>
            <a:br>
              <a:rPr lang="en-US" dirty="0">
                <a:latin typeface="Times New Roman" panose="02020603050405020304" pitchFamily="18" charset="0"/>
                <a:cs typeface="Times New Roman" panose="02020603050405020304" pitchFamily="18" charset="0"/>
              </a:rPr>
            </a:br>
            <a:endParaRPr lang="en-US"/>
          </a:p>
        </p:txBody>
      </p:sp>
      <p:pic>
        <p:nvPicPr>
          <p:cNvPr id="4" name="Content Placeholder 3"/>
          <p:cNvPicPr>
            <a:picLocks noChangeAspect="1"/>
          </p:cNvPicPr>
          <p:nvPr>
            <p:ph idx="1"/>
          </p:nvPr>
        </p:nvPicPr>
        <p:blipFill>
          <a:blip r:embed="rId1"/>
          <a:stretch>
            <a:fillRect/>
          </a:stretch>
        </p:blipFill>
        <p:spPr>
          <a:xfrm>
            <a:off x="1499870" y="1704975"/>
            <a:ext cx="9039860" cy="4407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0175"/>
            <a:ext cx="10463530" cy="1464310"/>
          </a:xfrm>
        </p:spPr>
        <p:txBody>
          <a:bodyPr>
            <a:normAutofit/>
          </a:bodyPr>
          <a:p>
            <a:pPr algn="ctr"/>
            <a:r>
              <a:rPr lang="en-US" sz="4800">
                <a:latin typeface="Times New Roman" panose="02020603050405020304" pitchFamily="18" charset="0"/>
                <a:cs typeface="Times New Roman" panose="02020603050405020304" pitchFamily="18" charset="0"/>
                <a:sym typeface="+mn-ea"/>
              </a:rPr>
              <a:t>STAGE 9: CORRELATION ANALYSIS</a:t>
            </a:r>
            <a:endParaRPr lang="en-US" sz="4800"/>
          </a:p>
        </p:txBody>
      </p:sp>
      <p:pic>
        <p:nvPicPr>
          <p:cNvPr id="10" name="Picture 8"/>
          <p:cNvPicPr>
            <a:picLocks noChangeAspect="1"/>
          </p:cNvPicPr>
          <p:nvPr>
            <p:ph idx="1"/>
          </p:nvPr>
        </p:nvPicPr>
        <p:blipFill>
          <a:blip r:embed="rId1"/>
          <a:stretch>
            <a:fillRect/>
          </a:stretch>
        </p:blipFill>
        <p:spPr>
          <a:xfrm>
            <a:off x="1846580" y="1594485"/>
            <a:ext cx="8783320" cy="49707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9"/>
          <p:cNvPicPr>
            <a:picLocks noChangeAspect="1"/>
          </p:cNvPicPr>
          <p:nvPr>
            <p:ph idx="1"/>
          </p:nvPr>
        </p:nvPicPr>
        <p:blipFill>
          <a:blip r:embed="rId1"/>
          <a:stretch>
            <a:fillRect/>
          </a:stretch>
        </p:blipFill>
        <p:spPr>
          <a:xfrm>
            <a:off x="2073910" y="651510"/>
            <a:ext cx="8346440" cy="55549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idx="1"/>
          </p:nvPr>
        </p:nvPicPr>
        <p:blipFill>
          <a:blip r:embed="rId1"/>
          <a:stretch>
            <a:fillRect/>
          </a:stretch>
        </p:blipFill>
        <p:spPr>
          <a:xfrm>
            <a:off x="2071370" y="1356995"/>
            <a:ext cx="8058785" cy="40570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4" name="Picture 12"/>
          <p:cNvPicPr>
            <a:picLocks noChangeAspect="1"/>
          </p:cNvPicPr>
          <p:nvPr>
            <p:ph idx="1"/>
          </p:nvPr>
        </p:nvPicPr>
        <p:blipFill>
          <a:blip r:embed="rId1"/>
          <a:stretch>
            <a:fillRect/>
          </a:stretch>
        </p:blipFill>
        <p:spPr>
          <a:xfrm>
            <a:off x="1156970" y="303530"/>
            <a:ext cx="10349230" cy="62503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148" y="751120"/>
            <a:ext cx="8610600" cy="1293028"/>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ctr">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RMS Titanic was a British passenger liner that started it's journey with 2200 passenger and four days later sank in the North Atlantic Ocean in the early morning of 15th April 1912. Around 1500 people died and 700 survived the tragedy.</a:t>
            </a:r>
            <a:endParaRPr lang="zh-CN" altLang="zh-CN" sz="3200"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 According to encyclopedia titanic of the 712 survivors 500 were passenger (369-women &amp; children,131-men)and 212 were crew (20- women , 192-men).</a:t>
            </a:r>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0"/>
          <p:cNvPicPr>
            <a:picLocks noChangeAspect="1"/>
          </p:cNvPicPr>
          <p:nvPr>
            <p:ph idx="1"/>
          </p:nvPr>
        </p:nvPicPr>
        <p:blipFill>
          <a:blip r:embed="rId1"/>
          <a:stretch>
            <a:fillRect/>
          </a:stretch>
        </p:blipFill>
        <p:spPr>
          <a:xfrm>
            <a:off x="1908810" y="1177290"/>
            <a:ext cx="8535670" cy="50412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9300" y="341630"/>
            <a:ext cx="9961245" cy="1715770"/>
          </a:xfrm>
        </p:spPr>
        <p:txBody>
          <a:bodyPr>
            <a:normAutofit/>
          </a:bodyPr>
          <a:p>
            <a:r>
              <a:rPr lang="en-US" sz="5400">
                <a:latin typeface="Times New Roman" panose="02020603050405020304" pitchFamily="18" charset="0"/>
                <a:cs typeface="Times New Roman" panose="02020603050405020304" pitchFamily="18" charset="0"/>
                <a:sym typeface="+mn-ea"/>
              </a:rPr>
              <a:t>STAGE 10: visualizing data</a:t>
            </a:r>
            <a:br>
              <a:rPr lang="en-US"/>
            </a:br>
            <a:endParaRPr lang="en-US"/>
          </a:p>
        </p:txBody>
      </p:sp>
      <p:pic>
        <p:nvPicPr>
          <p:cNvPr id="4" name="Content Placeholder 3"/>
          <p:cNvPicPr>
            <a:picLocks noChangeAspect="1"/>
          </p:cNvPicPr>
          <p:nvPr>
            <p:ph idx="1"/>
          </p:nvPr>
        </p:nvPicPr>
        <p:blipFill>
          <a:blip r:embed="rId1"/>
          <a:stretch>
            <a:fillRect/>
          </a:stretch>
        </p:blipFill>
        <p:spPr>
          <a:xfrm>
            <a:off x="1240155" y="1898015"/>
            <a:ext cx="9862185" cy="43237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16355" y="798195"/>
            <a:ext cx="9194800" cy="49314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p:cNvPicPr>
            <a:picLocks noChangeAspect="1"/>
          </p:cNvPicPr>
          <p:nvPr>
            <p:ph sz="half" idx="2"/>
          </p:nvPr>
        </p:nvPicPr>
        <p:blipFill>
          <a:blip r:embed="rId1"/>
          <a:stretch>
            <a:fillRect/>
          </a:stretch>
        </p:blipFill>
        <p:spPr>
          <a:xfrm>
            <a:off x="1497330" y="1315720"/>
            <a:ext cx="9625330" cy="43694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3965" y="362585"/>
            <a:ext cx="8650605" cy="1178560"/>
          </a:xfrm>
        </p:spPr>
        <p:txBody>
          <a:bodyPr>
            <a:normAutofit fontScale="90000"/>
          </a:bodyPr>
          <a:p>
            <a:r>
              <a:rPr lang="en-US" sz="5400" dirty="0">
                <a:latin typeface="Times New Roman" panose="02020603050405020304" pitchFamily="18" charset="0"/>
                <a:cs typeface="Times New Roman" panose="02020603050405020304" pitchFamily="18" charset="0"/>
                <a:sym typeface="+mn-ea"/>
              </a:rPr>
              <a:t>STAGE 11: decision tree</a:t>
            </a:r>
            <a:br>
              <a:rPr lang="en-US" sz="5400" dirty="0">
                <a:latin typeface="Times New Roman" panose="02020603050405020304" pitchFamily="18" charset="0"/>
                <a:cs typeface="Times New Roman" panose="02020603050405020304" pitchFamily="18" charset="0"/>
              </a:rPr>
            </a:br>
            <a:endParaRPr lang="en-US" sz="5400"/>
          </a:p>
        </p:txBody>
      </p:sp>
      <p:pic>
        <p:nvPicPr>
          <p:cNvPr id="4" name="Content Placeholder 3"/>
          <p:cNvPicPr>
            <a:picLocks noChangeAspect="1"/>
          </p:cNvPicPr>
          <p:nvPr>
            <p:ph idx="1"/>
          </p:nvPr>
        </p:nvPicPr>
        <p:blipFill>
          <a:blip r:embed="rId1"/>
          <a:stretch>
            <a:fillRect/>
          </a:stretch>
        </p:blipFill>
        <p:spPr>
          <a:xfrm>
            <a:off x="3357880" y="1268095"/>
            <a:ext cx="6232525" cy="5060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58900" y="468630"/>
            <a:ext cx="10147300" cy="848360"/>
          </a:xfrm>
        </p:spPr>
        <p:txBody>
          <a:bodyPr>
            <a:normAutofit/>
          </a:bodyPr>
          <a:p>
            <a:pPr algn="ctr"/>
            <a:r>
              <a:rPr lang="en-US">
                <a:latin typeface="Times New Roman" panose="02020603050405020304" pitchFamily="18" charset="0"/>
                <a:cs typeface="Times New Roman" panose="02020603050405020304" pitchFamily="18" charset="0"/>
              </a:rPr>
              <a:t>ADVANTAGES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28445"/>
            <a:ext cx="10820400" cy="4690110"/>
          </a:xfrm>
        </p:spPr>
        <p:txBody>
          <a:bodyPr>
            <a:noAutofit/>
          </a:bodyPr>
          <a:p>
            <a:pPr marL="457200" indent="-457200">
              <a:buFont typeface="+mj-lt"/>
              <a:buAutoNum type="arabicPeriod"/>
            </a:pPr>
            <a:r>
              <a:rPr lang="en-US" sz="3600">
                <a:latin typeface="Times New Roman" panose="02020603050405020304" pitchFamily="18" charset="0"/>
                <a:cs typeface="Times New Roman" panose="02020603050405020304" pitchFamily="18" charset="0"/>
              </a:rPr>
              <a:t>It can be used in future for developing strategies in natural or man-made disaster.</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a:latin typeface="Times New Roman" panose="02020603050405020304" pitchFamily="18" charset="0"/>
                <a:cs typeface="Times New Roman" panose="02020603050405020304" pitchFamily="18" charset="0"/>
              </a:rPr>
              <a:t>Helpful in reducing losses.</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a:latin typeface="Times New Roman" panose="02020603050405020304" pitchFamily="18" charset="0"/>
                <a:cs typeface="Times New Roman" panose="02020603050405020304" pitchFamily="18" charset="0"/>
              </a:rPr>
              <a:t>Predictions are very accurate.</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a:latin typeface="Times New Roman" panose="02020603050405020304" pitchFamily="18" charset="0"/>
                <a:cs typeface="Times New Roman" panose="02020603050405020304" pitchFamily="18" charset="0"/>
              </a:rPr>
              <a:t>Results obtained are according to the trained ML model.</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a:latin typeface="Times New Roman" panose="02020603050405020304" pitchFamily="18" charset="0"/>
                <a:cs typeface="Times New Roman" panose="02020603050405020304" pitchFamily="18" charset="0"/>
              </a:rPr>
              <a:t>Early Signs of Disaster can be detected.</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a:latin typeface="Times New Roman" panose="02020603050405020304" pitchFamily="18" charset="0"/>
                <a:cs typeface="Times New Roman" panose="02020603050405020304" pitchFamily="18" charset="0"/>
              </a:rPr>
              <a:t>Very simple for users to handle the system.</a:t>
            </a:r>
            <a:endParaRPr lang="en-US" sz="36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64373"/>
            <a:ext cx="8610600" cy="1293028"/>
          </a:xfrm>
        </p:spPr>
        <p:txBody>
          <a:bodyPr/>
          <a:lstStyle/>
          <a:p>
            <a:pPr algn="ct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user friendly interface allows for rapid testing different models once the requirements of the datasets are met.</a:t>
            </a:r>
            <a:endParaRPr lang="en-US" sz="2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Random Forest model highlights the importance of predictors Sex, </a:t>
            </a:r>
            <a:r>
              <a:rPr lang="en-US" sz="2800" dirty="0" err="1">
                <a:latin typeface="Times New Roman" panose="02020603050405020304" pitchFamily="18" charset="0"/>
                <a:cs typeface="Times New Roman" panose="02020603050405020304" pitchFamily="18" charset="0"/>
              </a:rPr>
              <a:t>Pclass</a:t>
            </a:r>
            <a:r>
              <a:rPr lang="en-US" sz="2800" dirty="0">
                <a:latin typeface="Times New Roman" panose="02020603050405020304" pitchFamily="18" charset="0"/>
                <a:cs typeface="Times New Roman" panose="02020603050405020304" pitchFamily="18" charset="0"/>
              </a:rPr>
              <a:t>, Fare and Age.</a:t>
            </a:r>
            <a:endParaRPr lang="en-US" sz="2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After analyzing all the models we can conclude that predictors Sex, </a:t>
            </a:r>
            <a:r>
              <a:rPr lang="en-US" sz="2800" dirty="0" err="1">
                <a:latin typeface="Times New Roman" panose="02020603050405020304" pitchFamily="18" charset="0"/>
                <a:cs typeface="Times New Roman" panose="02020603050405020304" pitchFamily="18" charset="0"/>
              </a:rPr>
              <a:t>Pclass</a:t>
            </a:r>
            <a:r>
              <a:rPr lang="en-US" sz="2800" dirty="0">
                <a:latin typeface="Times New Roman" panose="02020603050405020304" pitchFamily="18" charset="0"/>
                <a:cs typeface="Times New Roman" panose="02020603050405020304" pitchFamily="18" charset="0"/>
              </a:rPr>
              <a:t>, Age did played a major role for Titanic survivors.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2684752"/>
            <a:ext cx="8610600" cy="1488496"/>
          </a:xfrm>
        </p:spPr>
        <p:txBody>
          <a:bodyPr>
            <a:normAutofit/>
          </a:bodyPr>
          <a:lstStyle/>
          <a:p>
            <a:pPr algn="ctr"/>
            <a:r>
              <a:rPr lang="en-US" sz="6000" dirty="0">
                <a:latin typeface="Times New Roman" panose="02020603050405020304" pitchFamily="18" charset="0"/>
                <a:cs typeface="Times New Roman" panose="02020603050405020304" pitchFamily="18" charset="0"/>
              </a:rPr>
              <a:t>Thank you so much</a:t>
            </a:r>
            <a:endParaRPr lang="en-US"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811977"/>
            <a:ext cx="8610600" cy="1293028"/>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buFont typeface="Wingdings" panose="05000000000000000000" pitchFamily="2" charset="2"/>
              <a:buChar char="Ø"/>
            </a:pPr>
            <a:r>
              <a:rPr lang="en-US" altLang="en-US" sz="3200" dirty="0">
                <a:solidFill>
                  <a:srgbClr val="FFFFFF"/>
                </a:solidFill>
                <a:latin typeface="Times New Roman" panose="02020603050405020304" pitchFamily="18" charset="0"/>
                <a:cs typeface="Times New Roman" panose="02020603050405020304" pitchFamily="18" charset="0"/>
              </a:rPr>
              <a:t>Hypothesis : Certain source claim that the survivors belonged to one of the following categories - women, children and upper class</a:t>
            </a:r>
            <a:r>
              <a:rPr lang="en-US" altLang="en-US" sz="3200" dirty="0">
                <a:latin typeface="Times New Roman" panose="02020603050405020304" pitchFamily="18" charset="0"/>
                <a:cs typeface="Times New Roman" panose="02020603050405020304" pitchFamily="18" charset="0"/>
              </a:rPr>
              <a:t>.</a:t>
            </a:r>
            <a:endParaRPr lang="en-GB" altLang="en-US" sz="3200" dirty="0">
              <a:solidFill>
                <a:srgbClr val="FFFFFF"/>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US" altLang="en-US" sz="3200" dirty="0">
                <a:solidFill>
                  <a:srgbClr val="FFFFFF"/>
                </a:solidFill>
                <a:latin typeface="Times New Roman" panose="02020603050405020304" pitchFamily="18" charset="0"/>
                <a:cs typeface="Times New Roman" panose="02020603050405020304" pitchFamily="18" charset="0"/>
              </a:rPr>
              <a:t>Our problems to confirm if this hypothesis is true or not using the given sample of 342 survivors data and derive conclusion using different models in PYTHON</a:t>
            </a:r>
            <a:endParaRPr lang="en-US" altLang="en-US" sz="3200" dirty="0">
              <a:solidFill>
                <a:srgbClr val="FFFFFF"/>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US" altLang="en-US" sz="3200" dirty="0">
                <a:solidFill>
                  <a:srgbClr val="FFFFFF"/>
                </a:solidFill>
                <a:latin typeface="Times New Roman" panose="02020603050405020304" pitchFamily="18" charset="0"/>
                <a:cs typeface="Times New Roman" panose="02020603050405020304" pitchFamily="18" charset="0"/>
              </a:rPr>
              <a:t>. </a:t>
            </a:r>
            <a:endParaRPr lang="zh-CN" altLang="zh-C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en-US" sz="4000">
                <a:latin typeface="Times New Roman" panose="02020603050405020304" pitchFamily="18" charset="0"/>
                <a:cs typeface="Times New Roman" panose="02020603050405020304" pitchFamily="18" charset="0"/>
              </a:rPr>
              <a:t>Two data sets have to be imported which are:</a:t>
            </a:r>
            <a:endParaRPr lang="en-US" sz="4000">
              <a:latin typeface="Times New Roman" panose="02020603050405020304" pitchFamily="18" charset="0"/>
              <a:cs typeface="Times New Roman" panose="02020603050405020304" pitchFamily="18" charset="0"/>
            </a:endParaRPr>
          </a:p>
          <a:p>
            <a:pPr marL="0" indent="0">
              <a:buNone/>
            </a:pPr>
            <a:endParaRPr lang="en-US" sz="4000">
              <a:latin typeface="Times New Roman" panose="02020603050405020304" pitchFamily="18" charset="0"/>
              <a:cs typeface="Times New Roman" panose="02020603050405020304" pitchFamily="18" charset="0"/>
            </a:endParaRPr>
          </a:p>
          <a:p>
            <a:r>
              <a:rPr lang="en-US" sz="4000">
                <a:latin typeface="Times New Roman" panose="02020603050405020304" pitchFamily="18" charset="0"/>
                <a:cs typeface="Times New Roman" panose="02020603050405020304" pitchFamily="18" charset="0"/>
              </a:rPr>
              <a:t>training set (train.csv) - building ml models</a:t>
            </a:r>
            <a:endParaRPr lang="en-US" sz="4000">
              <a:latin typeface="Times New Roman" panose="02020603050405020304" pitchFamily="18" charset="0"/>
              <a:cs typeface="Times New Roman" panose="02020603050405020304" pitchFamily="18" charset="0"/>
            </a:endParaRPr>
          </a:p>
          <a:p>
            <a:r>
              <a:rPr lang="en-US" sz="4000">
                <a:latin typeface="Times New Roman" panose="02020603050405020304" pitchFamily="18" charset="0"/>
                <a:cs typeface="Times New Roman" panose="02020603050405020304" pitchFamily="18" charset="0"/>
              </a:rPr>
              <a:t>test set (test.csv) - predict the outcomes</a:t>
            </a:r>
            <a:endParaRPr lang="en-US" sz="4000">
              <a:latin typeface="Times New Roman" panose="02020603050405020304" pitchFamily="18" charset="0"/>
              <a:cs typeface="Times New Roman" panose="02020603050405020304" pitchFamily="18" charset="0"/>
            </a:endParaRPr>
          </a:p>
          <a:p>
            <a:pPr marL="0" indent="0">
              <a:buNone/>
            </a:pP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405890" y="391160"/>
            <a:ext cx="9458960" cy="5827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310" y="382270"/>
            <a:ext cx="11057890" cy="1675130"/>
          </a:xfrm>
        </p:spPr>
        <p:txBody>
          <a:bodyPr>
            <a:noAutofit/>
          </a:bodyPr>
          <a:p>
            <a:pPr algn="ctr"/>
            <a:r>
              <a:rPr lang="en-US" sz="5400">
                <a:latin typeface="Times New Roman" panose="02020603050405020304" pitchFamily="18" charset="0"/>
                <a:cs typeface="Times New Roman" panose="02020603050405020304" pitchFamily="18" charset="0"/>
              </a:rPr>
              <a:t>DATA TYPES OF VARIABLES IN DATA-SET</a:t>
            </a:r>
            <a:endParaRPr lang="en-US" sz="540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3802380" y="2057400"/>
            <a:ext cx="4293235" cy="4214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0590" y="764540"/>
            <a:ext cx="10595610" cy="1292860"/>
          </a:xfrm>
        </p:spPr>
        <p:txBody>
          <a:bodyPr>
            <a:normAutofit fontScale="90000"/>
          </a:bodyPr>
          <a:p>
            <a:r>
              <a:rPr lang="en-US" sz="6600">
                <a:latin typeface="Times New Roman" panose="02020603050405020304" pitchFamily="18" charset="0"/>
                <a:cs typeface="Times New Roman" panose="02020603050405020304" pitchFamily="18" charset="0"/>
              </a:rPr>
              <a:t>WORKING OF THE PROJECT</a:t>
            </a:r>
            <a:br>
              <a:rPr lang="en-US"/>
            </a:br>
            <a:endParaRPr lang="en-US"/>
          </a:p>
        </p:txBody>
      </p:sp>
      <p:pic>
        <p:nvPicPr>
          <p:cNvPr id="5" name="Content Placeholder 4"/>
          <p:cNvPicPr>
            <a:picLocks noChangeAspect="1"/>
          </p:cNvPicPr>
          <p:nvPr>
            <p:ph sz="half" idx="2"/>
          </p:nvPr>
        </p:nvPicPr>
        <p:blipFill>
          <a:blip r:embed="rId1"/>
          <a:stretch>
            <a:fillRect/>
          </a:stretch>
        </p:blipFill>
        <p:spPr>
          <a:xfrm>
            <a:off x="3995420" y="2258060"/>
            <a:ext cx="4770120" cy="35737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90170"/>
            <a:ext cx="10820400" cy="1372870"/>
          </a:xfrm>
        </p:spPr>
        <p:txBody>
          <a:bodyPr>
            <a:normAutofit/>
          </a:bodyPr>
          <a:p>
            <a:pPr algn="ctr"/>
            <a:r>
              <a:rPr lang="en-US" sz="4800">
                <a:latin typeface="Times New Roman" panose="02020603050405020304" pitchFamily="18" charset="0"/>
                <a:cs typeface="Times New Roman" panose="02020603050405020304" pitchFamily="18" charset="0"/>
              </a:rPr>
              <a:t>STAGE 1: IMPORTING LIBRARY</a:t>
            </a:r>
            <a:endParaRPr lang="en-US" sz="48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2171700" y="1916430"/>
            <a:ext cx="8267065" cy="4066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7505" y="240665"/>
            <a:ext cx="10071100" cy="1816735"/>
          </a:xfrm>
        </p:spPr>
        <p:txBody>
          <a:bodyPr>
            <a:normAutofit/>
          </a:bodyPr>
          <a:p>
            <a:r>
              <a:rPr lang="en-US" sz="4800">
                <a:latin typeface="Times New Roman" panose="02020603050405020304" pitchFamily="18" charset="0"/>
                <a:cs typeface="Times New Roman" panose="02020603050405020304" pitchFamily="18" charset="0"/>
                <a:sym typeface="+mn-ea"/>
              </a:rPr>
              <a:t>STAGE 2: LOADING DATA-SET</a:t>
            </a:r>
            <a:br>
              <a:rPr lang="en-US">
                <a:latin typeface="Times New Roman" panose="02020603050405020304" pitchFamily="18" charset="0"/>
                <a:cs typeface="Times New Roman" panose="02020603050405020304" pitchFamily="18" charset="0"/>
              </a:rPr>
            </a:br>
            <a:endParaRPr lang="en-US"/>
          </a:p>
        </p:txBody>
      </p:sp>
      <p:pic>
        <p:nvPicPr>
          <p:cNvPr id="5" name="Content Placeholder 4"/>
          <p:cNvPicPr>
            <a:picLocks noChangeAspect="1"/>
          </p:cNvPicPr>
          <p:nvPr>
            <p:ph sz="half" idx="2"/>
          </p:nvPr>
        </p:nvPicPr>
        <p:blipFill>
          <a:blip r:embed="rId1"/>
          <a:stretch>
            <a:fillRect/>
          </a:stretch>
        </p:blipFill>
        <p:spPr>
          <a:xfrm>
            <a:off x="1431290" y="2419985"/>
            <a:ext cx="9586595" cy="2464435"/>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2080</Words>
  <Application>WPS Presentation</Application>
  <PresentationFormat>Widescreen</PresentationFormat>
  <Paragraphs>63</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Times New Roman</vt:lpstr>
      <vt:lpstr>Microsoft YaHei</vt:lpstr>
      <vt:lpstr>Arial Unicode MS</vt:lpstr>
      <vt:lpstr>Century Gothic</vt:lpstr>
      <vt:lpstr>Segoe Print</vt:lpstr>
      <vt:lpstr>Calibri</vt:lpstr>
      <vt:lpstr>Wingdings</vt:lpstr>
      <vt:lpstr>Vapor Trail</vt:lpstr>
      <vt:lpstr>Titanic: Machine Learning for disaster management   GROUP MEMBERS: KETKI MATKAR PRATIKSHA LOHARE VRUSHALI PAWAR  PROJECT GUIDE: AUDUMBAR UMBARE   PANEL MEMBERS:  AUDUMBAR UMBARE RANDEEP KAHLON   </vt:lpstr>
      <vt:lpstr>Introduction</vt:lpstr>
      <vt:lpstr>Problem statement</vt:lpstr>
      <vt:lpstr>PowerPoint 演示文稿</vt:lpstr>
      <vt:lpstr>PowerPoint 演示文稿</vt:lpstr>
      <vt:lpstr>DATA TYPES OF VARIABLES IN DATA-SET</vt:lpstr>
      <vt:lpstr>WORKING OF THE PROJECT </vt:lpstr>
      <vt:lpstr>STAGE 1: IMPORTING LIBRARY</vt:lpstr>
      <vt:lpstr>STAGE 2: LOADING DATA-SET </vt:lpstr>
      <vt:lpstr>STAGE 3: DISPLAYING DATA-SET</vt:lpstr>
      <vt:lpstr>STAGE 4: CONVERSION OF   VARIABLES INTO NUMERIC </vt:lpstr>
      <vt:lpstr>STAGE 5: SHOWING STATISTICAL DETAILS</vt:lpstr>
      <vt:lpstr>STAGE 6: BOX PLOT visualization</vt:lpstr>
      <vt:lpstr>STAGE 7: developing ml model choosing decision tree </vt:lpstr>
      <vt:lpstr>STAGE 8: training ml model </vt:lpstr>
      <vt:lpstr>STAGE 9: CORRELATION ANALYSIS</vt:lpstr>
      <vt:lpstr>PowerPoint 演示文稿</vt:lpstr>
      <vt:lpstr>PowerPoint 演示文稿</vt:lpstr>
      <vt:lpstr>PowerPoint 演示文稿</vt:lpstr>
      <vt:lpstr>PowerPoint 演示文稿</vt:lpstr>
      <vt:lpstr>STAGE 10: visualizing data </vt:lpstr>
      <vt:lpstr>PowerPoint 演示文稿</vt:lpstr>
      <vt:lpstr>PowerPoint 演示文稿</vt:lpstr>
      <vt:lpstr>STAGE 11: decision tree </vt:lpstr>
      <vt:lpstr>ADVANTAGES</vt:lpstr>
      <vt:lpstr>Conclusion</vt:lpstr>
      <vt:lpstr>Thank you so much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Machine Learning for disaster management</dc:title>
  <dc:creator>Rahul Muthe</dc:creator>
  <cp:lastModifiedBy>Valkyrie</cp:lastModifiedBy>
  <cp:revision>25</cp:revision>
  <dcterms:created xsi:type="dcterms:W3CDTF">2020-04-09T04:01:00Z</dcterms:created>
  <dcterms:modified xsi:type="dcterms:W3CDTF">2020-04-10T13:03:44Z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