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0.xml" ContentType="application/vnd.openxmlformats-officedocument.presentationml.slide+xml"/>
  <Override PartName="/ppt/slides/slide59.xml" ContentType="application/vnd.openxmlformats-officedocument.presentationml.slide+xml"/>
  <Override PartName="/ppt/slides/slide58.xml" ContentType="application/vnd.openxmlformats-officedocument.presentationml.slide+xml"/>
  <Override PartName="/ppt/slides/slide57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4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62"/>
  </p:notesMasterIdLst>
  <p:handoutMasterIdLst>
    <p:handoutMasterId r:id="rId63"/>
  </p:handoutMasterIdLst>
  <p:sldIdLst>
    <p:sldId id="294" r:id="rId2"/>
    <p:sldId id="468" r:id="rId3"/>
    <p:sldId id="469" r:id="rId4"/>
    <p:sldId id="470" r:id="rId5"/>
    <p:sldId id="471" r:id="rId6"/>
    <p:sldId id="472" r:id="rId7"/>
    <p:sldId id="473" r:id="rId8"/>
    <p:sldId id="474" r:id="rId9"/>
    <p:sldId id="475" r:id="rId10"/>
    <p:sldId id="476" r:id="rId11"/>
    <p:sldId id="477" r:id="rId12"/>
    <p:sldId id="478" r:id="rId13"/>
    <p:sldId id="479" r:id="rId14"/>
    <p:sldId id="480" r:id="rId15"/>
    <p:sldId id="482" r:id="rId16"/>
    <p:sldId id="483" r:id="rId17"/>
    <p:sldId id="484" r:id="rId18"/>
    <p:sldId id="485" r:id="rId19"/>
    <p:sldId id="486" r:id="rId20"/>
    <p:sldId id="487" r:id="rId21"/>
    <p:sldId id="488" r:id="rId22"/>
    <p:sldId id="489" r:id="rId23"/>
    <p:sldId id="490" r:id="rId24"/>
    <p:sldId id="496" r:id="rId25"/>
    <p:sldId id="495" r:id="rId26"/>
    <p:sldId id="491" r:id="rId27"/>
    <p:sldId id="492" r:id="rId28"/>
    <p:sldId id="493" r:id="rId29"/>
    <p:sldId id="494" r:id="rId30"/>
    <p:sldId id="497" r:id="rId31"/>
    <p:sldId id="498" r:id="rId32"/>
    <p:sldId id="499" r:id="rId33"/>
    <p:sldId id="500" r:id="rId34"/>
    <p:sldId id="502" r:id="rId35"/>
    <p:sldId id="501" r:id="rId36"/>
    <p:sldId id="503" r:id="rId37"/>
    <p:sldId id="505" r:id="rId38"/>
    <p:sldId id="504" r:id="rId39"/>
    <p:sldId id="506" r:id="rId40"/>
    <p:sldId id="507" r:id="rId41"/>
    <p:sldId id="509" r:id="rId42"/>
    <p:sldId id="510" r:id="rId43"/>
    <p:sldId id="511" r:id="rId44"/>
    <p:sldId id="512" r:id="rId45"/>
    <p:sldId id="513" r:id="rId46"/>
    <p:sldId id="514" r:id="rId47"/>
    <p:sldId id="515" r:id="rId48"/>
    <p:sldId id="520" r:id="rId49"/>
    <p:sldId id="517" r:id="rId50"/>
    <p:sldId id="521" r:id="rId51"/>
    <p:sldId id="522" r:id="rId52"/>
    <p:sldId id="523" r:id="rId53"/>
    <p:sldId id="524" r:id="rId54"/>
    <p:sldId id="525" r:id="rId55"/>
    <p:sldId id="526" r:id="rId56"/>
    <p:sldId id="527" r:id="rId57"/>
    <p:sldId id="528" r:id="rId58"/>
    <p:sldId id="529" r:id="rId59"/>
    <p:sldId id="530" r:id="rId60"/>
    <p:sldId id="531" r:id="rId61"/>
  </p:sldIdLst>
  <p:sldSz cx="9144000" cy="6858000" type="screen4x3"/>
  <p:notesSz cx="6669088" cy="9928225"/>
  <p:defaultTextStyle>
    <a:defPPr>
      <a:defRPr lang="el-G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FF"/>
    <a:srgbClr val="EBEBEB"/>
    <a:srgbClr val="0033CC"/>
    <a:srgbClr val="FF0000"/>
    <a:srgbClr val="FFFFFF"/>
    <a:srgbClr val="0066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Μεσαίο στυλ 2 - Έμφαση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Φωτεινό στυλ 2 - Έμφαση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Χωρίς στυλ, πλέγμα πίνακα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92" y="-84"/>
      </p:cViewPr>
      <p:guideLst>
        <p:guide orient="horz" pos="3127"/>
        <p:guide pos="210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handoutMaster" Target="handoutMasters/handoutMaster1.xml"/><Relationship Id="rId68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69" Type="http://schemas.openxmlformats.org/officeDocument/2006/relationships/customXml" Target="../customXml/item2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7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938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7607" y="0"/>
            <a:ext cx="2889938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08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091"/>
            <a:ext cx="2889938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08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7607" y="9430091"/>
            <a:ext cx="2889938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E797BF7-CEE7-45A5-ACC8-FE81908081A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κεφαλίδας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DD1B9-5EFD-4BE5-B9FC-D60261965A71}" type="datetimeFigureOut">
              <a:rPr lang="el-GR" smtClean="0"/>
              <a:pPr/>
              <a:t>7/5/2020</a:t>
            </a:fld>
            <a:endParaRPr lang="el-GR"/>
          </a:p>
        </p:txBody>
      </p:sp>
      <p:sp>
        <p:nvSpPr>
          <p:cNvPr id="4" name="3 - Θέση εικόνας διαφάνειας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4 - Θέση σημειώσεων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6650E-1A6C-4E91-89EA-4FEC23E1B1D1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 descr="Large confetti"/>
          <p:cNvSpPr>
            <a:spLocks noChangeArrowheads="1"/>
          </p:cNvSpPr>
          <p:nvPr/>
        </p:nvSpPr>
        <p:spPr bwMode="ltGray">
          <a:xfrm>
            <a:off x="484188" y="1549400"/>
            <a:ext cx="8158162" cy="1689100"/>
          </a:xfrm>
          <a:prstGeom prst="rect">
            <a:avLst/>
          </a:prstGeom>
          <a:pattFill prst="lgConfetti">
            <a:fgClr>
              <a:schemeClr val="accent2">
                <a:alpha val="50000"/>
              </a:schemeClr>
            </a:fgClr>
            <a:bgClr>
              <a:schemeClr val="folHlink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GB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ltGray">
          <a:xfrm>
            <a:off x="228600" y="3206750"/>
            <a:ext cx="8686800" cy="77788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GB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ltGray">
          <a:xfrm>
            <a:off x="228600" y="1482725"/>
            <a:ext cx="8686800" cy="77788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GB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ltGray">
          <a:xfrm>
            <a:off x="8623300" y="1246188"/>
            <a:ext cx="77788" cy="22352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GB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ltGray">
          <a:xfrm>
            <a:off x="434975" y="1252538"/>
            <a:ext cx="77788" cy="22352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GB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ltGray">
          <a:xfrm>
            <a:off x="2830513" y="5783263"/>
            <a:ext cx="3481387" cy="77787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GB"/>
          </a:p>
        </p:txBody>
      </p:sp>
      <p:sp>
        <p:nvSpPr>
          <p:cNvPr id="10" name="Rectangle 8" descr="Large confetti"/>
          <p:cNvSpPr>
            <a:spLocks noChangeArrowheads="1"/>
          </p:cNvSpPr>
          <p:nvPr/>
        </p:nvSpPr>
        <p:spPr bwMode="ltGray">
          <a:xfrm>
            <a:off x="4095750" y="5734050"/>
            <a:ext cx="949325" cy="176213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GB"/>
          </a:p>
        </p:txBody>
      </p:sp>
      <p:sp>
        <p:nvSpPr>
          <p:cNvPr id="39945" name="Rectangle 9" descr="Large confetti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1143000"/>
          </a:xfrm>
          <a:pattFill prst="lgConfetti">
            <a:fgClr>
              <a:schemeClr val="accent2"/>
            </a:fgClr>
            <a:bgClr>
              <a:schemeClr val="folHlink"/>
            </a:bgClr>
          </a:patt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l-GR"/>
              <a:t>Κάντε κλικ για να επεξεργαστείτε τον τίτλο</a:t>
            </a:r>
          </a:p>
        </p:txBody>
      </p:sp>
      <p:sp>
        <p:nvSpPr>
          <p:cNvPr id="39946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465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3A95C8A-AEC5-42B8-910D-3F69383DB792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821488" y="284163"/>
            <a:ext cx="2044700" cy="5811837"/>
          </a:xfrm>
        </p:spPr>
        <p:txBody>
          <a:bodyPr vert="eaVert"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685800" y="284163"/>
            <a:ext cx="5983288" cy="5811837"/>
          </a:xfrm>
        </p:spPr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0000">
              <a:spcBef>
                <a:spcPts val="1200"/>
              </a:spcBef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l-GR" dirty="0" err="1" smtClean="0"/>
              <a:t>Kλικ</a:t>
            </a:r>
            <a:r>
              <a:rPr lang="el-GR" dirty="0" smtClean="0"/>
              <a:t> για επεξεργασία των στυλ του υποδείγματος</a:t>
            </a:r>
          </a:p>
          <a:p>
            <a:pPr lvl="1"/>
            <a:r>
              <a:rPr lang="el-GR" dirty="0" smtClean="0"/>
              <a:t>Δεύτερου επιπέδου</a:t>
            </a:r>
          </a:p>
          <a:p>
            <a:pPr lvl="2"/>
            <a:r>
              <a:rPr lang="el-GR" dirty="0" smtClean="0"/>
              <a:t>Τρίτου επιπέδου</a:t>
            </a:r>
          </a:p>
          <a:p>
            <a:pPr lvl="3"/>
            <a:r>
              <a:rPr lang="el-GR" dirty="0" smtClean="0"/>
              <a:t>Τέταρτου επιπέδου</a:t>
            </a:r>
          </a:p>
          <a:p>
            <a:pPr lvl="4"/>
            <a:r>
              <a:rPr lang="el-GR" dirty="0" smtClean="0"/>
              <a:t>Πέμπτου επιπέδου</a:t>
            </a:r>
            <a:endParaRPr lang="el-G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685800" y="1905000"/>
            <a:ext cx="38100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38100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l-GR" noProof="0" smtClean="0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 descr="Large confetti"/>
          <p:cNvSpPr>
            <a:spLocks noGrp="1" noChangeArrowheads="1"/>
          </p:cNvSpPr>
          <p:nvPr>
            <p:ph type="title"/>
          </p:nvPr>
        </p:nvSpPr>
        <p:spPr bwMode="auto">
          <a:xfrm>
            <a:off x="1093788" y="28416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l-GR" smtClean="0"/>
              <a:t>Κάντε κλικ για να επεξεργαστείτε τον τίτλο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0" y="1512888"/>
            <a:ext cx="8458200" cy="87312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GB"/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7067550" y="6553200"/>
            <a:ext cx="2076450" cy="7937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i="1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 i="1">
          <a:solidFill>
            <a:srgbClr val="0000FF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 i="1">
          <a:solidFill>
            <a:srgbClr val="0000FF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 i="1">
          <a:solidFill>
            <a:srgbClr val="0000FF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 i="1">
          <a:solidFill>
            <a:srgbClr val="0000FF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 i="1">
          <a:solidFill>
            <a:srgbClr val="0000FF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 i="1">
          <a:solidFill>
            <a:srgbClr val="0000FF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 i="1">
          <a:solidFill>
            <a:srgbClr val="0000FF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 i="1">
          <a:solidFill>
            <a:srgbClr val="0000FF"/>
          </a:solidFill>
          <a:latin typeface="Bookman Old Style" pitchFamily="18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SzPct val="50000"/>
        <a:buBlip>
          <a:blip r:embed="rId13"/>
        </a:buBlip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SzPct val="3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SzPct val="70000"/>
        <a:buFont typeface="Wingdings" pitchFamily="2" charset="2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n-lt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1643042" y="2928934"/>
            <a:ext cx="600079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l-GR" sz="3200" b="1" dirty="0" smtClean="0">
                <a:solidFill>
                  <a:srgbClr val="0000FF"/>
                </a:solidFill>
                <a:latin typeface="+mj-lt"/>
              </a:rPr>
              <a:t>Πίνακας Συμβόλων</a:t>
            </a:r>
          </a:p>
        </p:txBody>
      </p:sp>
      <p:sp>
        <p:nvSpPr>
          <p:cNvPr id="6" name="5 - Ορθογώνιο"/>
          <p:cNvSpPr/>
          <p:nvPr/>
        </p:nvSpPr>
        <p:spPr bwMode="auto">
          <a:xfrm>
            <a:off x="395288" y="5516563"/>
            <a:ext cx="3313112" cy="865187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l-GR"/>
          </a:p>
        </p:txBody>
      </p:sp>
      <p:sp>
        <p:nvSpPr>
          <p:cNvPr id="7" name="6 - TextBox"/>
          <p:cNvSpPr txBox="1"/>
          <p:nvPr/>
        </p:nvSpPr>
        <p:spPr>
          <a:xfrm>
            <a:off x="5292080" y="4509120"/>
            <a:ext cx="29953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l-GR" sz="1400" b="1" dirty="0" smtClean="0">
                <a:solidFill>
                  <a:srgbClr val="0000FF"/>
                </a:solidFill>
                <a:latin typeface="+mj-lt"/>
              </a:rPr>
              <a:t>Διαλέξεις στο μάθημα: Μεταφραστές</a:t>
            </a:r>
          </a:p>
          <a:p>
            <a:pPr algn="r"/>
            <a:r>
              <a:rPr lang="el-GR" sz="1400" b="1" dirty="0" smtClean="0">
                <a:solidFill>
                  <a:srgbClr val="0000FF"/>
                </a:solidFill>
                <a:latin typeface="+mj-lt"/>
              </a:rPr>
              <a:t>Γεώργιος Μανής</a:t>
            </a:r>
            <a:endParaRPr lang="en-US" sz="1400" b="1" dirty="0" smtClean="0">
              <a:solidFill>
                <a:srgbClr val="0000FF"/>
              </a:solidFill>
              <a:latin typeface="+mj-lt"/>
            </a:endParaRPr>
          </a:p>
          <a:p>
            <a:pPr algn="r"/>
            <a:endParaRPr lang="el-GR" sz="1400" b="1" dirty="0">
              <a:solidFill>
                <a:srgbClr val="0000FF"/>
              </a:solidFill>
              <a:latin typeface="+mj-lt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5373216"/>
            <a:ext cx="755332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Εγγράφημα Δραστηριοποίησης</a:t>
            </a:r>
            <a:endParaRPr lang="el-GR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l-GR" sz="1800" dirty="0" smtClean="0"/>
          </a:p>
          <a:p>
            <a:r>
              <a:rPr lang="en-US" sz="1800" b="1" dirty="0" err="1" smtClean="0"/>
              <a:t>Διεύθυνση</a:t>
            </a:r>
            <a:r>
              <a:rPr lang="en-US" sz="1800" b="1" dirty="0" smtClean="0"/>
              <a:t> </a:t>
            </a:r>
            <a:r>
              <a:rPr lang="en-US" sz="1800" b="1" dirty="0" err="1"/>
              <a:t>επιστροφής</a:t>
            </a:r>
            <a:r>
              <a:rPr lang="en-US" sz="1800" dirty="0"/>
              <a:t>: η </a:t>
            </a:r>
            <a:r>
              <a:rPr lang="en-US" sz="1800" dirty="0" err="1"/>
              <a:t>διεύθυνση</a:t>
            </a:r>
            <a:r>
              <a:rPr lang="en-US" sz="1800" dirty="0"/>
              <a:t> </a:t>
            </a:r>
            <a:r>
              <a:rPr lang="en-US" sz="1800" dirty="0" err="1"/>
              <a:t>στην</a:t>
            </a:r>
            <a:r>
              <a:rPr lang="en-US" sz="1800" dirty="0"/>
              <a:t> </a:t>
            </a:r>
            <a:r>
              <a:rPr lang="en-US" sz="1800" dirty="0" err="1"/>
              <a:t>οποία</a:t>
            </a:r>
            <a:r>
              <a:rPr lang="en-US" sz="1800" dirty="0"/>
              <a:t> </a:t>
            </a:r>
            <a:r>
              <a:rPr lang="en-US" sz="1800" dirty="0" err="1"/>
              <a:t>θα</a:t>
            </a:r>
            <a:r>
              <a:rPr lang="en-US" sz="1800" dirty="0"/>
              <a:t> </a:t>
            </a:r>
            <a:r>
              <a:rPr lang="en-US" sz="1800" dirty="0" err="1"/>
              <a:t>μεταβεί</a:t>
            </a:r>
            <a:r>
              <a:rPr lang="en-US" sz="1800" dirty="0"/>
              <a:t> η </a:t>
            </a:r>
            <a:r>
              <a:rPr lang="en-US" sz="1800" dirty="0" err="1"/>
              <a:t>ροή</a:t>
            </a:r>
            <a:r>
              <a:rPr lang="en-US" sz="1800" dirty="0"/>
              <a:t> </a:t>
            </a:r>
            <a:r>
              <a:rPr lang="en-US" sz="1800" dirty="0" err="1"/>
              <a:t>του</a:t>
            </a:r>
            <a:r>
              <a:rPr lang="en-US" sz="1800" dirty="0"/>
              <a:t> </a:t>
            </a:r>
            <a:r>
              <a:rPr lang="en-US" sz="1800" dirty="0" err="1"/>
              <a:t>προγράμματος</a:t>
            </a:r>
            <a:r>
              <a:rPr lang="en-US" sz="1800" dirty="0"/>
              <a:t> </a:t>
            </a:r>
            <a:r>
              <a:rPr lang="en-US" sz="1800" dirty="0" err="1"/>
              <a:t>όταν</a:t>
            </a:r>
            <a:r>
              <a:rPr lang="en-US" sz="1800" dirty="0"/>
              <a:t> </a:t>
            </a:r>
            <a:r>
              <a:rPr lang="en-US" sz="1800" dirty="0" err="1"/>
              <a:t>ολοκληρωθεί</a:t>
            </a:r>
            <a:r>
              <a:rPr lang="en-US" sz="1800" dirty="0"/>
              <a:t> η </a:t>
            </a:r>
            <a:r>
              <a:rPr lang="en-US" sz="1800" dirty="0" err="1"/>
              <a:t>εκτέλεση</a:t>
            </a:r>
            <a:r>
              <a:rPr lang="en-US" sz="1800" dirty="0"/>
              <a:t> </a:t>
            </a:r>
            <a:r>
              <a:rPr lang="en-US" sz="1800" dirty="0" err="1"/>
              <a:t>της</a:t>
            </a:r>
            <a:r>
              <a:rPr lang="en-US" sz="1800" dirty="0"/>
              <a:t> </a:t>
            </a:r>
            <a:r>
              <a:rPr lang="en-US" sz="1800" dirty="0" err="1"/>
              <a:t>συνάρτησης</a:t>
            </a:r>
            <a:endParaRPr lang="en-US" sz="1800" dirty="0"/>
          </a:p>
          <a:p>
            <a:r>
              <a:rPr lang="en-US" sz="1800" b="1" dirty="0" err="1"/>
              <a:t>Σύνδεσμος</a:t>
            </a:r>
            <a:r>
              <a:rPr lang="en-US" sz="1800" b="1" dirty="0"/>
              <a:t> </a:t>
            </a:r>
            <a:r>
              <a:rPr lang="en-US" sz="1800" b="1" dirty="0" err="1"/>
              <a:t>Προσπέλασης</a:t>
            </a:r>
            <a:r>
              <a:rPr lang="en-US" sz="1800" dirty="0"/>
              <a:t>: </a:t>
            </a:r>
            <a:r>
              <a:rPr lang="en-US" sz="1800" dirty="0" err="1"/>
              <a:t>δείχνει</a:t>
            </a:r>
            <a:r>
              <a:rPr lang="en-US" sz="1800" dirty="0"/>
              <a:t> </a:t>
            </a:r>
            <a:r>
              <a:rPr lang="en-US" sz="1800" dirty="0" err="1"/>
              <a:t>στο</a:t>
            </a:r>
            <a:r>
              <a:rPr lang="en-US" sz="1800" dirty="0"/>
              <a:t> </a:t>
            </a:r>
            <a:r>
              <a:rPr lang="en-US" sz="1800" dirty="0" err="1"/>
              <a:t>εγγράφημα</a:t>
            </a:r>
            <a:r>
              <a:rPr lang="en-US" sz="1800" dirty="0"/>
              <a:t> </a:t>
            </a:r>
            <a:r>
              <a:rPr lang="en-US" sz="1800" dirty="0" err="1"/>
              <a:t>δραστηριοποίσης</a:t>
            </a:r>
            <a:r>
              <a:rPr lang="en-US" sz="1800" dirty="0"/>
              <a:t> </a:t>
            </a:r>
            <a:r>
              <a:rPr lang="en-US" sz="1800" dirty="0" err="1"/>
              <a:t>που</a:t>
            </a:r>
            <a:r>
              <a:rPr lang="en-US" sz="1800" dirty="0"/>
              <a:t> </a:t>
            </a:r>
            <a:r>
              <a:rPr lang="en-US" sz="1800" dirty="0" err="1"/>
              <a:t>πρέπει</a:t>
            </a:r>
            <a:r>
              <a:rPr lang="en-US" sz="1800" dirty="0"/>
              <a:t> </a:t>
            </a:r>
            <a:r>
              <a:rPr lang="en-US" sz="1800" dirty="0" err="1"/>
              <a:t>να</a:t>
            </a:r>
            <a:r>
              <a:rPr lang="en-US" sz="1800" dirty="0"/>
              <a:t> </a:t>
            </a:r>
            <a:r>
              <a:rPr lang="en-US" sz="1800" dirty="0" err="1"/>
              <a:t>αναζητηθούν</a:t>
            </a:r>
            <a:r>
              <a:rPr lang="en-US" sz="1800" dirty="0"/>
              <a:t> </a:t>
            </a:r>
            <a:r>
              <a:rPr lang="en-US" sz="1800" dirty="0" err="1"/>
              <a:t>μεταβλητές</a:t>
            </a:r>
            <a:r>
              <a:rPr lang="en-US" sz="1800" dirty="0"/>
              <a:t> </a:t>
            </a:r>
            <a:r>
              <a:rPr lang="en-US" sz="1800" dirty="0" err="1"/>
              <a:t>οι</a:t>
            </a:r>
            <a:r>
              <a:rPr lang="en-US" sz="1800" dirty="0"/>
              <a:t> </a:t>
            </a:r>
            <a:r>
              <a:rPr lang="en-US" sz="1800" dirty="0" err="1"/>
              <a:t>οποίες</a:t>
            </a:r>
            <a:r>
              <a:rPr lang="en-US" sz="1800" dirty="0"/>
              <a:t> </a:t>
            </a:r>
            <a:r>
              <a:rPr lang="en-US" sz="1800" dirty="0" err="1"/>
              <a:t>δεν</a:t>
            </a:r>
            <a:r>
              <a:rPr lang="en-US" sz="1800" dirty="0"/>
              <a:t> </a:t>
            </a:r>
            <a:r>
              <a:rPr lang="en-US" sz="1800" dirty="0" err="1"/>
              <a:t>είναι</a:t>
            </a:r>
            <a:r>
              <a:rPr lang="en-US" sz="1800" dirty="0"/>
              <a:t> </a:t>
            </a:r>
            <a:r>
              <a:rPr lang="en-US" sz="1800" dirty="0" err="1"/>
              <a:t>τοπικές</a:t>
            </a:r>
            <a:r>
              <a:rPr lang="en-US" sz="1800" dirty="0"/>
              <a:t> </a:t>
            </a:r>
            <a:r>
              <a:rPr lang="en-US" sz="1800" dirty="0" err="1"/>
              <a:t>αλλά</a:t>
            </a:r>
            <a:r>
              <a:rPr lang="en-US" sz="1800" dirty="0"/>
              <a:t> η </a:t>
            </a:r>
            <a:r>
              <a:rPr lang="en-US" sz="1800" dirty="0" err="1"/>
              <a:t>συνάρτηση</a:t>
            </a:r>
            <a:r>
              <a:rPr lang="en-US" sz="1800" dirty="0"/>
              <a:t> </a:t>
            </a:r>
            <a:r>
              <a:rPr lang="en-US" sz="1800" dirty="0" err="1"/>
              <a:t>έχει</a:t>
            </a:r>
            <a:r>
              <a:rPr lang="en-US" sz="1800" dirty="0"/>
              <a:t> </a:t>
            </a:r>
            <a:r>
              <a:rPr lang="en-US" sz="1800" dirty="0" err="1"/>
              <a:t>δικαίωμα</a:t>
            </a:r>
            <a:r>
              <a:rPr lang="en-US" sz="1800" dirty="0"/>
              <a:t> </a:t>
            </a:r>
            <a:r>
              <a:rPr lang="en-US" sz="1800" dirty="0" err="1"/>
              <a:t>να</a:t>
            </a:r>
            <a:r>
              <a:rPr lang="en-US" sz="1800" dirty="0"/>
              <a:t> </a:t>
            </a:r>
            <a:r>
              <a:rPr lang="en-US" sz="1800" dirty="0" err="1"/>
              <a:t>χρησιμοποιήσει</a:t>
            </a:r>
            <a:endParaRPr lang="en-US" sz="1800" dirty="0"/>
          </a:p>
          <a:p>
            <a:r>
              <a:rPr lang="en-US" sz="1800" b="1" dirty="0" err="1"/>
              <a:t>Επιστροφή</a:t>
            </a:r>
            <a:r>
              <a:rPr lang="en-US" sz="1800" b="1" dirty="0"/>
              <a:t> </a:t>
            </a:r>
            <a:r>
              <a:rPr lang="en-US" sz="1800" b="1" dirty="0" err="1"/>
              <a:t>τιμής</a:t>
            </a:r>
            <a:r>
              <a:rPr lang="en-US" sz="1800" dirty="0"/>
              <a:t>: η </a:t>
            </a:r>
            <a:r>
              <a:rPr lang="en-US" sz="1800" dirty="0" err="1"/>
              <a:t>διεύθυνση</a:t>
            </a:r>
            <a:r>
              <a:rPr lang="en-US" sz="1800" dirty="0"/>
              <a:t> </a:t>
            </a:r>
            <a:r>
              <a:rPr lang="en-US" sz="1800" dirty="0" err="1"/>
              <a:t>στην</a:t>
            </a:r>
            <a:r>
              <a:rPr lang="en-US" sz="1800" dirty="0"/>
              <a:t> </a:t>
            </a:r>
            <a:r>
              <a:rPr lang="en-US" sz="1800" dirty="0" err="1"/>
              <a:t>οποία</a:t>
            </a:r>
            <a:r>
              <a:rPr lang="en-US" sz="1800" dirty="0"/>
              <a:t> </a:t>
            </a:r>
            <a:r>
              <a:rPr lang="en-US" sz="1800" dirty="0" err="1"/>
              <a:t>θα</a:t>
            </a:r>
            <a:r>
              <a:rPr lang="en-US" sz="1800" dirty="0"/>
              <a:t> </a:t>
            </a:r>
            <a:r>
              <a:rPr lang="en-US" sz="1800" dirty="0" err="1"/>
              <a:t>γραφεί</a:t>
            </a:r>
            <a:r>
              <a:rPr lang="en-US" sz="1800" dirty="0"/>
              <a:t> </a:t>
            </a:r>
            <a:r>
              <a:rPr lang="en-US" sz="1800" dirty="0" err="1"/>
              <a:t>το</a:t>
            </a:r>
            <a:r>
              <a:rPr lang="en-US" sz="1800" dirty="0"/>
              <a:t> </a:t>
            </a:r>
            <a:r>
              <a:rPr lang="en-US" sz="1800" dirty="0" err="1"/>
              <a:t>αποτέλεσμα</a:t>
            </a:r>
            <a:r>
              <a:rPr lang="en-US" sz="1800" dirty="0"/>
              <a:t> </a:t>
            </a:r>
            <a:r>
              <a:rPr lang="en-US" sz="1800" dirty="0" err="1"/>
              <a:t>της</a:t>
            </a:r>
            <a:r>
              <a:rPr lang="en-US" sz="1800" dirty="0"/>
              <a:t> </a:t>
            </a:r>
            <a:r>
              <a:rPr lang="en-US" sz="1800" dirty="0" err="1"/>
              <a:t>συνάρτησης</a:t>
            </a:r>
            <a:r>
              <a:rPr lang="en-US" sz="1800" dirty="0"/>
              <a:t> </a:t>
            </a:r>
            <a:r>
              <a:rPr lang="en-US" sz="1800" dirty="0" err="1"/>
              <a:t>όταν</a:t>
            </a:r>
            <a:r>
              <a:rPr lang="en-US" sz="1800" dirty="0"/>
              <a:t> </a:t>
            </a:r>
            <a:r>
              <a:rPr lang="en-US" sz="1800" dirty="0" err="1"/>
              <a:t>αυτό</a:t>
            </a:r>
            <a:r>
              <a:rPr lang="en-US" sz="1800" dirty="0"/>
              <a:t> </a:t>
            </a:r>
            <a:r>
              <a:rPr lang="en-US" sz="1800" dirty="0" err="1"/>
              <a:t>υπολογιστεί</a:t>
            </a:r>
            <a:endParaRPr lang="en-US" sz="1800" dirty="0"/>
          </a:p>
          <a:p>
            <a:pPr>
              <a:buFontTx/>
              <a:buNone/>
            </a:pPr>
            <a:endParaRPr lang="el-G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Εγγράφημα Δραστηριοποίησης</a:t>
            </a:r>
            <a:endParaRPr lang="el-G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l-GR" sz="1800" dirty="0" smtClean="0"/>
          </a:p>
          <a:p>
            <a:r>
              <a:rPr lang="en-US" sz="1800" dirty="0" err="1" smtClean="0"/>
              <a:t>Χώρος</a:t>
            </a:r>
            <a:r>
              <a:rPr lang="en-US" sz="1800" dirty="0" smtClean="0"/>
              <a:t> </a:t>
            </a:r>
            <a:r>
              <a:rPr lang="en-US" sz="1800" dirty="0" err="1"/>
              <a:t>αποθήκευσης</a:t>
            </a:r>
            <a:r>
              <a:rPr lang="en-US" sz="1800" dirty="0"/>
              <a:t> </a:t>
            </a:r>
            <a:r>
              <a:rPr lang="en-US" sz="1800" b="1" dirty="0" err="1"/>
              <a:t>παραμέτρων</a:t>
            </a:r>
            <a:r>
              <a:rPr lang="en-US" sz="1800" b="1" dirty="0"/>
              <a:t> </a:t>
            </a:r>
            <a:r>
              <a:rPr lang="en-US" sz="1800" b="1" dirty="0" err="1"/>
              <a:t>συνάρτησης</a:t>
            </a:r>
            <a:endParaRPr lang="en-US" sz="1800" b="1" dirty="0"/>
          </a:p>
          <a:p>
            <a:pPr lvl="1"/>
            <a:r>
              <a:rPr lang="en-US" sz="1800" dirty="0" err="1"/>
              <a:t>αποθηκεύεται</a:t>
            </a:r>
            <a:r>
              <a:rPr lang="en-US" sz="1800" dirty="0"/>
              <a:t> η </a:t>
            </a:r>
            <a:r>
              <a:rPr lang="en-US" sz="1800" dirty="0" err="1"/>
              <a:t>τιμή</a:t>
            </a:r>
            <a:r>
              <a:rPr lang="en-US" sz="1800" dirty="0"/>
              <a:t>, </a:t>
            </a:r>
            <a:r>
              <a:rPr lang="en-US" sz="1800" dirty="0" err="1"/>
              <a:t>αν</a:t>
            </a:r>
            <a:r>
              <a:rPr lang="en-US" sz="1800" dirty="0"/>
              <a:t> </a:t>
            </a:r>
            <a:r>
              <a:rPr lang="en-US" sz="1800" dirty="0" err="1"/>
              <a:t>πρόκειται</a:t>
            </a:r>
            <a:r>
              <a:rPr lang="en-US" sz="1800" dirty="0"/>
              <a:t> </a:t>
            </a:r>
            <a:r>
              <a:rPr lang="en-US" sz="1800" dirty="0" err="1"/>
              <a:t>για</a:t>
            </a:r>
            <a:r>
              <a:rPr lang="en-US" sz="1800" dirty="0"/>
              <a:t> </a:t>
            </a:r>
            <a:r>
              <a:rPr lang="en-US" sz="1800" dirty="0" err="1"/>
              <a:t>πέρασμα</a:t>
            </a:r>
            <a:r>
              <a:rPr lang="en-US" sz="1800" dirty="0"/>
              <a:t> </a:t>
            </a:r>
            <a:r>
              <a:rPr lang="en-US" sz="1800" dirty="0" err="1"/>
              <a:t>με</a:t>
            </a:r>
            <a:r>
              <a:rPr lang="en-US" sz="1800" dirty="0"/>
              <a:t> </a:t>
            </a:r>
            <a:r>
              <a:rPr lang="en-US" sz="1800" dirty="0" err="1"/>
              <a:t>τιμή</a:t>
            </a:r>
            <a:endParaRPr lang="en-US" sz="1800" dirty="0"/>
          </a:p>
          <a:p>
            <a:pPr lvl="1"/>
            <a:r>
              <a:rPr lang="en-US" sz="1800" dirty="0" err="1"/>
              <a:t>αποθηκεύεται</a:t>
            </a:r>
            <a:r>
              <a:rPr lang="en-US" sz="1800" dirty="0"/>
              <a:t> η </a:t>
            </a:r>
            <a:r>
              <a:rPr lang="en-US" sz="1800" dirty="0" err="1"/>
              <a:t>διεύθυνση</a:t>
            </a:r>
            <a:r>
              <a:rPr lang="en-US" sz="1800" dirty="0"/>
              <a:t>, </a:t>
            </a:r>
            <a:r>
              <a:rPr lang="en-US" sz="1800" dirty="0" err="1"/>
              <a:t>αν</a:t>
            </a:r>
            <a:r>
              <a:rPr lang="en-US" sz="1800" dirty="0"/>
              <a:t> </a:t>
            </a:r>
            <a:r>
              <a:rPr lang="en-US" sz="1800" dirty="0" err="1"/>
              <a:t>πρόκειται</a:t>
            </a:r>
            <a:r>
              <a:rPr lang="en-US" sz="1800" dirty="0"/>
              <a:t> </a:t>
            </a:r>
            <a:r>
              <a:rPr lang="en-US" sz="1800" dirty="0" err="1"/>
              <a:t>για</a:t>
            </a:r>
            <a:r>
              <a:rPr lang="en-US" sz="1800" dirty="0"/>
              <a:t> </a:t>
            </a:r>
            <a:r>
              <a:rPr lang="en-US" sz="1800" dirty="0" err="1"/>
              <a:t>πέρασμα</a:t>
            </a:r>
            <a:r>
              <a:rPr lang="en-US" sz="1800" dirty="0"/>
              <a:t> </a:t>
            </a:r>
            <a:r>
              <a:rPr lang="en-US" sz="1800" dirty="0" err="1"/>
              <a:t>με</a:t>
            </a:r>
            <a:r>
              <a:rPr lang="en-US" sz="1800" dirty="0"/>
              <a:t> </a:t>
            </a:r>
            <a:r>
              <a:rPr lang="en-US" sz="1800" dirty="0" err="1"/>
              <a:t>αναφορά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 err="1"/>
              <a:t>Χώρος</a:t>
            </a:r>
            <a:r>
              <a:rPr lang="en-US" sz="1800" dirty="0"/>
              <a:t> </a:t>
            </a:r>
            <a:r>
              <a:rPr lang="en-US" sz="1800" dirty="0" err="1"/>
              <a:t>αποθήκευσης</a:t>
            </a:r>
            <a:r>
              <a:rPr lang="en-US" sz="1800" dirty="0"/>
              <a:t> </a:t>
            </a:r>
            <a:r>
              <a:rPr lang="en-US" sz="1800" b="1" dirty="0" err="1"/>
              <a:t>τοπικών</a:t>
            </a:r>
            <a:r>
              <a:rPr lang="en-US" sz="1800" b="1" dirty="0"/>
              <a:t> </a:t>
            </a:r>
            <a:r>
              <a:rPr lang="en-US" sz="1800" b="1" dirty="0" err="1"/>
              <a:t>μεταβλητών</a:t>
            </a:r>
            <a:endParaRPr lang="en-US" sz="1800" b="1" dirty="0"/>
          </a:p>
          <a:p>
            <a:endParaRPr lang="en-US" sz="1800" dirty="0"/>
          </a:p>
          <a:p>
            <a:r>
              <a:rPr lang="en-US" sz="1800" dirty="0" err="1"/>
              <a:t>Χώρος</a:t>
            </a:r>
            <a:r>
              <a:rPr lang="en-US" sz="1800" dirty="0"/>
              <a:t> </a:t>
            </a:r>
            <a:r>
              <a:rPr lang="en-US" sz="1800" dirty="0" err="1"/>
              <a:t>αποθήκευσης</a:t>
            </a:r>
            <a:r>
              <a:rPr lang="en-US" sz="1800" dirty="0"/>
              <a:t> </a:t>
            </a:r>
            <a:r>
              <a:rPr lang="en-US" sz="1800" b="1" dirty="0" err="1"/>
              <a:t>προσωρινών</a:t>
            </a:r>
            <a:r>
              <a:rPr lang="en-US" sz="1800" b="1" dirty="0"/>
              <a:t> </a:t>
            </a:r>
            <a:r>
              <a:rPr lang="en-US" sz="1800" b="1" dirty="0" err="1"/>
              <a:t>μεταβλητών</a:t>
            </a:r>
            <a:endParaRPr lang="el-GR" sz="18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Ενέργειες στον Πίνακα Συμβόλων</a:t>
            </a:r>
            <a:endParaRPr lang="el-GR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dirty="0" err="1"/>
              <a:t>Προσθήκη</a:t>
            </a:r>
            <a:r>
              <a:rPr lang="en-US" sz="1800" b="1" dirty="0"/>
              <a:t> </a:t>
            </a:r>
            <a:r>
              <a:rPr lang="en-US" sz="1800" b="1" dirty="0" err="1"/>
              <a:t>νέου</a:t>
            </a:r>
            <a:r>
              <a:rPr lang="en-US" sz="1800" b="1" dirty="0"/>
              <a:t> Scope</a:t>
            </a:r>
            <a:r>
              <a:rPr lang="en-US" sz="1800" dirty="0"/>
              <a:t>: </a:t>
            </a:r>
            <a:r>
              <a:rPr lang="en-US" sz="1800" dirty="0" err="1"/>
              <a:t>όταν</a:t>
            </a:r>
            <a:r>
              <a:rPr lang="en-US" sz="1800" dirty="0"/>
              <a:t> </a:t>
            </a:r>
            <a:r>
              <a:rPr lang="en-US" sz="1800" dirty="0" err="1"/>
              <a:t>ξεκινάμε</a:t>
            </a:r>
            <a:r>
              <a:rPr lang="en-US" sz="1800" dirty="0"/>
              <a:t> </a:t>
            </a:r>
            <a:r>
              <a:rPr lang="en-US" sz="1800" dirty="0" err="1"/>
              <a:t>τη</a:t>
            </a:r>
            <a:r>
              <a:rPr lang="en-US" sz="1800" dirty="0"/>
              <a:t> </a:t>
            </a:r>
            <a:r>
              <a:rPr lang="en-US" sz="1800" dirty="0" err="1"/>
              <a:t>μετάφραση</a:t>
            </a:r>
            <a:r>
              <a:rPr lang="en-US" sz="1800" dirty="0"/>
              <a:t> </a:t>
            </a:r>
            <a:r>
              <a:rPr lang="en-US" sz="1800" dirty="0" err="1"/>
              <a:t>μιας</a:t>
            </a:r>
            <a:r>
              <a:rPr lang="en-US" sz="1800" dirty="0"/>
              <a:t> </a:t>
            </a:r>
            <a:r>
              <a:rPr lang="en-US" sz="1800" dirty="0" err="1"/>
              <a:t>νέας</a:t>
            </a:r>
            <a:r>
              <a:rPr lang="en-US" sz="1800" dirty="0"/>
              <a:t> </a:t>
            </a:r>
            <a:r>
              <a:rPr lang="en-US" sz="1800" dirty="0" err="1"/>
              <a:t>συνάρτησης</a:t>
            </a:r>
            <a:endParaRPr lang="en-US" sz="1800" dirty="0"/>
          </a:p>
          <a:p>
            <a:r>
              <a:rPr lang="en-US" sz="1800" b="1" dirty="0" err="1"/>
              <a:t>Διαφραφή</a:t>
            </a:r>
            <a:r>
              <a:rPr lang="en-US" sz="1800" b="1" dirty="0"/>
              <a:t> Scope</a:t>
            </a:r>
            <a:r>
              <a:rPr lang="en-US" sz="1800" dirty="0"/>
              <a:t>: </a:t>
            </a:r>
            <a:r>
              <a:rPr lang="en-US" sz="1800" dirty="0" err="1"/>
              <a:t>όταν</a:t>
            </a:r>
            <a:r>
              <a:rPr lang="en-US" sz="1800" dirty="0"/>
              <a:t> </a:t>
            </a:r>
            <a:r>
              <a:rPr lang="en-US" sz="1800" dirty="0" err="1"/>
              <a:t>τελειώνουμε</a:t>
            </a:r>
            <a:r>
              <a:rPr lang="en-US" sz="1800" dirty="0"/>
              <a:t> </a:t>
            </a:r>
            <a:r>
              <a:rPr lang="en-US" sz="1800" dirty="0" err="1"/>
              <a:t>τη</a:t>
            </a:r>
            <a:r>
              <a:rPr lang="en-US" sz="1800" dirty="0"/>
              <a:t> </a:t>
            </a:r>
            <a:r>
              <a:rPr lang="en-US" sz="1800" dirty="0" err="1"/>
              <a:t>μετάφραση</a:t>
            </a:r>
            <a:r>
              <a:rPr lang="en-US" sz="1800" dirty="0"/>
              <a:t> </a:t>
            </a:r>
            <a:r>
              <a:rPr lang="en-US" sz="1800" dirty="0" err="1"/>
              <a:t>μιας</a:t>
            </a:r>
            <a:r>
              <a:rPr lang="en-US" sz="1800" dirty="0"/>
              <a:t> </a:t>
            </a:r>
            <a:r>
              <a:rPr lang="en-US" sz="1800" dirty="0" err="1"/>
              <a:t>συνάρτησης</a:t>
            </a:r>
            <a:r>
              <a:rPr lang="en-US" sz="1800" dirty="0"/>
              <a:t> - </a:t>
            </a:r>
            <a:r>
              <a:rPr lang="en-US" sz="1800" dirty="0" err="1"/>
              <a:t>με</a:t>
            </a:r>
            <a:r>
              <a:rPr lang="en-US" sz="1800" dirty="0"/>
              <a:t> </a:t>
            </a:r>
            <a:r>
              <a:rPr lang="en-US" sz="1800" dirty="0" err="1"/>
              <a:t>τη</a:t>
            </a:r>
            <a:r>
              <a:rPr lang="en-US" sz="1800" dirty="0"/>
              <a:t> </a:t>
            </a:r>
            <a:r>
              <a:rPr lang="en-US" sz="1800" dirty="0" err="1"/>
              <a:t>διαγραφή</a:t>
            </a:r>
            <a:r>
              <a:rPr lang="en-US" sz="1800" dirty="0"/>
              <a:t> </a:t>
            </a:r>
            <a:r>
              <a:rPr lang="en-US" sz="1800" dirty="0" err="1"/>
              <a:t>διαγράφουμε</a:t>
            </a:r>
            <a:r>
              <a:rPr lang="en-US" sz="1800" dirty="0"/>
              <a:t> </a:t>
            </a:r>
            <a:r>
              <a:rPr lang="en-US" sz="1800" dirty="0" err="1"/>
              <a:t>την</a:t>
            </a:r>
            <a:r>
              <a:rPr lang="en-US" sz="1800" dirty="0"/>
              <a:t> </a:t>
            </a:r>
            <a:r>
              <a:rPr lang="en-US" sz="1800" dirty="0" err="1"/>
              <a:t>εγγραφή</a:t>
            </a:r>
            <a:r>
              <a:rPr lang="en-US" sz="1800" dirty="0"/>
              <a:t> (record) </a:t>
            </a:r>
            <a:r>
              <a:rPr lang="en-US" sz="1800" dirty="0" err="1"/>
              <a:t>του</a:t>
            </a:r>
            <a:r>
              <a:rPr lang="en-US" sz="1800" dirty="0"/>
              <a:t> Scope </a:t>
            </a:r>
            <a:r>
              <a:rPr lang="en-US" sz="1800" dirty="0" err="1"/>
              <a:t>και</a:t>
            </a:r>
            <a:r>
              <a:rPr lang="en-US" sz="1800" dirty="0"/>
              <a:t> </a:t>
            </a:r>
            <a:r>
              <a:rPr lang="en-US" sz="1800" dirty="0" err="1"/>
              <a:t>όλες</a:t>
            </a:r>
            <a:r>
              <a:rPr lang="en-US" sz="1800" dirty="0"/>
              <a:t> </a:t>
            </a:r>
            <a:r>
              <a:rPr lang="en-US" sz="1800" dirty="0" err="1"/>
              <a:t>τις</a:t>
            </a:r>
            <a:r>
              <a:rPr lang="en-US" sz="1800" dirty="0"/>
              <a:t> </a:t>
            </a:r>
            <a:r>
              <a:rPr lang="en-US" sz="1800" dirty="0" err="1"/>
              <a:t>λίστες</a:t>
            </a:r>
            <a:r>
              <a:rPr lang="en-US" sz="1800" dirty="0"/>
              <a:t> </a:t>
            </a:r>
            <a:r>
              <a:rPr lang="en-US" sz="1800" dirty="0" err="1"/>
              <a:t>με</a:t>
            </a:r>
            <a:r>
              <a:rPr lang="en-US" sz="1800" dirty="0"/>
              <a:t> </a:t>
            </a:r>
            <a:r>
              <a:rPr lang="en-US" sz="1800" dirty="0" err="1"/>
              <a:t>τα</a:t>
            </a:r>
            <a:r>
              <a:rPr lang="en-US" sz="1800" dirty="0"/>
              <a:t> Entity </a:t>
            </a:r>
            <a:r>
              <a:rPr lang="en-US" sz="1800" dirty="0" err="1"/>
              <a:t>και</a:t>
            </a:r>
            <a:r>
              <a:rPr lang="en-US" sz="1800" dirty="0"/>
              <a:t> </a:t>
            </a:r>
            <a:r>
              <a:rPr lang="en-US" sz="1800" dirty="0" err="1"/>
              <a:t>τα</a:t>
            </a:r>
            <a:r>
              <a:rPr lang="en-US" sz="1800" dirty="0"/>
              <a:t> Argument </a:t>
            </a:r>
            <a:r>
              <a:rPr lang="en-US" sz="1800" dirty="0" err="1"/>
              <a:t>που</a:t>
            </a:r>
            <a:r>
              <a:rPr lang="en-US" sz="1800" dirty="0"/>
              <a:t> </a:t>
            </a:r>
            <a:r>
              <a:rPr lang="en-US" sz="1800" dirty="0" err="1"/>
              <a:t>εξαρτώνται</a:t>
            </a:r>
            <a:r>
              <a:rPr lang="en-US" sz="1800" dirty="0"/>
              <a:t> </a:t>
            </a:r>
            <a:r>
              <a:rPr lang="en-US" sz="1800" dirty="0" err="1"/>
              <a:t>από</a:t>
            </a:r>
            <a:r>
              <a:rPr lang="en-US" sz="1800" dirty="0"/>
              <a:t> </a:t>
            </a:r>
            <a:r>
              <a:rPr lang="en-US" sz="1800" dirty="0" err="1"/>
              <a:t>αυτήν</a:t>
            </a:r>
            <a:endParaRPr lang="en-US" sz="1800" dirty="0"/>
          </a:p>
          <a:p>
            <a:r>
              <a:rPr lang="en-US" sz="1800" b="1" dirty="0" err="1"/>
              <a:t>Προσθήκη</a:t>
            </a:r>
            <a:r>
              <a:rPr lang="en-US" sz="1800" b="1" dirty="0"/>
              <a:t> </a:t>
            </a:r>
            <a:r>
              <a:rPr lang="en-US" sz="1800" b="1" dirty="0" err="1"/>
              <a:t>νέου</a:t>
            </a:r>
            <a:r>
              <a:rPr lang="en-US" sz="1800" b="1" dirty="0"/>
              <a:t> Entity</a:t>
            </a:r>
          </a:p>
          <a:p>
            <a:pPr lvl="1"/>
            <a:r>
              <a:rPr lang="en-US" sz="1800" dirty="0" err="1"/>
              <a:t>όταν</a:t>
            </a:r>
            <a:r>
              <a:rPr lang="en-US" sz="1800" dirty="0"/>
              <a:t> </a:t>
            </a:r>
            <a:r>
              <a:rPr lang="en-US" sz="1800" dirty="0" err="1"/>
              <a:t>συναντάμε</a:t>
            </a:r>
            <a:r>
              <a:rPr lang="en-US" sz="1800" dirty="0"/>
              <a:t> </a:t>
            </a:r>
            <a:r>
              <a:rPr lang="en-US" sz="1800" dirty="0" err="1"/>
              <a:t>δήλωση</a:t>
            </a:r>
            <a:r>
              <a:rPr lang="en-US" sz="1800" dirty="0"/>
              <a:t> </a:t>
            </a:r>
            <a:r>
              <a:rPr lang="en-US" sz="1800" dirty="0" err="1"/>
              <a:t>μεταβλητής</a:t>
            </a:r>
            <a:endParaRPr lang="en-US" sz="1800" dirty="0"/>
          </a:p>
          <a:p>
            <a:pPr lvl="1"/>
            <a:r>
              <a:rPr lang="en-US" sz="1800" dirty="0" err="1"/>
              <a:t>όταν</a:t>
            </a:r>
            <a:r>
              <a:rPr lang="en-US" sz="1800" dirty="0"/>
              <a:t> </a:t>
            </a:r>
            <a:r>
              <a:rPr lang="en-US" sz="1800" dirty="0" err="1"/>
              <a:t>δημιουργείται</a:t>
            </a:r>
            <a:r>
              <a:rPr lang="en-US" sz="1800" dirty="0"/>
              <a:t> </a:t>
            </a:r>
            <a:r>
              <a:rPr lang="en-US" sz="1800" dirty="0" err="1"/>
              <a:t>νέα</a:t>
            </a:r>
            <a:r>
              <a:rPr lang="en-US" sz="1800" dirty="0"/>
              <a:t> </a:t>
            </a:r>
            <a:r>
              <a:rPr lang="en-US" sz="1800" dirty="0" err="1"/>
              <a:t>προσωρινή</a:t>
            </a:r>
            <a:r>
              <a:rPr lang="en-US" sz="1800" dirty="0"/>
              <a:t> </a:t>
            </a:r>
            <a:r>
              <a:rPr lang="en-US" sz="1800" dirty="0" err="1"/>
              <a:t>μεταβλητή</a:t>
            </a:r>
            <a:endParaRPr lang="en-US" sz="1800" dirty="0"/>
          </a:p>
          <a:p>
            <a:pPr lvl="1"/>
            <a:r>
              <a:rPr lang="en-US" sz="1800" dirty="0" err="1"/>
              <a:t>όταν</a:t>
            </a:r>
            <a:r>
              <a:rPr lang="en-US" sz="1800" dirty="0"/>
              <a:t> </a:t>
            </a:r>
            <a:r>
              <a:rPr lang="en-US" sz="1800" dirty="0" err="1"/>
              <a:t>συναντάμε</a:t>
            </a:r>
            <a:r>
              <a:rPr lang="en-US" sz="1800" dirty="0"/>
              <a:t> </a:t>
            </a:r>
            <a:r>
              <a:rPr lang="en-US" sz="1800" dirty="0" err="1"/>
              <a:t>δήλωση</a:t>
            </a:r>
            <a:r>
              <a:rPr lang="en-US" sz="1800" dirty="0"/>
              <a:t> </a:t>
            </a:r>
            <a:r>
              <a:rPr lang="en-US" sz="1800" dirty="0" err="1"/>
              <a:t>νέας</a:t>
            </a:r>
            <a:r>
              <a:rPr lang="en-US" sz="1800" dirty="0"/>
              <a:t> </a:t>
            </a:r>
            <a:r>
              <a:rPr lang="en-US" sz="1800" dirty="0" err="1"/>
              <a:t>συνάρτησης</a:t>
            </a:r>
            <a:endParaRPr lang="en-US" sz="1800" dirty="0"/>
          </a:p>
          <a:p>
            <a:pPr lvl="1"/>
            <a:r>
              <a:rPr lang="en-US" sz="1800" dirty="0" err="1"/>
              <a:t>όταν</a:t>
            </a:r>
            <a:r>
              <a:rPr lang="en-US" sz="1800" dirty="0"/>
              <a:t> </a:t>
            </a:r>
            <a:r>
              <a:rPr lang="en-US" sz="1800" dirty="0" err="1"/>
              <a:t>συναντάμε</a:t>
            </a:r>
            <a:r>
              <a:rPr lang="en-US" sz="1800" dirty="0"/>
              <a:t> </a:t>
            </a:r>
            <a:r>
              <a:rPr lang="en-US" sz="1800" dirty="0" err="1"/>
              <a:t>δήλωση</a:t>
            </a:r>
            <a:r>
              <a:rPr lang="en-US" sz="1800" dirty="0"/>
              <a:t> </a:t>
            </a:r>
            <a:r>
              <a:rPr lang="en-US" sz="1800" dirty="0" err="1"/>
              <a:t>τυπικής</a:t>
            </a:r>
            <a:r>
              <a:rPr lang="en-US" sz="1800" dirty="0"/>
              <a:t> </a:t>
            </a:r>
            <a:r>
              <a:rPr lang="en-US" sz="1800" dirty="0" err="1"/>
              <a:t>παραμέτρου</a:t>
            </a:r>
            <a:r>
              <a:rPr lang="en-US" sz="1800" dirty="0"/>
              <a:t> </a:t>
            </a:r>
            <a:r>
              <a:rPr lang="en-US" sz="1800" dirty="0" err="1"/>
              <a:t>συνάρτησης</a:t>
            </a:r>
            <a:endParaRPr lang="el-GR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Ενέργειες στον Πίνακα Συμβόλων</a:t>
            </a:r>
            <a:endParaRPr lang="el-GR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dirty="0" err="1"/>
              <a:t>Προσθήκη</a:t>
            </a:r>
            <a:r>
              <a:rPr lang="en-US" sz="1800" b="1" dirty="0"/>
              <a:t> </a:t>
            </a:r>
            <a:r>
              <a:rPr lang="en-US" sz="1800" b="1" dirty="0" err="1"/>
              <a:t>νέου</a:t>
            </a:r>
            <a:r>
              <a:rPr lang="en-US" sz="1800" b="1" dirty="0"/>
              <a:t> Argument</a:t>
            </a:r>
            <a:r>
              <a:rPr lang="en-US" sz="1800" dirty="0"/>
              <a:t>: </a:t>
            </a:r>
            <a:r>
              <a:rPr lang="en-US" sz="1800" dirty="0" err="1"/>
              <a:t>όταν</a:t>
            </a:r>
            <a:r>
              <a:rPr lang="en-US" sz="1800" dirty="0"/>
              <a:t> </a:t>
            </a:r>
            <a:r>
              <a:rPr lang="en-US" sz="1800" dirty="0" err="1"/>
              <a:t>συναντάμε</a:t>
            </a:r>
            <a:r>
              <a:rPr lang="en-US" sz="1800" dirty="0"/>
              <a:t> </a:t>
            </a:r>
            <a:r>
              <a:rPr lang="en-US" sz="1800" dirty="0" err="1"/>
              <a:t>δήλωση</a:t>
            </a:r>
            <a:r>
              <a:rPr lang="en-US" sz="1800" dirty="0"/>
              <a:t> </a:t>
            </a:r>
            <a:r>
              <a:rPr lang="en-US" sz="1800" dirty="0" err="1"/>
              <a:t>τυπικής</a:t>
            </a:r>
            <a:r>
              <a:rPr lang="en-US" sz="1800" dirty="0"/>
              <a:t> </a:t>
            </a:r>
            <a:r>
              <a:rPr lang="en-US" sz="1800" dirty="0" err="1"/>
              <a:t>παραμέτρου</a:t>
            </a:r>
            <a:r>
              <a:rPr lang="en-US" sz="1800" dirty="0"/>
              <a:t> </a:t>
            </a:r>
            <a:r>
              <a:rPr lang="en-US" sz="1800" dirty="0" err="1"/>
              <a:t>συνάρτησης</a:t>
            </a:r>
            <a:endParaRPr lang="en-US" sz="1800" dirty="0"/>
          </a:p>
          <a:p>
            <a:r>
              <a:rPr lang="en-US" sz="1800" b="1" dirty="0" err="1"/>
              <a:t>Αναζήτηση</a:t>
            </a:r>
            <a:r>
              <a:rPr lang="en-US" sz="1800" dirty="0"/>
              <a:t>: </a:t>
            </a:r>
            <a:r>
              <a:rPr lang="en-US" sz="1800" dirty="0" err="1"/>
              <a:t>μπορεί</a:t>
            </a:r>
            <a:r>
              <a:rPr lang="en-US" sz="1800" dirty="0"/>
              <a:t> </a:t>
            </a:r>
            <a:r>
              <a:rPr lang="en-US" sz="1800" dirty="0" err="1"/>
              <a:t>να</a:t>
            </a:r>
            <a:r>
              <a:rPr lang="en-US" sz="1800" dirty="0"/>
              <a:t> </a:t>
            </a:r>
            <a:r>
              <a:rPr lang="en-US" sz="1800" dirty="0" err="1"/>
              <a:t>αναζητηθεί</a:t>
            </a:r>
            <a:r>
              <a:rPr lang="en-US" sz="1800" dirty="0"/>
              <a:t> </a:t>
            </a:r>
            <a:r>
              <a:rPr lang="en-US" sz="1800" dirty="0" err="1"/>
              <a:t>κάποιο</a:t>
            </a:r>
            <a:r>
              <a:rPr lang="en-US" sz="1800" dirty="0"/>
              <a:t> entity </a:t>
            </a:r>
            <a:r>
              <a:rPr lang="en-US" sz="1800" dirty="0" err="1"/>
              <a:t>με</a:t>
            </a:r>
            <a:r>
              <a:rPr lang="en-US" sz="1800" dirty="0"/>
              <a:t> </a:t>
            </a:r>
            <a:r>
              <a:rPr lang="en-US" sz="1800" dirty="0" err="1"/>
              <a:t>βάση</a:t>
            </a:r>
            <a:r>
              <a:rPr lang="en-US" sz="1800" dirty="0"/>
              <a:t> </a:t>
            </a:r>
            <a:r>
              <a:rPr lang="en-US" sz="1800" dirty="0" err="1"/>
              <a:t>το</a:t>
            </a:r>
            <a:r>
              <a:rPr lang="en-US" sz="1800" dirty="0"/>
              <a:t> </a:t>
            </a:r>
            <a:r>
              <a:rPr lang="en-US" sz="1800" dirty="0" err="1"/>
              <a:t>όνομά</a:t>
            </a:r>
            <a:r>
              <a:rPr lang="en-US" sz="1800" dirty="0"/>
              <a:t> </a:t>
            </a:r>
            <a:r>
              <a:rPr lang="en-US" sz="1800" dirty="0" err="1"/>
              <a:t>του</a:t>
            </a:r>
            <a:r>
              <a:rPr lang="en-US" sz="1800" dirty="0"/>
              <a:t>.</a:t>
            </a:r>
          </a:p>
          <a:p>
            <a:pPr>
              <a:buFontTx/>
              <a:buNone/>
            </a:pPr>
            <a:r>
              <a:rPr lang="en-US" dirty="0"/>
              <a:t>		</a:t>
            </a:r>
            <a:r>
              <a:rPr lang="en-US" sz="1800" dirty="0"/>
              <a:t>Η </a:t>
            </a:r>
            <a:r>
              <a:rPr lang="en-US" sz="1800" dirty="0" err="1"/>
              <a:t>αναζήτηση</a:t>
            </a:r>
            <a:r>
              <a:rPr lang="en-US" sz="1800" dirty="0"/>
              <a:t> </a:t>
            </a:r>
            <a:r>
              <a:rPr lang="en-US" sz="1800" dirty="0" err="1"/>
              <a:t>ενός</a:t>
            </a:r>
            <a:r>
              <a:rPr lang="en-US" sz="1800" dirty="0"/>
              <a:t> entity </a:t>
            </a:r>
            <a:r>
              <a:rPr lang="en-US" sz="1800" dirty="0" err="1"/>
              <a:t>γίνεται</a:t>
            </a:r>
            <a:r>
              <a:rPr lang="en-US" sz="1800" dirty="0"/>
              <a:t> </a:t>
            </a:r>
            <a:r>
              <a:rPr lang="en-US" sz="1800" dirty="0" err="1"/>
              <a:t>ξεκινώντας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dirty="0" err="1"/>
              <a:t>από</a:t>
            </a:r>
            <a:r>
              <a:rPr lang="en-US" sz="1800" dirty="0"/>
              <a:t> </a:t>
            </a:r>
            <a:r>
              <a:rPr lang="en-US" sz="1800" dirty="0" err="1"/>
              <a:t>την</a:t>
            </a:r>
            <a:r>
              <a:rPr lang="en-US" sz="1800" dirty="0"/>
              <a:t> </a:t>
            </a:r>
            <a:r>
              <a:rPr lang="en-US" sz="1800" dirty="0" err="1"/>
              <a:t>αρχή</a:t>
            </a:r>
            <a:r>
              <a:rPr lang="en-US" sz="1800" dirty="0"/>
              <a:t> </a:t>
            </a:r>
            <a:r>
              <a:rPr lang="en-US" sz="1800" dirty="0" err="1"/>
              <a:t>του</a:t>
            </a:r>
            <a:r>
              <a:rPr lang="en-US" sz="1800" dirty="0"/>
              <a:t> </a:t>
            </a:r>
            <a:r>
              <a:rPr lang="en-US" sz="1800" dirty="0" err="1"/>
              <a:t>πίνακα</a:t>
            </a:r>
            <a:r>
              <a:rPr lang="en-US" sz="1800" dirty="0"/>
              <a:t> </a:t>
            </a:r>
            <a:r>
              <a:rPr lang="en-US" sz="1800" dirty="0" err="1"/>
              <a:t>και</a:t>
            </a:r>
            <a:r>
              <a:rPr lang="en-US" sz="1800" dirty="0"/>
              <a:t> </a:t>
            </a:r>
            <a:r>
              <a:rPr lang="en-US" sz="1800" dirty="0" err="1"/>
              <a:t>την</a:t>
            </a:r>
            <a:r>
              <a:rPr lang="en-US" sz="1800" dirty="0"/>
              <a:t> </a:t>
            </a:r>
            <a:r>
              <a:rPr lang="en-US" sz="1800" dirty="0" err="1"/>
              <a:t>πρώτη</a:t>
            </a:r>
            <a:r>
              <a:rPr lang="en-US" sz="1800" dirty="0"/>
              <a:t> </a:t>
            </a:r>
            <a:r>
              <a:rPr lang="en-US" sz="1800" dirty="0" err="1"/>
              <a:t>του</a:t>
            </a:r>
            <a:r>
              <a:rPr lang="en-US" sz="1800" dirty="0"/>
              <a:t> </a:t>
            </a:r>
            <a:r>
              <a:rPr lang="en-US" sz="1800" dirty="0" err="1"/>
              <a:t>γραμμή</a:t>
            </a:r>
            <a:r>
              <a:rPr lang="en-US" sz="1800" dirty="0"/>
              <a:t>.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dirty="0" err="1"/>
              <a:t>Αν</a:t>
            </a:r>
            <a:r>
              <a:rPr lang="en-US" sz="1800" dirty="0"/>
              <a:t> </a:t>
            </a:r>
            <a:r>
              <a:rPr lang="en-US" sz="1800" dirty="0" err="1"/>
              <a:t>δε</a:t>
            </a:r>
            <a:r>
              <a:rPr lang="en-US" sz="1800" dirty="0"/>
              <a:t> </a:t>
            </a:r>
            <a:r>
              <a:rPr lang="en-US" sz="1800" dirty="0" err="1"/>
              <a:t>βρεθεί</a:t>
            </a:r>
            <a:r>
              <a:rPr lang="en-US" sz="1800" dirty="0"/>
              <a:t> </a:t>
            </a:r>
            <a:r>
              <a:rPr lang="en-US" sz="1800" dirty="0" err="1"/>
              <a:t>πηγαίνουμε</a:t>
            </a:r>
            <a:r>
              <a:rPr lang="en-US" sz="1800" dirty="0"/>
              <a:t> </a:t>
            </a:r>
            <a:r>
              <a:rPr lang="en-US" sz="1800" dirty="0" err="1"/>
              <a:t>στην</a:t>
            </a:r>
            <a:r>
              <a:rPr lang="en-US" sz="1800" dirty="0"/>
              <a:t> </a:t>
            </a:r>
            <a:r>
              <a:rPr lang="en-US" sz="1800" dirty="0" err="1"/>
              <a:t>επόμενη</a:t>
            </a:r>
            <a:r>
              <a:rPr lang="en-US" sz="1800" dirty="0"/>
              <a:t> </a:t>
            </a:r>
            <a:r>
              <a:rPr lang="en-US" sz="1800" dirty="0" err="1"/>
              <a:t>γραμμή</a:t>
            </a:r>
            <a:r>
              <a:rPr lang="en-US" sz="1800" dirty="0"/>
              <a:t> </a:t>
            </a:r>
            <a:r>
              <a:rPr lang="en-US" sz="1800" dirty="0" err="1"/>
              <a:t>έως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dirty="0" err="1"/>
              <a:t>ότου</a:t>
            </a:r>
            <a:r>
              <a:rPr lang="en-US" sz="1800" dirty="0"/>
              <a:t> </a:t>
            </a:r>
            <a:r>
              <a:rPr lang="en-US" sz="1800" dirty="0" err="1"/>
              <a:t>βρεθεί</a:t>
            </a:r>
            <a:r>
              <a:rPr lang="en-US" sz="1800" dirty="0"/>
              <a:t> </a:t>
            </a:r>
            <a:r>
              <a:rPr lang="en-US" sz="1800" dirty="0" err="1"/>
              <a:t>το</a:t>
            </a:r>
            <a:r>
              <a:rPr lang="en-US" sz="1800" dirty="0"/>
              <a:t> entity ή </a:t>
            </a:r>
            <a:r>
              <a:rPr lang="en-US" sz="1800" dirty="0" err="1"/>
              <a:t>τελειώσουν</a:t>
            </a:r>
            <a:r>
              <a:rPr lang="en-US" sz="1800" dirty="0"/>
              <a:t> </a:t>
            </a:r>
            <a:r>
              <a:rPr lang="en-US" sz="1800" dirty="0" err="1"/>
              <a:t>όλα</a:t>
            </a:r>
            <a:r>
              <a:rPr lang="en-US" sz="1800" dirty="0"/>
              <a:t>  </a:t>
            </a:r>
            <a:r>
              <a:rPr lang="en-US" sz="1800" dirty="0" err="1"/>
              <a:t>τα</a:t>
            </a:r>
            <a:r>
              <a:rPr lang="en-US" sz="1800" dirty="0"/>
              <a:t> entities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dirty="0" err="1"/>
              <a:t>οπότε</a:t>
            </a:r>
            <a:r>
              <a:rPr lang="en-US" sz="1800" dirty="0"/>
              <a:t> </a:t>
            </a:r>
            <a:r>
              <a:rPr lang="en-US" sz="1800" dirty="0" err="1"/>
              <a:t>επιστρέφουμε</a:t>
            </a:r>
            <a:r>
              <a:rPr lang="en-US" sz="1800" dirty="0"/>
              <a:t> </a:t>
            </a:r>
            <a:r>
              <a:rPr lang="en-US" sz="1800" dirty="0" err="1"/>
              <a:t>και</a:t>
            </a:r>
            <a:r>
              <a:rPr lang="en-US" sz="1800" dirty="0"/>
              <a:t> </a:t>
            </a:r>
            <a:r>
              <a:rPr lang="en-US" sz="1800" dirty="0" err="1"/>
              <a:t>μήνυμα</a:t>
            </a:r>
            <a:r>
              <a:rPr lang="en-US" sz="1800" dirty="0"/>
              <a:t> </a:t>
            </a:r>
            <a:r>
              <a:rPr lang="en-US" sz="1800" dirty="0" err="1"/>
              <a:t>λάθους</a:t>
            </a:r>
            <a:r>
              <a:rPr lang="en-US" sz="1800" dirty="0"/>
              <a:t>. </a:t>
            </a:r>
            <a:r>
              <a:rPr lang="en-US" sz="1800" dirty="0" err="1"/>
              <a:t>Αν</a:t>
            </a:r>
            <a:r>
              <a:rPr lang="en-US" sz="1800" dirty="0"/>
              <a:t> </a:t>
            </a:r>
            <a:r>
              <a:rPr lang="en-US" sz="1800" dirty="0" err="1"/>
              <a:t>με</a:t>
            </a:r>
            <a:r>
              <a:rPr lang="en-US" sz="1800" dirty="0"/>
              <a:t> </a:t>
            </a:r>
            <a:r>
              <a:rPr lang="en-US" sz="1800" dirty="0" err="1"/>
              <a:t>το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dirty="0" err="1"/>
              <a:t>ζητούμενο</a:t>
            </a:r>
            <a:r>
              <a:rPr lang="en-US" sz="1800" dirty="0"/>
              <a:t> </a:t>
            </a:r>
            <a:r>
              <a:rPr lang="en-US" sz="1800" dirty="0" err="1"/>
              <a:t>όνομα</a:t>
            </a:r>
            <a:r>
              <a:rPr lang="en-US" sz="1800" dirty="0"/>
              <a:t> </a:t>
            </a:r>
            <a:r>
              <a:rPr lang="en-US" sz="1800" dirty="0" err="1"/>
              <a:t>υπάρχει</a:t>
            </a:r>
            <a:r>
              <a:rPr lang="en-US" sz="1800" dirty="0"/>
              <a:t> </a:t>
            </a:r>
            <a:r>
              <a:rPr lang="en-US" sz="1800" dirty="0" err="1"/>
              <a:t>πάνω</a:t>
            </a:r>
            <a:r>
              <a:rPr lang="en-US" sz="1800" dirty="0"/>
              <a:t> </a:t>
            </a:r>
            <a:r>
              <a:rPr lang="en-US" sz="1800" dirty="0" err="1"/>
              <a:t>από</a:t>
            </a:r>
            <a:r>
              <a:rPr lang="en-US" sz="1800" dirty="0"/>
              <a:t> </a:t>
            </a:r>
            <a:r>
              <a:rPr lang="en-US" sz="1800" dirty="0" err="1"/>
              <a:t>ένα</a:t>
            </a:r>
            <a:r>
              <a:rPr lang="en-US" sz="1800" dirty="0"/>
              <a:t> entity </a:t>
            </a:r>
            <a:r>
              <a:rPr lang="en-US" sz="1800" dirty="0" err="1"/>
              <a:t>τότε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dirty="0" err="1"/>
              <a:t>επιστρέφουμε</a:t>
            </a:r>
            <a:r>
              <a:rPr lang="en-US" sz="1800" dirty="0"/>
              <a:t> </a:t>
            </a:r>
            <a:r>
              <a:rPr lang="en-US" sz="1800" dirty="0" err="1"/>
              <a:t>το</a:t>
            </a:r>
            <a:r>
              <a:rPr lang="en-US" sz="1800" dirty="0"/>
              <a:t> </a:t>
            </a:r>
            <a:r>
              <a:rPr lang="en-US" sz="1800" dirty="0" err="1"/>
              <a:t>πρώτο</a:t>
            </a:r>
            <a:r>
              <a:rPr lang="en-US" sz="1800" dirty="0"/>
              <a:t> </a:t>
            </a:r>
            <a:r>
              <a:rPr lang="en-US" sz="1800" dirty="0" err="1"/>
              <a:t>που</a:t>
            </a:r>
            <a:r>
              <a:rPr lang="en-US" sz="1800" dirty="0"/>
              <a:t> </a:t>
            </a:r>
            <a:r>
              <a:rPr lang="en-US" sz="1800" dirty="0" err="1"/>
              <a:t>θα</a:t>
            </a:r>
            <a:r>
              <a:rPr lang="en-US" sz="1800" dirty="0"/>
              <a:t> </a:t>
            </a:r>
            <a:r>
              <a:rPr lang="en-US" sz="1800" dirty="0" err="1"/>
              <a:t>συναντήσουμε</a:t>
            </a:r>
            <a:endParaRPr lang="el-GR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- 1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857620" y="313024"/>
            <a:ext cx="2457440" cy="3643338"/>
          </a:xfrm>
          <a:solidFill>
            <a:schemeClr val="accent3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program 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ps</a:t>
            </a:r>
            <a:endParaRPr lang="en-US" dirty="0" smtClean="0">
              <a:solidFill>
                <a:srgbClr val="00800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{	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var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a,b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function f(in a)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{	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var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 c;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	c=a+1;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	return c }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a=1;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b=f(in a)  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- 1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857620" y="313024"/>
            <a:ext cx="2457440" cy="3643338"/>
          </a:xfrm>
          <a:solidFill>
            <a:schemeClr val="accent3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program </a:t>
            </a:r>
            <a:r>
              <a:rPr lang="en-US" b="1" dirty="0" err="1" smtClean="0">
                <a:solidFill>
                  <a:srgbClr val="0000FF"/>
                </a:solidFill>
                <a:latin typeface="Consolas" pitchFamily="49" charset="0"/>
              </a:rPr>
              <a:t>ps</a:t>
            </a:r>
            <a:endParaRPr lang="en-US" b="1" dirty="0" smtClean="0">
              <a:solidFill>
                <a:srgbClr val="0000FF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{	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var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a,b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function f(in a)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{	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var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 c;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	c=a+1;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	return c }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a=1;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b=f(in a)  }</a:t>
            </a:r>
          </a:p>
        </p:txBody>
      </p:sp>
      <p:sp>
        <p:nvSpPr>
          <p:cNvPr id="4" name="3 - Έλλειψη"/>
          <p:cNvSpPr/>
          <p:nvPr/>
        </p:nvSpPr>
        <p:spPr bwMode="auto">
          <a:xfrm>
            <a:off x="500034" y="5456560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0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12" name="2 - Θέση περιεχομένου"/>
          <p:cNvSpPr txBox="1">
            <a:spLocks/>
          </p:cNvSpPr>
          <p:nvPr/>
        </p:nvSpPr>
        <p:spPr bwMode="auto">
          <a:xfrm>
            <a:off x="6357950" y="313024"/>
            <a:ext cx="2457440" cy="404467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endParaRPr lang="en-US" sz="1600" kern="0" dirty="0" smtClean="0">
              <a:solidFill>
                <a:srgbClr val="008000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- 1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857620" y="313024"/>
            <a:ext cx="2457440" cy="3643338"/>
          </a:xfrm>
          <a:solidFill>
            <a:schemeClr val="accent3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program 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ps</a:t>
            </a:r>
            <a:endParaRPr lang="en-US" dirty="0" smtClean="0">
              <a:solidFill>
                <a:srgbClr val="00800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{	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var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Consolas" pitchFamily="49" charset="0"/>
              </a:rPr>
              <a:t>a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,b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function f(in a)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{	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var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 c;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	c=a+1;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	return c }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a=1;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b=f(in a)  }</a:t>
            </a:r>
          </a:p>
        </p:txBody>
      </p:sp>
      <p:sp>
        <p:nvSpPr>
          <p:cNvPr id="4" name="3 - Έλλειψη"/>
          <p:cNvSpPr/>
          <p:nvPr/>
        </p:nvSpPr>
        <p:spPr bwMode="auto">
          <a:xfrm>
            <a:off x="500034" y="5456560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0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5" name="4 - Ορθογώνιο"/>
          <p:cNvSpPr/>
          <p:nvPr/>
        </p:nvSpPr>
        <p:spPr bwMode="auto">
          <a:xfrm>
            <a:off x="164304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a / </a:t>
            </a:r>
            <a:r>
              <a:rPr lang="en-US" sz="1600" dirty="0" smtClean="0">
                <a:latin typeface="Consolas" pitchFamily="49" charset="0"/>
              </a:rPr>
              <a:t>12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7" name="6 - Ευθύγραμμο βέλος σύνδεσης"/>
          <p:cNvCxnSpPr>
            <a:stCxn id="5" idx="1"/>
            <a:endCxn id="4" idx="6"/>
          </p:cNvCxnSpPr>
          <p:nvPr/>
        </p:nvCxnSpPr>
        <p:spPr bwMode="auto">
          <a:xfrm rot="10800000">
            <a:off x="1071538" y="5706594"/>
            <a:ext cx="571504" cy="8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2 - Θέση περιεχομένου"/>
          <p:cNvSpPr txBox="1">
            <a:spLocks/>
          </p:cNvSpPr>
          <p:nvPr/>
        </p:nvSpPr>
        <p:spPr bwMode="auto">
          <a:xfrm>
            <a:off x="6357950" y="313024"/>
            <a:ext cx="2457440" cy="404467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- 1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857620" y="313024"/>
            <a:ext cx="2457440" cy="3643338"/>
          </a:xfrm>
          <a:solidFill>
            <a:schemeClr val="accent3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program 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ps</a:t>
            </a:r>
            <a:endParaRPr lang="en-US" dirty="0" smtClean="0">
              <a:solidFill>
                <a:srgbClr val="00800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{	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var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a,</a:t>
            </a:r>
            <a:r>
              <a:rPr lang="en-US" b="1" dirty="0" err="1" smtClean="0">
                <a:solidFill>
                  <a:srgbClr val="0000FF"/>
                </a:solidFill>
                <a:latin typeface="Consolas" pitchFamily="49" charset="0"/>
              </a:rPr>
              <a:t>b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function f(in a)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{	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var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 c;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	c=a+1;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	return c }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a=1;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b=f(in a)  }</a:t>
            </a:r>
          </a:p>
        </p:txBody>
      </p:sp>
      <p:sp>
        <p:nvSpPr>
          <p:cNvPr id="4" name="3 - Έλλειψη"/>
          <p:cNvSpPr/>
          <p:nvPr/>
        </p:nvSpPr>
        <p:spPr bwMode="auto">
          <a:xfrm>
            <a:off x="500034" y="5456560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0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5" name="4 - Ορθογώνιο"/>
          <p:cNvSpPr/>
          <p:nvPr/>
        </p:nvSpPr>
        <p:spPr bwMode="auto">
          <a:xfrm>
            <a:off x="164304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a / </a:t>
            </a:r>
            <a:r>
              <a:rPr lang="en-US" sz="1600" dirty="0" smtClean="0">
                <a:latin typeface="Consolas" pitchFamily="49" charset="0"/>
              </a:rPr>
              <a:t>12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7" name="6 - Ευθύγραμμο βέλος σύνδεσης"/>
          <p:cNvCxnSpPr>
            <a:stCxn id="5" idx="1"/>
            <a:endCxn id="4" idx="6"/>
          </p:cNvCxnSpPr>
          <p:nvPr/>
        </p:nvCxnSpPr>
        <p:spPr bwMode="auto">
          <a:xfrm rot="10800000">
            <a:off x="1071538" y="5706594"/>
            <a:ext cx="571504" cy="8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7 - Ορθογώνιο"/>
          <p:cNvSpPr/>
          <p:nvPr/>
        </p:nvSpPr>
        <p:spPr bwMode="auto">
          <a:xfrm>
            <a:off x="342899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b / </a:t>
            </a:r>
            <a:r>
              <a:rPr lang="en-US" sz="1600" dirty="0" smtClean="0">
                <a:latin typeface="Consolas" pitchFamily="49" charset="0"/>
              </a:rPr>
              <a:t>16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9" name="8 - Ευθύγραμμο βέλος σύνδεσης"/>
          <p:cNvCxnSpPr>
            <a:stCxn id="8" idx="1"/>
          </p:cNvCxnSpPr>
          <p:nvPr/>
        </p:nvCxnSpPr>
        <p:spPr bwMode="auto">
          <a:xfrm rot="10800000">
            <a:off x="2857488" y="5709792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2 - Θέση περιεχομένου"/>
          <p:cNvSpPr txBox="1">
            <a:spLocks/>
          </p:cNvSpPr>
          <p:nvPr/>
        </p:nvSpPr>
        <p:spPr bwMode="auto">
          <a:xfrm>
            <a:off x="6357950" y="313024"/>
            <a:ext cx="2457440" cy="404467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endParaRPr lang="en-US" sz="1600" kern="0" dirty="0" smtClean="0">
              <a:solidFill>
                <a:srgbClr val="008000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- 1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857620" y="313024"/>
            <a:ext cx="2457440" cy="3643338"/>
          </a:xfrm>
          <a:solidFill>
            <a:schemeClr val="accent3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program 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ps</a:t>
            </a:r>
            <a:endParaRPr lang="en-US" dirty="0" smtClean="0">
              <a:solidFill>
                <a:srgbClr val="00800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{	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var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a,b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function f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(in a)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{	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var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 c;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	c=a+1;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	return c }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a=1;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b=f(in a)  }</a:t>
            </a:r>
          </a:p>
        </p:txBody>
      </p:sp>
      <p:sp>
        <p:nvSpPr>
          <p:cNvPr id="4" name="3 - Έλλειψη"/>
          <p:cNvSpPr/>
          <p:nvPr/>
        </p:nvSpPr>
        <p:spPr bwMode="auto">
          <a:xfrm>
            <a:off x="500034" y="5456560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0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5" name="4 - Ορθογώνιο"/>
          <p:cNvSpPr/>
          <p:nvPr/>
        </p:nvSpPr>
        <p:spPr bwMode="auto">
          <a:xfrm>
            <a:off x="164304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a / </a:t>
            </a:r>
            <a:r>
              <a:rPr lang="en-US" sz="1600" dirty="0" smtClean="0">
                <a:latin typeface="Consolas" pitchFamily="49" charset="0"/>
              </a:rPr>
              <a:t>12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7" name="6 - Ευθύγραμμο βέλος σύνδεσης"/>
          <p:cNvCxnSpPr>
            <a:stCxn id="5" idx="1"/>
            <a:endCxn id="4" idx="6"/>
          </p:cNvCxnSpPr>
          <p:nvPr/>
        </p:nvCxnSpPr>
        <p:spPr bwMode="auto">
          <a:xfrm rot="10800000">
            <a:off x="1071538" y="5706594"/>
            <a:ext cx="571504" cy="8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7 - Ορθογώνιο"/>
          <p:cNvSpPr/>
          <p:nvPr/>
        </p:nvSpPr>
        <p:spPr bwMode="auto">
          <a:xfrm>
            <a:off x="342899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b / </a:t>
            </a:r>
            <a:r>
              <a:rPr lang="en-US" sz="1600" dirty="0" smtClean="0">
                <a:latin typeface="Consolas" pitchFamily="49" charset="0"/>
              </a:rPr>
              <a:t>16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9" name="8 - Ευθύγραμμο βέλος σύνδεσης"/>
          <p:cNvCxnSpPr>
            <a:stCxn id="8" idx="1"/>
          </p:cNvCxnSpPr>
          <p:nvPr/>
        </p:nvCxnSpPr>
        <p:spPr bwMode="auto">
          <a:xfrm rot="10800000">
            <a:off x="2857488" y="5709792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9 - Ορθογώνιο"/>
          <p:cNvSpPr/>
          <p:nvPr/>
        </p:nvSpPr>
        <p:spPr bwMode="auto">
          <a:xfrm>
            <a:off x="5143504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f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1" name="10 - Ευθύγραμμο βέλος σύνδεσης"/>
          <p:cNvCxnSpPr>
            <a:stCxn id="10" idx="1"/>
          </p:cNvCxnSpPr>
          <p:nvPr/>
        </p:nvCxnSpPr>
        <p:spPr bwMode="auto">
          <a:xfrm rot="10800000">
            <a:off x="4572000" y="5709792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2 - Θέση περιεχομένου"/>
          <p:cNvSpPr txBox="1">
            <a:spLocks/>
          </p:cNvSpPr>
          <p:nvPr/>
        </p:nvSpPr>
        <p:spPr bwMode="auto">
          <a:xfrm>
            <a:off x="6357950" y="313024"/>
            <a:ext cx="2457440" cy="404467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endParaRPr lang="en-US" sz="1600" kern="0" dirty="0" smtClean="0">
              <a:solidFill>
                <a:srgbClr val="008000"/>
              </a:solidFill>
              <a:latin typeface="Consolas" pitchFamily="49" charset="0"/>
            </a:endParaRPr>
          </a:p>
        </p:txBody>
      </p:sp>
      <p:sp>
        <p:nvSpPr>
          <p:cNvPr id="28" name="27 - Έλλειψη"/>
          <p:cNvSpPr/>
          <p:nvPr/>
        </p:nvSpPr>
        <p:spPr bwMode="auto">
          <a:xfrm>
            <a:off x="500034" y="4500570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29" name="28 - Ευθύγραμμο βέλος σύνδεσης"/>
          <p:cNvCxnSpPr>
            <a:stCxn id="28" idx="4"/>
          </p:cNvCxnSpPr>
          <p:nvPr/>
        </p:nvCxnSpPr>
        <p:spPr bwMode="auto">
          <a:xfrm rot="5400000">
            <a:off x="557824" y="5228598"/>
            <a:ext cx="455924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- 1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857620" y="313024"/>
            <a:ext cx="2457440" cy="3643338"/>
          </a:xfrm>
          <a:solidFill>
            <a:schemeClr val="accent3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program 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ps</a:t>
            </a:r>
            <a:endParaRPr lang="en-US" dirty="0" smtClean="0">
              <a:solidFill>
                <a:srgbClr val="00800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{	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var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a,b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function f(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in a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)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{	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var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 c;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	c=a+1;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	return c }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a=1;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b=f(in a)  }</a:t>
            </a:r>
          </a:p>
        </p:txBody>
      </p:sp>
      <p:sp>
        <p:nvSpPr>
          <p:cNvPr id="4" name="3 - Έλλειψη"/>
          <p:cNvSpPr/>
          <p:nvPr/>
        </p:nvSpPr>
        <p:spPr bwMode="auto">
          <a:xfrm>
            <a:off x="500034" y="5456560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0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5" name="4 - Ορθογώνιο"/>
          <p:cNvSpPr/>
          <p:nvPr/>
        </p:nvSpPr>
        <p:spPr bwMode="auto">
          <a:xfrm>
            <a:off x="164304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a / </a:t>
            </a:r>
            <a:r>
              <a:rPr lang="en-US" sz="1600" dirty="0" smtClean="0">
                <a:latin typeface="Consolas" pitchFamily="49" charset="0"/>
              </a:rPr>
              <a:t>12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7" name="6 - Ευθύγραμμο βέλος σύνδεσης"/>
          <p:cNvCxnSpPr>
            <a:stCxn id="5" idx="1"/>
            <a:endCxn id="4" idx="6"/>
          </p:cNvCxnSpPr>
          <p:nvPr/>
        </p:nvCxnSpPr>
        <p:spPr bwMode="auto">
          <a:xfrm rot="10800000">
            <a:off x="1071538" y="5706594"/>
            <a:ext cx="571504" cy="8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7 - Ορθογώνιο"/>
          <p:cNvSpPr/>
          <p:nvPr/>
        </p:nvSpPr>
        <p:spPr bwMode="auto">
          <a:xfrm>
            <a:off x="342899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b / </a:t>
            </a:r>
            <a:r>
              <a:rPr lang="en-US" sz="1600" dirty="0" smtClean="0">
                <a:latin typeface="Consolas" pitchFamily="49" charset="0"/>
              </a:rPr>
              <a:t>16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9" name="8 - Ευθύγραμμο βέλος σύνδεσης"/>
          <p:cNvCxnSpPr>
            <a:stCxn id="8" idx="1"/>
          </p:cNvCxnSpPr>
          <p:nvPr/>
        </p:nvCxnSpPr>
        <p:spPr bwMode="auto">
          <a:xfrm rot="10800000">
            <a:off x="2857488" y="5709792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9 - Ορθογώνιο"/>
          <p:cNvSpPr/>
          <p:nvPr/>
        </p:nvSpPr>
        <p:spPr bwMode="auto">
          <a:xfrm>
            <a:off x="5143504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f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1" name="10 - Ευθύγραμμο βέλος σύνδεσης"/>
          <p:cNvCxnSpPr>
            <a:stCxn id="10" idx="1"/>
          </p:cNvCxnSpPr>
          <p:nvPr/>
        </p:nvCxnSpPr>
        <p:spPr bwMode="auto">
          <a:xfrm rot="10800000">
            <a:off x="4572000" y="5709792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2 - Θέση περιεχομένου"/>
          <p:cNvSpPr txBox="1">
            <a:spLocks/>
          </p:cNvSpPr>
          <p:nvPr/>
        </p:nvSpPr>
        <p:spPr bwMode="auto">
          <a:xfrm>
            <a:off x="6357950" y="313024"/>
            <a:ext cx="2457440" cy="404467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endParaRPr lang="en-US" sz="1600" kern="0" dirty="0" smtClean="0">
              <a:solidFill>
                <a:srgbClr val="008000"/>
              </a:solidFill>
              <a:latin typeface="Consolas" pitchFamily="49" charset="0"/>
            </a:endParaRPr>
          </a:p>
        </p:txBody>
      </p:sp>
      <p:sp>
        <p:nvSpPr>
          <p:cNvPr id="16" name="15 - Έλλειψη"/>
          <p:cNvSpPr/>
          <p:nvPr/>
        </p:nvSpPr>
        <p:spPr bwMode="auto">
          <a:xfrm>
            <a:off x="500034" y="4500570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8" name="17 - Ευθύγραμμο βέλος σύνδεσης"/>
          <p:cNvCxnSpPr>
            <a:stCxn id="16" idx="4"/>
            <a:endCxn id="4" idx="0"/>
          </p:cNvCxnSpPr>
          <p:nvPr/>
        </p:nvCxnSpPr>
        <p:spPr bwMode="auto">
          <a:xfrm rot="5400000">
            <a:off x="557824" y="5228598"/>
            <a:ext cx="455924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18 - Ορθογώνιο"/>
          <p:cNvSpPr/>
          <p:nvPr/>
        </p:nvSpPr>
        <p:spPr bwMode="auto">
          <a:xfrm>
            <a:off x="1643042" y="4572008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a/</a:t>
            </a:r>
            <a:r>
              <a:rPr lang="en-US" sz="1600" dirty="0" smtClean="0">
                <a:latin typeface="Consolas" pitchFamily="49" charset="0"/>
              </a:rPr>
              <a:t>12/</a:t>
            </a:r>
            <a:r>
              <a:rPr lang="en-US" sz="1600" dirty="0" err="1" smtClean="0">
                <a:latin typeface="Consolas" pitchFamily="49" charset="0"/>
              </a:rPr>
              <a:t>cv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20" name="19 - Ευθύγραμμο βέλος σύνδεσης"/>
          <p:cNvCxnSpPr>
            <a:stCxn id="19" idx="1"/>
          </p:cNvCxnSpPr>
          <p:nvPr/>
        </p:nvCxnSpPr>
        <p:spPr bwMode="auto">
          <a:xfrm rot="10800000">
            <a:off x="1071538" y="4777900"/>
            <a:ext cx="571504" cy="8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27 - Ρόμβος"/>
          <p:cNvSpPr/>
          <p:nvPr/>
        </p:nvSpPr>
        <p:spPr bwMode="auto">
          <a:xfrm>
            <a:off x="6072198" y="5143512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in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Πίνακας Συμβόλων</a:t>
            </a:r>
            <a:endParaRPr lang="el-GR"/>
          </a:p>
        </p:txBody>
      </p:sp>
      <p:graphicFrame>
        <p:nvGraphicFramePr>
          <p:cNvPr id="24592" name="Group 16"/>
          <p:cNvGraphicFramePr>
            <a:graphicFrameLocks noGrp="1"/>
          </p:cNvGraphicFramePr>
          <p:nvPr/>
        </p:nvGraphicFramePr>
        <p:xfrm>
          <a:off x="2743200" y="2057400"/>
          <a:ext cx="3962400" cy="4064001"/>
        </p:xfrm>
        <a:graphic>
          <a:graphicData uri="http://schemas.openxmlformats.org/drawingml/2006/table">
            <a:tbl>
              <a:tblPr/>
              <a:tblGrid>
                <a:gridCol w="3962400"/>
              </a:tblGrid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l-G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λεκτική ανάλυση</a:t>
                      </a:r>
                    </a:p>
                  </a:txBody>
                  <a:tcPr marT="1143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l-G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συντακτική ανάλυση</a:t>
                      </a:r>
                    </a:p>
                  </a:txBody>
                  <a:tcPr marT="1143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l-G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σημασιολογική ανάλυση</a:t>
                      </a:r>
                    </a:p>
                  </a:txBody>
                  <a:tcPr marT="1143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l-G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παραγωγή ενδιάμεσου κώδικα</a:t>
                      </a:r>
                    </a:p>
                  </a:txBody>
                  <a:tcPr marT="1143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l-G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βελτιστοποίηση ενδιάμεσου κώδικα</a:t>
                      </a:r>
                    </a:p>
                  </a:txBody>
                  <a:tcPr marT="1143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l-G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παραγωγή τελικού κώδικα</a:t>
                      </a:r>
                    </a:p>
                  </a:txBody>
                  <a:tcPr marT="1143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l-G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βελτιστοποίηση τελικού κώδικα</a:t>
                      </a:r>
                    </a:p>
                  </a:txBody>
                  <a:tcPr marT="1143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610" name="Text Box 34"/>
          <p:cNvSpPr txBox="1">
            <a:spLocks noChangeArrowheads="1"/>
          </p:cNvSpPr>
          <p:nvPr/>
        </p:nvSpPr>
        <p:spPr bwMode="auto">
          <a:xfrm>
            <a:off x="746125" y="3443288"/>
            <a:ext cx="132279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l-GR" sz="2000" b="1" dirty="0">
                <a:solidFill>
                  <a:srgbClr val="FF0000"/>
                </a:solidFill>
                <a:latin typeface="+mn-lt"/>
              </a:rPr>
              <a:t>Πίνακας</a:t>
            </a:r>
          </a:p>
          <a:p>
            <a:r>
              <a:rPr lang="el-GR" sz="2000" b="1" dirty="0">
                <a:solidFill>
                  <a:srgbClr val="FF0000"/>
                </a:solidFill>
                <a:latin typeface="+mn-lt"/>
              </a:rPr>
              <a:t>Συμβόλων</a:t>
            </a:r>
          </a:p>
        </p:txBody>
      </p:sp>
      <p:sp>
        <p:nvSpPr>
          <p:cNvPr id="24613" name="Line 37"/>
          <p:cNvSpPr>
            <a:spLocks noChangeShapeType="1"/>
          </p:cNvSpPr>
          <p:nvPr/>
        </p:nvSpPr>
        <p:spPr bwMode="auto">
          <a:xfrm flipV="1">
            <a:off x="2286000" y="28956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24614" name="Line 38"/>
          <p:cNvSpPr>
            <a:spLocks noChangeShapeType="1"/>
          </p:cNvSpPr>
          <p:nvPr/>
        </p:nvSpPr>
        <p:spPr bwMode="auto">
          <a:xfrm flipV="1">
            <a:off x="2286000" y="35052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24615" name="Line 39"/>
          <p:cNvSpPr>
            <a:spLocks noChangeShapeType="1"/>
          </p:cNvSpPr>
          <p:nvPr/>
        </p:nvSpPr>
        <p:spPr bwMode="auto">
          <a:xfrm>
            <a:off x="2286000" y="3733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24617" name="Line 41"/>
          <p:cNvSpPr>
            <a:spLocks noChangeShapeType="1"/>
          </p:cNvSpPr>
          <p:nvPr/>
        </p:nvSpPr>
        <p:spPr bwMode="auto">
          <a:xfrm>
            <a:off x="2286000" y="3733800"/>
            <a:ext cx="3810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el-G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- 1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857620" y="313024"/>
            <a:ext cx="2457440" cy="3643338"/>
          </a:xfrm>
          <a:solidFill>
            <a:schemeClr val="accent3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program 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ps</a:t>
            </a:r>
            <a:endParaRPr lang="en-US" dirty="0" smtClean="0">
              <a:solidFill>
                <a:srgbClr val="00800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{	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var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a,b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function f(in a)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{	</a:t>
            </a:r>
            <a:r>
              <a:rPr lang="en-US" b="1" dirty="0" err="1" smtClean="0">
                <a:solidFill>
                  <a:srgbClr val="0000FF"/>
                </a:solidFill>
                <a:latin typeface="Consolas" pitchFamily="49" charset="0"/>
              </a:rPr>
              <a:t>var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 c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	c=a+1;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	return c }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a=1;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b=f(in a)  }</a:t>
            </a:r>
          </a:p>
        </p:txBody>
      </p:sp>
      <p:sp>
        <p:nvSpPr>
          <p:cNvPr id="4" name="3 - Έλλειψη"/>
          <p:cNvSpPr/>
          <p:nvPr/>
        </p:nvSpPr>
        <p:spPr bwMode="auto">
          <a:xfrm>
            <a:off x="500034" y="5456560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0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5" name="4 - Ορθογώνιο"/>
          <p:cNvSpPr/>
          <p:nvPr/>
        </p:nvSpPr>
        <p:spPr bwMode="auto">
          <a:xfrm>
            <a:off x="164304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a / </a:t>
            </a:r>
            <a:r>
              <a:rPr lang="en-US" sz="1600" dirty="0" smtClean="0">
                <a:latin typeface="Consolas" pitchFamily="49" charset="0"/>
              </a:rPr>
              <a:t>12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7" name="6 - Ευθύγραμμο βέλος σύνδεσης"/>
          <p:cNvCxnSpPr>
            <a:stCxn id="5" idx="1"/>
            <a:endCxn id="4" idx="6"/>
          </p:cNvCxnSpPr>
          <p:nvPr/>
        </p:nvCxnSpPr>
        <p:spPr bwMode="auto">
          <a:xfrm rot="10800000">
            <a:off x="1071538" y="5706594"/>
            <a:ext cx="571504" cy="8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7 - Ορθογώνιο"/>
          <p:cNvSpPr/>
          <p:nvPr/>
        </p:nvSpPr>
        <p:spPr bwMode="auto">
          <a:xfrm>
            <a:off x="342899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b / </a:t>
            </a:r>
            <a:r>
              <a:rPr lang="en-US" sz="1600" dirty="0" smtClean="0">
                <a:latin typeface="Consolas" pitchFamily="49" charset="0"/>
              </a:rPr>
              <a:t>16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9" name="8 - Ευθύγραμμο βέλος σύνδεσης"/>
          <p:cNvCxnSpPr>
            <a:stCxn id="8" idx="1"/>
          </p:cNvCxnSpPr>
          <p:nvPr/>
        </p:nvCxnSpPr>
        <p:spPr bwMode="auto">
          <a:xfrm rot="10800000">
            <a:off x="2857488" y="5709792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2 - Θέση περιεχομένου"/>
          <p:cNvSpPr txBox="1">
            <a:spLocks/>
          </p:cNvSpPr>
          <p:nvPr/>
        </p:nvSpPr>
        <p:spPr bwMode="auto">
          <a:xfrm>
            <a:off x="6357950" y="313024"/>
            <a:ext cx="2457440" cy="404467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</a:p>
        </p:txBody>
      </p:sp>
      <p:sp>
        <p:nvSpPr>
          <p:cNvPr id="16" name="15 - Έλλειψη"/>
          <p:cNvSpPr/>
          <p:nvPr/>
        </p:nvSpPr>
        <p:spPr bwMode="auto">
          <a:xfrm>
            <a:off x="500034" y="4500570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8" name="17 - Ευθύγραμμο βέλος σύνδεσης"/>
          <p:cNvCxnSpPr>
            <a:stCxn id="16" idx="4"/>
            <a:endCxn id="4" idx="0"/>
          </p:cNvCxnSpPr>
          <p:nvPr/>
        </p:nvCxnSpPr>
        <p:spPr bwMode="auto">
          <a:xfrm rot="5400000">
            <a:off x="557824" y="5228598"/>
            <a:ext cx="455924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18 - Ορθογώνιο"/>
          <p:cNvSpPr/>
          <p:nvPr/>
        </p:nvSpPr>
        <p:spPr bwMode="auto">
          <a:xfrm>
            <a:off x="1643042" y="4572008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a/</a:t>
            </a:r>
            <a:r>
              <a:rPr lang="en-US" sz="1600" dirty="0" smtClean="0">
                <a:latin typeface="Consolas" pitchFamily="49" charset="0"/>
              </a:rPr>
              <a:t>12/</a:t>
            </a:r>
            <a:r>
              <a:rPr lang="en-US" sz="1600" dirty="0" err="1" smtClean="0">
                <a:latin typeface="Consolas" pitchFamily="49" charset="0"/>
              </a:rPr>
              <a:t>cv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20" name="19 - Ευθύγραμμο βέλος σύνδεσης"/>
          <p:cNvCxnSpPr>
            <a:stCxn id="19" idx="1"/>
          </p:cNvCxnSpPr>
          <p:nvPr/>
        </p:nvCxnSpPr>
        <p:spPr bwMode="auto">
          <a:xfrm rot="10800000">
            <a:off x="1071538" y="4777900"/>
            <a:ext cx="571504" cy="8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20 - Ορθογώνιο"/>
          <p:cNvSpPr/>
          <p:nvPr/>
        </p:nvSpPr>
        <p:spPr bwMode="auto">
          <a:xfrm>
            <a:off x="3428992" y="4572008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c / </a:t>
            </a:r>
            <a:r>
              <a:rPr lang="en-US" sz="1600" dirty="0" smtClean="0">
                <a:latin typeface="Consolas" pitchFamily="49" charset="0"/>
              </a:rPr>
              <a:t>16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22" name="21 - Ευθύγραμμο βέλος σύνδεσης"/>
          <p:cNvCxnSpPr>
            <a:stCxn id="21" idx="1"/>
          </p:cNvCxnSpPr>
          <p:nvPr/>
        </p:nvCxnSpPr>
        <p:spPr bwMode="auto">
          <a:xfrm rot="10800000">
            <a:off x="2857488" y="4781098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27 - Ορθογώνιο"/>
          <p:cNvSpPr/>
          <p:nvPr/>
        </p:nvSpPr>
        <p:spPr bwMode="auto">
          <a:xfrm>
            <a:off x="5143504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f</a:t>
            </a:r>
            <a:r>
              <a:rPr lang="en-US" sz="1600" dirty="0" smtClean="0">
                <a:latin typeface="Consolas" pitchFamily="49" charset="0"/>
              </a:rPr>
              <a:t>/2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29" name="28 - Ευθύγραμμο βέλος σύνδεσης"/>
          <p:cNvCxnSpPr>
            <a:stCxn id="28" idx="1"/>
          </p:cNvCxnSpPr>
          <p:nvPr/>
        </p:nvCxnSpPr>
        <p:spPr bwMode="auto">
          <a:xfrm rot="10800000">
            <a:off x="4572000" y="5709792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29 - Ρόμβος"/>
          <p:cNvSpPr/>
          <p:nvPr/>
        </p:nvSpPr>
        <p:spPr bwMode="auto">
          <a:xfrm>
            <a:off x="6072198" y="5143512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in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- 1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857620" y="313024"/>
            <a:ext cx="2457440" cy="3643338"/>
          </a:xfrm>
          <a:solidFill>
            <a:schemeClr val="accent3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program 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ps</a:t>
            </a:r>
            <a:endParaRPr lang="en-US" dirty="0" smtClean="0">
              <a:solidFill>
                <a:srgbClr val="00800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{	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var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a,b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function f(in a)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{	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var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 c;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	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c=a+1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	return c }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a=1;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b=f(in a)  }</a:t>
            </a:r>
          </a:p>
        </p:txBody>
      </p:sp>
      <p:sp>
        <p:nvSpPr>
          <p:cNvPr id="12" name="2 - Θέση περιεχομένου"/>
          <p:cNvSpPr txBox="1">
            <a:spLocks/>
          </p:cNvSpPr>
          <p:nvPr/>
        </p:nvSpPr>
        <p:spPr bwMode="auto">
          <a:xfrm>
            <a:off x="6357950" y="313024"/>
            <a:ext cx="2457440" cy="404467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1: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</a:rPr>
              <a:t>begin_block</a:t>
            </a: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f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2: + a 1 T_1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3: = T_1 _ c</a:t>
            </a:r>
          </a:p>
        </p:txBody>
      </p:sp>
      <p:sp>
        <p:nvSpPr>
          <p:cNvPr id="28" name="27 - Έλλειψη"/>
          <p:cNvSpPr/>
          <p:nvPr/>
        </p:nvSpPr>
        <p:spPr bwMode="auto">
          <a:xfrm>
            <a:off x="500034" y="5456560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0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29" name="28 - Ορθογώνιο"/>
          <p:cNvSpPr/>
          <p:nvPr/>
        </p:nvSpPr>
        <p:spPr bwMode="auto">
          <a:xfrm>
            <a:off x="164304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a / </a:t>
            </a:r>
            <a:r>
              <a:rPr lang="en-US" sz="1600" dirty="0" smtClean="0">
                <a:latin typeface="Consolas" pitchFamily="49" charset="0"/>
              </a:rPr>
              <a:t>12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30" name="29 - Ευθύγραμμο βέλος σύνδεσης"/>
          <p:cNvCxnSpPr>
            <a:stCxn id="29" idx="1"/>
            <a:endCxn id="28" idx="6"/>
          </p:cNvCxnSpPr>
          <p:nvPr/>
        </p:nvCxnSpPr>
        <p:spPr bwMode="auto">
          <a:xfrm rot="10800000">
            <a:off x="1071538" y="5706594"/>
            <a:ext cx="571504" cy="8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30 - Ορθογώνιο"/>
          <p:cNvSpPr/>
          <p:nvPr/>
        </p:nvSpPr>
        <p:spPr bwMode="auto">
          <a:xfrm>
            <a:off x="342899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b / </a:t>
            </a:r>
            <a:r>
              <a:rPr lang="en-US" sz="1600" dirty="0" smtClean="0">
                <a:latin typeface="Consolas" pitchFamily="49" charset="0"/>
              </a:rPr>
              <a:t>16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32" name="31 - Ευθύγραμμο βέλος σύνδεσης"/>
          <p:cNvCxnSpPr>
            <a:stCxn id="31" idx="1"/>
          </p:cNvCxnSpPr>
          <p:nvPr/>
        </p:nvCxnSpPr>
        <p:spPr bwMode="auto">
          <a:xfrm rot="10800000">
            <a:off x="2857488" y="5709792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32 - Έλλειψη"/>
          <p:cNvSpPr/>
          <p:nvPr/>
        </p:nvSpPr>
        <p:spPr bwMode="auto">
          <a:xfrm>
            <a:off x="500034" y="4500570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34" name="33 - Ευθύγραμμο βέλος σύνδεσης"/>
          <p:cNvCxnSpPr>
            <a:stCxn id="33" idx="4"/>
            <a:endCxn id="28" idx="0"/>
          </p:cNvCxnSpPr>
          <p:nvPr/>
        </p:nvCxnSpPr>
        <p:spPr bwMode="auto">
          <a:xfrm rot="5400000">
            <a:off x="557824" y="5228598"/>
            <a:ext cx="455924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34 - Ορθογώνιο"/>
          <p:cNvSpPr/>
          <p:nvPr/>
        </p:nvSpPr>
        <p:spPr bwMode="auto">
          <a:xfrm>
            <a:off x="1643042" y="4572008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a/</a:t>
            </a:r>
            <a:r>
              <a:rPr lang="en-US" sz="1600" dirty="0" smtClean="0">
                <a:latin typeface="Consolas" pitchFamily="49" charset="0"/>
              </a:rPr>
              <a:t>12/</a:t>
            </a:r>
            <a:r>
              <a:rPr lang="en-US" sz="1600" dirty="0" err="1" smtClean="0">
                <a:latin typeface="Consolas" pitchFamily="49" charset="0"/>
              </a:rPr>
              <a:t>cv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36" name="35 - Ευθύγραμμο βέλος σύνδεσης"/>
          <p:cNvCxnSpPr>
            <a:stCxn id="35" idx="1"/>
          </p:cNvCxnSpPr>
          <p:nvPr/>
        </p:nvCxnSpPr>
        <p:spPr bwMode="auto">
          <a:xfrm rot="10800000">
            <a:off x="1071538" y="4777900"/>
            <a:ext cx="571504" cy="8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36 - Ορθογώνιο"/>
          <p:cNvSpPr/>
          <p:nvPr/>
        </p:nvSpPr>
        <p:spPr bwMode="auto">
          <a:xfrm>
            <a:off x="3428992" y="4572008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c / </a:t>
            </a:r>
            <a:r>
              <a:rPr lang="en-US" sz="1600" dirty="0" smtClean="0">
                <a:latin typeface="Consolas" pitchFamily="49" charset="0"/>
              </a:rPr>
              <a:t>16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38" name="37 - Ευθύγραμμο βέλος σύνδεσης"/>
          <p:cNvCxnSpPr>
            <a:stCxn id="37" idx="1"/>
          </p:cNvCxnSpPr>
          <p:nvPr/>
        </p:nvCxnSpPr>
        <p:spPr bwMode="auto">
          <a:xfrm rot="10800000">
            <a:off x="2857488" y="4781098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38 - Ορθογώνιο"/>
          <p:cNvSpPr/>
          <p:nvPr/>
        </p:nvSpPr>
        <p:spPr bwMode="auto">
          <a:xfrm>
            <a:off x="5143504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f</a:t>
            </a:r>
            <a:r>
              <a:rPr lang="en-US" sz="1600" dirty="0" smtClean="0">
                <a:latin typeface="Consolas" pitchFamily="49" charset="0"/>
              </a:rPr>
              <a:t>/2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40" name="39 - Ευθύγραμμο βέλος σύνδεσης"/>
          <p:cNvCxnSpPr>
            <a:stCxn id="39" idx="1"/>
          </p:cNvCxnSpPr>
          <p:nvPr/>
        </p:nvCxnSpPr>
        <p:spPr bwMode="auto">
          <a:xfrm rot="10800000">
            <a:off x="4572000" y="5709792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40 - Ορθογώνιο"/>
          <p:cNvSpPr/>
          <p:nvPr/>
        </p:nvSpPr>
        <p:spPr bwMode="auto">
          <a:xfrm>
            <a:off x="5214942" y="4572008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T_1</a:t>
            </a:r>
            <a:r>
              <a:rPr lang="en-US" sz="1600" dirty="0" smtClean="0">
                <a:latin typeface="Consolas" pitchFamily="49" charset="0"/>
              </a:rPr>
              <a:t> / 20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42" name="41 - Ευθύγραμμο βέλος σύνδεσης"/>
          <p:cNvCxnSpPr>
            <a:stCxn id="41" idx="1"/>
          </p:cNvCxnSpPr>
          <p:nvPr/>
        </p:nvCxnSpPr>
        <p:spPr bwMode="auto">
          <a:xfrm rot="10800000">
            <a:off x="4643438" y="4781098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42 - Ρόμβος"/>
          <p:cNvSpPr/>
          <p:nvPr/>
        </p:nvSpPr>
        <p:spPr bwMode="auto">
          <a:xfrm>
            <a:off x="6072198" y="5143512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in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- 1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857620" y="313024"/>
            <a:ext cx="2457440" cy="3643338"/>
          </a:xfrm>
          <a:solidFill>
            <a:schemeClr val="accent3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program 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ps</a:t>
            </a:r>
            <a:endParaRPr lang="en-US" dirty="0" smtClean="0">
              <a:solidFill>
                <a:srgbClr val="00800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{	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var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a,b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function f(in a)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{	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var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 c;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	c=a+1;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	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return c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 }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a=1;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b=f(in a)  }</a:t>
            </a:r>
          </a:p>
        </p:txBody>
      </p:sp>
      <p:sp>
        <p:nvSpPr>
          <p:cNvPr id="12" name="2 - Θέση περιεχομένου"/>
          <p:cNvSpPr txBox="1">
            <a:spLocks/>
          </p:cNvSpPr>
          <p:nvPr/>
        </p:nvSpPr>
        <p:spPr bwMode="auto">
          <a:xfrm>
            <a:off x="6357950" y="313024"/>
            <a:ext cx="2457440" cy="404467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1: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</a:rPr>
              <a:t>begin_block</a:t>
            </a: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f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2: + a 1 T_1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3: = T_1 _ c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4: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</a:rPr>
              <a:t>retv</a:t>
            </a: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c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endParaRPr lang="en-US" sz="1600" kern="0" dirty="0" smtClean="0">
              <a:solidFill>
                <a:srgbClr val="008000"/>
              </a:solidFill>
              <a:latin typeface="Consolas" pitchFamily="49" charset="0"/>
            </a:endParaRPr>
          </a:p>
        </p:txBody>
      </p:sp>
      <p:sp>
        <p:nvSpPr>
          <p:cNvPr id="28" name="27 - Έλλειψη"/>
          <p:cNvSpPr/>
          <p:nvPr/>
        </p:nvSpPr>
        <p:spPr bwMode="auto">
          <a:xfrm>
            <a:off x="500034" y="5456560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0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29" name="28 - Ορθογώνιο"/>
          <p:cNvSpPr/>
          <p:nvPr/>
        </p:nvSpPr>
        <p:spPr bwMode="auto">
          <a:xfrm>
            <a:off x="164304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a / </a:t>
            </a:r>
            <a:r>
              <a:rPr lang="en-US" sz="1600" dirty="0" smtClean="0">
                <a:latin typeface="Consolas" pitchFamily="49" charset="0"/>
              </a:rPr>
              <a:t>12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30" name="29 - Ευθύγραμμο βέλος σύνδεσης"/>
          <p:cNvCxnSpPr>
            <a:stCxn id="29" idx="1"/>
            <a:endCxn id="28" idx="6"/>
          </p:cNvCxnSpPr>
          <p:nvPr/>
        </p:nvCxnSpPr>
        <p:spPr bwMode="auto">
          <a:xfrm rot="10800000">
            <a:off x="1071538" y="5706594"/>
            <a:ext cx="571504" cy="8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30 - Ορθογώνιο"/>
          <p:cNvSpPr/>
          <p:nvPr/>
        </p:nvSpPr>
        <p:spPr bwMode="auto">
          <a:xfrm>
            <a:off x="342899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b / </a:t>
            </a:r>
            <a:r>
              <a:rPr lang="en-US" sz="1600" dirty="0" smtClean="0">
                <a:latin typeface="Consolas" pitchFamily="49" charset="0"/>
              </a:rPr>
              <a:t>16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32" name="31 - Ευθύγραμμο βέλος σύνδεσης"/>
          <p:cNvCxnSpPr>
            <a:stCxn id="31" idx="1"/>
          </p:cNvCxnSpPr>
          <p:nvPr/>
        </p:nvCxnSpPr>
        <p:spPr bwMode="auto">
          <a:xfrm rot="10800000">
            <a:off x="2857488" y="5709792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32 - Έλλειψη"/>
          <p:cNvSpPr/>
          <p:nvPr/>
        </p:nvSpPr>
        <p:spPr bwMode="auto">
          <a:xfrm>
            <a:off x="500034" y="4500570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34" name="33 - Ευθύγραμμο βέλος σύνδεσης"/>
          <p:cNvCxnSpPr>
            <a:stCxn id="33" idx="4"/>
            <a:endCxn id="28" idx="0"/>
          </p:cNvCxnSpPr>
          <p:nvPr/>
        </p:nvCxnSpPr>
        <p:spPr bwMode="auto">
          <a:xfrm rot="5400000">
            <a:off x="557824" y="5228598"/>
            <a:ext cx="455924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34 - Ορθογώνιο"/>
          <p:cNvSpPr/>
          <p:nvPr/>
        </p:nvSpPr>
        <p:spPr bwMode="auto">
          <a:xfrm>
            <a:off x="1643042" y="4572008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a/</a:t>
            </a:r>
            <a:r>
              <a:rPr lang="en-US" sz="1600" dirty="0" smtClean="0">
                <a:latin typeface="Consolas" pitchFamily="49" charset="0"/>
              </a:rPr>
              <a:t>12/</a:t>
            </a:r>
            <a:r>
              <a:rPr lang="en-US" sz="1600" dirty="0" err="1" smtClean="0">
                <a:latin typeface="Consolas" pitchFamily="49" charset="0"/>
              </a:rPr>
              <a:t>cv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36" name="35 - Ευθύγραμμο βέλος σύνδεσης"/>
          <p:cNvCxnSpPr>
            <a:stCxn id="35" idx="1"/>
          </p:cNvCxnSpPr>
          <p:nvPr/>
        </p:nvCxnSpPr>
        <p:spPr bwMode="auto">
          <a:xfrm rot="10800000">
            <a:off x="1071538" y="4777900"/>
            <a:ext cx="571504" cy="8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36 - Ορθογώνιο"/>
          <p:cNvSpPr/>
          <p:nvPr/>
        </p:nvSpPr>
        <p:spPr bwMode="auto">
          <a:xfrm>
            <a:off x="3428992" y="4572008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c / </a:t>
            </a:r>
            <a:r>
              <a:rPr lang="en-US" sz="1600" dirty="0" smtClean="0">
                <a:latin typeface="Consolas" pitchFamily="49" charset="0"/>
              </a:rPr>
              <a:t>16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38" name="37 - Ευθύγραμμο βέλος σύνδεσης"/>
          <p:cNvCxnSpPr>
            <a:stCxn id="37" idx="1"/>
          </p:cNvCxnSpPr>
          <p:nvPr/>
        </p:nvCxnSpPr>
        <p:spPr bwMode="auto">
          <a:xfrm rot="10800000">
            <a:off x="2857488" y="4781098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38 - Ορθογώνιο"/>
          <p:cNvSpPr/>
          <p:nvPr/>
        </p:nvSpPr>
        <p:spPr bwMode="auto">
          <a:xfrm>
            <a:off x="5143504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f</a:t>
            </a:r>
            <a:r>
              <a:rPr lang="en-US" sz="1600" dirty="0" smtClean="0">
                <a:latin typeface="Consolas" pitchFamily="49" charset="0"/>
              </a:rPr>
              <a:t>/2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40" name="39 - Ευθύγραμμο βέλος σύνδεσης"/>
          <p:cNvCxnSpPr>
            <a:stCxn id="39" idx="1"/>
          </p:cNvCxnSpPr>
          <p:nvPr/>
        </p:nvCxnSpPr>
        <p:spPr bwMode="auto">
          <a:xfrm rot="10800000">
            <a:off x="4572000" y="5709792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40 - Ορθογώνιο"/>
          <p:cNvSpPr/>
          <p:nvPr/>
        </p:nvSpPr>
        <p:spPr bwMode="auto">
          <a:xfrm>
            <a:off x="5214942" y="4572008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T_1</a:t>
            </a:r>
            <a:r>
              <a:rPr lang="en-US" sz="1600" dirty="0" smtClean="0">
                <a:latin typeface="Consolas" pitchFamily="49" charset="0"/>
              </a:rPr>
              <a:t> / 20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42" name="41 - Ευθύγραμμο βέλος σύνδεσης"/>
          <p:cNvCxnSpPr>
            <a:stCxn id="41" idx="1"/>
          </p:cNvCxnSpPr>
          <p:nvPr/>
        </p:nvCxnSpPr>
        <p:spPr bwMode="auto">
          <a:xfrm rot="10800000">
            <a:off x="4643438" y="4781098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42 - Ρόμβος"/>
          <p:cNvSpPr/>
          <p:nvPr/>
        </p:nvSpPr>
        <p:spPr bwMode="auto">
          <a:xfrm>
            <a:off x="6072198" y="5143512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in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- 1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857620" y="313024"/>
            <a:ext cx="2457440" cy="3643338"/>
          </a:xfrm>
          <a:solidFill>
            <a:schemeClr val="accent3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program 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ps</a:t>
            </a:r>
            <a:endParaRPr lang="en-US" dirty="0" smtClean="0">
              <a:solidFill>
                <a:srgbClr val="00800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{	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var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a,b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function f(in a)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{	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var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 c;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	c=a+1;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	return c 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}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a=1;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b=f(in a)  }</a:t>
            </a:r>
          </a:p>
        </p:txBody>
      </p:sp>
      <p:sp>
        <p:nvSpPr>
          <p:cNvPr id="12" name="2 - Θέση περιεχομένου"/>
          <p:cNvSpPr txBox="1">
            <a:spLocks/>
          </p:cNvSpPr>
          <p:nvPr/>
        </p:nvSpPr>
        <p:spPr bwMode="auto">
          <a:xfrm>
            <a:off x="6357950" y="313024"/>
            <a:ext cx="2457440" cy="404467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1: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</a:rPr>
              <a:t>begin_block</a:t>
            </a: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f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2: + a 1 T_1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3: = T_1 _ c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4: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</a:rPr>
              <a:t>retv</a:t>
            </a: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c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5: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</a:rPr>
              <a:t>end_block</a:t>
            </a: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f</a:t>
            </a:r>
          </a:p>
        </p:txBody>
      </p:sp>
      <p:sp>
        <p:nvSpPr>
          <p:cNvPr id="28" name="27 - Έλλειψη"/>
          <p:cNvSpPr/>
          <p:nvPr/>
        </p:nvSpPr>
        <p:spPr bwMode="auto">
          <a:xfrm>
            <a:off x="500034" y="5456560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0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29" name="28 - Ορθογώνιο"/>
          <p:cNvSpPr/>
          <p:nvPr/>
        </p:nvSpPr>
        <p:spPr bwMode="auto">
          <a:xfrm>
            <a:off x="164304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a / </a:t>
            </a:r>
            <a:r>
              <a:rPr lang="en-US" sz="1600" dirty="0" smtClean="0">
                <a:latin typeface="Consolas" pitchFamily="49" charset="0"/>
              </a:rPr>
              <a:t>12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30" name="29 - Ευθύγραμμο βέλος σύνδεσης"/>
          <p:cNvCxnSpPr>
            <a:stCxn id="29" idx="1"/>
            <a:endCxn id="28" idx="6"/>
          </p:cNvCxnSpPr>
          <p:nvPr/>
        </p:nvCxnSpPr>
        <p:spPr bwMode="auto">
          <a:xfrm rot="10800000">
            <a:off x="1071538" y="5706594"/>
            <a:ext cx="571504" cy="8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30 - Ορθογώνιο"/>
          <p:cNvSpPr/>
          <p:nvPr/>
        </p:nvSpPr>
        <p:spPr bwMode="auto">
          <a:xfrm>
            <a:off x="342899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b / </a:t>
            </a:r>
            <a:r>
              <a:rPr lang="en-US" sz="1600" dirty="0" smtClean="0">
                <a:latin typeface="Consolas" pitchFamily="49" charset="0"/>
              </a:rPr>
              <a:t>16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32" name="31 - Ευθύγραμμο βέλος σύνδεσης"/>
          <p:cNvCxnSpPr>
            <a:stCxn id="31" idx="1"/>
          </p:cNvCxnSpPr>
          <p:nvPr/>
        </p:nvCxnSpPr>
        <p:spPr bwMode="auto">
          <a:xfrm rot="10800000">
            <a:off x="2857488" y="5709792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32 - Έλλειψη"/>
          <p:cNvSpPr/>
          <p:nvPr/>
        </p:nvSpPr>
        <p:spPr bwMode="auto">
          <a:xfrm>
            <a:off x="500034" y="4500570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34" name="33 - Ευθύγραμμο βέλος σύνδεσης"/>
          <p:cNvCxnSpPr>
            <a:stCxn id="33" idx="4"/>
            <a:endCxn id="28" idx="0"/>
          </p:cNvCxnSpPr>
          <p:nvPr/>
        </p:nvCxnSpPr>
        <p:spPr bwMode="auto">
          <a:xfrm rot="5400000">
            <a:off x="557824" y="5228598"/>
            <a:ext cx="455924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34 - Ορθογώνιο"/>
          <p:cNvSpPr/>
          <p:nvPr/>
        </p:nvSpPr>
        <p:spPr bwMode="auto">
          <a:xfrm>
            <a:off x="1643042" y="4572008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a/</a:t>
            </a:r>
            <a:r>
              <a:rPr lang="en-US" sz="1600" dirty="0" smtClean="0">
                <a:latin typeface="Consolas" pitchFamily="49" charset="0"/>
              </a:rPr>
              <a:t>12/</a:t>
            </a:r>
            <a:r>
              <a:rPr lang="en-US" sz="1600" dirty="0" err="1" smtClean="0">
                <a:latin typeface="Consolas" pitchFamily="49" charset="0"/>
              </a:rPr>
              <a:t>cv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36" name="35 - Ευθύγραμμο βέλος σύνδεσης"/>
          <p:cNvCxnSpPr>
            <a:stCxn id="35" idx="1"/>
          </p:cNvCxnSpPr>
          <p:nvPr/>
        </p:nvCxnSpPr>
        <p:spPr bwMode="auto">
          <a:xfrm rot="10800000">
            <a:off x="1071538" y="4777900"/>
            <a:ext cx="571504" cy="8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36 - Ορθογώνιο"/>
          <p:cNvSpPr/>
          <p:nvPr/>
        </p:nvSpPr>
        <p:spPr bwMode="auto">
          <a:xfrm>
            <a:off x="3428992" y="4572008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c / </a:t>
            </a:r>
            <a:r>
              <a:rPr lang="en-US" sz="1600" dirty="0" smtClean="0">
                <a:latin typeface="Consolas" pitchFamily="49" charset="0"/>
              </a:rPr>
              <a:t>16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38" name="37 - Ευθύγραμμο βέλος σύνδεσης"/>
          <p:cNvCxnSpPr>
            <a:stCxn id="37" idx="1"/>
          </p:cNvCxnSpPr>
          <p:nvPr/>
        </p:nvCxnSpPr>
        <p:spPr bwMode="auto">
          <a:xfrm rot="10800000">
            <a:off x="2857488" y="4781098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38 - Ορθογώνιο"/>
          <p:cNvSpPr/>
          <p:nvPr/>
        </p:nvSpPr>
        <p:spPr bwMode="auto">
          <a:xfrm>
            <a:off x="5143504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f</a:t>
            </a:r>
            <a:r>
              <a:rPr lang="en-US" sz="1600" dirty="0" smtClean="0">
                <a:latin typeface="Consolas" pitchFamily="49" charset="0"/>
              </a:rPr>
              <a:t>/2/24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40" name="39 - Ευθύγραμμο βέλος σύνδεσης"/>
          <p:cNvCxnSpPr>
            <a:stCxn id="39" idx="1"/>
          </p:cNvCxnSpPr>
          <p:nvPr/>
        </p:nvCxnSpPr>
        <p:spPr bwMode="auto">
          <a:xfrm rot="10800000">
            <a:off x="4572000" y="5709792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40 - Ορθογώνιο"/>
          <p:cNvSpPr/>
          <p:nvPr/>
        </p:nvSpPr>
        <p:spPr bwMode="auto">
          <a:xfrm>
            <a:off x="5214942" y="4572008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T_1</a:t>
            </a:r>
            <a:r>
              <a:rPr lang="en-US" sz="1600" dirty="0" smtClean="0">
                <a:latin typeface="Consolas" pitchFamily="49" charset="0"/>
              </a:rPr>
              <a:t> / 20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42" name="41 - Ευθύγραμμο βέλος σύνδεσης"/>
          <p:cNvCxnSpPr>
            <a:stCxn id="41" idx="1"/>
          </p:cNvCxnSpPr>
          <p:nvPr/>
        </p:nvCxnSpPr>
        <p:spPr bwMode="auto">
          <a:xfrm rot="10800000">
            <a:off x="4643438" y="4781098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42 - Ρόμβος"/>
          <p:cNvSpPr/>
          <p:nvPr/>
        </p:nvSpPr>
        <p:spPr bwMode="auto">
          <a:xfrm>
            <a:off x="6072198" y="5143512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in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- 1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857620" y="313024"/>
            <a:ext cx="2457440" cy="3643338"/>
          </a:xfrm>
          <a:solidFill>
            <a:schemeClr val="accent3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program 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ps</a:t>
            </a:r>
            <a:endParaRPr lang="en-US" dirty="0" smtClean="0">
              <a:solidFill>
                <a:srgbClr val="00800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{	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var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a,b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function f(in a)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{	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var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 c;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	c=a+1;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	return c 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}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a=1;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b=f(in a)  }</a:t>
            </a:r>
          </a:p>
        </p:txBody>
      </p:sp>
      <p:sp>
        <p:nvSpPr>
          <p:cNvPr id="12" name="2 - Θέση περιεχομένου"/>
          <p:cNvSpPr txBox="1">
            <a:spLocks/>
          </p:cNvSpPr>
          <p:nvPr/>
        </p:nvSpPr>
        <p:spPr bwMode="auto">
          <a:xfrm>
            <a:off x="6357950" y="313024"/>
            <a:ext cx="2457440" cy="404467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1: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</a:rPr>
              <a:t>begin_block</a:t>
            </a: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f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2: + a 1 T_1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3: = T_1 _ c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4: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</a:rPr>
              <a:t>retv</a:t>
            </a: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c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5: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</a:rPr>
              <a:t>end_block</a:t>
            </a: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f</a:t>
            </a:r>
          </a:p>
        </p:txBody>
      </p:sp>
      <p:sp>
        <p:nvSpPr>
          <p:cNvPr id="28" name="27 - Έλλειψη"/>
          <p:cNvSpPr/>
          <p:nvPr/>
        </p:nvSpPr>
        <p:spPr bwMode="auto">
          <a:xfrm>
            <a:off x="500034" y="5456560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0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29" name="28 - Ορθογώνιο"/>
          <p:cNvSpPr/>
          <p:nvPr/>
        </p:nvSpPr>
        <p:spPr bwMode="auto">
          <a:xfrm>
            <a:off x="164304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a / </a:t>
            </a:r>
            <a:r>
              <a:rPr lang="en-US" sz="1600" dirty="0" smtClean="0">
                <a:latin typeface="Consolas" pitchFamily="49" charset="0"/>
              </a:rPr>
              <a:t>12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30" name="29 - Ευθύγραμμο βέλος σύνδεσης"/>
          <p:cNvCxnSpPr>
            <a:stCxn id="29" idx="1"/>
            <a:endCxn id="28" idx="6"/>
          </p:cNvCxnSpPr>
          <p:nvPr/>
        </p:nvCxnSpPr>
        <p:spPr bwMode="auto">
          <a:xfrm rot="10800000">
            <a:off x="1071538" y="5706594"/>
            <a:ext cx="571504" cy="8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30 - Ορθογώνιο"/>
          <p:cNvSpPr/>
          <p:nvPr/>
        </p:nvSpPr>
        <p:spPr bwMode="auto">
          <a:xfrm>
            <a:off x="342899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b / </a:t>
            </a:r>
            <a:r>
              <a:rPr lang="en-US" sz="1600" dirty="0" smtClean="0">
                <a:latin typeface="Consolas" pitchFamily="49" charset="0"/>
              </a:rPr>
              <a:t>16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32" name="31 - Ευθύγραμμο βέλος σύνδεσης"/>
          <p:cNvCxnSpPr>
            <a:stCxn id="31" idx="1"/>
          </p:cNvCxnSpPr>
          <p:nvPr/>
        </p:nvCxnSpPr>
        <p:spPr bwMode="auto">
          <a:xfrm rot="10800000">
            <a:off x="2857488" y="5709792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32 - Έλλειψη"/>
          <p:cNvSpPr/>
          <p:nvPr/>
        </p:nvSpPr>
        <p:spPr bwMode="auto">
          <a:xfrm>
            <a:off x="500034" y="4500570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34" name="33 - Ευθύγραμμο βέλος σύνδεσης"/>
          <p:cNvCxnSpPr>
            <a:stCxn id="33" idx="4"/>
            <a:endCxn id="28" idx="0"/>
          </p:cNvCxnSpPr>
          <p:nvPr/>
        </p:nvCxnSpPr>
        <p:spPr bwMode="auto">
          <a:xfrm rot="5400000">
            <a:off x="557824" y="5228598"/>
            <a:ext cx="455924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34 - Ορθογώνιο"/>
          <p:cNvSpPr/>
          <p:nvPr/>
        </p:nvSpPr>
        <p:spPr bwMode="auto">
          <a:xfrm>
            <a:off x="1643042" y="4572008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a/</a:t>
            </a:r>
            <a:r>
              <a:rPr lang="en-US" sz="1600" dirty="0" smtClean="0">
                <a:latin typeface="Consolas" pitchFamily="49" charset="0"/>
              </a:rPr>
              <a:t>12/</a:t>
            </a:r>
            <a:r>
              <a:rPr lang="en-US" sz="1600" dirty="0" err="1" smtClean="0">
                <a:latin typeface="Consolas" pitchFamily="49" charset="0"/>
              </a:rPr>
              <a:t>cv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36" name="35 - Ευθύγραμμο βέλος σύνδεσης"/>
          <p:cNvCxnSpPr>
            <a:stCxn id="35" idx="1"/>
          </p:cNvCxnSpPr>
          <p:nvPr/>
        </p:nvCxnSpPr>
        <p:spPr bwMode="auto">
          <a:xfrm rot="10800000">
            <a:off x="1071538" y="4777900"/>
            <a:ext cx="571504" cy="8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36 - Ορθογώνιο"/>
          <p:cNvSpPr/>
          <p:nvPr/>
        </p:nvSpPr>
        <p:spPr bwMode="auto">
          <a:xfrm>
            <a:off x="3428992" y="4572008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c / </a:t>
            </a:r>
            <a:r>
              <a:rPr lang="en-US" sz="1600" dirty="0" smtClean="0">
                <a:latin typeface="Consolas" pitchFamily="49" charset="0"/>
              </a:rPr>
              <a:t>16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38" name="37 - Ευθύγραμμο βέλος σύνδεσης"/>
          <p:cNvCxnSpPr>
            <a:stCxn id="37" idx="1"/>
          </p:cNvCxnSpPr>
          <p:nvPr/>
        </p:nvCxnSpPr>
        <p:spPr bwMode="auto">
          <a:xfrm rot="10800000">
            <a:off x="2857488" y="4781098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38 - Ορθογώνιο"/>
          <p:cNvSpPr/>
          <p:nvPr/>
        </p:nvSpPr>
        <p:spPr bwMode="auto">
          <a:xfrm>
            <a:off x="5143504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f</a:t>
            </a:r>
            <a:r>
              <a:rPr lang="en-US" sz="1600" dirty="0" smtClean="0">
                <a:latin typeface="Consolas" pitchFamily="49" charset="0"/>
              </a:rPr>
              <a:t>/2/24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40" name="39 - Ευθύγραμμο βέλος σύνδεσης"/>
          <p:cNvCxnSpPr>
            <a:stCxn id="39" idx="1"/>
          </p:cNvCxnSpPr>
          <p:nvPr/>
        </p:nvCxnSpPr>
        <p:spPr bwMode="auto">
          <a:xfrm rot="10800000">
            <a:off x="4572000" y="5709792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40 - Ορθογώνιο"/>
          <p:cNvSpPr/>
          <p:nvPr/>
        </p:nvSpPr>
        <p:spPr bwMode="auto">
          <a:xfrm>
            <a:off x="5214942" y="4572008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T_1</a:t>
            </a:r>
            <a:r>
              <a:rPr lang="en-US" sz="1600" dirty="0" smtClean="0">
                <a:latin typeface="Consolas" pitchFamily="49" charset="0"/>
              </a:rPr>
              <a:t> / 20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42" name="41 - Ευθύγραμμο βέλος σύνδεσης"/>
          <p:cNvCxnSpPr>
            <a:stCxn id="41" idx="1"/>
          </p:cNvCxnSpPr>
          <p:nvPr/>
        </p:nvCxnSpPr>
        <p:spPr bwMode="auto">
          <a:xfrm rot="10800000">
            <a:off x="4643438" y="4781098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42 - Ρόμβος"/>
          <p:cNvSpPr/>
          <p:nvPr/>
        </p:nvSpPr>
        <p:spPr bwMode="auto">
          <a:xfrm>
            <a:off x="6072198" y="5143512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in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21" name="20 - TextBox"/>
          <p:cNvSpPr txBox="1"/>
          <p:nvPr/>
        </p:nvSpPr>
        <p:spPr>
          <a:xfrm>
            <a:off x="6858016" y="4857760"/>
            <a:ext cx="209243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b="1" dirty="0" smtClean="0">
                <a:solidFill>
                  <a:srgbClr val="0000FF"/>
                </a:solidFill>
                <a:latin typeface="+mj-lt"/>
              </a:rPr>
              <a:t>Η πληροφορία για</a:t>
            </a:r>
          </a:p>
          <a:p>
            <a:r>
              <a:rPr lang="el-GR" sz="1600" b="1" dirty="0" smtClean="0">
                <a:solidFill>
                  <a:srgbClr val="0000FF"/>
                </a:solidFill>
                <a:latin typeface="+mj-lt"/>
              </a:rPr>
              <a:t>την </a:t>
            </a:r>
            <a:r>
              <a:rPr lang="en-US" sz="1600" b="1" dirty="0" smtClean="0">
                <a:solidFill>
                  <a:srgbClr val="0000FF"/>
                </a:solidFill>
                <a:latin typeface="+mj-lt"/>
              </a:rPr>
              <a:t>f </a:t>
            </a:r>
            <a:r>
              <a:rPr lang="el-GR" sz="1600" b="1" dirty="0" smtClean="0">
                <a:solidFill>
                  <a:srgbClr val="0000FF"/>
                </a:solidFill>
                <a:latin typeface="+mj-lt"/>
              </a:rPr>
              <a:t>είναι </a:t>
            </a:r>
            <a:r>
              <a:rPr lang="el-GR" sz="1600" b="1" dirty="0" err="1" smtClean="0">
                <a:solidFill>
                  <a:srgbClr val="0000FF"/>
                </a:solidFill>
                <a:latin typeface="+mj-lt"/>
              </a:rPr>
              <a:t>συμπληρω</a:t>
            </a:r>
            <a:r>
              <a:rPr lang="el-GR" sz="1600" b="1" dirty="0" smtClean="0">
                <a:solidFill>
                  <a:srgbClr val="0000FF"/>
                </a:solidFill>
                <a:latin typeface="+mj-lt"/>
              </a:rPr>
              <a:t>-</a:t>
            </a:r>
          </a:p>
          <a:p>
            <a:r>
              <a:rPr lang="el-GR" sz="1600" b="1" dirty="0" smtClean="0">
                <a:solidFill>
                  <a:srgbClr val="0000FF"/>
                </a:solidFill>
                <a:latin typeface="+mj-lt"/>
              </a:rPr>
              <a:t>μένη και μπορεί να</a:t>
            </a:r>
          </a:p>
          <a:p>
            <a:r>
              <a:rPr lang="el-GR" sz="1600" b="1" dirty="0" smtClean="0">
                <a:solidFill>
                  <a:srgbClr val="0000FF"/>
                </a:solidFill>
                <a:latin typeface="+mj-lt"/>
              </a:rPr>
              <a:t>γίνει αναζήτηση</a:t>
            </a:r>
            <a:endParaRPr lang="el-GR" sz="1600" b="1" dirty="0">
              <a:solidFill>
                <a:srgbClr val="0000FF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- 1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857620" y="313024"/>
            <a:ext cx="2457440" cy="3643338"/>
          </a:xfrm>
          <a:solidFill>
            <a:schemeClr val="accent3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program 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ps</a:t>
            </a:r>
            <a:endParaRPr lang="en-US" dirty="0" smtClean="0">
              <a:solidFill>
                <a:srgbClr val="00800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{	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var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a,b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function f(in a)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{	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var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 c;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	c=a+1;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	return c }</a:t>
            </a:r>
            <a:endParaRPr lang="en-US" b="1" dirty="0" smtClean="0">
              <a:solidFill>
                <a:srgbClr val="0000FF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a=1;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b=f(in a)  }</a:t>
            </a:r>
          </a:p>
        </p:txBody>
      </p:sp>
      <p:sp>
        <p:nvSpPr>
          <p:cNvPr id="12" name="2 - Θέση περιεχομένου"/>
          <p:cNvSpPr txBox="1">
            <a:spLocks/>
          </p:cNvSpPr>
          <p:nvPr/>
        </p:nvSpPr>
        <p:spPr bwMode="auto">
          <a:xfrm>
            <a:off x="6357950" y="313024"/>
            <a:ext cx="2457440" cy="404467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1: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</a:rPr>
              <a:t>begin_block</a:t>
            </a: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f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2: + a 1 T_1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3: = T_1 _ c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4: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</a:rPr>
              <a:t>retv</a:t>
            </a: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c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5: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</a:rPr>
              <a:t>end_block</a:t>
            </a: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f</a:t>
            </a:r>
          </a:p>
        </p:txBody>
      </p:sp>
      <p:sp>
        <p:nvSpPr>
          <p:cNvPr id="28" name="27 - Έλλειψη"/>
          <p:cNvSpPr/>
          <p:nvPr/>
        </p:nvSpPr>
        <p:spPr bwMode="auto">
          <a:xfrm>
            <a:off x="500034" y="5456560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0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29" name="28 - Ορθογώνιο"/>
          <p:cNvSpPr/>
          <p:nvPr/>
        </p:nvSpPr>
        <p:spPr bwMode="auto">
          <a:xfrm>
            <a:off x="164304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a / </a:t>
            </a:r>
            <a:r>
              <a:rPr lang="en-US" sz="1600" dirty="0" smtClean="0">
                <a:latin typeface="Consolas" pitchFamily="49" charset="0"/>
              </a:rPr>
              <a:t>12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30" name="29 - Ευθύγραμμο βέλος σύνδεσης"/>
          <p:cNvCxnSpPr>
            <a:stCxn id="29" idx="1"/>
            <a:endCxn id="28" idx="6"/>
          </p:cNvCxnSpPr>
          <p:nvPr/>
        </p:nvCxnSpPr>
        <p:spPr bwMode="auto">
          <a:xfrm rot="10800000">
            <a:off x="1071538" y="5706594"/>
            <a:ext cx="571504" cy="8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30 - Ορθογώνιο"/>
          <p:cNvSpPr/>
          <p:nvPr/>
        </p:nvSpPr>
        <p:spPr bwMode="auto">
          <a:xfrm>
            <a:off x="342899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b / </a:t>
            </a:r>
            <a:r>
              <a:rPr lang="en-US" sz="1600" dirty="0" smtClean="0">
                <a:latin typeface="Consolas" pitchFamily="49" charset="0"/>
              </a:rPr>
              <a:t>16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32" name="31 - Ευθύγραμμο βέλος σύνδεσης"/>
          <p:cNvCxnSpPr>
            <a:stCxn id="31" idx="1"/>
          </p:cNvCxnSpPr>
          <p:nvPr/>
        </p:nvCxnSpPr>
        <p:spPr bwMode="auto">
          <a:xfrm rot="10800000">
            <a:off x="2857488" y="5709792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38 - Ορθογώνιο"/>
          <p:cNvSpPr/>
          <p:nvPr/>
        </p:nvSpPr>
        <p:spPr bwMode="auto">
          <a:xfrm>
            <a:off x="5143504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f</a:t>
            </a:r>
            <a:r>
              <a:rPr lang="en-US" sz="1600" dirty="0" smtClean="0">
                <a:latin typeface="Consolas" pitchFamily="49" charset="0"/>
              </a:rPr>
              <a:t>/2/24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40" name="39 - Ευθύγραμμο βέλος σύνδεσης"/>
          <p:cNvCxnSpPr>
            <a:stCxn id="39" idx="1"/>
          </p:cNvCxnSpPr>
          <p:nvPr/>
        </p:nvCxnSpPr>
        <p:spPr bwMode="auto">
          <a:xfrm rot="10800000">
            <a:off x="4572000" y="5709792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42 - Ρόμβος"/>
          <p:cNvSpPr/>
          <p:nvPr/>
        </p:nvSpPr>
        <p:spPr bwMode="auto">
          <a:xfrm>
            <a:off x="6072198" y="5143512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in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- 1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857620" y="313024"/>
            <a:ext cx="2457440" cy="3643338"/>
          </a:xfrm>
          <a:solidFill>
            <a:schemeClr val="accent3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program 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ps</a:t>
            </a:r>
            <a:endParaRPr lang="en-US" dirty="0" smtClean="0">
              <a:solidFill>
                <a:srgbClr val="00800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{	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var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a,b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function f(in a)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{	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var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 c;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	c=a+1;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	return c }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a=1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b=f(in a)  }</a:t>
            </a:r>
          </a:p>
        </p:txBody>
      </p:sp>
      <p:sp>
        <p:nvSpPr>
          <p:cNvPr id="4" name="3 - Έλλειψη"/>
          <p:cNvSpPr/>
          <p:nvPr/>
        </p:nvSpPr>
        <p:spPr bwMode="auto">
          <a:xfrm>
            <a:off x="500034" y="5456560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0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5" name="4 - Ορθογώνιο"/>
          <p:cNvSpPr/>
          <p:nvPr/>
        </p:nvSpPr>
        <p:spPr bwMode="auto">
          <a:xfrm>
            <a:off x="164304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a / </a:t>
            </a:r>
            <a:r>
              <a:rPr lang="en-US" sz="1600" dirty="0" smtClean="0">
                <a:latin typeface="Consolas" pitchFamily="49" charset="0"/>
              </a:rPr>
              <a:t>12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7" name="6 - Ευθύγραμμο βέλος σύνδεσης"/>
          <p:cNvCxnSpPr>
            <a:stCxn id="5" idx="1"/>
            <a:endCxn id="4" idx="6"/>
          </p:cNvCxnSpPr>
          <p:nvPr/>
        </p:nvCxnSpPr>
        <p:spPr bwMode="auto">
          <a:xfrm rot="10800000">
            <a:off x="1071538" y="5706594"/>
            <a:ext cx="571504" cy="8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7 - Ορθογώνιο"/>
          <p:cNvSpPr/>
          <p:nvPr/>
        </p:nvSpPr>
        <p:spPr bwMode="auto">
          <a:xfrm>
            <a:off x="342899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b / </a:t>
            </a:r>
            <a:r>
              <a:rPr lang="en-US" sz="1600" dirty="0" smtClean="0">
                <a:latin typeface="Consolas" pitchFamily="49" charset="0"/>
              </a:rPr>
              <a:t>16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9" name="8 - Ευθύγραμμο βέλος σύνδεσης"/>
          <p:cNvCxnSpPr>
            <a:stCxn id="8" idx="1"/>
          </p:cNvCxnSpPr>
          <p:nvPr/>
        </p:nvCxnSpPr>
        <p:spPr bwMode="auto">
          <a:xfrm rot="10800000">
            <a:off x="2857488" y="5709792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9 - Ορθογώνιο"/>
          <p:cNvSpPr/>
          <p:nvPr/>
        </p:nvSpPr>
        <p:spPr bwMode="auto">
          <a:xfrm>
            <a:off x="5143504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f/</a:t>
            </a:r>
            <a:r>
              <a:rPr lang="en-US" sz="1600" dirty="0" smtClean="0">
                <a:latin typeface="Consolas" pitchFamily="49" charset="0"/>
              </a:rPr>
              <a:t>2/24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1" name="10 - Ευθύγραμμο βέλος σύνδεσης"/>
          <p:cNvCxnSpPr>
            <a:stCxn id="10" idx="1"/>
          </p:cNvCxnSpPr>
          <p:nvPr/>
        </p:nvCxnSpPr>
        <p:spPr bwMode="auto">
          <a:xfrm rot="10800000">
            <a:off x="4572000" y="5709792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2 - Θέση περιεχομένου"/>
          <p:cNvSpPr txBox="1">
            <a:spLocks/>
          </p:cNvSpPr>
          <p:nvPr/>
        </p:nvSpPr>
        <p:spPr bwMode="auto">
          <a:xfrm>
            <a:off x="6357950" y="313024"/>
            <a:ext cx="2457440" cy="404467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1: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</a:rPr>
              <a:t>begin_block</a:t>
            </a: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f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2: + a 1 T_1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3: = T_1 _ c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4: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</a:rPr>
              <a:t>retv</a:t>
            </a: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c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5: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</a:rPr>
              <a:t>end_block</a:t>
            </a: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f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6: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</a:rPr>
              <a:t>begin_block</a:t>
            </a: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</a:rPr>
              <a:t>ps</a:t>
            </a:r>
            <a:endParaRPr lang="en-US" sz="1600" kern="0" dirty="0" smtClean="0">
              <a:solidFill>
                <a:srgbClr val="008000"/>
              </a:solidFill>
              <a:latin typeface="Consolas" pitchFamily="49" charset="0"/>
            </a:endParaRP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7: = 1 _ a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</a:p>
        </p:txBody>
      </p:sp>
      <p:sp>
        <p:nvSpPr>
          <p:cNvPr id="14" name="13 - Ρόμβος"/>
          <p:cNvSpPr/>
          <p:nvPr/>
        </p:nvSpPr>
        <p:spPr bwMode="auto">
          <a:xfrm>
            <a:off x="6072198" y="5143512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in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- 1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857620" y="313024"/>
            <a:ext cx="2457440" cy="3643338"/>
          </a:xfrm>
          <a:solidFill>
            <a:schemeClr val="accent3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program 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ps</a:t>
            </a:r>
            <a:endParaRPr lang="en-US" dirty="0" smtClean="0">
              <a:solidFill>
                <a:srgbClr val="00800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{	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var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a,b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function f(in a)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{	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var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 c;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	c=a+1;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	return c }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a=1;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b=f(in a)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  }</a:t>
            </a:r>
          </a:p>
        </p:txBody>
      </p:sp>
      <p:sp>
        <p:nvSpPr>
          <p:cNvPr id="4" name="3 - Έλλειψη"/>
          <p:cNvSpPr/>
          <p:nvPr/>
        </p:nvSpPr>
        <p:spPr bwMode="auto">
          <a:xfrm>
            <a:off x="500034" y="5456560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0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5" name="4 - Ορθογώνιο"/>
          <p:cNvSpPr/>
          <p:nvPr/>
        </p:nvSpPr>
        <p:spPr bwMode="auto">
          <a:xfrm>
            <a:off x="164304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a / </a:t>
            </a:r>
            <a:r>
              <a:rPr lang="en-US" sz="1600" dirty="0" smtClean="0">
                <a:latin typeface="Consolas" pitchFamily="49" charset="0"/>
              </a:rPr>
              <a:t>12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7" name="6 - Ευθύγραμμο βέλος σύνδεσης"/>
          <p:cNvCxnSpPr>
            <a:stCxn id="5" idx="1"/>
            <a:endCxn id="4" idx="6"/>
          </p:cNvCxnSpPr>
          <p:nvPr/>
        </p:nvCxnSpPr>
        <p:spPr bwMode="auto">
          <a:xfrm rot="10800000">
            <a:off x="1071538" y="5706594"/>
            <a:ext cx="571504" cy="8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7 - Ορθογώνιο"/>
          <p:cNvSpPr/>
          <p:nvPr/>
        </p:nvSpPr>
        <p:spPr bwMode="auto">
          <a:xfrm>
            <a:off x="342899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b / </a:t>
            </a:r>
            <a:r>
              <a:rPr lang="en-US" sz="1600" dirty="0" smtClean="0">
                <a:latin typeface="Consolas" pitchFamily="49" charset="0"/>
              </a:rPr>
              <a:t>16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9" name="8 - Ευθύγραμμο βέλος σύνδεσης"/>
          <p:cNvCxnSpPr>
            <a:stCxn id="8" idx="1"/>
          </p:cNvCxnSpPr>
          <p:nvPr/>
        </p:nvCxnSpPr>
        <p:spPr bwMode="auto">
          <a:xfrm rot="10800000">
            <a:off x="2857488" y="5709792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9 - Ορθογώνιο"/>
          <p:cNvSpPr/>
          <p:nvPr/>
        </p:nvSpPr>
        <p:spPr bwMode="auto">
          <a:xfrm>
            <a:off x="5143504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f/</a:t>
            </a:r>
            <a:r>
              <a:rPr lang="en-US" sz="1600" dirty="0" smtClean="0">
                <a:latin typeface="Consolas" pitchFamily="49" charset="0"/>
              </a:rPr>
              <a:t>2/24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1" name="10 - Ευθύγραμμο βέλος σύνδεσης"/>
          <p:cNvCxnSpPr>
            <a:stCxn id="10" idx="1"/>
          </p:cNvCxnSpPr>
          <p:nvPr/>
        </p:nvCxnSpPr>
        <p:spPr bwMode="auto">
          <a:xfrm rot="10800000">
            <a:off x="4572000" y="5709792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2 - Θέση περιεχομένου"/>
          <p:cNvSpPr txBox="1">
            <a:spLocks/>
          </p:cNvSpPr>
          <p:nvPr/>
        </p:nvSpPr>
        <p:spPr bwMode="auto">
          <a:xfrm>
            <a:off x="6357950" y="313024"/>
            <a:ext cx="2457440" cy="404467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1: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</a:rPr>
              <a:t>begin_block</a:t>
            </a: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f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2: + a 1 T_1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3: = T_1 _ c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4: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</a:rPr>
              <a:t>retv</a:t>
            </a: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c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5: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</a:rPr>
              <a:t>end_block</a:t>
            </a: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f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6: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</a:rPr>
              <a:t>begin_block</a:t>
            </a: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</a:rPr>
              <a:t>ps</a:t>
            </a:r>
            <a:endParaRPr lang="en-US" sz="1600" kern="0" dirty="0" smtClean="0">
              <a:solidFill>
                <a:srgbClr val="008000"/>
              </a:solidFill>
              <a:latin typeface="Consolas" pitchFamily="49" charset="0"/>
            </a:endParaRP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7: = 1 _ a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8: par a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</a:rPr>
              <a:t>cv</a:t>
            </a:r>
            <a:endParaRPr lang="en-US" sz="1600" kern="0" dirty="0" smtClean="0">
              <a:solidFill>
                <a:srgbClr val="008000"/>
              </a:solidFill>
              <a:latin typeface="Consolas" pitchFamily="49" charset="0"/>
            </a:endParaRP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9: par T_2 ret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10: call f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11: = T_2 _ b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endParaRPr lang="en-US" sz="1600" kern="0" dirty="0" smtClean="0">
              <a:solidFill>
                <a:srgbClr val="008000"/>
              </a:solidFill>
              <a:latin typeface="Consolas" pitchFamily="49" charset="0"/>
            </a:endParaRPr>
          </a:p>
        </p:txBody>
      </p:sp>
      <p:sp>
        <p:nvSpPr>
          <p:cNvPr id="14" name="13 - Ρόμβος"/>
          <p:cNvSpPr/>
          <p:nvPr/>
        </p:nvSpPr>
        <p:spPr bwMode="auto">
          <a:xfrm>
            <a:off x="6072198" y="5143512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in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25" name="24 - Ορθογώνιο"/>
          <p:cNvSpPr/>
          <p:nvPr/>
        </p:nvSpPr>
        <p:spPr bwMode="auto">
          <a:xfrm>
            <a:off x="6929454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T_2</a:t>
            </a:r>
            <a:r>
              <a:rPr lang="en-US" sz="1600" dirty="0" smtClean="0">
                <a:latin typeface="Consolas" pitchFamily="49" charset="0"/>
              </a:rPr>
              <a:t> / 20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26" name="25 - Ευθύγραμμο βέλος σύνδεσης"/>
          <p:cNvCxnSpPr>
            <a:stCxn id="25" idx="1"/>
          </p:cNvCxnSpPr>
          <p:nvPr/>
        </p:nvCxnSpPr>
        <p:spPr bwMode="auto">
          <a:xfrm rot="10800000">
            <a:off x="6357950" y="5709792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- 1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857620" y="313024"/>
            <a:ext cx="2457440" cy="3643338"/>
          </a:xfrm>
          <a:solidFill>
            <a:schemeClr val="accent3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program 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ps</a:t>
            </a:r>
            <a:endParaRPr lang="en-US" dirty="0" smtClean="0">
              <a:solidFill>
                <a:srgbClr val="00800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{	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var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a,b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function f(in a)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{	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var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 c;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	c=a+1;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	return c }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a=1;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b=f(in a)  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" name="3 - Έλλειψη"/>
          <p:cNvSpPr/>
          <p:nvPr/>
        </p:nvSpPr>
        <p:spPr bwMode="auto">
          <a:xfrm>
            <a:off x="500034" y="5456560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0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5" name="4 - Ορθογώνιο"/>
          <p:cNvSpPr/>
          <p:nvPr/>
        </p:nvSpPr>
        <p:spPr bwMode="auto">
          <a:xfrm>
            <a:off x="164304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a / </a:t>
            </a:r>
            <a:r>
              <a:rPr lang="en-US" sz="1600" dirty="0" smtClean="0">
                <a:latin typeface="Consolas" pitchFamily="49" charset="0"/>
              </a:rPr>
              <a:t>12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7" name="6 - Ευθύγραμμο βέλος σύνδεσης"/>
          <p:cNvCxnSpPr>
            <a:stCxn id="5" idx="1"/>
            <a:endCxn id="4" idx="6"/>
          </p:cNvCxnSpPr>
          <p:nvPr/>
        </p:nvCxnSpPr>
        <p:spPr bwMode="auto">
          <a:xfrm rot="10800000">
            <a:off x="1071538" y="5706594"/>
            <a:ext cx="571504" cy="8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7 - Ορθογώνιο"/>
          <p:cNvSpPr/>
          <p:nvPr/>
        </p:nvSpPr>
        <p:spPr bwMode="auto">
          <a:xfrm>
            <a:off x="342899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b / </a:t>
            </a:r>
            <a:r>
              <a:rPr lang="en-US" sz="1600" dirty="0" smtClean="0">
                <a:latin typeface="Consolas" pitchFamily="49" charset="0"/>
              </a:rPr>
              <a:t>16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9" name="8 - Ευθύγραμμο βέλος σύνδεσης"/>
          <p:cNvCxnSpPr>
            <a:stCxn id="8" idx="1"/>
          </p:cNvCxnSpPr>
          <p:nvPr/>
        </p:nvCxnSpPr>
        <p:spPr bwMode="auto">
          <a:xfrm rot="10800000">
            <a:off x="2857488" y="5709792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9 - Ορθογώνιο"/>
          <p:cNvSpPr/>
          <p:nvPr/>
        </p:nvSpPr>
        <p:spPr bwMode="auto">
          <a:xfrm>
            <a:off x="5143504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f/</a:t>
            </a:r>
            <a:r>
              <a:rPr lang="en-US" sz="1600" dirty="0" smtClean="0">
                <a:latin typeface="Consolas" pitchFamily="49" charset="0"/>
              </a:rPr>
              <a:t>2/24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1" name="10 - Ευθύγραμμο βέλος σύνδεσης"/>
          <p:cNvCxnSpPr>
            <a:stCxn id="10" idx="1"/>
          </p:cNvCxnSpPr>
          <p:nvPr/>
        </p:nvCxnSpPr>
        <p:spPr bwMode="auto">
          <a:xfrm rot="10800000">
            <a:off x="4572000" y="5709792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2 - Θέση περιεχομένου"/>
          <p:cNvSpPr txBox="1">
            <a:spLocks/>
          </p:cNvSpPr>
          <p:nvPr/>
        </p:nvSpPr>
        <p:spPr bwMode="auto">
          <a:xfrm>
            <a:off x="6357950" y="313024"/>
            <a:ext cx="2457440" cy="404467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1: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</a:rPr>
              <a:t>begin_block</a:t>
            </a: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f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2: + a 1 T_1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3: = T_1 _ c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4: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</a:rPr>
              <a:t>retv</a:t>
            </a: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c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5: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</a:rPr>
              <a:t>end_block</a:t>
            </a: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f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6: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</a:rPr>
              <a:t>begin_block</a:t>
            </a: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</a:rPr>
              <a:t>ps</a:t>
            </a:r>
            <a:endParaRPr lang="en-US" sz="1600" kern="0" dirty="0" smtClean="0">
              <a:solidFill>
                <a:srgbClr val="008000"/>
              </a:solidFill>
              <a:latin typeface="Consolas" pitchFamily="49" charset="0"/>
            </a:endParaRP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7: = 1 _ a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8: par a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</a:rPr>
              <a:t>cv</a:t>
            </a:r>
            <a:endParaRPr lang="en-US" sz="1600" kern="0" dirty="0" smtClean="0">
              <a:solidFill>
                <a:srgbClr val="008000"/>
              </a:solidFill>
              <a:latin typeface="Consolas" pitchFamily="49" charset="0"/>
            </a:endParaRP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9: par T_2 ret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10: call f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11: = T_2 _ b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12: halt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13: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</a:rPr>
              <a:t>end_block</a:t>
            </a: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</a:rPr>
              <a:t>ps</a:t>
            </a:r>
            <a:endParaRPr lang="en-US" sz="1600" kern="0" dirty="0" smtClean="0">
              <a:solidFill>
                <a:srgbClr val="008000"/>
              </a:solidFill>
              <a:latin typeface="Consolas" pitchFamily="49" charset="0"/>
            </a:endParaRPr>
          </a:p>
        </p:txBody>
      </p:sp>
      <p:sp>
        <p:nvSpPr>
          <p:cNvPr id="14" name="13 - Ρόμβος"/>
          <p:cNvSpPr/>
          <p:nvPr/>
        </p:nvSpPr>
        <p:spPr bwMode="auto">
          <a:xfrm>
            <a:off x="6072198" y="5143512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in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25" name="24 - Ορθογώνιο"/>
          <p:cNvSpPr/>
          <p:nvPr/>
        </p:nvSpPr>
        <p:spPr bwMode="auto">
          <a:xfrm>
            <a:off x="6929454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T_2</a:t>
            </a:r>
            <a:r>
              <a:rPr lang="en-US" sz="1600" dirty="0" smtClean="0">
                <a:latin typeface="Consolas" pitchFamily="49" charset="0"/>
              </a:rPr>
              <a:t> / 20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26" name="25 - Ευθύγραμμο βέλος σύνδεσης"/>
          <p:cNvCxnSpPr>
            <a:stCxn id="25" idx="1"/>
          </p:cNvCxnSpPr>
          <p:nvPr/>
        </p:nvCxnSpPr>
        <p:spPr bwMode="auto">
          <a:xfrm rot="10800000">
            <a:off x="6357950" y="5709792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27 - Ορθογώνιο"/>
          <p:cNvSpPr/>
          <p:nvPr/>
        </p:nvSpPr>
        <p:spPr bwMode="auto">
          <a:xfrm>
            <a:off x="285720" y="6000768"/>
            <a:ext cx="1143008" cy="4286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err="1" smtClean="0">
                <a:latin typeface="Consolas" pitchFamily="49" charset="0"/>
              </a:rPr>
              <a:t>ps</a:t>
            </a:r>
            <a:r>
              <a:rPr lang="en-US" sz="1600" b="1" dirty="0" smtClean="0">
                <a:latin typeface="Consolas" pitchFamily="49" charset="0"/>
              </a:rPr>
              <a:t>/</a:t>
            </a:r>
            <a:r>
              <a:rPr lang="en-US" sz="1600" dirty="0" smtClean="0">
                <a:latin typeface="Consolas" pitchFamily="49" charset="0"/>
              </a:rPr>
              <a:t>24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29" name="28 - TextBox"/>
          <p:cNvSpPr txBox="1"/>
          <p:nvPr/>
        </p:nvSpPr>
        <p:spPr>
          <a:xfrm>
            <a:off x="571472" y="4143380"/>
            <a:ext cx="22645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b="1" dirty="0" smtClean="0">
                <a:solidFill>
                  <a:srgbClr val="0000FF"/>
                </a:solidFill>
                <a:latin typeface="+mj-lt"/>
              </a:rPr>
              <a:t>Η πληροφορία για</a:t>
            </a:r>
          </a:p>
          <a:p>
            <a:r>
              <a:rPr lang="el-GR" sz="1600" b="1" dirty="0" smtClean="0">
                <a:solidFill>
                  <a:srgbClr val="0000FF"/>
                </a:solidFill>
                <a:latin typeface="+mj-lt"/>
              </a:rPr>
              <a:t>την </a:t>
            </a:r>
            <a:r>
              <a:rPr lang="en-US" sz="1600" b="1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1600" b="1" dirty="0" err="1" smtClean="0">
                <a:solidFill>
                  <a:srgbClr val="0000FF"/>
                </a:solidFill>
                <a:latin typeface="+mj-lt"/>
              </a:rPr>
              <a:t>ps</a:t>
            </a:r>
            <a:r>
              <a:rPr lang="en-US" sz="1600" b="1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l-GR" sz="1600" b="1" dirty="0" smtClean="0">
                <a:solidFill>
                  <a:srgbClr val="0000FF"/>
                </a:solidFill>
                <a:latin typeface="+mj-lt"/>
              </a:rPr>
              <a:t>είναι </a:t>
            </a:r>
            <a:r>
              <a:rPr lang="el-GR" sz="1600" b="1" dirty="0" err="1" smtClean="0">
                <a:solidFill>
                  <a:srgbClr val="0000FF"/>
                </a:solidFill>
                <a:latin typeface="+mj-lt"/>
              </a:rPr>
              <a:t>συμπληρω</a:t>
            </a:r>
            <a:r>
              <a:rPr lang="el-GR" sz="1600" b="1" dirty="0" smtClean="0">
                <a:solidFill>
                  <a:srgbClr val="0000FF"/>
                </a:solidFill>
                <a:latin typeface="+mj-lt"/>
              </a:rPr>
              <a:t>-</a:t>
            </a:r>
          </a:p>
          <a:p>
            <a:r>
              <a:rPr lang="el-GR" sz="1600" b="1" dirty="0" smtClean="0">
                <a:solidFill>
                  <a:srgbClr val="0000FF"/>
                </a:solidFill>
                <a:latin typeface="+mj-lt"/>
              </a:rPr>
              <a:t>μένη και μπορεί να</a:t>
            </a:r>
          </a:p>
          <a:p>
            <a:r>
              <a:rPr lang="el-GR" sz="1600" b="1" dirty="0" smtClean="0">
                <a:solidFill>
                  <a:srgbClr val="0000FF"/>
                </a:solidFill>
                <a:latin typeface="+mj-lt"/>
              </a:rPr>
              <a:t>γίνει αναζήτηση</a:t>
            </a:r>
            <a:endParaRPr lang="el-GR" sz="1600" b="1" dirty="0">
              <a:solidFill>
                <a:srgbClr val="0000FF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- 1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857620" y="313024"/>
            <a:ext cx="2457440" cy="3643338"/>
          </a:xfrm>
          <a:solidFill>
            <a:schemeClr val="accent3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program 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ps</a:t>
            </a:r>
            <a:endParaRPr lang="en-US" dirty="0" smtClean="0">
              <a:solidFill>
                <a:srgbClr val="00800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{	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var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a,b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function f(in a)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{	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var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 c;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	c=a+1;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	return c }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a=1;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	b=f(in a)  }</a:t>
            </a:r>
            <a:endParaRPr lang="en-US" b="1" dirty="0" smtClean="0">
              <a:solidFill>
                <a:srgbClr val="0000FF"/>
              </a:solidFill>
              <a:latin typeface="Consolas" pitchFamily="49" charset="0"/>
            </a:endParaRPr>
          </a:p>
        </p:txBody>
      </p:sp>
      <p:sp>
        <p:nvSpPr>
          <p:cNvPr id="12" name="2 - Θέση περιεχομένου"/>
          <p:cNvSpPr txBox="1">
            <a:spLocks/>
          </p:cNvSpPr>
          <p:nvPr/>
        </p:nvSpPr>
        <p:spPr bwMode="auto">
          <a:xfrm>
            <a:off x="6357950" y="313024"/>
            <a:ext cx="2457440" cy="404467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1: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</a:rPr>
              <a:t>begin_block</a:t>
            </a: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f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2: + a 1 T_1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3: = T_1 _ c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4: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</a:rPr>
              <a:t>retv</a:t>
            </a: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c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5: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</a:rPr>
              <a:t>end_block</a:t>
            </a: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f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6: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</a:rPr>
              <a:t>begin_block</a:t>
            </a: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</a:rPr>
              <a:t>ps</a:t>
            </a:r>
            <a:endParaRPr lang="en-US" sz="1600" kern="0" dirty="0" smtClean="0">
              <a:solidFill>
                <a:srgbClr val="008000"/>
              </a:solidFill>
              <a:latin typeface="Consolas" pitchFamily="49" charset="0"/>
            </a:endParaRP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7: = 1 _ a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8: par a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</a:rPr>
              <a:t>cv</a:t>
            </a:r>
            <a:endParaRPr lang="en-US" sz="1600" kern="0" dirty="0" smtClean="0">
              <a:solidFill>
                <a:srgbClr val="008000"/>
              </a:solidFill>
              <a:latin typeface="Consolas" pitchFamily="49" charset="0"/>
            </a:endParaRP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9: par T_2 ret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10: call f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11: = T_2 _ b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12: halt</a:t>
            </a:r>
          </a:p>
          <a:p>
            <a:pPr marL="3600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13: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</a:rPr>
              <a:t>end_block</a:t>
            </a:r>
            <a:r>
              <a:rPr lang="en-US" sz="1600" kern="0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sz="1600" kern="0" dirty="0" err="1" smtClean="0">
                <a:solidFill>
                  <a:srgbClr val="008000"/>
                </a:solidFill>
                <a:latin typeface="Consolas" pitchFamily="49" charset="0"/>
              </a:rPr>
              <a:t>ps</a:t>
            </a:r>
            <a:endParaRPr lang="en-US" sz="1600" kern="0" dirty="0" smtClean="0">
              <a:solidFill>
                <a:srgbClr val="008000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Μορφή του Πίνακα Συμβόλων</a:t>
            </a:r>
            <a:endParaRPr lang="el-GR"/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1066800" y="5638800"/>
            <a:ext cx="384175" cy="3016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45065" name="Line 9"/>
          <p:cNvSpPr>
            <a:spLocks noChangeShapeType="1"/>
          </p:cNvSpPr>
          <p:nvPr/>
        </p:nvSpPr>
        <p:spPr bwMode="auto">
          <a:xfrm>
            <a:off x="1263650" y="5105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45066" name="Oval 10"/>
          <p:cNvSpPr>
            <a:spLocks noChangeArrowheads="1"/>
          </p:cNvSpPr>
          <p:nvPr/>
        </p:nvSpPr>
        <p:spPr bwMode="auto">
          <a:xfrm>
            <a:off x="1066800" y="4738688"/>
            <a:ext cx="384175" cy="3016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45067" name="Line 11"/>
          <p:cNvSpPr>
            <a:spLocks noChangeShapeType="1"/>
          </p:cNvSpPr>
          <p:nvPr/>
        </p:nvSpPr>
        <p:spPr bwMode="auto">
          <a:xfrm>
            <a:off x="1263650" y="42052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45068" name="Oval 12"/>
          <p:cNvSpPr>
            <a:spLocks noChangeArrowheads="1"/>
          </p:cNvSpPr>
          <p:nvPr/>
        </p:nvSpPr>
        <p:spPr bwMode="auto">
          <a:xfrm>
            <a:off x="1066800" y="3854450"/>
            <a:ext cx="384175" cy="3016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45069" name="Line 13"/>
          <p:cNvSpPr>
            <a:spLocks noChangeShapeType="1"/>
          </p:cNvSpPr>
          <p:nvPr/>
        </p:nvSpPr>
        <p:spPr bwMode="auto">
          <a:xfrm>
            <a:off x="1263650" y="332105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45070" name="Oval 14"/>
          <p:cNvSpPr>
            <a:spLocks noChangeArrowheads="1"/>
          </p:cNvSpPr>
          <p:nvPr/>
        </p:nvSpPr>
        <p:spPr bwMode="auto">
          <a:xfrm>
            <a:off x="1066800" y="2943225"/>
            <a:ext cx="384175" cy="3016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45071" name="Rectangle 15"/>
          <p:cNvSpPr>
            <a:spLocks noChangeArrowheads="1"/>
          </p:cNvSpPr>
          <p:nvPr/>
        </p:nvSpPr>
        <p:spPr bwMode="auto">
          <a:xfrm>
            <a:off x="2073275" y="5638800"/>
            <a:ext cx="625475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>
            <a:off x="1447800" y="57753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med" len="med"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45074" name="Rectangle 18"/>
          <p:cNvSpPr>
            <a:spLocks noChangeArrowheads="1"/>
          </p:cNvSpPr>
          <p:nvPr/>
        </p:nvSpPr>
        <p:spPr bwMode="auto">
          <a:xfrm>
            <a:off x="3382963" y="5638800"/>
            <a:ext cx="625475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45075" name="Line 19"/>
          <p:cNvSpPr>
            <a:spLocks noChangeShapeType="1"/>
          </p:cNvSpPr>
          <p:nvPr/>
        </p:nvSpPr>
        <p:spPr bwMode="auto">
          <a:xfrm>
            <a:off x="2757488" y="57753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med" len="med"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45076" name="Rectangle 20"/>
          <p:cNvSpPr>
            <a:spLocks noChangeArrowheads="1"/>
          </p:cNvSpPr>
          <p:nvPr/>
        </p:nvSpPr>
        <p:spPr bwMode="auto">
          <a:xfrm>
            <a:off x="4648200" y="5638800"/>
            <a:ext cx="625475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45077" name="Line 21"/>
          <p:cNvSpPr>
            <a:spLocks noChangeShapeType="1"/>
          </p:cNvSpPr>
          <p:nvPr/>
        </p:nvSpPr>
        <p:spPr bwMode="auto">
          <a:xfrm>
            <a:off x="4022725" y="57753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med" len="med"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45078" name="Rectangle 22"/>
          <p:cNvSpPr>
            <a:spLocks noChangeArrowheads="1"/>
          </p:cNvSpPr>
          <p:nvPr/>
        </p:nvSpPr>
        <p:spPr bwMode="auto">
          <a:xfrm>
            <a:off x="5927725" y="5638800"/>
            <a:ext cx="625475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45079" name="Line 23"/>
          <p:cNvSpPr>
            <a:spLocks noChangeShapeType="1"/>
          </p:cNvSpPr>
          <p:nvPr/>
        </p:nvSpPr>
        <p:spPr bwMode="auto">
          <a:xfrm>
            <a:off x="5302250" y="57753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med" len="med"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45080" name="Rectangle 24"/>
          <p:cNvSpPr>
            <a:spLocks noChangeArrowheads="1"/>
          </p:cNvSpPr>
          <p:nvPr/>
        </p:nvSpPr>
        <p:spPr bwMode="auto">
          <a:xfrm>
            <a:off x="2073275" y="4754563"/>
            <a:ext cx="625475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45081" name="Line 25"/>
          <p:cNvSpPr>
            <a:spLocks noChangeShapeType="1"/>
          </p:cNvSpPr>
          <p:nvPr/>
        </p:nvSpPr>
        <p:spPr bwMode="auto">
          <a:xfrm>
            <a:off x="1447800" y="48910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med" len="med"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45082" name="Rectangle 26"/>
          <p:cNvSpPr>
            <a:spLocks noChangeArrowheads="1"/>
          </p:cNvSpPr>
          <p:nvPr/>
        </p:nvSpPr>
        <p:spPr bwMode="auto">
          <a:xfrm>
            <a:off x="3382963" y="4754563"/>
            <a:ext cx="625475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45083" name="Line 27"/>
          <p:cNvSpPr>
            <a:spLocks noChangeShapeType="1"/>
          </p:cNvSpPr>
          <p:nvPr/>
        </p:nvSpPr>
        <p:spPr bwMode="auto">
          <a:xfrm>
            <a:off x="2757488" y="48910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med" len="med"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45084" name="Rectangle 28"/>
          <p:cNvSpPr>
            <a:spLocks noChangeArrowheads="1"/>
          </p:cNvSpPr>
          <p:nvPr/>
        </p:nvSpPr>
        <p:spPr bwMode="auto">
          <a:xfrm>
            <a:off x="4648200" y="4754563"/>
            <a:ext cx="625475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45085" name="Line 29"/>
          <p:cNvSpPr>
            <a:spLocks noChangeShapeType="1"/>
          </p:cNvSpPr>
          <p:nvPr/>
        </p:nvSpPr>
        <p:spPr bwMode="auto">
          <a:xfrm>
            <a:off x="4022725" y="48910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med" len="med"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45086" name="Rectangle 30"/>
          <p:cNvSpPr>
            <a:spLocks noChangeArrowheads="1"/>
          </p:cNvSpPr>
          <p:nvPr/>
        </p:nvSpPr>
        <p:spPr bwMode="auto">
          <a:xfrm>
            <a:off x="2073275" y="3870325"/>
            <a:ext cx="625475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45087" name="Line 31"/>
          <p:cNvSpPr>
            <a:spLocks noChangeShapeType="1"/>
          </p:cNvSpPr>
          <p:nvPr/>
        </p:nvSpPr>
        <p:spPr bwMode="auto">
          <a:xfrm>
            <a:off x="1447800" y="40068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med" len="med"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45088" name="Rectangle 32"/>
          <p:cNvSpPr>
            <a:spLocks noChangeArrowheads="1"/>
          </p:cNvSpPr>
          <p:nvPr/>
        </p:nvSpPr>
        <p:spPr bwMode="auto">
          <a:xfrm>
            <a:off x="3382963" y="3870325"/>
            <a:ext cx="625475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45089" name="Line 33"/>
          <p:cNvSpPr>
            <a:spLocks noChangeShapeType="1"/>
          </p:cNvSpPr>
          <p:nvPr/>
        </p:nvSpPr>
        <p:spPr bwMode="auto">
          <a:xfrm>
            <a:off x="2757488" y="40068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med" len="med"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45099" name="Rectangle 43"/>
          <p:cNvSpPr>
            <a:spLocks noChangeArrowheads="1"/>
          </p:cNvSpPr>
          <p:nvPr/>
        </p:nvSpPr>
        <p:spPr bwMode="auto">
          <a:xfrm>
            <a:off x="2073275" y="2941638"/>
            <a:ext cx="625475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45100" name="Line 44"/>
          <p:cNvSpPr>
            <a:spLocks noChangeShapeType="1"/>
          </p:cNvSpPr>
          <p:nvPr/>
        </p:nvSpPr>
        <p:spPr bwMode="auto">
          <a:xfrm>
            <a:off x="1447800" y="307816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med" len="med"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45101" name="Rectangle 45"/>
          <p:cNvSpPr>
            <a:spLocks noChangeArrowheads="1"/>
          </p:cNvSpPr>
          <p:nvPr/>
        </p:nvSpPr>
        <p:spPr bwMode="auto">
          <a:xfrm>
            <a:off x="3382963" y="2941638"/>
            <a:ext cx="625475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45102" name="Line 46"/>
          <p:cNvSpPr>
            <a:spLocks noChangeShapeType="1"/>
          </p:cNvSpPr>
          <p:nvPr/>
        </p:nvSpPr>
        <p:spPr bwMode="auto">
          <a:xfrm>
            <a:off x="2757488" y="307816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med" len="med"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45103" name="Rectangle 47"/>
          <p:cNvSpPr>
            <a:spLocks noChangeArrowheads="1"/>
          </p:cNvSpPr>
          <p:nvPr/>
        </p:nvSpPr>
        <p:spPr bwMode="auto">
          <a:xfrm>
            <a:off x="4648200" y="2941638"/>
            <a:ext cx="625475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45104" name="Line 48"/>
          <p:cNvSpPr>
            <a:spLocks noChangeShapeType="1"/>
          </p:cNvSpPr>
          <p:nvPr/>
        </p:nvSpPr>
        <p:spPr bwMode="auto">
          <a:xfrm>
            <a:off x="4022725" y="307816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med" len="med"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45105" name="Rectangle 49"/>
          <p:cNvSpPr>
            <a:spLocks noChangeArrowheads="1"/>
          </p:cNvSpPr>
          <p:nvPr/>
        </p:nvSpPr>
        <p:spPr bwMode="auto">
          <a:xfrm>
            <a:off x="5927725" y="2941638"/>
            <a:ext cx="625475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45106" name="Line 50"/>
          <p:cNvSpPr>
            <a:spLocks noChangeShapeType="1"/>
          </p:cNvSpPr>
          <p:nvPr/>
        </p:nvSpPr>
        <p:spPr bwMode="auto">
          <a:xfrm>
            <a:off x="5302250" y="307816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med" len="med"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45111" name="Line 55"/>
          <p:cNvSpPr>
            <a:spLocks noChangeShapeType="1"/>
          </p:cNvSpPr>
          <p:nvPr/>
        </p:nvSpPr>
        <p:spPr bwMode="auto">
          <a:xfrm>
            <a:off x="4968875" y="44656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45118" name="Line 62"/>
          <p:cNvSpPr>
            <a:spLocks noChangeShapeType="1"/>
          </p:cNvSpPr>
          <p:nvPr/>
        </p:nvSpPr>
        <p:spPr bwMode="auto">
          <a:xfrm>
            <a:off x="3703638" y="266858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45125" name="Line 69"/>
          <p:cNvSpPr>
            <a:spLocks noChangeShapeType="1"/>
          </p:cNvSpPr>
          <p:nvPr/>
        </p:nvSpPr>
        <p:spPr bwMode="auto">
          <a:xfrm>
            <a:off x="3719513" y="356552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45129" name="Rectangle 73"/>
          <p:cNvSpPr>
            <a:spLocks noChangeArrowheads="1"/>
          </p:cNvSpPr>
          <p:nvPr/>
        </p:nvSpPr>
        <p:spPr bwMode="auto">
          <a:xfrm>
            <a:off x="238125" y="3603625"/>
            <a:ext cx="10509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 dirty="0">
                <a:solidFill>
                  <a:srgbClr val="000000"/>
                </a:solidFill>
                <a:latin typeface="+mn-lt"/>
              </a:rPr>
              <a:t>Scope</a:t>
            </a:r>
            <a:endParaRPr lang="el-GR" sz="18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5130" name="Rectangle 74"/>
          <p:cNvSpPr>
            <a:spLocks noChangeArrowheads="1"/>
          </p:cNvSpPr>
          <p:nvPr/>
        </p:nvSpPr>
        <p:spPr bwMode="auto">
          <a:xfrm>
            <a:off x="6164263" y="5264150"/>
            <a:ext cx="10509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 dirty="0">
                <a:solidFill>
                  <a:srgbClr val="000000"/>
                </a:solidFill>
                <a:latin typeface="+mn-lt"/>
              </a:rPr>
              <a:t>Entity</a:t>
            </a:r>
            <a:endParaRPr lang="el-GR" sz="18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5131" name="Rectangle 75"/>
          <p:cNvSpPr>
            <a:spLocks noChangeArrowheads="1"/>
          </p:cNvSpPr>
          <p:nvPr/>
        </p:nvSpPr>
        <p:spPr bwMode="auto">
          <a:xfrm>
            <a:off x="7399338" y="4000500"/>
            <a:ext cx="10509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 dirty="0">
                <a:solidFill>
                  <a:srgbClr val="000000"/>
                </a:solidFill>
                <a:latin typeface="+mn-lt"/>
              </a:rPr>
              <a:t>Argument</a:t>
            </a:r>
            <a:endParaRPr lang="el-GR" sz="18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5133" name="Line 77"/>
          <p:cNvSpPr>
            <a:spLocks noChangeShapeType="1"/>
          </p:cNvSpPr>
          <p:nvPr/>
        </p:nvSpPr>
        <p:spPr bwMode="auto">
          <a:xfrm flipH="1">
            <a:off x="1385888" y="2376488"/>
            <a:ext cx="274637" cy="533400"/>
          </a:xfrm>
          <a:prstGeom prst="line">
            <a:avLst/>
          </a:prstGeom>
          <a:noFill/>
          <a:ln w="76200" cmpd="tri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45134" name="Rectangle 78"/>
          <p:cNvSpPr>
            <a:spLocks noChangeArrowheads="1"/>
          </p:cNvSpPr>
          <p:nvPr/>
        </p:nvSpPr>
        <p:spPr bwMode="auto">
          <a:xfrm>
            <a:off x="1235059" y="2049463"/>
            <a:ext cx="10509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 dirty="0" err="1">
                <a:solidFill>
                  <a:srgbClr val="000000"/>
                </a:solidFill>
                <a:latin typeface="+mn-lt"/>
              </a:rPr>
              <a:t>Αρχή</a:t>
            </a:r>
            <a:endParaRPr lang="el-GR" sz="18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60" name="59 - Ρόμβος"/>
          <p:cNvSpPr/>
          <p:nvPr/>
        </p:nvSpPr>
        <p:spPr bwMode="auto">
          <a:xfrm>
            <a:off x="4731722" y="4030998"/>
            <a:ext cx="500066" cy="428628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61" name="60 - Ρόμβος"/>
          <p:cNvSpPr/>
          <p:nvPr/>
        </p:nvSpPr>
        <p:spPr bwMode="auto">
          <a:xfrm>
            <a:off x="5231788" y="4030998"/>
            <a:ext cx="500066" cy="428628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62" name="61 - Ρόμβος"/>
          <p:cNvSpPr/>
          <p:nvPr/>
        </p:nvSpPr>
        <p:spPr bwMode="auto">
          <a:xfrm>
            <a:off x="5731854" y="4030998"/>
            <a:ext cx="500066" cy="428628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63" name="62 - Ρόμβος"/>
          <p:cNvSpPr/>
          <p:nvPr/>
        </p:nvSpPr>
        <p:spPr bwMode="auto">
          <a:xfrm>
            <a:off x="3714744" y="3357562"/>
            <a:ext cx="500066" cy="428628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64" name="63 - Ρόμβος"/>
          <p:cNvSpPr/>
          <p:nvPr/>
        </p:nvSpPr>
        <p:spPr bwMode="auto">
          <a:xfrm>
            <a:off x="4214810" y="3357562"/>
            <a:ext cx="500066" cy="428628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65" name="64 - Ρόμβος"/>
          <p:cNvSpPr/>
          <p:nvPr/>
        </p:nvSpPr>
        <p:spPr bwMode="auto">
          <a:xfrm>
            <a:off x="3459486" y="2228202"/>
            <a:ext cx="500066" cy="428628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66" name="65 - Ρόμβος"/>
          <p:cNvSpPr/>
          <p:nvPr/>
        </p:nvSpPr>
        <p:spPr bwMode="auto">
          <a:xfrm>
            <a:off x="3959552" y="2228202"/>
            <a:ext cx="500066" cy="428628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67" name="66 - Ρόμβος"/>
          <p:cNvSpPr/>
          <p:nvPr/>
        </p:nvSpPr>
        <p:spPr bwMode="auto">
          <a:xfrm>
            <a:off x="4459618" y="2228202"/>
            <a:ext cx="500066" cy="428628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500034" y="284162"/>
            <a:ext cx="2643206" cy="3716341"/>
          </a:xfrm>
        </p:spPr>
        <p:txBody>
          <a:bodyPr/>
          <a:lstStyle/>
          <a:p>
            <a:r>
              <a:rPr lang="el-GR" dirty="0" smtClean="0"/>
              <a:t>Παράδειγμα - 2</a:t>
            </a:r>
            <a:endParaRPr lang="el-G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26" y="357166"/>
            <a:ext cx="2826247" cy="603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9321" y="3786190"/>
            <a:ext cx="3181891" cy="2528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- 2</a:t>
            </a:r>
            <a:endParaRPr lang="el-G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12" y="2071678"/>
            <a:ext cx="17049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- Έλλειψη"/>
          <p:cNvSpPr/>
          <p:nvPr/>
        </p:nvSpPr>
        <p:spPr bwMode="auto">
          <a:xfrm>
            <a:off x="500034" y="5456560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0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8" name="7 - Ορθογώνιο"/>
          <p:cNvSpPr/>
          <p:nvPr/>
        </p:nvSpPr>
        <p:spPr bwMode="auto">
          <a:xfrm>
            <a:off x="164304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sz="1600" b="1" dirty="0" smtClean="0">
                <a:latin typeface="Consolas" pitchFamily="49" charset="0"/>
              </a:rPr>
              <a:t>Α = 1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9" name="8 - Ευθύγραμμο βέλος σύνδεσης"/>
          <p:cNvCxnSpPr>
            <a:stCxn id="8" idx="1"/>
            <a:endCxn id="7" idx="6"/>
          </p:cNvCxnSpPr>
          <p:nvPr/>
        </p:nvCxnSpPr>
        <p:spPr bwMode="auto">
          <a:xfrm rot="10800000">
            <a:off x="1071538" y="5706594"/>
            <a:ext cx="571504" cy="8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9 - Ορθογώνιο"/>
          <p:cNvSpPr/>
          <p:nvPr/>
        </p:nvSpPr>
        <p:spPr bwMode="auto">
          <a:xfrm>
            <a:off x="342899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a / </a:t>
            </a:r>
            <a:r>
              <a:rPr lang="en-US" sz="1600" dirty="0" smtClean="0">
                <a:latin typeface="Consolas" pitchFamily="49" charset="0"/>
              </a:rPr>
              <a:t>1</a:t>
            </a:r>
            <a:r>
              <a:rPr lang="el-GR" sz="1600" dirty="0" smtClean="0">
                <a:latin typeface="Consolas" pitchFamily="49" charset="0"/>
              </a:rPr>
              <a:t>2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1" name="10 - Ευθύγραμμο βέλος σύνδεσης"/>
          <p:cNvCxnSpPr>
            <a:stCxn id="10" idx="1"/>
          </p:cNvCxnSpPr>
          <p:nvPr/>
        </p:nvCxnSpPr>
        <p:spPr bwMode="auto">
          <a:xfrm rot="10800000">
            <a:off x="2857488" y="5709792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11 - Ορθογώνιο"/>
          <p:cNvSpPr/>
          <p:nvPr/>
        </p:nvSpPr>
        <p:spPr bwMode="auto">
          <a:xfrm>
            <a:off x="521494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b / </a:t>
            </a:r>
            <a:r>
              <a:rPr lang="en-US" sz="1600" dirty="0" smtClean="0">
                <a:latin typeface="Consolas" pitchFamily="49" charset="0"/>
              </a:rPr>
              <a:t>16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3" name="12 - Ευθύγραμμο βέλος σύνδεσης"/>
          <p:cNvCxnSpPr>
            <a:stCxn id="12" idx="1"/>
          </p:cNvCxnSpPr>
          <p:nvPr/>
        </p:nvCxnSpPr>
        <p:spPr bwMode="auto">
          <a:xfrm rot="10800000">
            <a:off x="4643438" y="5706594"/>
            <a:ext cx="571504" cy="8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13 - Ορθογώνιο"/>
          <p:cNvSpPr/>
          <p:nvPr/>
        </p:nvSpPr>
        <p:spPr bwMode="auto">
          <a:xfrm>
            <a:off x="700089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c / </a:t>
            </a:r>
            <a:r>
              <a:rPr lang="en-US" sz="1600" dirty="0" smtClean="0">
                <a:latin typeface="Consolas" pitchFamily="49" charset="0"/>
              </a:rPr>
              <a:t>20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5" name="14 - Ευθύγραμμο βέλος σύνδεσης"/>
          <p:cNvCxnSpPr>
            <a:stCxn id="14" idx="1"/>
          </p:cNvCxnSpPr>
          <p:nvPr/>
        </p:nvCxnSpPr>
        <p:spPr bwMode="auto">
          <a:xfrm rot="10800000">
            <a:off x="6429388" y="5709792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- 2</a:t>
            </a:r>
            <a:endParaRPr lang="el-GR" dirty="0"/>
          </a:p>
        </p:txBody>
      </p:sp>
      <p:sp>
        <p:nvSpPr>
          <p:cNvPr id="7" name="6 - Έλλειψη"/>
          <p:cNvSpPr/>
          <p:nvPr/>
        </p:nvSpPr>
        <p:spPr bwMode="auto">
          <a:xfrm>
            <a:off x="500034" y="5456560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0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8" name="7 - Ορθογώνιο"/>
          <p:cNvSpPr/>
          <p:nvPr/>
        </p:nvSpPr>
        <p:spPr bwMode="auto">
          <a:xfrm>
            <a:off x="164304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sz="1600" b="1" dirty="0" smtClean="0">
                <a:latin typeface="Consolas" pitchFamily="49" charset="0"/>
              </a:rPr>
              <a:t>Α = 1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9" name="8 - Ευθύγραμμο βέλος σύνδεσης"/>
          <p:cNvCxnSpPr>
            <a:stCxn id="8" idx="1"/>
            <a:endCxn id="7" idx="6"/>
          </p:cNvCxnSpPr>
          <p:nvPr/>
        </p:nvCxnSpPr>
        <p:spPr bwMode="auto">
          <a:xfrm rot="10800000">
            <a:off x="1071538" y="5706594"/>
            <a:ext cx="571504" cy="8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9 - Ορθογώνιο"/>
          <p:cNvSpPr/>
          <p:nvPr/>
        </p:nvSpPr>
        <p:spPr bwMode="auto">
          <a:xfrm>
            <a:off x="342899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a / </a:t>
            </a:r>
            <a:r>
              <a:rPr lang="en-US" sz="1600" dirty="0" smtClean="0">
                <a:latin typeface="Consolas" pitchFamily="49" charset="0"/>
              </a:rPr>
              <a:t>1</a:t>
            </a:r>
            <a:r>
              <a:rPr lang="el-GR" sz="1600" dirty="0" smtClean="0">
                <a:latin typeface="Consolas" pitchFamily="49" charset="0"/>
              </a:rPr>
              <a:t>2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1" name="10 - Ευθύγραμμο βέλος σύνδεσης"/>
          <p:cNvCxnSpPr>
            <a:stCxn id="10" idx="1"/>
          </p:cNvCxnSpPr>
          <p:nvPr/>
        </p:nvCxnSpPr>
        <p:spPr bwMode="auto">
          <a:xfrm rot="10800000">
            <a:off x="2857488" y="5709792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11 - Ορθογώνιο"/>
          <p:cNvSpPr/>
          <p:nvPr/>
        </p:nvSpPr>
        <p:spPr bwMode="auto">
          <a:xfrm>
            <a:off x="521494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b / </a:t>
            </a:r>
            <a:r>
              <a:rPr lang="en-US" sz="1600" dirty="0" smtClean="0">
                <a:latin typeface="Consolas" pitchFamily="49" charset="0"/>
              </a:rPr>
              <a:t>16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3" name="12 - Ευθύγραμμο βέλος σύνδεσης"/>
          <p:cNvCxnSpPr>
            <a:stCxn id="12" idx="1"/>
          </p:cNvCxnSpPr>
          <p:nvPr/>
        </p:nvCxnSpPr>
        <p:spPr bwMode="auto">
          <a:xfrm rot="10800000">
            <a:off x="4643438" y="5706594"/>
            <a:ext cx="571504" cy="8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13 - Ορθογώνιο"/>
          <p:cNvSpPr/>
          <p:nvPr/>
        </p:nvSpPr>
        <p:spPr bwMode="auto">
          <a:xfrm>
            <a:off x="700089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c / </a:t>
            </a:r>
            <a:r>
              <a:rPr lang="en-US" sz="1600" dirty="0" smtClean="0">
                <a:latin typeface="Consolas" pitchFamily="49" charset="0"/>
              </a:rPr>
              <a:t>20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5" name="14 - Ευθύγραμμο βέλος σύνδεσης"/>
          <p:cNvCxnSpPr>
            <a:stCxn id="14" idx="1"/>
          </p:cNvCxnSpPr>
          <p:nvPr/>
        </p:nvCxnSpPr>
        <p:spPr bwMode="auto">
          <a:xfrm rot="10800000">
            <a:off x="6429388" y="5709792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57818" y="2143116"/>
            <a:ext cx="26098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15 - Ορθογώνιο"/>
          <p:cNvSpPr/>
          <p:nvPr/>
        </p:nvSpPr>
        <p:spPr bwMode="auto">
          <a:xfrm>
            <a:off x="7000892" y="4643446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P1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7" name="16 - Ευθύγραμμο βέλος σύνδεσης"/>
          <p:cNvCxnSpPr>
            <a:stCxn id="16" idx="2"/>
          </p:cNvCxnSpPr>
          <p:nvPr/>
        </p:nvCxnSpPr>
        <p:spPr bwMode="auto">
          <a:xfrm rot="5400000">
            <a:off x="7358082" y="5286388"/>
            <a:ext cx="428629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17 - Ρόμβος"/>
          <p:cNvSpPr/>
          <p:nvPr/>
        </p:nvSpPr>
        <p:spPr bwMode="auto">
          <a:xfrm>
            <a:off x="7929586" y="4286256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in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19" name="18 - Ρόμβος"/>
          <p:cNvSpPr/>
          <p:nvPr/>
        </p:nvSpPr>
        <p:spPr bwMode="auto">
          <a:xfrm>
            <a:off x="8358214" y="4286256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io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20" name="19 - Έλλειψη"/>
          <p:cNvSpPr/>
          <p:nvPr/>
        </p:nvSpPr>
        <p:spPr bwMode="auto">
          <a:xfrm>
            <a:off x="500034" y="3714752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21" name="20 - Ευθύγραμμο βέλος σύνδεσης"/>
          <p:cNvCxnSpPr>
            <a:stCxn id="20" idx="4"/>
            <a:endCxn id="7" idx="0"/>
          </p:cNvCxnSpPr>
          <p:nvPr/>
        </p:nvCxnSpPr>
        <p:spPr bwMode="auto">
          <a:xfrm rot="5400000">
            <a:off x="164915" y="4835689"/>
            <a:ext cx="1241742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21 - Ορθογώνιο"/>
          <p:cNvSpPr/>
          <p:nvPr/>
        </p:nvSpPr>
        <p:spPr bwMode="auto">
          <a:xfrm>
            <a:off x="1643042" y="3786190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x/</a:t>
            </a:r>
            <a:r>
              <a:rPr lang="en-US" sz="1600" dirty="0" smtClean="0">
                <a:latin typeface="Consolas" pitchFamily="49" charset="0"/>
              </a:rPr>
              <a:t>12/</a:t>
            </a:r>
            <a:r>
              <a:rPr lang="en-US" sz="1600" dirty="0" err="1" smtClean="0">
                <a:latin typeface="Consolas" pitchFamily="49" charset="0"/>
              </a:rPr>
              <a:t>cv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23" name="22 - Ευθύγραμμο βέλος σύνδεσης"/>
          <p:cNvCxnSpPr>
            <a:stCxn id="22" idx="1"/>
          </p:cNvCxnSpPr>
          <p:nvPr/>
        </p:nvCxnSpPr>
        <p:spPr bwMode="auto">
          <a:xfrm rot="10800000">
            <a:off x="1071538" y="3992082"/>
            <a:ext cx="571504" cy="8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23 - Ορθογώνιο"/>
          <p:cNvSpPr/>
          <p:nvPr/>
        </p:nvSpPr>
        <p:spPr bwMode="auto">
          <a:xfrm>
            <a:off x="3428992" y="3786190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y/</a:t>
            </a:r>
            <a:r>
              <a:rPr lang="en-US" sz="1600" dirty="0" smtClean="0">
                <a:latin typeface="Consolas" pitchFamily="49" charset="0"/>
              </a:rPr>
              <a:t>16/ref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25" name="24 - Ευθύγραμμο βέλος σύνδεσης"/>
          <p:cNvCxnSpPr>
            <a:stCxn id="24" idx="1"/>
          </p:cNvCxnSpPr>
          <p:nvPr/>
        </p:nvCxnSpPr>
        <p:spPr bwMode="auto">
          <a:xfrm rot="10800000">
            <a:off x="2857488" y="3995280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25 - Ορθογώνιο"/>
          <p:cNvSpPr/>
          <p:nvPr/>
        </p:nvSpPr>
        <p:spPr bwMode="auto">
          <a:xfrm>
            <a:off x="5214942" y="3786190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a</a:t>
            </a:r>
            <a:r>
              <a:rPr lang="en-US" sz="1600" dirty="0" smtClean="0">
                <a:latin typeface="Consolas" pitchFamily="49" charset="0"/>
              </a:rPr>
              <a:t> / 20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27" name="26 - Ευθύγραμμο βέλος σύνδεσης"/>
          <p:cNvCxnSpPr>
            <a:stCxn id="26" idx="1"/>
          </p:cNvCxnSpPr>
          <p:nvPr/>
        </p:nvCxnSpPr>
        <p:spPr bwMode="auto">
          <a:xfrm rot="10800000">
            <a:off x="4643438" y="3995280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- 2</a:t>
            </a:r>
            <a:endParaRPr lang="el-GR" dirty="0"/>
          </a:p>
        </p:txBody>
      </p:sp>
      <p:sp>
        <p:nvSpPr>
          <p:cNvPr id="7" name="6 - Έλλειψη"/>
          <p:cNvSpPr/>
          <p:nvPr/>
        </p:nvSpPr>
        <p:spPr bwMode="auto">
          <a:xfrm>
            <a:off x="500034" y="5456560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0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8" name="7 - Ορθογώνιο"/>
          <p:cNvSpPr/>
          <p:nvPr/>
        </p:nvSpPr>
        <p:spPr bwMode="auto">
          <a:xfrm>
            <a:off x="164304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sz="1600" b="1" dirty="0" smtClean="0">
                <a:latin typeface="Consolas" pitchFamily="49" charset="0"/>
              </a:rPr>
              <a:t>Α = 1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9" name="8 - Ευθύγραμμο βέλος σύνδεσης"/>
          <p:cNvCxnSpPr>
            <a:stCxn id="8" idx="1"/>
            <a:endCxn id="7" idx="6"/>
          </p:cNvCxnSpPr>
          <p:nvPr/>
        </p:nvCxnSpPr>
        <p:spPr bwMode="auto">
          <a:xfrm rot="10800000">
            <a:off x="1071538" y="5706594"/>
            <a:ext cx="571504" cy="8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9 - Ορθογώνιο"/>
          <p:cNvSpPr/>
          <p:nvPr/>
        </p:nvSpPr>
        <p:spPr bwMode="auto">
          <a:xfrm>
            <a:off x="342899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a / </a:t>
            </a:r>
            <a:r>
              <a:rPr lang="en-US" sz="1600" dirty="0" smtClean="0">
                <a:latin typeface="Consolas" pitchFamily="49" charset="0"/>
              </a:rPr>
              <a:t>1</a:t>
            </a:r>
            <a:r>
              <a:rPr lang="el-GR" sz="1600" dirty="0" smtClean="0">
                <a:latin typeface="Consolas" pitchFamily="49" charset="0"/>
              </a:rPr>
              <a:t>2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1" name="10 - Ευθύγραμμο βέλος σύνδεσης"/>
          <p:cNvCxnSpPr>
            <a:stCxn id="10" idx="1"/>
          </p:cNvCxnSpPr>
          <p:nvPr/>
        </p:nvCxnSpPr>
        <p:spPr bwMode="auto">
          <a:xfrm rot="10800000">
            <a:off x="2857488" y="5709792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11 - Ορθογώνιο"/>
          <p:cNvSpPr/>
          <p:nvPr/>
        </p:nvSpPr>
        <p:spPr bwMode="auto">
          <a:xfrm>
            <a:off x="521494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b / </a:t>
            </a:r>
            <a:r>
              <a:rPr lang="en-US" sz="1600" dirty="0" smtClean="0">
                <a:latin typeface="Consolas" pitchFamily="49" charset="0"/>
              </a:rPr>
              <a:t>16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3" name="12 - Ευθύγραμμο βέλος σύνδεσης"/>
          <p:cNvCxnSpPr>
            <a:stCxn id="12" idx="1"/>
          </p:cNvCxnSpPr>
          <p:nvPr/>
        </p:nvCxnSpPr>
        <p:spPr bwMode="auto">
          <a:xfrm rot="10800000">
            <a:off x="4643438" y="5706594"/>
            <a:ext cx="571504" cy="8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13 - Ορθογώνιο"/>
          <p:cNvSpPr/>
          <p:nvPr/>
        </p:nvSpPr>
        <p:spPr bwMode="auto">
          <a:xfrm>
            <a:off x="700089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c / </a:t>
            </a:r>
            <a:r>
              <a:rPr lang="en-US" sz="1600" dirty="0" smtClean="0">
                <a:latin typeface="Consolas" pitchFamily="49" charset="0"/>
              </a:rPr>
              <a:t>20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5" name="14 - Ευθύγραμμο βέλος σύνδεσης"/>
          <p:cNvCxnSpPr>
            <a:stCxn id="14" idx="1"/>
          </p:cNvCxnSpPr>
          <p:nvPr/>
        </p:nvCxnSpPr>
        <p:spPr bwMode="auto">
          <a:xfrm rot="10800000">
            <a:off x="6429388" y="5709792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15 - Ορθογώνιο"/>
          <p:cNvSpPr/>
          <p:nvPr/>
        </p:nvSpPr>
        <p:spPr bwMode="auto">
          <a:xfrm>
            <a:off x="7000892" y="4643446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P1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7" name="16 - Ευθύγραμμο βέλος σύνδεσης"/>
          <p:cNvCxnSpPr>
            <a:stCxn id="16" idx="2"/>
          </p:cNvCxnSpPr>
          <p:nvPr/>
        </p:nvCxnSpPr>
        <p:spPr bwMode="auto">
          <a:xfrm rot="5400000">
            <a:off x="7358082" y="5286388"/>
            <a:ext cx="428629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17 - Ρόμβος"/>
          <p:cNvSpPr/>
          <p:nvPr/>
        </p:nvSpPr>
        <p:spPr bwMode="auto">
          <a:xfrm>
            <a:off x="7929586" y="4286256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in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19" name="18 - Ρόμβος"/>
          <p:cNvSpPr/>
          <p:nvPr/>
        </p:nvSpPr>
        <p:spPr bwMode="auto">
          <a:xfrm>
            <a:off x="8358214" y="4286256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io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20" name="19 - Έλλειψη"/>
          <p:cNvSpPr/>
          <p:nvPr/>
        </p:nvSpPr>
        <p:spPr bwMode="auto">
          <a:xfrm>
            <a:off x="500034" y="3714752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21" name="20 - Ευθύγραμμο βέλος σύνδεσης"/>
          <p:cNvCxnSpPr>
            <a:stCxn id="20" idx="4"/>
            <a:endCxn id="7" idx="0"/>
          </p:cNvCxnSpPr>
          <p:nvPr/>
        </p:nvCxnSpPr>
        <p:spPr bwMode="auto">
          <a:xfrm rot="5400000">
            <a:off x="164915" y="4835689"/>
            <a:ext cx="1241742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21 - Ορθογώνιο"/>
          <p:cNvSpPr/>
          <p:nvPr/>
        </p:nvSpPr>
        <p:spPr bwMode="auto">
          <a:xfrm>
            <a:off x="1643042" y="3786190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x/</a:t>
            </a:r>
            <a:r>
              <a:rPr lang="en-US" sz="1600" dirty="0" smtClean="0">
                <a:latin typeface="Consolas" pitchFamily="49" charset="0"/>
              </a:rPr>
              <a:t>12/</a:t>
            </a:r>
            <a:r>
              <a:rPr lang="en-US" sz="1600" dirty="0" err="1" smtClean="0">
                <a:latin typeface="Consolas" pitchFamily="49" charset="0"/>
              </a:rPr>
              <a:t>cv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23" name="22 - Ευθύγραμμο βέλος σύνδεσης"/>
          <p:cNvCxnSpPr>
            <a:stCxn id="22" idx="1"/>
          </p:cNvCxnSpPr>
          <p:nvPr/>
        </p:nvCxnSpPr>
        <p:spPr bwMode="auto">
          <a:xfrm rot="10800000">
            <a:off x="1071538" y="3992082"/>
            <a:ext cx="571504" cy="8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23 - Ορθογώνιο"/>
          <p:cNvSpPr/>
          <p:nvPr/>
        </p:nvSpPr>
        <p:spPr bwMode="auto">
          <a:xfrm>
            <a:off x="3428992" y="3786190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y/</a:t>
            </a:r>
            <a:r>
              <a:rPr lang="en-US" sz="1600" dirty="0" smtClean="0">
                <a:latin typeface="Consolas" pitchFamily="49" charset="0"/>
              </a:rPr>
              <a:t>16/ref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25" name="24 - Ευθύγραμμο βέλος σύνδεσης"/>
          <p:cNvCxnSpPr>
            <a:stCxn id="24" idx="1"/>
          </p:cNvCxnSpPr>
          <p:nvPr/>
        </p:nvCxnSpPr>
        <p:spPr bwMode="auto">
          <a:xfrm rot="10800000">
            <a:off x="2857488" y="3995280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25 - Ορθογώνιο"/>
          <p:cNvSpPr/>
          <p:nvPr/>
        </p:nvSpPr>
        <p:spPr bwMode="auto">
          <a:xfrm>
            <a:off x="5214942" y="3786190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a</a:t>
            </a:r>
            <a:r>
              <a:rPr lang="en-US" sz="1600" dirty="0" smtClean="0">
                <a:latin typeface="Consolas" pitchFamily="49" charset="0"/>
              </a:rPr>
              <a:t> / 20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27" name="26 - Ευθύγραμμο βέλος σύνδεσης"/>
          <p:cNvCxnSpPr>
            <a:stCxn id="26" idx="1"/>
          </p:cNvCxnSpPr>
          <p:nvPr/>
        </p:nvCxnSpPr>
        <p:spPr bwMode="auto">
          <a:xfrm rot="10800000">
            <a:off x="4643438" y="3995280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214290"/>
            <a:ext cx="2514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27 - Ορθογώνιο"/>
          <p:cNvSpPr/>
          <p:nvPr/>
        </p:nvSpPr>
        <p:spPr bwMode="auto">
          <a:xfrm>
            <a:off x="6929454" y="3786190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F11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29" name="28 - Ευθύγραμμο βέλος σύνδεσης"/>
          <p:cNvCxnSpPr>
            <a:stCxn id="28" idx="1"/>
          </p:cNvCxnSpPr>
          <p:nvPr/>
        </p:nvCxnSpPr>
        <p:spPr bwMode="auto">
          <a:xfrm rot="10800000">
            <a:off x="6357950" y="3995280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29 - Ρόμβος"/>
          <p:cNvSpPr/>
          <p:nvPr/>
        </p:nvSpPr>
        <p:spPr bwMode="auto">
          <a:xfrm>
            <a:off x="7858148" y="3429000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in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43" name="42 - Έλλειψη"/>
          <p:cNvSpPr/>
          <p:nvPr/>
        </p:nvSpPr>
        <p:spPr bwMode="auto">
          <a:xfrm>
            <a:off x="500034" y="2786058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2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44" name="43 - Ευθύγραμμο βέλος σύνδεσης"/>
          <p:cNvCxnSpPr>
            <a:stCxn id="43" idx="4"/>
            <a:endCxn id="20" idx="0"/>
          </p:cNvCxnSpPr>
          <p:nvPr/>
        </p:nvCxnSpPr>
        <p:spPr bwMode="auto">
          <a:xfrm rot="5400000">
            <a:off x="571472" y="3500438"/>
            <a:ext cx="428628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44 - Ορθογώνιο"/>
          <p:cNvSpPr/>
          <p:nvPr/>
        </p:nvSpPr>
        <p:spPr bwMode="auto">
          <a:xfrm>
            <a:off x="1643042" y="2857496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x/</a:t>
            </a:r>
            <a:r>
              <a:rPr lang="en-US" sz="1600" dirty="0" smtClean="0">
                <a:latin typeface="Consolas" pitchFamily="49" charset="0"/>
              </a:rPr>
              <a:t>12/</a:t>
            </a:r>
            <a:r>
              <a:rPr lang="en-US" sz="1600" dirty="0" err="1" smtClean="0">
                <a:latin typeface="Consolas" pitchFamily="49" charset="0"/>
              </a:rPr>
              <a:t>cv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46" name="45 - Ευθύγραμμο βέλος σύνδεσης"/>
          <p:cNvCxnSpPr>
            <a:stCxn id="45" idx="1"/>
          </p:cNvCxnSpPr>
          <p:nvPr/>
        </p:nvCxnSpPr>
        <p:spPr bwMode="auto">
          <a:xfrm rot="10800000">
            <a:off x="1071538" y="3063388"/>
            <a:ext cx="571504" cy="8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46 - Ορθογώνιο"/>
          <p:cNvSpPr/>
          <p:nvPr/>
        </p:nvSpPr>
        <p:spPr bwMode="auto">
          <a:xfrm>
            <a:off x="3428992" y="2857496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a / </a:t>
            </a:r>
            <a:r>
              <a:rPr lang="en-US" sz="1600" dirty="0" smtClean="0">
                <a:latin typeface="Consolas" pitchFamily="49" charset="0"/>
              </a:rPr>
              <a:t>16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48" name="47 - Ευθύγραμμο βέλος σύνδεσης"/>
          <p:cNvCxnSpPr>
            <a:stCxn id="47" idx="1"/>
          </p:cNvCxnSpPr>
          <p:nvPr/>
        </p:nvCxnSpPr>
        <p:spPr bwMode="auto">
          <a:xfrm rot="10800000">
            <a:off x="2857488" y="3066586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49 - Ορθογώνιο"/>
          <p:cNvSpPr/>
          <p:nvPr/>
        </p:nvSpPr>
        <p:spPr bwMode="auto">
          <a:xfrm>
            <a:off x="5143504" y="2857496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T_1 / </a:t>
            </a:r>
            <a:r>
              <a:rPr lang="en-US" sz="1600" dirty="0" smtClean="0">
                <a:latin typeface="Consolas" pitchFamily="49" charset="0"/>
              </a:rPr>
              <a:t>20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51" name="50 - Ευθύγραμμο βέλος σύνδεσης"/>
          <p:cNvCxnSpPr>
            <a:stCxn id="50" idx="1"/>
          </p:cNvCxnSpPr>
          <p:nvPr/>
        </p:nvCxnSpPr>
        <p:spPr bwMode="auto">
          <a:xfrm rot="10800000">
            <a:off x="4572000" y="3066586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- 2</a:t>
            </a:r>
            <a:endParaRPr lang="el-GR" dirty="0"/>
          </a:p>
        </p:txBody>
      </p:sp>
      <p:sp>
        <p:nvSpPr>
          <p:cNvPr id="7" name="6 - Έλλειψη"/>
          <p:cNvSpPr/>
          <p:nvPr/>
        </p:nvSpPr>
        <p:spPr bwMode="auto">
          <a:xfrm>
            <a:off x="500034" y="5456560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0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8" name="7 - Ορθογώνιο"/>
          <p:cNvSpPr/>
          <p:nvPr/>
        </p:nvSpPr>
        <p:spPr bwMode="auto">
          <a:xfrm>
            <a:off x="164304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sz="1600" b="1" dirty="0" smtClean="0">
                <a:latin typeface="Consolas" pitchFamily="49" charset="0"/>
              </a:rPr>
              <a:t>Α = 1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9" name="8 - Ευθύγραμμο βέλος σύνδεσης"/>
          <p:cNvCxnSpPr>
            <a:stCxn id="8" idx="1"/>
            <a:endCxn id="7" idx="6"/>
          </p:cNvCxnSpPr>
          <p:nvPr/>
        </p:nvCxnSpPr>
        <p:spPr bwMode="auto">
          <a:xfrm rot="10800000">
            <a:off x="1071538" y="5706594"/>
            <a:ext cx="571504" cy="8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9 - Ορθογώνιο"/>
          <p:cNvSpPr/>
          <p:nvPr/>
        </p:nvSpPr>
        <p:spPr bwMode="auto">
          <a:xfrm>
            <a:off x="342899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a / </a:t>
            </a:r>
            <a:r>
              <a:rPr lang="en-US" sz="1600" dirty="0" smtClean="0">
                <a:latin typeface="Consolas" pitchFamily="49" charset="0"/>
              </a:rPr>
              <a:t>1</a:t>
            </a:r>
            <a:r>
              <a:rPr lang="el-GR" sz="1600" dirty="0" smtClean="0">
                <a:latin typeface="Consolas" pitchFamily="49" charset="0"/>
              </a:rPr>
              <a:t>2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1" name="10 - Ευθύγραμμο βέλος σύνδεσης"/>
          <p:cNvCxnSpPr>
            <a:stCxn id="10" idx="1"/>
          </p:cNvCxnSpPr>
          <p:nvPr/>
        </p:nvCxnSpPr>
        <p:spPr bwMode="auto">
          <a:xfrm rot="10800000">
            <a:off x="2857488" y="5709792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11 - Ορθογώνιο"/>
          <p:cNvSpPr/>
          <p:nvPr/>
        </p:nvSpPr>
        <p:spPr bwMode="auto">
          <a:xfrm>
            <a:off x="521494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b / </a:t>
            </a:r>
            <a:r>
              <a:rPr lang="en-US" sz="1600" dirty="0" smtClean="0">
                <a:latin typeface="Consolas" pitchFamily="49" charset="0"/>
              </a:rPr>
              <a:t>16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3" name="12 - Ευθύγραμμο βέλος σύνδεσης"/>
          <p:cNvCxnSpPr>
            <a:stCxn id="12" idx="1"/>
          </p:cNvCxnSpPr>
          <p:nvPr/>
        </p:nvCxnSpPr>
        <p:spPr bwMode="auto">
          <a:xfrm rot="10800000">
            <a:off x="4643438" y="5706594"/>
            <a:ext cx="571504" cy="8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13 - Ορθογώνιο"/>
          <p:cNvSpPr/>
          <p:nvPr/>
        </p:nvSpPr>
        <p:spPr bwMode="auto">
          <a:xfrm>
            <a:off x="700089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c / </a:t>
            </a:r>
            <a:r>
              <a:rPr lang="en-US" sz="1600" dirty="0" smtClean="0">
                <a:latin typeface="Consolas" pitchFamily="49" charset="0"/>
              </a:rPr>
              <a:t>20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5" name="14 - Ευθύγραμμο βέλος σύνδεσης"/>
          <p:cNvCxnSpPr>
            <a:stCxn id="14" idx="1"/>
          </p:cNvCxnSpPr>
          <p:nvPr/>
        </p:nvCxnSpPr>
        <p:spPr bwMode="auto">
          <a:xfrm rot="10800000">
            <a:off x="6429388" y="5709792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15 - Ορθογώνιο"/>
          <p:cNvSpPr/>
          <p:nvPr/>
        </p:nvSpPr>
        <p:spPr bwMode="auto">
          <a:xfrm>
            <a:off x="7000892" y="4643446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P1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7" name="16 - Ευθύγραμμο βέλος σύνδεσης"/>
          <p:cNvCxnSpPr>
            <a:stCxn id="16" idx="2"/>
          </p:cNvCxnSpPr>
          <p:nvPr/>
        </p:nvCxnSpPr>
        <p:spPr bwMode="auto">
          <a:xfrm rot="5400000">
            <a:off x="7358082" y="5286388"/>
            <a:ext cx="428629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17 - Ρόμβος"/>
          <p:cNvSpPr/>
          <p:nvPr/>
        </p:nvSpPr>
        <p:spPr bwMode="auto">
          <a:xfrm>
            <a:off x="7929586" y="4286256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in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19" name="18 - Ρόμβος"/>
          <p:cNvSpPr/>
          <p:nvPr/>
        </p:nvSpPr>
        <p:spPr bwMode="auto">
          <a:xfrm>
            <a:off x="8358214" y="4286256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io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20" name="19 - Έλλειψη"/>
          <p:cNvSpPr/>
          <p:nvPr/>
        </p:nvSpPr>
        <p:spPr bwMode="auto">
          <a:xfrm>
            <a:off x="500034" y="3714752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21" name="20 - Ευθύγραμμο βέλος σύνδεσης"/>
          <p:cNvCxnSpPr>
            <a:stCxn id="20" idx="4"/>
            <a:endCxn id="7" idx="0"/>
          </p:cNvCxnSpPr>
          <p:nvPr/>
        </p:nvCxnSpPr>
        <p:spPr bwMode="auto">
          <a:xfrm rot="5400000">
            <a:off x="164915" y="4835689"/>
            <a:ext cx="1241742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21 - Ορθογώνιο"/>
          <p:cNvSpPr/>
          <p:nvPr/>
        </p:nvSpPr>
        <p:spPr bwMode="auto">
          <a:xfrm>
            <a:off x="1643042" y="3786190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x/</a:t>
            </a:r>
            <a:r>
              <a:rPr lang="en-US" sz="1600" dirty="0" smtClean="0">
                <a:latin typeface="Consolas" pitchFamily="49" charset="0"/>
              </a:rPr>
              <a:t>12/</a:t>
            </a:r>
            <a:r>
              <a:rPr lang="en-US" sz="1600" dirty="0" err="1" smtClean="0">
                <a:latin typeface="Consolas" pitchFamily="49" charset="0"/>
              </a:rPr>
              <a:t>cv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23" name="22 - Ευθύγραμμο βέλος σύνδεσης"/>
          <p:cNvCxnSpPr>
            <a:stCxn id="22" idx="1"/>
          </p:cNvCxnSpPr>
          <p:nvPr/>
        </p:nvCxnSpPr>
        <p:spPr bwMode="auto">
          <a:xfrm rot="10800000">
            <a:off x="1071538" y="3992082"/>
            <a:ext cx="571504" cy="8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23 - Ορθογώνιο"/>
          <p:cNvSpPr/>
          <p:nvPr/>
        </p:nvSpPr>
        <p:spPr bwMode="auto">
          <a:xfrm>
            <a:off x="3428992" y="3786190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y/</a:t>
            </a:r>
            <a:r>
              <a:rPr lang="en-US" sz="1600" dirty="0" smtClean="0">
                <a:latin typeface="Consolas" pitchFamily="49" charset="0"/>
              </a:rPr>
              <a:t>16/ref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25" name="24 - Ευθύγραμμο βέλος σύνδεσης"/>
          <p:cNvCxnSpPr>
            <a:stCxn id="24" idx="1"/>
          </p:cNvCxnSpPr>
          <p:nvPr/>
        </p:nvCxnSpPr>
        <p:spPr bwMode="auto">
          <a:xfrm rot="10800000">
            <a:off x="2857488" y="3995280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25 - Ορθογώνιο"/>
          <p:cNvSpPr/>
          <p:nvPr/>
        </p:nvSpPr>
        <p:spPr bwMode="auto">
          <a:xfrm>
            <a:off x="5214942" y="3786190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a</a:t>
            </a:r>
            <a:r>
              <a:rPr lang="en-US" sz="1600" dirty="0" smtClean="0">
                <a:latin typeface="Consolas" pitchFamily="49" charset="0"/>
              </a:rPr>
              <a:t> / 20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27" name="26 - Ευθύγραμμο βέλος σύνδεσης"/>
          <p:cNvCxnSpPr>
            <a:stCxn id="26" idx="1"/>
          </p:cNvCxnSpPr>
          <p:nvPr/>
        </p:nvCxnSpPr>
        <p:spPr bwMode="auto">
          <a:xfrm rot="10800000">
            <a:off x="4643438" y="3995280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27 - Ορθογώνιο"/>
          <p:cNvSpPr/>
          <p:nvPr/>
        </p:nvSpPr>
        <p:spPr bwMode="auto">
          <a:xfrm>
            <a:off x="6929454" y="3786190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F11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29" name="28 - Ευθύγραμμο βέλος σύνδεσης"/>
          <p:cNvCxnSpPr>
            <a:stCxn id="28" idx="1"/>
          </p:cNvCxnSpPr>
          <p:nvPr/>
        </p:nvCxnSpPr>
        <p:spPr bwMode="auto">
          <a:xfrm rot="10800000">
            <a:off x="6357950" y="3995280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29 - Ρόμβος"/>
          <p:cNvSpPr/>
          <p:nvPr/>
        </p:nvSpPr>
        <p:spPr bwMode="auto">
          <a:xfrm>
            <a:off x="7858148" y="3429000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in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- 2</a:t>
            </a:r>
            <a:endParaRPr lang="el-GR" dirty="0"/>
          </a:p>
        </p:txBody>
      </p:sp>
      <p:sp>
        <p:nvSpPr>
          <p:cNvPr id="7" name="6 - Έλλειψη"/>
          <p:cNvSpPr/>
          <p:nvPr/>
        </p:nvSpPr>
        <p:spPr bwMode="auto">
          <a:xfrm>
            <a:off x="500034" y="5456560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0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8" name="7 - Ορθογώνιο"/>
          <p:cNvSpPr/>
          <p:nvPr/>
        </p:nvSpPr>
        <p:spPr bwMode="auto">
          <a:xfrm>
            <a:off x="164304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sz="1600" b="1" dirty="0" smtClean="0">
                <a:latin typeface="Consolas" pitchFamily="49" charset="0"/>
              </a:rPr>
              <a:t>Α = 1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9" name="8 - Ευθύγραμμο βέλος σύνδεσης"/>
          <p:cNvCxnSpPr>
            <a:stCxn id="8" idx="1"/>
            <a:endCxn id="7" idx="6"/>
          </p:cNvCxnSpPr>
          <p:nvPr/>
        </p:nvCxnSpPr>
        <p:spPr bwMode="auto">
          <a:xfrm rot="10800000">
            <a:off x="1071538" y="5706594"/>
            <a:ext cx="571504" cy="8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9 - Ορθογώνιο"/>
          <p:cNvSpPr/>
          <p:nvPr/>
        </p:nvSpPr>
        <p:spPr bwMode="auto">
          <a:xfrm>
            <a:off x="342899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a / </a:t>
            </a:r>
            <a:r>
              <a:rPr lang="en-US" sz="1600" dirty="0" smtClean="0">
                <a:latin typeface="Consolas" pitchFamily="49" charset="0"/>
              </a:rPr>
              <a:t>1</a:t>
            </a:r>
            <a:r>
              <a:rPr lang="el-GR" sz="1600" dirty="0" smtClean="0">
                <a:latin typeface="Consolas" pitchFamily="49" charset="0"/>
              </a:rPr>
              <a:t>2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1" name="10 - Ευθύγραμμο βέλος σύνδεσης"/>
          <p:cNvCxnSpPr>
            <a:stCxn id="10" idx="1"/>
          </p:cNvCxnSpPr>
          <p:nvPr/>
        </p:nvCxnSpPr>
        <p:spPr bwMode="auto">
          <a:xfrm rot="10800000">
            <a:off x="2857488" y="5709792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11 - Ορθογώνιο"/>
          <p:cNvSpPr/>
          <p:nvPr/>
        </p:nvSpPr>
        <p:spPr bwMode="auto">
          <a:xfrm>
            <a:off x="521494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b / </a:t>
            </a:r>
            <a:r>
              <a:rPr lang="en-US" sz="1600" dirty="0" smtClean="0">
                <a:latin typeface="Consolas" pitchFamily="49" charset="0"/>
              </a:rPr>
              <a:t>16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3" name="12 - Ευθύγραμμο βέλος σύνδεσης"/>
          <p:cNvCxnSpPr>
            <a:stCxn id="12" idx="1"/>
          </p:cNvCxnSpPr>
          <p:nvPr/>
        </p:nvCxnSpPr>
        <p:spPr bwMode="auto">
          <a:xfrm rot="10800000">
            <a:off x="4643438" y="5706594"/>
            <a:ext cx="571504" cy="8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13 - Ορθογώνιο"/>
          <p:cNvSpPr/>
          <p:nvPr/>
        </p:nvSpPr>
        <p:spPr bwMode="auto">
          <a:xfrm>
            <a:off x="700089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c / </a:t>
            </a:r>
            <a:r>
              <a:rPr lang="en-US" sz="1600" dirty="0" smtClean="0">
                <a:latin typeface="Consolas" pitchFamily="49" charset="0"/>
              </a:rPr>
              <a:t>20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5" name="14 - Ευθύγραμμο βέλος σύνδεσης"/>
          <p:cNvCxnSpPr>
            <a:stCxn id="14" idx="1"/>
          </p:cNvCxnSpPr>
          <p:nvPr/>
        </p:nvCxnSpPr>
        <p:spPr bwMode="auto">
          <a:xfrm rot="10800000">
            <a:off x="6429388" y="5709792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15 - Ορθογώνιο"/>
          <p:cNvSpPr/>
          <p:nvPr/>
        </p:nvSpPr>
        <p:spPr bwMode="auto">
          <a:xfrm>
            <a:off x="7000892" y="4643446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P1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7" name="16 - Ευθύγραμμο βέλος σύνδεσης"/>
          <p:cNvCxnSpPr>
            <a:stCxn id="16" idx="2"/>
          </p:cNvCxnSpPr>
          <p:nvPr/>
        </p:nvCxnSpPr>
        <p:spPr bwMode="auto">
          <a:xfrm rot="5400000">
            <a:off x="7358082" y="5286388"/>
            <a:ext cx="428629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17 - Ρόμβος"/>
          <p:cNvSpPr/>
          <p:nvPr/>
        </p:nvSpPr>
        <p:spPr bwMode="auto">
          <a:xfrm>
            <a:off x="7929586" y="4286256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in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19" name="18 - Ρόμβος"/>
          <p:cNvSpPr/>
          <p:nvPr/>
        </p:nvSpPr>
        <p:spPr bwMode="auto">
          <a:xfrm>
            <a:off x="8358214" y="4286256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io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20" name="19 - Έλλειψη"/>
          <p:cNvSpPr/>
          <p:nvPr/>
        </p:nvSpPr>
        <p:spPr bwMode="auto">
          <a:xfrm>
            <a:off x="500034" y="3714752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21" name="20 - Ευθύγραμμο βέλος σύνδεσης"/>
          <p:cNvCxnSpPr>
            <a:stCxn id="20" idx="4"/>
            <a:endCxn id="7" idx="0"/>
          </p:cNvCxnSpPr>
          <p:nvPr/>
        </p:nvCxnSpPr>
        <p:spPr bwMode="auto">
          <a:xfrm rot="5400000">
            <a:off x="164915" y="4835689"/>
            <a:ext cx="1241742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21 - Ορθογώνιο"/>
          <p:cNvSpPr/>
          <p:nvPr/>
        </p:nvSpPr>
        <p:spPr bwMode="auto">
          <a:xfrm>
            <a:off x="1643042" y="3786190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x/</a:t>
            </a:r>
            <a:r>
              <a:rPr lang="en-US" sz="1600" dirty="0" smtClean="0">
                <a:latin typeface="Consolas" pitchFamily="49" charset="0"/>
              </a:rPr>
              <a:t>12/</a:t>
            </a:r>
            <a:r>
              <a:rPr lang="en-US" sz="1600" dirty="0" err="1" smtClean="0">
                <a:latin typeface="Consolas" pitchFamily="49" charset="0"/>
              </a:rPr>
              <a:t>cv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23" name="22 - Ευθύγραμμο βέλος σύνδεσης"/>
          <p:cNvCxnSpPr>
            <a:stCxn id="22" idx="1"/>
          </p:cNvCxnSpPr>
          <p:nvPr/>
        </p:nvCxnSpPr>
        <p:spPr bwMode="auto">
          <a:xfrm rot="10800000">
            <a:off x="1071538" y="3992082"/>
            <a:ext cx="571504" cy="8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23 - Ορθογώνιο"/>
          <p:cNvSpPr/>
          <p:nvPr/>
        </p:nvSpPr>
        <p:spPr bwMode="auto">
          <a:xfrm>
            <a:off x="3428992" y="3786190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y/</a:t>
            </a:r>
            <a:r>
              <a:rPr lang="en-US" sz="1600" dirty="0" smtClean="0">
                <a:latin typeface="Consolas" pitchFamily="49" charset="0"/>
              </a:rPr>
              <a:t>16/ref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25" name="24 - Ευθύγραμμο βέλος σύνδεσης"/>
          <p:cNvCxnSpPr>
            <a:stCxn id="24" idx="1"/>
          </p:cNvCxnSpPr>
          <p:nvPr/>
        </p:nvCxnSpPr>
        <p:spPr bwMode="auto">
          <a:xfrm rot="10800000">
            <a:off x="2857488" y="3995280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25 - Ορθογώνιο"/>
          <p:cNvSpPr/>
          <p:nvPr/>
        </p:nvSpPr>
        <p:spPr bwMode="auto">
          <a:xfrm>
            <a:off x="5214942" y="3786190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a</a:t>
            </a:r>
            <a:r>
              <a:rPr lang="en-US" sz="1600" dirty="0" smtClean="0">
                <a:latin typeface="Consolas" pitchFamily="49" charset="0"/>
              </a:rPr>
              <a:t> / 20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27" name="26 - Ευθύγραμμο βέλος σύνδεσης"/>
          <p:cNvCxnSpPr>
            <a:stCxn id="26" idx="1"/>
          </p:cNvCxnSpPr>
          <p:nvPr/>
        </p:nvCxnSpPr>
        <p:spPr bwMode="auto">
          <a:xfrm rot="10800000">
            <a:off x="4643438" y="3995280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27 - Ορθογώνιο"/>
          <p:cNvSpPr/>
          <p:nvPr/>
        </p:nvSpPr>
        <p:spPr bwMode="auto">
          <a:xfrm>
            <a:off x="6929454" y="3786190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F11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29" name="28 - Ευθύγραμμο βέλος σύνδεσης"/>
          <p:cNvCxnSpPr>
            <a:stCxn id="28" idx="1"/>
          </p:cNvCxnSpPr>
          <p:nvPr/>
        </p:nvCxnSpPr>
        <p:spPr bwMode="auto">
          <a:xfrm rot="10800000">
            <a:off x="6357950" y="3995280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29 - Ρόμβος"/>
          <p:cNvSpPr/>
          <p:nvPr/>
        </p:nvSpPr>
        <p:spPr bwMode="auto">
          <a:xfrm>
            <a:off x="7858148" y="3429000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in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37" name="36 - Ορθογώνιο"/>
          <p:cNvSpPr/>
          <p:nvPr/>
        </p:nvSpPr>
        <p:spPr bwMode="auto">
          <a:xfrm>
            <a:off x="6929454" y="300037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F21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38" name="37 - Ευθύγραμμο βέλος σύνδεσης"/>
          <p:cNvCxnSpPr>
            <a:stCxn id="37" idx="2"/>
            <a:endCxn id="28" idx="0"/>
          </p:cNvCxnSpPr>
          <p:nvPr/>
        </p:nvCxnSpPr>
        <p:spPr bwMode="auto">
          <a:xfrm rot="5400000">
            <a:off x="7322363" y="3607595"/>
            <a:ext cx="357190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38 - Ρόμβος"/>
          <p:cNvSpPr/>
          <p:nvPr/>
        </p:nvSpPr>
        <p:spPr bwMode="auto">
          <a:xfrm>
            <a:off x="7858148" y="2643182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in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264" y="571480"/>
            <a:ext cx="215265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48 - Έλλειψη"/>
          <p:cNvSpPr/>
          <p:nvPr/>
        </p:nvSpPr>
        <p:spPr bwMode="auto">
          <a:xfrm>
            <a:off x="500034" y="2786058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2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56" name="55 - Ορθογώνιο"/>
          <p:cNvSpPr/>
          <p:nvPr/>
        </p:nvSpPr>
        <p:spPr bwMode="auto">
          <a:xfrm>
            <a:off x="1656690" y="2802904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x/</a:t>
            </a:r>
            <a:r>
              <a:rPr lang="en-US" sz="1600" dirty="0" smtClean="0">
                <a:latin typeface="Consolas" pitchFamily="49" charset="0"/>
              </a:rPr>
              <a:t>12/</a:t>
            </a:r>
            <a:r>
              <a:rPr lang="en-US" sz="1600" dirty="0" err="1" smtClean="0">
                <a:latin typeface="Consolas" pitchFamily="49" charset="0"/>
              </a:rPr>
              <a:t>cv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57" name="56 - Ευθύγραμμο βέλος σύνδεσης"/>
          <p:cNvCxnSpPr>
            <a:stCxn id="56" idx="1"/>
          </p:cNvCxnSpPr>
          <p:nvPr/>
        </p:nvCxnSpPr>
        <p:spPr bwMode="auto">
          <a:xfrm rot="10800000">
            <a:off x="1085186" y="3011994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57 - Ευθύγραμμο βέλος σύνδεσης"/>
          <p:cNvCxnSpPr>
            <a:stCxn id="49" idx="4"/>
            <a:endCxn id="20" idx="0"/>
          </p:cNvCxnSpPr>
          <p:nvPr/>
        </p:nvCxnSpPr>
        <p:spPr bwMode="auto">
          <a:xfrm rot="5400000">
            <a:off x="571472" y="3500438"/>
            <a:ext cx="428628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34 - Ορθογώνιο"/>
          <p:cNvSpPr/>
          <p:nvPr/>
        </p:nvSpPr>
        <p:spPr bwMode="auto">
          <a:xfrm>
            <a:off x="3347864" y="2802904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T_2 / </a:t>
            </a:r>
            <a:r>
              <a:rPr lang="en-US" sz="1600" dirty="0" smtClean="0">
                <a:latin typeface="Consolas" pitchFamily="49" charset="0"/>
              </a:rPr>
              <a:t>16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36" name="35 - Ευθύγραμμο βέλος σύνδεσης"/>
          <p:cNvCxnSpPr>
            <a:stCxn id="35" idx="1"/>
          </p:cNvCxnSpPr>
          <p:nvPr/>
        </p:nvCxnSpPr>
        <p:spPr bwMode="auto">
          <a:xfrm rot="10800000">
            <a:off x="2776360" y="3011994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- 2</a:t>
            </a:r>
            <a:endParaRPr lang="el-GR" dirty="0"/>
          </a:p>
        </p:txBody>
      </p:sp>
      <p:sp>
        <p:nvSpPr>
          <p:cNvPr id="7" name="6 - Έλλειψη"/>
          <p:cNvSpPr/>
          <p:nvPr/>
        </p:nvSpPr>
        <p:spPr bwMode="auto">
          <a:xfrm>
            <a:off x="500034" y="5456560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0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8" name="7 - Ορθογώνιο"/>
          <p:cNvSpPr/>
          <p:nvPr/>
        </p:nvSpPr>
        <p:spPr bwMode="auto">
          <a:xfrm>
            <a:off x="164304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sz="1600" b="1" dirty="0" smtClean="0">
                <a:latin typeface="Consolas" pitchFamily="49" charset="0"/>
              </a:rPr>
              <a:t>Α = 1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9" name="8 - Ευθύγραμμο βέλος σύνδεσης"/>
          <p:cNvCxnSpPr>
            <a:stCxn id="8" idx="1"/>
            <a:endCxn id="7" idx="6"/>
          </p:cNvCxnSpPr>
          <p:nvPr/>
        </p:nvCxnSpPr>
        <p:spPr bwMode="auto">
          <a:xfrm rot="10800000">
            <a:off x="1071538" y="5706594"/>
            <a:ext cx="571504" cy="8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9 - Ορθογώνιο"/>
          <p:cNvSpPr/>
          <p:nvPr/>
        </p:nvSpPr>
        <p:spPr bwMode="auto">
          <a:xfrm>
            <a:off x="342899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a / </a:t>
            </a:r>
            <a:r>
              <a:rPr lang="en-US" sz="1600" dirty="0" smtClean="0">
                <a:latin typeface="Consolas" pitchFamily="49" charset="0"/>
              </a:rPr>
              <a:t>1</a:t>
            </a:r>
            <a:r>
              <a:rPr lang="el-GR" sz="1600" dirty="0" smtClean="0">
                <a:latin typeface="Consolas" pitchFamily="49" charset="0"/>
              </a:rPr>
              <a:t>2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1" name="10 - Ευθύγραμμο βέλος σύνδεσης"/>
          <p:cNvCxnSpPr>
            <a:stCxn id="10" idx="1"/>
          </p:cNvCxnSpPr>
          <p:nvPr/>
        </p:nvCxnSpPr>
        <p:spPr bwMode="auto">
          <a:xfrm rot="10800000">
            <a:off x="2857488" y="5709792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11 - Ορθογώνιο"/>
          <p:cNvSpPr/>
          <p:nvPr/>
        </p:nvSpPr>
        <p:spPr bwMode="auto">
          <a:xfrm>
            <a:off x="521494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b / </a:t>
            </a:r>
            <a:r>
              <a:rPr lang="en-US" sz="1600" dirty="0" smtClean="0">
                <a:latin typeface="Consolas" pitchFamily="49" charset="0"/>
              </a:rPr>
              <a:t>16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3" name="12 - Ευθύγραμμο βέλος σύνδεσης"/>
          <p:cNvCxnSpPr>
            <a:stCxn id="12" idx="1"/>
          </p:cNvCxnSpPr>
          <p:nvPr/>
        </p:nvCxnSpPr>
        <p:spPr bwMode="auto">
          <a:xfrm rot="10800000">
            <a:off x="4643438" y="5706594"/>
            <a:ext cx="571504" cy="8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13 - Ορθογώνιο"/>
          <p:cNvSpPr/>
          <p:nvPr/>
        </p:nvSpPr>
        <p:spPr bwMode="auto">
          <a:xfrm>
            <a:off x="700089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c / </a:t>
            </a:r>
            <a:r>
              <a:rPr lang="en-US" sz="1600" dirty="0" smtClean="0">
                <a:latin typeface="Consolas" pitchFamily="49" charset="0"/>
              </a:rPr>
              <a:t>20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5" name="14 - Ευθύγραμμο βέλος σύνδεσης"/>
          <p:cNvCxnSpPr>
            <a:stCxn id="14" idx="1"/>
          </p:cNvCxnSpPr>
          <p:nvPr/>
        </p:nvCxnSpPr>
        <p:spPr bwMode="auto">
          <a:xfrm rot="10800000">
            <a:off x="6429388" y="5709792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15 - Ορθογώνιο"/>
          <p:cNvSpPr/>
          <p:nvPr/>
        </p:nvSpPr>
        <p:spPr bwMode="auto">
          <a:xfrm>
            <a:off x="7000892" y="4643446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P1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7" name="16 - Ευθύγραμμο βέλος σύνδεσης"/>
          <p:cNvCxnSpPr>
            <a:stCxn id="16" idx="2"/>
          </p:cNvCxnSpPr>
          <p:nvPr/>
        </p:nvCxnSpPr>
        <p:spPr bwMode="auto">
          <a:xfrm rot="5400000">
            <a:off x="7358082" y="5286388"/>
            <a:ext cx="428629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17 - Ρόμβος"/>
          <p:cNvSpPr/>
          <p:nvPr/>
        </p:nvSpPr>
        <p:spPr bwMode="auto">
          <a:xfrm>
            <a:off x="7929586" y="4286256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in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19" name="18 - Ρόμβος"/>
          <p:cNvSpPr/>
          <p:nvPr/>
        </p:nvSpPr>
        <p:spPr bwMode="auto">
          <a:xfrm>
            <a:off x="8358214" y="4286256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io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20" name="19 - Έλλειψη"/>
          <p:cNvSpPr/>
          <p:nvPr/>
        </p:nvSpPr>
        <p:spPr bwMode="auto">
          <a:xfrm>
            <a:off x="500034" y="3714752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21" name="20 - Ευθύγραμμο βέλος σύνδεσης"/>
          <p:cNvCxnSpPr>
            <a:stCxn id="20" idx="4"/>
            <a:endCxn id="7" idx="0"/>
          </p:cNvCxnSpPr>
          <p:nvPr/>
        </p:nvCxnSpPr>
        <p:spPr bwMode="auto">
          <a:xfrm rot="5400000">
            <a:off x="164915" y="4835689"/>
            <a:ext cx="1241742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21 - Ορθογώνιο"/>
          <p:cNvSpPr/>
          <p:nvPr/>
        </p:nvSpPr>
        <p:spPr bwMode="auto">
          <a:xfrm>
            <a:off x="1643042" y="3786190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x/</a:t>
            </a:r>
            <a:r>
              <a:rPr lang="en-US" sz="1600" dirty="0" smtClean="0">
                <a:latin typeface="Consolas" pitchFamily="49" charset="0"/>
              </a:rPr>
              <a:t>12/</a:t>
            </a:r>
            <a:r>
              <a:rPr lang="en-US" sz="1600" dirty="0" err="1" smtClean="0">
                <a:latin typeface="Consolas" pitchFamily="49" charset="0"/>
              </a:rPr>
              <a:t>cv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23" name="22 - Ευθύγραμμο βέλος σύνδεσης"/>
          <p:cNvCxnSpPr>
            <a:stCxn id="22" idx="1"/>
          </p:cNvCxnSpPr>
          <p:nvPr/>
        </p:nvCxnSpPr>
        <p:spPr bwMode="auto">
          <a:xfrm rot="10800000">
            <a:off x="1071538" y="3992082"/>
            <a:ext cx="571504" cy="8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23 - Ορθογώνιο"/>
          <p:cNvSpPr/>
          <p:nvPr/>
        </p:nvSpPr>
        <p:spPr bwMode="auto">
          <a:xfrm>
            <a:off x="3428992" y="3786190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y/</a:t>
            </a:r>
            <a:r>
              <a:rPr lang="en-US" sz="1600" dirty="0" smtClean="0">
                <a:latin typeface="Consolas" pitchFamily="49" charset="0"/>
              </a:rPr>
              <a:t>16/ref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25" name="24 - Ευθύγραμμο βέλος σύνδεσης"/>
          <p:cNvCxnSpPr>
            <a:stCxn id="24" idx="1"/>
          </p:cNvCxnSpPr>
          <p:nvPr/>
        </p:nvCxnSpPr>
        <p:spPr bwMode="auto">
          <a:xfrm rot="10800000">
            <a:off x="2857488" y="3995280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25 - Ορθογώνιο"/>
          <p:cNvSpPr/>
          <p:nvPr/>
        </p:nvSpPr>
        <p:spPr bwMode="auto">
          <a:xfrm>
            <a:off x="5214942" y="3786190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a</a:t>
            </a:r>
            <a:r>
              <a:rPr lang="en-US" sz="1600" dirty="0" smtClean="0">
                <a:latin typeface="Consolas" pitchFamily="49" charset="0"/>
              </a:rPr>
              <a:t> / 20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27" name="26 - Ευθύγραμμο βέλος σύνδεσης"/>
          <p:cNvCxnSpPr>
            <a:stCxn id="26" idx="1"/>
          </p:cNvCxnSpPr>
          <p:nvPr/>
        </p:nvCxnSpPr>
        <p:spPr bwMode="auto">
          <a:xfrm rot="10800000">
            <a:off x="4643438" y="3995280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27 - Ορθογώνιο"/>
          <p:cNvSpPr/>
          <p:nvPr/>
        </p:nvSpPr>
        <p:spPr bwMode="auto">
          <a:xfrm>
            <a:off x="6929454" y="3786190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F11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29" name="28 - Ευθύγραμμο βέλος σύνδεσης"/>
          <p:cNvCxnSpPr>
            <a:stCxn id="28" idx="1"/>
          </p:cNvCxnSpPr>
          <p:nvPr/>
        </p:nvCxnSpPr>
        <p:spPr bwMode="auto">
          <a:xfrm rot="10800000">
            <a:off x="6357950" y="3995280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29 - Ρόμβος"/>
          <p:cNvSpPr/>
          <p:nvPr/>
        </p:nvSpPr>
        <p:spPr bwMode="auto">
          <a:xfrm>
            <a:off x="7858148" y="3429000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in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37" name="36 - Ορθογώνιο"/>
          <p:cNvSpPr/>
          <p:nvPr/>
        </p:nvSpPr>
        <p:spPr bwMode="auto">
          <a:xfrm>
            <a:off x="6929454" y="300037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F21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38" name="37 - Ευθύγραμμο βέλος σύνδεσης"/>
          <p:cNvCxnSpPr>
            <a:stCxn id="37" idx="2"/>
            <a:endCxn id="28" idx="0"/>
          </p:cNvCxnSpPr>
          <p:nvPr/>
        </p:nvCxnSpPr>
        <p:spPr bwMode="auto">
          <a:xfrm rot="5400000">
            <a:off x="7322363" y="3607595"/>
            <a:ext cx="357190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38 - Ρόμβος"/>
          <p:cNvSpPr/>
          <p:nvPr/>
        </p:nvSpPr>
        <p:spPr bwMode="auto">
          <a:xfrm>
            <a:off x="7858148" y="2643182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in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- 2</a:t>
            </a:r>
            <a:endParaRPr lang="el-GR" dirty="0"/>
          </a:p>
        </p:txBody>
      </p:sp>
      <p:sp>
        <p:nvSpPr>
          <p:cNvPr id="7" name="6 - Έλλειψη"/>
          <p:cNvSpPr/>
          <p:nvPr/>
        </p:nvSpPr>
        <p:spPr bwMode="auto">
          <a:xfrm>
            <a:off x="500034" y="5456560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0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8" name="7 - Ορθογώνιο"/>
          <p:cNvSpPr/>
          <p:nvPr/>
        </p:nvSpPr>
        <p:spPr bwMode="auto">
          <a:xfrm>
            <a:off x="164304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sz="1600" b="1" dirty="0" smtClean="0">
                <a:latin typeface="Consolas" pitchFamily="49" charset="0"/>
              </a:rPr>
              <a:t>Α = 1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9" name="8 - Ευθύγραμμο βέλος σύνδεσης"/>
          <p:cNvCxnSpPr>
            <a:stCxn id="8" idx="1"/>
            <a:endCxn id="7" idx="6"/>
          </p:cNvCxnSpPr>
          <p:nvPr/>
        </p:nvCxnSpPr>
        <p:spPr bwMode="auto">
          <a:xfrm rot="10800000">
            <a:off x="1071538" y="5706594"/>
            <a:ext cx="571504" cy="8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9 - Ορθογώνιο"/>
          <p:cNvSpPr/>
          <p:nvPr/>
        </p:nvSpPr>
        <p:spPr bwMode="auto">
          <a:xfrm>
            <a:off x="342899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a / </a:t>
            </a:r>
            <a:r>
              <a:rPr lang="en-US" sz="1600" dirty="0" smtClean="0">
                <a:latin typeface="Consolas" pitchFamily="49" charset="0"/>
              </a:rPr>
              <a:t>1</a:t>
            </a:r>
            <a:r>
              <a:rPr lang="el-GR" sz="1600" dirty="0" smtClean="0">
                <a:latin typeface="Consolas" pitchFamily="49" charset="0"/>
              </a:rPr>
              <a:t>2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1" name="10 - Ευθύγραμμο βέλος σύνδεσης"/>
          <p:cNvCxnSpPr>
            <a:stCxn id="10" idx="1"/>
          </p:cNvCxnSpPr>
          <p:nvPr/>
        </p:nvCxnSpPr>
        <p:spPr bwMode="auto">
          <a:xfrm rot="10800000">
            <a:off x="2857488" y="5709792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11 - Ορθογώνιο"/>
          <p:cNvSpPr/>
          <p:nvPr/>
        </p:nvSpPr>
        <p:spPr bwMode="auto">
          <a:xfrm>
            <a:off x="521494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b / </a:t>
            </a:r>
            <a:r>
              <a:rPr lang="en-US" sz="1600" dirty="0" smtClean="0">
                <a:latin typeface="Consolas" pitchFamily="49" charset="0"/>
              </a:rPr>
              <a:t>16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3" name="12 - Ευθύγραμμο βέλος σύνδεσης"/>
          <p:cNvCxnSpPr>
            <a:stCxn id="12" idx="1"/>
          </p:cNvCxnSpPr>
          <p:nvPr/>
        </p:nvCxnSpPr>
        <p:spPr bwMode="auto">
          <a:xfrm rot="10800000">
            <a:off x="4643438" y="5706594"/>
            <a:ext cx="571504" cy="8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13 - Ορθογώνιο"/>
          <p:cNvSpPr/>
          <p:nvPr/>
        </p:nvSpPr>
        <p:spPr bwMode="auto">
          <a:xfrm>
            <a:off x="700089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c / </a:t>
            </a:r>
            <a:r>
              <a:rPr lang="en-US" sz="1600" dirty="0" smtClean="0">
                <a:latin typeface="Consolas" pitchFamily="49" charset="0"/>
              </a:rPr>
              <a:t>20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5" name="14 - Ευθύγραμμο βέλος σύνδεσης"/>
          <p:cNvCxnSpPr>
            <a:stCxn id="14" idx="1"/>
          </p:cNvCxnSpPr>
          <p:nvPr/>
        </p:nvCxnSpPr>
        <p:spPr bwMode="auto">
          <a:xfrm rot="10800000">
            <a:off x="6429388" y="5709792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15 - Ορθογώνιο"/>
          <p:cNvSpPr/>
          <p:nvPr/>
        </p:nvSpPr>
        <p:spPr bwMode="auto">
          <a:xfrm>
            <a:off x="7000892" y="4643446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P1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7" name="16 - Ευθύγραμμο βέλος σύνδεσης"/>
          <p:cNvCxnSpPr>
            <a:stCxn id="16" idx="2"/>
          </p:cNvCxnSpPr>
          <p:nvPr/>
        </p:nvCxnSpPr>
        <p:spPr bwMode="auto">
          <a:xfrm rot="5400000">
            <a:off x="7358082" y="5286388"/>
            <a:ext cx="428629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17 - Ρόμβος"/>
          <p:cNvSpPr/>
          <p:nvPr/>
        </p:nvSpPr>
        <p:spPr bwMode="auto">
          <a:xfrm>
            <a:off x="7929586" y="4286256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in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19" name="18 - Ρόμβος"/>
          <p:cNvSpPr/>
          <p:nvPr/>
        </p:nvSpPr>
        <p:spPr bwMode="auto">
          <a:xfrm>
            <a:off x="8358214" y="4286256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io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- 2</a:t>
            </a:r>
            <a:endParaRPr lang="el-GR" dirty="0"/>
          </a:p>
        </p:txBody>
      </p:sp>
      <p:sp>
        <p:nvSpPr>
          <p:cNvPr id="7" name="6 - Έλλειψη"/>
          <p:cNvSpPr/>
          <p:nvPr/>
        </p:nvSpPr>
        <p:spPr bwMode="auto">
          <a:xfrm>
            <a:off x="500034" y="5456560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0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8" name="7 - Ορθογώνιο"/>
          <p:cNvSpPr/>
          <p:nvPr/>
        </p:nvSpPr>
        <p:spPr bwMode="auto">
          <a:xfrm>
            <a:off x="164304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sz="1600" b="1" dirty="0" smtClean="0">
                <a:latin typeface="Consolas" pitchFamily="49" charset="0"/>
              </a:rPr>
              <a:t>Α = 1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9" name="8 - Ευθύγραμμο βέλος σύνδεσης"/>
          <p:cNvCxnSpPr>
            <a:stCxn id="8" idx="1"/>
            <a:endCxn id="7" idx="6"/>
          </p:cNvCxnSpPr>
          <p:nvPr/>
        </p:nvCxnSpPr>
        <p:spPr bwMode="auto">
          <a:xfrm rot="10800000">
            <a:off x="1071538" y="5706594"/>
            <a:ext cx="571504" cy="8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9 - Ορθογώνιο"/>
          <p:cNvSpPr/>
          <p:nvPr/>
        </p:nvSpPr>
        <p:spPr bwMode="auto">
          <a:xfrm>
            <a:off x="342899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a / </a:t>
            </a:r>
            <a:r>
              <a:rPr lang="en-US" sz="1600" dirty="0" smtClean="0">
                <a:latin typeface="Consolas" pitchFamily="49" charset="0"/>
              </a:rPr>
              <a:t>1</a:t>
            </a:r>
            <a:r>
              <a:rPr lang="el-GR" sz="1600" dirty="0" smtClean="0">
                <a:latin typeface="Consolas" pitchFamily="49" charset="0"/>
              </a:rPr>
              <a:t>2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1" name="10 - Ευθύγραμμο βέλος σύνδεσης"/>
          <p:cNvCxnSpPr>
            <a:stCxn id="10" idx="1"/>
          </p:cNvCxnSpPr>
          <p:nvPr/>
        </p:nvCxnSpPr>
        <p:spPr bwMode="auto">
          <a:xfrm rot="10800000">
            <a:off x="2857488" y="5709792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11 - Ορθογώνιο"/>
          <p:cNvSpPr/>
          <p:nvPr/>
        </p:nvSpPr>
        <p:spPr bwMode="auto">
          <a:xfrm>
            <a:off x="521494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b / </a:t>
            </a:r>
            <a:r>
              <a:rPr lang="en-US" sz="1600" dirty="0" smtClean="0">
                <a:latin typeface="Consolas" pitchFamily="49" charset="0"/>
              </a:rPr>
              <a:t>16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3" name="12 - Ευθύγραμμο βέλος σύνδεσης"/>
          <p:cNvCxnSpPr>
            <a:stCxn id="12" idx="1"/>
          </p:cNvCxnSpPr>
          <p:nvPr/>
        </p:nvCxnSpPr>
        <p:spPr bwMode="auto">
          <a:xfrm rot="10800000">
            <a:off x="4643438" y="5706594"/>
            <a:ext cx="571504" cy="8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13 - Ορθογώνιο"/>
          <p:cNvSpPr/>
          <p:nvPr/>
        </p:nvSpPr>
        <p:spPr bwMode="auto">
          <a:xfrm>
            <a:off x="700089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c / </a:t>
            </a:r>
            <a:r>
              <a:rPr lang="en-US" sz="1600" dirty="0" smtClean="0">
                <a:latin typeface="Consolas" pitchFamily="49" charset="0"/>
              </a:rPr>
              <a:t>20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5" name="14 - Ευθύγραμμο βέλος σύνδεσης"/>
          <p:cNvCxnSpPr>
            <a:stCxn id="14" idx="1"/>
          </p:cNvCxnSpPr>
          <p:nvPr/>
        </p:nvCxnSpPr>
        <p:spPr bwMode="auto">
          <a:xfrm rot="10800000">
            <a:off x="6429388" y="5709792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15 - Ορθογώνιο"/>
          <p:cNvSpPr/>
          <p:nvPr/>
        </p:nvSpPr>
        <p:spPr bwMode="auto">
          <a:xfrm>
            <a:off x="7000892" y="4643446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P1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7" name="16 - Ευθύγραμμο βέλος σύνδεσης"/>
          <p:cNvCxnSpPr>
            <a:stCxn id="16" idx="2"/>
          </p:cNvCxnSpPr>
          <p:nvPr/>
        </p:nvCxnSpPr>
        <p:spPr bwMode="auto">
          <a:xfrm rot="5400000">
            <a:off x="7358082" y="5286388"/>
            <a:ext cx="428629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17 - Ρόμβος"/>
          <p:cNvSpPr/>
          <p:nvPr/>
        </p:nvSpPr>
        <p:spPr bwMode="auto">
          <a:xfrm>
            <a:off x="7929586" y="4286256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in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19" name="18 - Ρόμβος"/>
          <p:cNvSpPr/>
          <p:nvPr/>
        </p:nvSpPr>
        <p:spPr bwMode="auto">
          <a:xfrm>
            <a:off x="8358214" y="4286256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io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21" name="20 - Ευθύγραμμο βέλος σύνδεσης"/>
          <p:cNvCxnSpPr>
            <a:endCxn id="7" idx="0"/>
          </p:cNvCxnSpPr>
          <p:nvPr/>
        </p:nvCxnSpPr>
        <p:spPr bwMode="auto">
          <a:xfrm rot="5400000">
            <a:off x="164915" y="4835689"/>
            <a:ext cx="1241742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132" y="285728"/>
            <a:ext cx="3267075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30 - Έλλειψη"/>
          <p:cNvSpPr/>
          <p:nvPr/>
        </p:nvSpPr>
        <p:spPr bwMode="auto">
          <a:xfrm>
            <a:off x="500034" y="3714752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32" name="31 - Ορθογώνιο"/>
          <p:cNvSpPr/>
          <p:nvPr/>
        </p:nvSpPr>
        <p:spPr bwMode="auto">
          <a:xfrm>
            <a:off x="1643042" y="3786190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y/</a:t>
            </a:r>
            <a:r>
              <a:rPr lang="en-US" sz="1600" dirty="0" smtClean="0">
                <a:latin typeface="Consolas" pitchFamily="49" charset="0"/>
              </a:rPr>
              <a:t>12/ref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33" name="32 - Ευθύγραμμο βέλος σύνδεσης"/>
          <p:cNvCxnSpPr>
            <a:stCxn id="32" idx="1"/>
          </p:cNvCxnSpPr>
          <p:nvPr/>
        </p:nvCxnSpPr>
        <p:spPr bwMode="auto">
          <a:xfrm rot="10800000">
            <a:off x="1071538" y="3992082"/>
            <a:ext cx="571504" cy="8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46 - Ορθογώνιο"/>
          <p:cNvSpPr/>
          <p:nvPr/>
        </p:nvSpPr>
        <p:spPr bwMode="auto">
          <a:xfrm>
            <a:off x="5214942" y="4643446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P2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48" name="47 - Ρόμβος"/>
          <p:cNvSpPr/>
          <p:nvPr/>
        </p:nvSpPr>
        <p:spPr bwMode="auto">
          <a:xfrm>
            <a:off x="6143636" y="4286256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io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50" name="49 - Ευθύγραμμο βέλος σύνδεσης"/>
          <p:cNvCxnSpPr>
            <a:stCxn id="47" idx="3"/>
            <a:endCxn id="16" idx="1"/>
          </p:cNvCxnSpPr>
          <p:nvPr/>
        </p:nvCxnSpPr>
        <p:spPr bwMode="auto">
          <a:xfrm>
            <a:off x="6357950" y="4857760"/>
            <a:ext cx="642942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3" name="52 - Ορθογώνιο"/>
          <p:cNvSpPr/>
          <p:nvPr/>
        </p:nvSpPr>
        <p:spPr bwMode="auto">
          <a:xfrm>
            <a:off x="3357554" y="3786190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x / </a:t>
            </a:r>
            <a:r>
              <a:rPr lang="en-US" sz="1600" dirty="0" smtClean="0">
                <a:latin typeface="Consolas" pitchFamily="49" charset="0"/>
              </a:rPr>
              <a:t>16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54" name="53 - Ευθύγραμμο βέλος σύνδεσης"/>
          <p:cNvCxnSpPr>
            <a:stCxn id="53" idx="1"/>
          </p:cNvCxnSpPr>
          <p:nvPr/>
        </p:nvCxnSpPr>
        <p:spPr bwMode="auto">
          <a:xfrm rot="10800000">
            <a:off x="2786050" y="3992082"/>
            <a:ext cx="571504" cy="8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- 2</a:t>
            </a:r>
            <a:endParaRPr lang="el-GR" dirty="0"/>
          </a:p>
        </p:txBody>
      </p:sp>
      <p:sp>
        <p:nvSpPr>
          <p:cNvPr id="7" name="6 - Έλλειψη"/>
          <p:cNvSpPr/>
          <p:nvPr/>
        </p:nvSpPr>
        <p:spPr bwMode="auto">
          <a:xfrm>
            <a:off x="500034" y="5456560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0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8" name="7 - Ορθογώνιο"/>
          <p:cNvSpPr/>
          <p:nvPr/>
        </p:nvSpPr>
        <p:spPr bwMode="auto">
          <a:xfrm>
            <a:off x="164304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sz="1600" b="1" dirty="0" smtClean="0">
                <a:latin typeface="Consolas" pitchFamily="49" charset="0"/>
              </a:rPr>
              <a:t>Α = 1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9" name="8 - Ευθύγραμμο βέλος σύνδεσης"/>
          <p:cNvCxnSpPr>
            <a:stCxn id="8" idx="1"/>
            <a:endCxn id="7" idx="6"/>
          </p:cNvCxnSpPr>
          <p:nvPr/>
        </p:nvCxnSpPr>
        <p:spPr bwMode="auto">
          <a:xfrm rot="10800000">
            <a:off x="1071538" y="5706594"/>
            <a:ext cx="571504" cy="8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9 - Ορθογώνιο"/>
          <p:cNvSpPr/>
          <p:nvPr/>
        </p:nvSpPr>
        <p:spPr bwMode="auto">
          <a:xfrm>
            <a:off x="342899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a / </a:t>
            </a:r>
            <a:r>
              <a:rPr lang="en-US" sz="1600" dirty="0" smtClean="0">
                <a:latin typeface="Consolas" pitchFamily="49" charset="0"/>
              </a:rPr>
              <a:t>1</a:t>
            </a:r>
            <a:r>
              <a:rPr lang="el-GR" sz="1600" dirty="0" smtClean="0">
                <a:latin typeface="Consolas" pitchFamily="49" charset="0"/>
              </a:rPr>
              <a:t>2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1" name="10 - Ευθύγραμμο βέλος σύνδεσης"/>
          <p:cNvCxnSpPr>
            <a:stCxn id="10" idx="1"/>
          </p:cNvCxnSpPr>
          <p:nvPr/>
        </p:nvCxnSpPr>
        <p:spPr bwMode="auto">
          <a:xfrm rot="10800000">
            <a:off x="2857488" y="5709792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11 - Ορθογώνιο"/>
          <p:cNvSpPr/>
          <p:nvPr/>
        </p:nvSpPr>
        <p:spPr bwMode="auto">
          <a:xfrm>
            <a:off x="521494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b / </a:t>
            </a:r>
            <a:r>
              <a:rPr lang="en-US" sz="1600" dirty="0" smtClean="0">
                <a:latin typeface="Consolas" pitchFamily="49" charset="0"/>
              </a:rPr>
              <a:t>16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3" name="12 - Ευθύγραμμο βέλος σύνδεσης"/>
          <p:cNvCxnSpPr>
            <a:stCxn id="12" idx="1"/>
          </p:cNvCxnSpPr>
          <p:nvPr/>
        </p:nvCxnSpPr>
        <p:spPr bwMode="auto">
          <a:xfrm rot="10800000">
            <a:off x="4643438" y="5706594"/>
            <a:ext cx="571504" cy="8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13 - Ορθογώνιο"/>
          <p:cNvSpPr/>
          <p:nvPr/>
        </p:nvSpPr>
        <p:spPr bwMode="auto">
          <a:xfrm>
            <a:off x="700089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c / </a:t>
            </a:r>
            <a:r>
              <a:rPr lang="en-US" sz="1600" dirty="0" smtClean="0">
                <a:latin typeface="Consolas" pitchFamily="49" charset="0"/>
              </a:rPr>
              <a:t>20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5" name="14 - Ευθύγραμμο βέλος σύνδεσης"/>
          <p:cNvCxnSpPr>
            <a:stCxn id="14" idx="1"/>
          </p:cNvCxnSpPr>
          <p:nvPr/>
        </p:nvCxnSpPr>
        <p:spPr bwMode="auto">
          <a:xfrm rot="10800000">
            <a:off x="6429388" y="5709792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15 - Ορθογώνιο"/>
          <p:cNvSpPr/>
          <p:nvPr/>
        </p:nvSpPr>
        <p:spPr bwMode="auto">
          <a:xfrm>
            <a:off x="7000892" y="4643446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P1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7" name="16 - Ευθύγραμμο βέλος σύνδεσης"/>
          <p:cNvCxnSpPr>
            <a:stCxn id="16" idx="2"/>
          </p:cNvCxnSpPr>
          <p:nvPr/>
        </p:nvCxnSpPr>
        <p:spPr bwMode="auto">
          <a:xfrm rot="5400000">
            <a:off x="7358082" y="5286388"/>
            <a:ext cx="428629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17 - Ρόμβος"/>
          <p:cNvSpPr/>
          <p:nvPr/>
        </p:nvSpPr>
        <p:spPr bwMode="auto">
          <a:xfrm>
            <a:off x="7929586" y="4286256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in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19" name="18 - Ρόμβος"/>
          <p:cNvSpPr/>
          <p:nvPr/>
        </p:nvSpPr>
        <p:spPr bwMode="auto">
          <a:xfrm>
            <a:off x="8358214" y="4286256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io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47" name="46 - Ορθογώνιο"/>
          <p:cNvSpPr/>
          <p:nvPr/>
        </p:nvSpPr>
        <p:spPr bwMode="auto">
          <a:xfrm>
            <a:off x="5214942" y="4643446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P2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48" name="47 - Ρόμβος"/>
          <p:cNvSpPr/>
          <p:nvPr/>
        </p:nvSpPr>
        <p:spPr bwMode="auto">
          <a:xfrm>
            <a:off x="6143636" y="4286256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io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50" name="49 - Ευθύγραμμο βέλος σύνδεσης"/>
          <p:cNvCxnSpPr>
            <a:stCxn id="47" idx="3"/>
            <a:endCxn id="16" idx="1"/>
          </p:cNvCxnSpPr>
          <p:nvPr/>
        </p:nvCxnSpPr>
        <p:spPr bwMode="auto">
          <a:xfrm>
            <a:off x="6357950" y="4857760"/>
            <a:ext cx="642942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Εγγραφές στον Πίνακα</a:t>
            </a:r>
            <a:endParaRPr lang="el-GR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7713" y="1858963"/>
            <a:ext cx="7772400" cy="4572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sz="1800" b="1" dirty="0" smtClean="0"/>
              <a:t>Record </a:t>
            </a:r>
            <a:r>
              <a:rPr lang="en-US" sz="1800" b="1" dirty="0"/>
              <a:t>Entity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l-GR" sz="1800" dirty="0" smtClean="0"/>
              <a:t>Μ</a:t>
            </a:r>
            <a:r>
              <a:rPr lang="en-US" sz="1800" dirty="0" err="1" smtClean="0"/>
              <a:t>εταβλητή</a:t>
            </a:r>
            <a:endParaRPr lang="en-US" sz="1800" dirty="0" smtClean="0"/>
          </a:p>
          <a:p>
            <a:pPr lvl="3">
              <a:lnSpc>
                <a:spcPct val="100000"/>
              </a:lnSpc>
            </a:pPr>
            <a:r>
              <a:rPr lang="en-US" sz="1800" dirty="0" smtClean="0"/>
              <a:t>string name</a:t>
            </a:r>
          </a:p>
          <a:p>
            <a:pPr lvl="3">
              <a:lnSpc>
                <a:spcPct val="100000"/>
              </a:lnSpc>
            </a:pPr>
            <a:r>
              <a:rPr lang="en-US" sz="1800" dirty="0" err="1" smtClean="0"/>
              <a:t>int</a:t>
            </a:r>
            <a:r>
              <a:rPr lang="en-US" sz="1800" dirty="0" smtClean="0"/>
              <a:t> type</a:t>
            </a:r>
            <a:endParaRPr lang="en-US" sz="1800" dirty="0"/>
          </a:p>
          <a:p>
            <a:pPr lvl="3">
              <a:lnSpc>
                <a:spcPct val="100000"/>
              </a:lnSpc>
              <a:spcBef>
                <a:spcPct val="20000"/>
              </a:spcBef>
            </a:pPr>
            <a:r>
              <a:rPr lang="en-US" sz="1800" dirty="0" err="1"/>
              <a:t>int</a:t>
            </a:r>
            <a:r>
              <a:rPr lang="en-US" sz="1800" dirty="0"/>
              <a:t> offset </a:t>
            </a:r>
            <a:r>
              <a:rPr lang="el-GR" sz="1800" dirty="0" smtClean="0"/>
              <a:t> (απόσταση από την αρχή του </a:t>
            </a:r>
            <a:r>
              <a:rPr lang="el-GR" sz="1800" dirty="0" err="1" smtClean="0"/>
              <a:t>εγγραφήματος</a:t>
            </a:r>
            <a:r>
              <a:rPr lang="el-GR" sz="1800" dirty="0" smtClean="0"/>
              <a:t> δραστηριοποίησης)</a:t>
            </a:r>
            <a:endParaRPr lang="en-US" sz="1800" dirty="0" smtClean="0"/>
          </a:p>
          <a:p>
            <a:pPr lvl="2">
              <a:lnSpc>
                <a:spcPct val="100000"/>
              </a:lnSpc>
            </a:pPr>
            <a:r>
              <a:rPr lang="el-GR" sz="1800" dirty="0" err="1" smtClean="0"/>
              <a:t>Σ</a:t>
            </a:r>
            <a:r>
              <a:rPr lang="en-US" sz="1800" dirty="0" err="1" smtClean="0"/>
              <a:t>υνάρτηση</a:t>
            </a:r>
            <a:endParaRPr lang="el-GR" sz="1800" dirty="0" smtClean="0"/>
          </a:p>
          <a:p>
            <a:pPr lvl="3">
              <a:lnSpc>
                <a:spcPct val="100000"/>
              </a:lnSpc>
            </a:pPr>
            <a:r>
              <a:rPr lang="en-US" sz="1800" dirty="0" smtClean="0"/>
              <a:t>string name</a:t>
            </a:r>
          </a:p>
          <a:p>
            <a:pPr lvl="3">
              <a:lnSpc>
                <a:spcPct val="100000"/>
              </a:lnSpc>
            </a:pP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l-GR" sz="1800" dirty="0" smtClean="0"/>
              <a:t> </a:t>
            </a:r>
            <a:r>
              <a:rPr lang="en-US" sz="1800" dirty="0" smtClean="0"/>
              <a:t>type</a:t>
            </a:r>
            <a:endParaRPr lang="en-US" sz="1800" dirty="0"/>
          </a:p>
          <a:p>
            <a:pPr lvl="3">
              <a:lnSpc>
                <a:spcPct val="100000"/>
              </a:lnSpc>
              <a:spcBef>
                <a:spcPct val="20000"/>
              </a:spcBef>
            </a:pP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 smtClean="0"/>
              <a:t>startQuad</a:t>
            </a:r>
            <a:r>
              <a:rPr lang="en-US" sz="1800" dirty="0" smtClean="0"/>
              <a:t> (</a:t>
            </a:r>
            <a:r>
              <a:rPr lang="en-US" sz="1800" dirty="0" err="1" smtClean="0"/>
              <a:t>ετικέτα</a:t>
            </a:r>
            <a:r>
              <a:rPr lang="en-US" sz="1800" dirty="0" smtClean="0"/>
              <a:t> </a:t>
            </a:r>
            <a:r>
              <a:rPr lang="en-US" sz="1800" dirty="0" err="1" smtClean="0"/>
              <a:t>της</a:t>
            </a:r>
            <a:r>
              <a:rPr lang="en-US" sz="1800" dirty="0" smtClean="0"/>
              <a:t> </a:t>
            </a:r>
            <a:r>
              <a:rPr lang="en-US" sz="1800" dirty="0" err="1" smtClean="0"/>
              <a:t>πρώτης</a:t>
            </a:r>
            <a:r>
              <a:rPr lang="en-US" sz="1800" dirty="0" smtClean="0"/>
              <a:t> </a:t>
            </a:r>
            <a:r>
              <a:rPr lang="en-US" sz="1800" dirty="0" err="1" smtClean="0"/>
              <a:t>τετράδας</a:t>
            </a:r>
            <a:r>
              <a:rPr lang="en-US" sz="1800" dirty="0" smtClean="0"/>
              <a:t> </a:t>
            </a:r>
            <a:r>
              <a:rPr lang="en-US" sz="1800" dirty="0" err="1" smtClean="0"/>
              <a:t>του</a:t>
            </a:r>
            <a:r>
              <a:rPr lang="en-US" sz="1800" dirty="0" smtClean="0"/>
              <a:t> </a:t>
            </a:r>
            <a:r>
              <a:rPr lang="en-US" sz="1800" dirty="0" err="1" smtClean="0"/>
              <a:t>κώδικα</a:t>
            </a:r>
            <a:r>
              <a:rPr lang="en-US" sz="1800" dirty="0" smtClean="0"/>
              <a:t> </a:t>
            </a:r>
            <a:r>
              <a:rPr lang="en-US" sz="1800" dirty="0" err="1" smtClean="0"/>
              <a:t>της</a:t>
            </a:r>
            <a:r>
              <a:rPr lang="en-US" sz="1800" dirty="0" smtClean="0"/>
              <a:t> </a:t>
            </a:r>
            <a:r>
              <a:rPr lang="en-US" sz="1800" dirty="0" err="1" smtClean="0"/>
              <a:t>συνάρτησης</a:t>
            </a:r>
            <a:r>
              <a:rPr lang="en-US" sz="1800" dirty="0" smtClean="0"/>
              <a:t>)</a:t>
            </a:r>
            <a:endParaRPr lang="en-US" sz="1800" dirty="0"/>
          </a:p>
          <a:p>
            <a:pPr lvl="3">
              <a:lnSpc>
                <a:spcPct val="100000"/>
              </a:lnSpc>
              <a:spcBef>
                <a:spcPct val="20000"/>
              </a:spcBef>
            </a:pPr>
            <a:r>
              <a:rPr lang="en-US" sz="1800" dirty="0"/>
              <a:t>list argument (</a:t>
            </a:r>
            <a:r>
              <a:rPr lang="en-US" sz="1800" dirty="0" err="1"/>
              <a:t>λίστα</a:t>
            </a:r>
            <a:r>
              <a:rPr lang="en-US" sz="1800" dirty="0"/>
              <a:t> </a:t>
            </a:r>
            <a:r>
              <a:rPr lang="en-US" sz="1800" dirty="0" err="1"/>
              <a:t>παραμέτρων</a:t>
            </a:r>
            <a:r>
              <a:rPr lang="en-US" sz="1800" dirty="0"/>
              <a:t>)</a:t>
            </a:r>
          </a:p>
          <a:p>
            <a:pPr lvl="3">
              <a:lnSpc>
                <a:spcPct val="100000"/>
              </a:lnSpc>
              <a:spcBef>
                <a:spcPct val="20000"/>
              </a:spcBef>
            </a:pP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framelength</a:t>
            </a:r>
            <a:r>
              <a:rPr lang="en-US" sz="1800" dirty="0"/>
              <a:t> (</a:t>
            </a:r>
            <a:r>
              <a:rPr lang="en-US" sz="1800" dirty="0" err="1"/>
              <a:t>μήκος</a:t>
            </a:r>
            <a:r>
              <a:rPr lang="en-US" sz="1800" dirty="0"/>
              <a:t> </a:t>
            </a:r>
            <a:r>
              <a:rPr lang="en-US" sz="1800" dirty="0" err="1"/>
              <a:t>εγγραφήματος</a:t>
            </a:r>
            <a:r>
              <a:rPr lang="en-US" sz="1800" dirty="0"/>
              <a:t> </a:t>
            </a:r>
            <a:r>
              <a:rPr lang="en-US" sz="1800" dirty="0" err="1"/>
              <a:t>δραστηριοποίησης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442913" y="3781425"/>
            <a:ext cx="625475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- 2</a:t>
            </a:r>
            <a:endParaRPr lang="el-GR" dirty="0"/>
          </a:p>
        </p:txBody>
      </p:sp>
      <p:sp>
        <p:nvSpPr>
          <p:cNvPr id="7" name="6 - Έλλειψη"/>
          <p:cNvSpPr/>
          <p:nvPr/>
        </p:nvSpPr>
        <p:spPr bwMode="auto">
          <a:xfrm>
            <a:off x="500034" y="5456560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0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8" name="7 - Ορθογώνιο"/>
          <p:cNvSpPr/>
          <p:nvPr/>
        </p:nvSpPr>
        <p:spPr bwMode="auto">
          <a:xfrm>
            <a:off x="164304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sz="1600" b="1" dirty="0" smtClean="0">
                <a:latin typeface="Consolas" pitchFamily="49" charset="0"/>
              </a:rPr>
              <a:t>Α = 1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9" name="8 - Ευθύγραμμο βέλος σύνδεσης"/>
          <p:cNvCxnSpPr>
            <a:stCxn id="8" idx="1"/>
            <a:endCxn id="7" idx="6"/>
          </p:cNvCxnSpPr>
          <p:nvPr/>
        </p:nvCxnSpPr>
        <p:spPr bwMode="auto">
          <a:xfrm rot="10800000">
            <a:off x="1071538" y="5706594"/>
            <a:ext cx="571504" cy="8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9 - Ορθογώνιο"/>
          <p:cNvSpPr/>
          <p:nvPr/>
        </p:nvSpPr>
        <p:spPr bwMode="auto">
          <a:xfrm>
            <a:off x="342899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a / </a:t>
            </a:r>
            <a:r>
              <a:rPr lang="en-US" sz="1600" dirty="0" smtClean="0">
                <a:latin typeface="Consolas" pitchFamily="49" charset="0"/>
              </a:rPr>
              <a:t>1</a:t>
            </a:r>
            <a:r>
              <a:rPr lang="el-GR" sz="1600" dirty="0" smtClean="0">
                <a:latin typeface="Consolas" pitchFamily="49" charset="0"/>
              </a:rPr>
              <a:t>2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1" name="10 - Ευθύγραμμο βέλος σύνδεσης"/>
          <p:cNvCxnSpPr>
            <a:stCxn id="10" idx="1"/>
          </p:cNvCxnSpPr>
          <p:nvPr/>
        </p:nvCxnSpPr>
        <p:spPr bwMode="auto">
          <a:xfrm rot="10800000">
            <a:off x="2857488" y="5709792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11 - Ορθογώνιο"/>
          <p:cNvSpPr/>
          <p:nvPr/>
        </p:nvSpPr>
        <p:spPr bwMode="auto">
          <a:xfrm>
            <a:off x="521494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b / </a:t>
            </a:r>
            <a:r>
              <a:rPr lang="en-US" sz="1600" dirty="0" smtClean="0">
                <a:latin typeface="Consolas" pitchFamily="49" charset="0"/>
              </a:rPr>
              <a:t>16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3" name="12 - Ευθύγραμμο βέλος σύνδεσης"/>
          <p:cNvCxnSpPr>
            <a:stCxn id="12" idx="1"/>
          </p:cNvCxnSpPr>
          <p:nvPr/>
        </p:nvCxnSpPr>
        <p:spPr bwMode="auto">
          <a:xfrm rot="10800000">
            <a:off x="4643438" y="5706594"/>
            <a:ext cx="571504" cy="842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13 - Ορθογώνιο"/>
          <p:cNvSpPr/>
          <p:nvPr/>
        </p:nvSpPr>
        <p:spPr bwMode="auto">
          <a:xfrm>
            <a:off x="7000892" y="5500702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c / </a:t>
            </a:r>
            <a:r>
              <a:rPr lang="en-US" sz="1600" dirty="0" smtClean="0">
                <a:latin typeface="Consolas" pitchFamily="49" charset="0"/>
              </a:rPr>
              <a:t>20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5" name="14 - Ευθύγραμμο βέλος σύνδεσης"/>
          <p:cNvCxnSpPr>
            <a:stCxn id="14" idx="1"/>
          </p:cNvCxnSpPr>
          <p:nvPr/>
        </p:nvCxnSpPr>
        <p:spPr bwMode="auto">
          <a:xfrm rot="10800000">
            <a:off x="6429388" y="5709792"/>
            <a:ext cx="571504" cy="52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15 - Ορθογώνιο"/>
          <p:cNvSpPr/>
          <p:nvPr/>
        </p:nvSpPr>
        <p:spPr bwMode="auto">
          <a:xfrm>
            <a:off x="7000892" y="4643446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P1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7" name="16 - Ευθύγραμμο βέλος σύνδεσης"/>
          <p:cNvCxnSpPr>
            <a:stCxn id="16" idx="2"/>
          </p:cNvCxnSpPr>
          <p:nvPr/>
        </p:nvCxnSpPr>
        <p:spPr bwMode="auto">
          <a:xfrm rot="5400000">
            <a:off x="7358082" y="5286388"/>
            <a:ext cx="428629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17 - Ρόμβος"/>
          <p:cNvSpPr/>
          <p:nvPr/>
        </p:nvSpPr>
        <p:spPr bwMode="auto">
          <a:xfrm>
            <a:off x="7929586" y="4286256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in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19" name="18 - Ρόμβος"/>
          <p:cNvSpPr/>
          <p:nvPr/>
        </p:nvSpPr>
        <p:spPr bwMode="auto">
          <a:xfrm>
            <a:off x="8358214" y="4286256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io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47" name="46 - Ορθογώνιο"/>
          <p:cNvSpPr/>
          <p:nvPr/>
        </p:nvSpPr>
        <p:spPr bwMode="auto">
          <a:xfrm>
            <a:off x="5214942" y="4643446"/>
            <a:ext cx="1143008" cy="4286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P2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48" name="47 - Ρόμβος"/>
          <p:cNvSpPr/>
          <p:nvPr/>
        </p:nvSpPr>
        <p:spPr bwMode="auto">
          <a:xfrm>
            <a:off x="6143636" y="4286256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io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50" name="49 - Ευθύγραμμο βέλος σύνδεσης"/>
          <p:cNvCxnSpPr>
            <a:stCxn id="47" idx="3"/>
            <a:endCxn id="16" idx="1"/>
          </p:cNvCxnSpPr>
          <p:nvPr/>
        </p:nvCxnSpPr>
        <p:spPr bwMode="auto">
          <a:xfrm>
            <a:off x="6357950" y="4857760"/>
            <a:ext cx="642942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4942" y="1785926"/>
            <a:ext cx="30670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500034" y="284162"/>
            <a:ext cx="2643206" cy="3716341"/>
          </a:xfrm>
        </p:spPr>
        <p:txBody>
          <a:bodyPr/>
          <a:lstStyle/>
          <a:p>
            <a:r>
              <a:rPr lang="el-GR" dirty="0" smtClean="0"/>
              <a:t>Παράδειγμα - 2</a:t>
            </a:r>
            <a:endParaRPr lang="el-G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26" y="357166"/>
            <a:ext cx="2826247" cy="603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9321" y="3786190"/>
            <a:ext cx="3181891" cy="2528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- 3</a:t>
            </a:r>
            <a:endParaRPr lang="el-G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71612"/>
            <a:ext cx="4492342" cy="52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71612"/>
            <a:ext cx="4492342" cy="52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- 3</a:t>
            </a:r>
            <a:endParaRPr lang="el-GR" dirty="0"/>
          </a:p>
        </p:txBody>
      </p:sp>
      <p:cxnSp>
        <p:nvCxnSpPr>
          <p:cNvPr id="16" name="15 - Ευθύγραμμο βέλος σύνδεσης"/>
          <p:cNvCxnSpPr/>
          <p:nvPr/>
        </p:nvCxnSpPr>
        <p:spPr bwMode="auto">
          <a:xfrm rot="10800000">
            <a:off x="1714480" y="1857364"/>
            <a:ext cx="1143008" cy="1588"/>
          </a:xfrm>
          <a:prstGeom prst="straightConnector1">
            <a:avLst/>
          </a:prstGeom>
          <a:noFill/>
          <a:ln w="41275" cap="flat" cmpd="dbl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16 - Έλλειψη"/>
          <p:cNvSpPr/>
          <p:nvPr/>
        </p:nvSpPr>
        <p:spPr bwMode="auto">
          <a:xfrm>
            <a:off x="4643438" y="5626732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0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8" name="17 - Ευθύγραμμο βέλος σύνδεσης"/>
          <p:cNvCxnSpPr>
            <a:stCxn id="19" idx="1"/>
            <a:endCxn id="17" idx="6"/>
          </p:cNvCxnSpPr>
          <p:nvPr/>
        </p:nvCxnSpPr>
        <p:spPr bwMode="auto">
          <a:xfrm rot="10800000">
            <a:off x="5214942" y="5876765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18 - Ορθογώνιο"/>
          <p:cNvSpPr/>
          <p:nvPr/>
        </p:nvSpPr>
        <p:spPr bwMode="auto">
          <a:xfrm>
            <a:off x="5500726" y="5429264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12</a:t>
            </a:r>
          </a:p>
        </p:txBody>
      </p:sp>
      <p:cxnSp>
        <p:nvCxnSpPr>
          <p:cNvPr id="20" name="19 - Ευθύγραμμο βέλος σύνδεσης"/>
          <p:cNvCxnSpPr>
            <a:stCxn id="21" idx="1"/>
          </p:cNvCxnSpPr>
          <p:nvPr/>
        </p:nvCxnSpPr>
        <p:spPr bwMode="auto">
          <a:xfrm rot="10800000">
            <a:off x="5929322" y="5876765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20 - Ορθογώνιο"/>
          <p:cNvSpPr/>
          <p:nvPr/>
        </p:nvSpPr>
        <p:spPr bwMode="auto">
          <a:xfrm>
            <a:off x="6215106" y="5429264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b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16</a:t>
            </a:r>
          </a:p>
        </p:txBody>
      </p:sp>
      <p:cxnSp>
        <p:nvCxnSpPr>
          <p:cNvPr id="22" name="21 - Ευθύγραμμο βέλος σύνδεσης"/>
          <p:cNvCxnSpPr>
            <a:stCxn id="23" idx="1"/>
          </p:cNvCxnSpPr>
          <p:nvPr/>
        </p:nvCxnSpPr>
        <p:spPr bwMode="auto">
          <a:xfrm rot="10800000">
            <a:off x="6643702" y="5876765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22 - Ορθογώνιο"/>
          <p:cNvSpPr/>
          <p:nvPr/>
        </p:nvSpPr>
        <p:spPr bwMode="auto">
          <a:xfrm>
            <a:off x="6929486" y="5429264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c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20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71612"/>
            <a:ext cx="4492342" cy="52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- 3</a:t>
            </a:r>
            <a:endParaRPr lang="el-GR" dirty="0"/>
          </a:p>
        </p:txBody>
      </p:sp>
      <p:sp>
        <p:nvSpPr>
          <p:cNvPr id="4" name="3 - Έλλειψη"/>
          <p:cNvSpPr/>
          <p:nvPr/>
        </p:nvSpPr>
        <p:spPr bwMode="auto">
          <a:xfrm>
            <a:off x="4643438" y="5626732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0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6" name="5 - Ευθύγραμμο βέλος σύνδεσης"/>
          <p:cNvCxnSpPr>
            <a:stCxn id="7" idx="1"/>
            <a:endCxn id="4" idx="6"/>
          </p:cNvCxnSpPr>
          <p:nvPr/>
        </p:nvCxnSpPr>
        <p:spPr bwMode="auto">
          <a:xfrm rot="10800000">
            <a:off x="5214942" y="5876765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6 - Ορθογώνιο"/>
          <p:cNvSpPr/>
          <p:nvPr/>
        </p:nvSpPr>
        <p:spPr bwMode="auto">
          <a:xfrm>
            <a:off x="5500726" y="5429264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12</a:t>
            </a:r>
          </a:p>
        </p:txBody>
      </p:sp>
      <p:cxnSp>
        <p:nvCxnSpPr>
          <p:cNvPr id="11" name="10 - Ευθύγραμμο βέλος σύνδεσης"/>
          <p:cNvCxnSpPr>
            <a:stCxn id="12" idx="1"/>
          </p:cNvCxnSpPr>
          <p:nvPr/>
        </p:nvCxnSpPr>
        <p:spPr bwMode="auto">
          <a:xfrm rot="10800000">
            <a:off x="5929322" y="5876765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11 - Ορθογώνιο"/>
          <p:cNvSpPr/>
          <p:nvPr/>
        </p:nvSpPr>
        <p:spPr bwMode="auto">
          <a:xfrm>
            <a:off x="6215106" y="5429264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b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16</a:t>
            </a:r>
          </a:p>
        </p:txBody>
      </p:sp>
      <p:cxnSp>
        <p:nvCxnSpPr>
          <p:cNvPr id="13" name="12 - Ευθύγραμμο βέλος σύνδεσης"/>
          <p:cNvCxnSpPr>
            <a:stCxn id="14" idx="1"/>
          </p:cNvCxnSpPr>
          <p:nvPr/>
        </p:nvCxnSpPr>
        <p:spPr bwMode="auto">
          <a:xfrm rot="10800000">
            <a:off x="6643702" y="5876765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13 - Ορθογώνιο"/>
          <p:cNvSpPr/>
          <p:nvPr/>
        </p:nvSpPr>
        <p:spPr bwMode="auto">
          <a:xfrm>
            <a:off x="6929486" y="5429264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c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20</a:t>
            </a:r>
          </a:p>
        </p:txBody>
      </p:sp>
      <p:cxnSp>
        <p:nvCxnSpPr>
          <p:cNvPr id="16" name="15 - Ευθύγραμμο βέλος σύνδεσης"/>
          <p:cNvCxnSpPr/>
          <p:nvPr/>
        </p:nvCxnSpPr>
        <p:spPr bwMode="auto">
          <a:xfrm rot="10800000">
            <a:off x="2285984" y="2428868"/>
            <a:ext cx="1143008" cy="1588"/>
          </a:xfrm>
          <a:prstGeom prst="straightConnector1">
            <a:avLst/>
          </a:prstGeom>
          <a:noFill/>
          <a:ln w="41275" cap="flat" cmpd="dbl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14 - Ευθύγραμμο βέλος σύνδεσης"/>
          <p:cNvCxnSpPr>
            <a:stCxn id="18" idx="4"/>
          </p:cNvCxnSpPr>
          <p:nvPr/>
        </p:nvCxnSpPr>
        <p:spPr bwMode="auto">
          <a:xfrm rot="5400000">
            <a:off x="4486136" y="5157176"/>
            <a:ext cx="885346" cy="76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17 - Έλλειψη"/>
          <p:cNvSpPr/>
          <p:nvPr/>
        </p:nvSpPr>
        <p:spPr bwMode="auto">
          <a:xfrm>
            <a:off x="4643438" y="4214818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9" name="18 - Ευθύγραμμο βέλος σύνδεσης"/>
          <p:cNvCxnSpPr>
            <a:stCxn id="20" idx="1"/>
            <a:endCxn id="18" idx="6"/>
          </p:cNvCxnSpPr>
          <p:nvPr/>
        </p:nvCxnSpPr>
        <p:spPr bwMode="auto">
          <a:xfrm rot="10800000">
            <a:off x="5214942" y="4464851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19 - Ορθογώνιο"/>
          <p:cNvSpPr/>
          <p:nvPr/>
        </p:nvSpPr>
        <p:spPr bwMode="auto">
          <a:xfrm>
            <a:off x="5500726" y="4017350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x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>
                <a:latin typeface="Consolas" pitchFamily="49" charset="0"/>
              </a:rPr>
              <a:t>cv</a:t>
            </a:r>
            <a:endParaRPr lang="en-US" sz="1600" dirty="0" smtClean="0">
              <a:latin typeface="Consolas" pitchFamily="49" charset="0"/>
            </a:endParaRPr>
          </a:p>
        </p:txBody>
      </p:sp>
      <p:cxnSp>
        <p:nvCxnSpPr>
          <p:cNvPr id="21" name="20 - Ευθύγραμμο βέλος σύνδεσης"/>
          <p:cNvCxnSpPr>
            <a:stCxn id="22" idx="1"/>
          </p:cNvCxnSpPr>
          <p:nvPr/>
        </p:nvCxnSpPr>
        <p:spPr bwMode="auto">
          <a:xfrm rot="10800000">
            <a:off x="5929322" y="4464851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21 - Ορθογώνιο"/>
          <p:cNvSpPr/>
          <p:nvPr/>
        </p:nvSpPr>
        <p:spPr bwMode="auto">
          <a:xfrm>
            <a:off x="6215106" y="4017350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a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16</a:t>
            </a:r>
          </a:p>
        </p:txBody>
      </p:sp>
      <p:cxnSp>
        <p:nvCxnSpPr>
          <p:cNvPr id="23" name="22 - Ευθύγραμμο βέλος σύνδεσης"/>
          <p:cNvCxnSpPr>
            <a:stCxn id="24" idx="1"/>
          </p:cNvCxnSpPr>
          <p:nvPr/>
        </p:nvCxnSpPr>
        <p:spPr bwMode="auto">
          <a:xfrm rot="10800000">
            <a:off x="6643702" y="4464851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23 - Ορθογώνιο"/>
          <p:cNvSpPr/>
          <p:nvPr/>
        </p:nvSpPr>
        <p:spPr bwMode="auto">
          <a:xfrm>
            <a:off x="6929486" y="4017350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20</a:t>
            </a:r>
          </a:p>
        </p:txBody>
      </p:sp>
      <p:cxnSp>
        <p:nvCxnSpPr>
          <p:cNvPr id="26" name="25 - Ευθύγραμμο βέλος σύνδεσης"/>
          <p:cNvCxnSpPr>
            <a:stCxn id="27" idx="1"/>
          </p:cNvCxnSpPr>
          <p:nvPr/>
        </p:nvCxnSpPr>
        <p:spPr bwMode="auto">
          <a:xfrm rot="10800000">
            <a:off x="7358082" y="5876765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26 - Ορθογώνιο"/>
          <p:cNvSpPr/>
          <p:nvPr/>
        </p:nvSpPr>
        <p:spPr bwMode="auto">
          <a:xfrm>
            <a:off x="7643866" y="5429264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A1</a:t>
            </a:r>
            <a:endParaRPr lang="en-US" sz="1600" dirty="0" smtClean="0">
              <a:latin typeface="Consolas" pitchFamily="49" charset="0"/>
            </a:endParaRPr>
          </a:p>
        </p:txBody>
      </p:sp>
      <p:sp>
        <p:nvSpPr>
          <p:cNvPr id="28" name="27 - Ρόμβος"/>
          <p:cNvSpPr/>
          <p:nvPr/>
        </p:nvSpPr>
        <p:spPr bwMode="auto">
          <a:xfrm>
            <a:off x="7786742" y="5143512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in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71612"/>
            <a:ext cx="4492342" cy="52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- 3</a:t>
            </a:r>
            <a:endParaRPr lang="el-GR" dirty="0"/>
          </a:p>
        </p:txBody>
      </p:sp>
      <p:sp>
        <p:nvSpPr>
          <p:cNvPr id="4" name="3 - Έλλειψη"/>
          <p:cNvSpPr/>
          <p:nvPr/>
        </p:nvSpPr>
        <p:spPr bwMode="auto">
          <a:xfrm>
            <a:off x="4643438" y="5626732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0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6" name="5 - Ευθύγραμμο βέλος σύνδεσης"/>
          <p:cNvCxnSpPr>
            <a:stCxn id="7" idx="1"/>
            <a:endCxn id="4" idx="6"/>
          </p:cNvCxnSpPr>
          <p:nvPr/>
        </p:nvCxnSpPr>
        <p:spPr bwMode="auto">
          <a:xfrm rot="10800000">
            <a:off x="5214942" y="5876765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6 - Ορθογώνιο"/>
          <p:cNvSpPr/>
          <p:nvPr/>
        </p:nvSpPr>
        <p:spPr bwMode="auto">
          <a:xfrm>
            <a:off x="5500726" y="5429264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12</a:t>
            </a:r>
          </a:p>
        </p:txBody>
      </p:sp>
      <p:cxnSp>
        <p:nvCxnSpPr>
          <p:cNvPr id="11" name="10 - Ευθύγραμμο βέλος σύνδεσης"/>
          <p:cNvCxnSpPr>
            <a:stCxn id="12" idx="1"/>
          </p:cNvCxnSpPr>
          <p:nvPr/>
        </p:nvCxnSpPr>
        <p:spPr bwMode="auto">
          <a:xfrm rot="10800000">
            <a:off x="5929322" y="5876765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11 - Ορθογώνιο"/>
          <p:cNvSpPr/>
          <p:nvPr/>
        </p:nvSpPr>
        <p:spPr bwMode="auto">
          <a:xfrm>
            <a:off x="6215106" y="5429264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b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16</a:t>
            </a:r>
          </a:p>
        </p:txBody>
      </p:sp>
      <p:cxnSp>
        <p:nvCxnSpPr>
          <p:cNvPr id="13" name="12 - Ευθύγραμμο βέλος σύνδεσης"/>
          <p:cNvCxnSpPr>
            <a:stCxn id="14" idx="1"/>
          </p:cNvCxnSpPr>
          <p:nvPr/>
        </p:nvCxnSpPr>
        <p:spPr bwMode="auto">
          <a:xfrm rot="10800000">
            <a:off x="6643702" y="5876765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13 - Ορθογώνιο"/>
          <p:cNvSpPr/>
          <p:nvPr/>
        </p:nvSpPr>
        <p:spPr bwMode="auto">
          <a:xfrm>
            <a:off x="6929486" y="5429264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c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20</a:t>
            </a:r>
          </a:p>
        </p:txBody>
      </p:sp>
      <p:cxnSp>
        <p:nvCxnSpPr>
          <p:cNvPr id="16" name="15 - Ευθύγραμμο βέλος σύνδεσης"/>
          <p:cNvCxnSpPr/>
          <p:nvPr/>
        </p:nvCxnSpPr>
        <p:spPr bwMode="auto">
          <a:xfrm rot="10800000">
            <a:off x="3214678" y="2928934"/>
            <a:ext cx="1143008" cy="1588"/>
          </a:xfrm>
          <a:prstGeom prst="straightConnector1">
            <a:avLst/>
          </a:prstGeom>
          <a:noFill/>
          <a:ln w="41275" cap="flat" cmpd="dbl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14 - Ευθύγραμμο βέλος σύνδεσης"/>
          <p:cNvCxnSpPr>
            <a:stCxn id="18" idx="4"/>
          </p:cNvCxnSpPr>
          <p:nvPr/>
        </p:nvCxnSpPr>
        <p:spPr bwMode="auto">
          <a:xfrm rot="5400000">
            <a:off x="4486136" y="5157176"/>
            <a:ext cx="885346" cy="76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17 - Έλλειψη"/>
          <p:cNvSpPr/>
          <p:nvPr/>
        </p:nvSpPr>
        <p:spPr bwMode="auto">
          <a:xfrm>
            <a:off x="4643438" y="4214818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9" name="18 - Ευθύγραμμο βέλος σύνδεσης"/>
          <p:cNvCxnSpPr>
            <a:stCxn id="20" idx="1"/>
            <a:endCxn id="18" idx="6"/>
          </p:cNvCxnSpPr>
          <p:nvPr/>
        </p:nvCxnSpPr>
        <p:spPr bwMode="auto">
          <a:xfrm rot="10800000">
            <a:off x="5214942" y="4464851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19 - Ορθογώνιο"/>
          <p:cNvSpPr/>
          <p:nvPr/>
        </p:nvSpPr>
        <p:spPr bwMode="auto">
          <a:xfrm>
            <a:off x="5500726" y="4017350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x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>
                <a:latin typeface="Consolas" pitchFamily="49" charset="0"/>
              </a:rPr>
              <a:t>cv</a:t>
            </a:r>
            <a:endParaRPr lang="en-US" sz="1600" dirty="0" smtClean="0">
              <a:latin typeface="Consolas" pitchFamily="49" charset="0"/>
            </a:endParaRPr>
          </a:p>
        </p:txBody>
      </p:sp>
      <p:cxnSp>
        <p:nvCxnSpPr>
          <p:cNvPr id="21" name="20 - Ευθύγραμμο βέλος σύνδεσης"/>
          <p:cNvCxnSpPr>
            <a:stCxn id="22" idx="1"/>
          </p:cNvCxnSpPr>
          <p:nvPr/>
        </p:nvCxnSpPr>
        <p:spPr bwMode="auto">
          <a:xfrm rot="10800000">
            <a:off x="5929322" y="4464851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21 - Ορθογώνιο"/>
          <p:cNvSpPr/>
          <p:nvPr/>
        </p:nvSpPr>
        <p:spPr bwMode="auto">
          <a:xfrm>
            <a:off x="6215106" y="4017350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a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16</a:t>
            </a:r>
          </a:p>
        </p:txBody>
      </p:sp>
      <p:cxnSp>
        <p:nvCxnSpPr>
          <p:cNvPr id="23" name="22 - Ευθύγραμμο βέλος σύνδεσης"/>
          <p:cNvCxnSpPr>
            <a:stCxn id="24" idx="1"/>
          </p:cNvCxnSpPr>
          <p:nvPr/>
        </p:nvCxnSpPr>
        <p:spPr bwMode="auto">
          <a:xfrm rot="10800000">
            <a:off x="6643702" y="4464851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23 - Ορθογώνιο"/>
          <p:cNvSpPr/>
          <p:nvPr/>
        </p:nvSpPr>
        <p:spPr bwMode="auto">
          <a:xfrm>
            <a:off x="6929486" y="4017350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20</a:t>
            </a:r>
          </a:p>
        </p:txBody>
      </p:sp>
      <p:cxnSp>
        <p:nvCxnSpPr>
          <p:cNvPr id="26" name="25 - Ευθύγραμμο βέλος σύνδεσης"/>
          <p:cNvCxnSpPr>
            <a:stCxn id="27" idx="1"/>
          </p:cNvCxnSpPr>
          <p:nvPr/>
        </p:nvCxnSpPr>
        <p:spPr bwMode="auto">
          <a:xfrm rot="10800000">
            <a:off x="7358082" y="5876765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26 - Ορθογώνιο"/>
          <p:cNvSpPr/>
          <p:nvPr/>
        </p:nvSpPr>
        <p:spPr bwMode="auto">
          <a:xfrm>
            <a:off x="7643866" y="5429264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A1</a:t>
            </a:r>
            <a:endParaRPr lang="en-US" sz="1600" dirty="0" smtClean="0">
              <a:latin typeface="Consolas" pitchFamily="49" charset="0"/>
            </a:endParaRPr>
          </a:p>
        </p:txBody>
      </p:sp>
      <p:sp>
        <p:nvSpPr>
          <p:cNvPr id="28" name="27 - Ρόμβος"/>
          <p:cNvSpPr/>
          <p:nvPr/>
        </p:nvSpPr>
        <p:spPr bwMode="auto">
          <a:xfrm>
            <a:off x="7786742" y="5143512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in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25" name="24 - Ευθύγραμμο βέλος σύνδεσης"/>
          <p:cNvCxnSpPr>
            <a:stCxn id="29" idx="1"/>
          </p:cNvCxnSpPr>
          <p:nvPr/>
        </p:nvCxnSpPr>
        <p:spPr bwMode="auto">
          <a:xfrm rot="10800000">
            <a:off x="7358050" y="4448005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28 - Ορθογώνιο"/>
          <p:cNvSpPr/>
          <p:nvPr/>
        </p:nvSpPr>
        <p:spPr bwMode="auto">
          <a:xfrm>
            <a:off x="7643834" y="4000504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B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1</a:t>
            </a:r>
            <a:endParaRPr lang="en-US" sz="1600" dirty="0" smtClean="0">
              <a:latin typeface="Consolas" pitchFamily="49" charset="0"/>
            </a:endParaRPr>
          </a:p>
        </p:txBody>
      </p:sp>
      <p:sp>
        <p:nvSpPr>
          <p:cNvPr id="30" name="29 - Ρόμβος"/>
          <p:cNvSpPr/>
          <p:nvPr/>
        </p:nvSpPr>
        <p:spPr bwMode="auto">
          <a:xfrm>
            <a:off x="7786710" y="3714752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io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31" name="30 - Ρόμβος"/>
          <p:cNvSpPr/>
          <p:nvPr/>
        </p:nvSpPr>
        <p:spPr bwMode="auto">
          <a:xfrm>
            <a:off x="8143900" y="3714752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in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33" name="32 - Ευθύγραμμο βέλος σύνδεσης"/>
          <p:cNvCxnSpPr>
            <a:stCxn id="34" idx="4"/>
          </p:cNvCxnSpPr>
          <p:nvPr/>
        </p:nvCxnSpPr>
        <p:spPr bwMode="auto">
          <a:xfrm rot="5400000">
            <a:off x="4486136" y="3799854"/>
            <a:ext cx="885346" cy="76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33 - Έλλειψη"/>
          <p:cNvSpPr/>
          <p:nvPr/>
        </p:nvSpPr>
        <p:spPr bwMode="auto">
          <a:xfrm>
            <a:off x="4643438" y="2857496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2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35" name="34 - Ευθύγραμμο βέλος σύνδεσης"/>
          <p:cNvCxnSpPr>
            <a:stCxn id="36" idx="1"/>
          </p:cNvCxnSpPr>
          <p:nvPr/>
        </p:nvCxnSpPr>
        <p:spPr bwMode="auto">
          <a:xfrm rot="10800000">
            <a:off x="5214942" y="3090683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35 - Ορθογώνιο"/>
          <p:cNvSpPr/>
          <p:nvPr/>
        </p:nvSpPr>
        <p:spPr bwMode="auto">
          <a:xfrm>
            <a:off x="5500726" y="2643182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x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ref</a:t>
            </a:r>
          </a:p>
        </p:txBody>
      </p:sp>
      <p:cxnSp>
        <p:nvCxnSpPr>
          <p:cNvPr id="37" name="36 - Ευθύγραμμο βέλος σύνδεσης"/>
          <p:cNvCxnSpPr>
            <a:stCxn id="38" idx="1"/>
          </p:cNvCxnSpPr>
          <p:nvPr/>
        </p:nvCxnSpPr>
        <p:spPr bwMode="auto">
          <a:xfrm rot="10800000">
            <a:off x="5929322" y="3090683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37 - Ορθογώνιο"/>
          <p:cNvSpPr/>
          <p:nvPr/>
        </p:nvSpPr>
        <p:spPr bwMode="auto">
          <a:xfrm>
            <a:off x="6215106" y="2643182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y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16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>
                <a:latin typeface="Consolas" pitchFamily="49" charset="0"/>
              </a:rPr>
              <a:t>cv</a:t>
            </a:r>
            <a:endParaRPr lang="en-US" sz="1600" dirty="0" smtClean="0">
              <a:latin typeface="Consolas" pitchFamily="49" charset="0"/>
            </a:endParaRPr>
          </a:p>
        </p:txBody>
      </p:sp>
      <p:cxnSp>
        <p:nvCxnSpPr>
          <p:cNvPr id="39" name="38 - Ευθύγραμμο βέλος σύνδεσης"/>
          <p:cNvCxnSpPr>
            <a:stCxn id="40" idx="1"/>
          </p:cNvCxnSpPr>
          <p:nvPr/>
        </p:nvCxnSpPr>
        <p:spPr bwMode="auto">
          <a:xfrm rot="10800000">
            <a:off x="6643702" y="3090683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39 - Ορθογώνιο"/>
          <p:cNvSpPr/>
          <p:nvPr/>
        </p:nvSpPr>
        <p:spPr bwMode="auto">
          <a:xfrm>
            <a:off x="6929486" y="2643182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20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71612"/>
            <a:ext cx="4492342" cy="52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- 3</a:t>
            </a:r>
            <a:endParaRPr lang="el-GR" dirty="0"/>
          </a:p>
        </p:txBody>
      </p:sp>
      <p:sp>
        <p:nvSpPr>
          <p:cNvPr id="4" name="3 - Έλλειψη"/>
          <p:cNvSpPr/>
          <p:nvPr/>
        </p:nvSpPr>
        <p:spPr bwMode="auto">
          <a:xfrm>
            <a:off x="4643438" y="5626732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0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6" name="5 - Ευθύγραμμο βέλος σύνδεσης"/>
          <p:cNvCxnSpPr>
            <a:stCxn id="7" idx="1"/>
            <a:endCxn id="4" idx="6"/>
          </p:cNvCxnSpPr>
          <p:nvPr/>
        </p:nvCxnSpPr>
        <p:spPr bwMode="auto">
          <a:xfrm rot="10800000">
            <a:off x="5214942" y="5876765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6 - Ορθογώνιο"/>
          <p:cNvSpPr/>
          <p:nvPr/>
        </p:nvSpPr>
        <p:spPr bwMode="auto">
          <a:xfrm>
            <a:off x="5500726" y="5429264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12</a:t>
            </a:r>
          </a:p>
        </p:txBody>
      </p:sp>
      <p:cxnSp>
        <p:nvCxnSpPr>
          <p:cNvPr id="11" name="10 - Ευθύγραμμο βέλος σύνδεσης"/>
          <p:cNvCxnSpPr>
            <a:stCxn id="12" idx="1"/>
          </p:cNvCxnSpPr>
          <p:nvPr/>
        </p:nvCxnSpPr>
        <p:spPr bwMode="auto">
          <a:xfrm rot="10800000">
            <a:off x="5929322" y="5876765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11 - Ορθογώνιο"/>
          <p:cNvSpPr/>
          <p:nvPr/>
        </p:nvSpPr>
        <p:spPr bwMode="auto">
          <a:xfrm>
            <a:off x="6215106" y="5429264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b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16</a:t>
            </a:r>
          </a:p>
        </p:txBody>
      </p:sp>
      <p:cxnSp>
        <p:nvCxnSpPr>
          <p:cNvPr id="13" name="12 - Ευθύγραμμο βέλος σύνδεσης"/>
          <p:cNvCxnSpPr>
            <a:stCxn id="14" idx="1"/>
          </p:cNvCxnSpPr>
          <p:nvPr/>
        </p:nvCxnSpPr>
        <p:spPr bwMode="auto">
          <a:xfrm rot="10800000">
            <a:off x="6643702" y="5876765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13 - Ορθογώνιο"/>
          <p:cNvSpPr/>
          <p:nvPr/>
        </p:nvSpPr>
        <p:spPr bwMode="auto">
          <a:xfrm>
            <a:off x="6929486" y="5429264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c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20</a:t>
            </a:r>
          </a:p>
        </p:txBody>
      </p:sp>
      <p:cxnSp>
        <p:nvCxnSpPr>
          <p:cNvPr id="16" name="15 - Ευθύγραμμο βέλος σύνδεσης"/>
          <p:cNvCxnSpPr/>
          <p:nvPr/>
        </p:nvCxnSpPr>
        <p:spPr bwMode="auto">
          <a:xfrm rot="10800000">
            <a:off x="3143240" y="3357562"/>
            <a:ext cx="1143008" cy="1588"/>
          </a:xfrm>
          <a:prstGeom prst="straightConnector1">
            <a:avLst/>
          </a:prstGeom>
          <a:noFill/>
          <a:ln w="41275" cap="flat" cmpd="dbl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14 - Ευθύγραμμο βέλος σύνδεσης"/>
          <p:cNvCxnSpPr>
            <a:stCxn id="18" idx="4"/>
          </p:cNvCxnSpPr>
          <p:nvPr/>
        </p:nvCxnSpPr>
        <p:spPr bwMode="auto">
          <a:xfrm rot="5400000">
            <a:off x="4486136" y="5157176"/>
            <a:ext cx="885346" cy="76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17 - Έλλειψη"/>
          <p:cNvSpPr/>
          <p:nvPr/>
        </p:nvSpPr>
        <p:spPr bwMode="auto">
          <a:xfrm>
            <a:off x="4643438" y="4214818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9" name="18 - Ευθύγραμμο βέλος σύνδεσης"/>
          <p:cNvCxnSpPr>
            <a:stCxn id="20" idx="1"/>
            <a:endCxn id="18" idx="6"/>
          </p:cNvCxnSpPr>
          <p:nvPr/>
        </p:nvCxnSpPr>
        <p:spPr bwMode="auto">
          <a:xfrm rot="10800000">
            <a:off x="5214942" y="4464851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19 - Ορθογώνιο"/>
          <p:cNvSpPr/>
          <p:nvPr/>
        </p:nvSpPr>
        <p:spPr bwMode="auto">
          <a:xfrm>
            <a:off x="5500726" y="4017350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x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>
                <a:latin typeface="Consolas" pitchFamily="49" charset="0"/>
              </a:rPr>
              <a:t>cv</a:t>
            </a:r>
            <a:endParaRPr lang="en-US" sz="1600" dirty="0" smtClean="0">
              <a:latin typeface="Consolas" pitchFamily="49" charset="0"/>
            </a:endParaRPr>
          </a:p>
        </p:txBody>
      </p:sp>
      <p:cxnSp>
        <p:nvCxnSpPr>
          <p:cNvPr id="21" name="20 - Ευθύγραμμο βέλος σύνδεσης"/>
          <p:cNvCxnSpPr>
            <a:stCxn id="22" idx="1"/>
          </p:cNvCxnSpPr>
          <p:nvPr/>
        </p:nvCxnSpPr>
        <p:spPr bwMode="auto">
          <a:xfrm rot="10800000">
            <a:off x="5929322" y="4464851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21 - Ορθογώνιο"/>
          <p:cNvSpPr/>
          <p:nvPr/>
        </p:nvSpPr>
        <p:spPr bwMode="auto">
          <a:xfrm>
            <a:off x="6215106" y="4017350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a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16</a:t>
            </a:r>
          </a:p>
        </p:txBody>
      </p:sp>
      <p:cxnSp>
        <p:nvCxnSpPr>
          <p:cNvPr id="23" name="22 - Ευθύγραμμο βέλος σύνδεσης"/>
          <p:cNvCxnSpPr>
            <a:stCxn id="24" idx="1"/>
          </p:cNvCxnSpPr>
          <p:nvPr/>
        </p:nvCxnSpPr>
        <p:spPr bwMode="auto">
          <a:xfrm rot="10800000">
            <a:off x="6643702" y="4464851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23 - Ορθογώνιο"/>
          <p:cNvSpPr/>
          <p:nvPr/>
        </p:nvSpPr>
        <p:spPr bwMode="auto">
          <a:xfrm>
            <a:off x="6929486" y="4017350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20</a:t>
            </a:r>
          </a:p>
        </p:txBody>
      </p:sp>
      <p:cxnSp>
        <p:nvCxnSpPr>
          <p:cNvPr id="26" name="25 - Ευθύγραμμο βέλος σύνδεσης"/>
          <p:cNvCxnSpPr>
            <a:stCxn id="27" idx="1"/>
          </p:cNvCxnSpPr>
          <p:nvPr/>
        </p:nvCxnSpPr>
        <p:spPr bwMode="auto">
          <a:xfrm rot="10800000">
            <a:off x="7358082" y="5876765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26 - Ορθογώνιο"/>
          <p:cNvSpPr/>
          <p:nvPr/>
        </p:nvSpPr>
        <p:spPr bwMode="auto">
          <a:xfrm>
            <a:off x="7643866" y="5429264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A1</a:t>
            </a:r>
            <a:endParaRPr lang="en-US" sz="1600" dirty="0" smtClean="0">
              <a:latin typeface="Consolas" pitchFamily="49" charset="0"/>
            </a:endParaRPr>
          </a:p>
        </p:txBody>
      </p:sp>
      <p:sp>
        <p:nvSpPr>
          <p:cNvPr id="28" name="27 - Ρόμβος"/>
          <p:cNvSpPr/>
          <p:nvPr/>
        </p:nvSpPr>
        <p:spPr bwMode="auto">
          <a:xfrm>
            <a:off x="7786742" y="5143512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in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25" name="24 - Ευθύγραμμο βέλος σύνδεσης"/>
          <p:cNvCxnSpPr>
            <a:stCxn id="29" idx="1"/>
          </p:cNvCxnSpPr>
          <p:nvPr/>
        </p:nvCxnSpPr>
        <p:spPr bwMode="auto">
          <a:xfrm rot="10800000">
            <a:off x="7358050" y="4448005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28 - Ορθογώνιο"/>
          <p:cNvSpPr/>
          <p:nvPr/>
        </p:nvSpPr>
        <p:spPr bwMode="auto">
          <a:xfrm>
            <a:off x="7643834" y="4000504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B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1</a:t>
            </a:r>
            <a:endParaRPr lang="en-US" sz="1600" dirty="0" smtClean="0">
              <a:latin typeface="Consolas" pitchFamily="49" charset="0"/>
            </a:endParaRPr>
          </a:p>
        </p:txBody>
      </p:sp>
      <p:sp>
        <p:nvSpPr>
          <p:cNvPr id="30" name="29 - Ρόμβος"/>
          <p:cNvSpPr/>
          <p:nvPr/>
        </p:nvSpPr>
        <p:spPr bwMode="auto">
          <a:xfrm>
            <a:off x="7786710" y="3714752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io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31" name="30 - Ρόμβος"/>
          <p:cNvSpPr/>
          <p:nvPr/>
        </p:nvSpPr>
        <p:spPr bwMode="auto">
          <a:xfrm>
            <a:off x="8143900" y="3714752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in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33" name="32 - Ευθύγραμμο βέλος σύνδεσης"/>
          <p:cNvCxnSpPr>
            <a:stCxn id="34" idx="4"/>
          </p:cNvCxnSpPr>
          <p:nvPr/>
        </p:nvCxnSpPr>
        <p:spPr bwMode="auto">
          <a:xfrm rot="5400000">
            <a:off x="4486136" y="3799854"/>
            <a:ext cx="885346" cy="76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33 - Έλλειψη"/>
          <p:cNvSpPr/>
          <p:nvPr/>
        </p:nvSpPr>
        <p:spPr bwMode="auto">
          <a:xfrm>
            <a:off x="4643438" y="2857496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2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35" name="34 - Ευθύγραμμο βέλος σύνδεσης"/>
          <p:cNvCxnSpPr>
            <a:stCxn id="36" idx="1"/>
          </p:cNvCxnSpPr>
          <p:nvPr/>
        </p:nvCxnSpPr>
        <p:spPr bwMode="auto">
          <a:xfrm rot="10800000">
            <a:off x="5214942" y="3090683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35 - Ορθογώνιο"/>
          <p:cNvSpPr/>
          <p:nvPr/>
        </p:nvSpPr>
        <p:spPr bwMode="auto">
          <a:xfrm>
            <a:off x="5500726" y="2643182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x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ref</a:t>
            </a:r>
          </a:p>
        </p:txBody>
      </p:sp>
      <p:cxnSp>
        <p:nvCxnSpPr>
          <p:cNvPr id="37" name="36 - Ευθύγραμμο βέλος σύνδεσης"/>
          <p:cNvCxnSpPr>
            <a:stCxn id="38" idx="1"/>
          </p:cNvCxnSpPr>
          <p:nvPr/>
        </p:nvCxnSpPr>
        <p:spPr bwMode="auto">
          <a:xfrm rot="10800000">
            <a:off x="5929322" y="3090683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37 - Ορθογώνιο"/>
          <p:cNvSpPr/>
          <p:nvPr/>
        </p:nvSpPr>
        <p:spPr bwMode="auto">
          <a:xfrm>
            <a:off x="6215106" y="2643182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y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16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>
                <a:latin typeface="Consolas" pitchFamily="49" charset="0"/>
              </a:rPr>
              <a:t>cv</a:t>
            </a:r>
            <a:endParaRPr lang="en-US" sz="1600" dirty="0" smtClean="0">
              <a:latin typeface="Consolas" pitchFamily="49" charset="0"/>
            </a:endParaRPr>
          </a:p>
        </p:txBody>
      </p:sp>
      <p:cxnSp>
        <p:nvCxnSpPr>
          <p:cNvPr id="39" name="38 - Ευθύγραμμο βέλος σύνδεσης"/>
          <p:cNvCxnSpPr>
            <a:stCxn id="40" idx="1"/>
          </p:cNvCxnSpPr>
          <p:nvPr/>
        </p:nvCxnSpPr>
        <p:spPr bwMode="auto">
          <a:xfrm rot="10800000">
            <a:off x="6643702" y="3090683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39 - Ορθογώνιο"/>
          <p:cNvSpPr/>
          <p:nvPr/>
        </p:nvSpPr>
        <p:spPr bwMode="auto">
          <a:xfrm>
            <a:off x="6929486" y="2643182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20</a:t>
            </a:r>
          </a:p>
        </p:txBody>
      </p:sp>
      <p:cxnSp>
        <p:nvCxnSpPr>
          <p:cNvPr id="41" name="40 - Ευθύγραμμο βέλος σύνδεσης"/>
          <p:cNvCxnSpPr>
            <a:stCxn id="42" idx="4"/>
          </p:cNvCxnSpPr>
          <p:nvPr/>
        </p:nvCxnSpPr>
        <p:spPr bwMode="auto">
          <a:xfrm rot="5400000">
            <a:off x="4486136" y="2371094"/>
            <a:ext cx="885346" cy="76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41 - Έλλειψη"/>
          <p:cNvSpPr/>
          <p:nvPr/>
        </p:nvSpPr>
        <p:spPr bwMode="auto">
          <a:xfrm>
            <a:off x="4643438" y="1428736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3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43" name="42 - Ευθύγραμμο βέλος σύνδεσης"/>
          <p:cNvCxnSpPr>
            <a:stCxn id="44" idx="1"/>
          </p:cNvCxnSpPr>
          <p:nvPr/>
        </p:nvCxnSpPr>
        <p:spPr bwMode="auto">
          <a:xfrm rot="10800000">
            <a:off x="5214942" y="1661923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43 - Ορθογώνιο"/>
          <p:cNvSpPr/>
          <p:nvPr/>
        </p:nvSpPr>
        <p:spPr bwMode="auto">
          <a:xfrm>
            <a:off x="5500726" y="1214422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y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ref</a:t>
            </a:r>
          </a:p>
        </p:txBody>
      </p:sp>
      <p:cxnSp>
        <p:nvCxnSpPr>
          <p:cNvPr id="45" name="44 - Ευθύγραμμο βέλος σύνδεσης"/>
          <p:cNvCxnSpPr>
            <a:stCxn id="46" idx="1"/>
          </p:cNvCxnSpPr>
          <p:nvPr/>
        </p:nvCxnSpPr>
        <p:spPr bwMode="auto">
          <a:xfrm rot="10800000">
            <a:off x="5929322" y="1661923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45 - Ορθογώνιο"/>
          <p:cNvSpPr/>
          <p:nvPr/>
        </p:nvSpPr>
        <p:spPr bwMode="auto">
          <a:xfrm>
            <a:off x="6215106" y="1214422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a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16</a:t>
            </a:r>
          </a:p>
        </p:txBody>
      </p:sp>
      <p:cxnSp>
        <p:nvCxnSpPr>
          <p:cNvPr id="47" name="46 - Ευθύγραμμο βέλος σύνδεσης"/>
          <p:cNvCxnSpPr>
            <a:stCxn id="48" idx="1"/>
          </p:cNvCxnSpPr>
          <p:nvPr/>
        </p:nvCxnSpPr>
        <p:spPr bwMode="auto">
          <a:xfrm rot="10800000">
            <a:off x="6643702" y="1661923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47 - Ορθογώνιο"/>
          <p:cNvSpPr/>
          <p:nvPr/>
        </p:nvSpPr>
        <p:spPr bwMode="auto">
          <a:xfrm>
            <a:off x="6929486" y="1214422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T_1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20</a:t>
            </a:r>
          </a:p>
        </p:txBody>
      </p:sp>
      <p:cxnSp>
        <p:nvCxnSpPr>
          <p:cNvPr id="49" name="48 - Ευθύγραμμο βέλος σύνδεσης"/>
          <p:cNvCxnSpPr>
            <a:stCxn id="50" idx="1"/>
          </p:cNvCxnSpPr>
          <p:nvPr/>
        </p:nvCxnSpPr>
        <p:spPr bwMode="auto">
          <a:xfrm rot="10800000">
            <a:off x="7358050" y="3090683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49 - Ορθογώνιο"/>
          <p:cNvSpPr/>
          <p:nvPr/>
        </p:nvSpPr>
        <p:spPr bwMode="auto">
          <a:xfrm>
            <a:off x="7643834" y="2643182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C1</a:t>
            </a:r>
            <a:endParaRPr lang="en-US" sz="1600" b="1" dirty="0" smtClean="0">
              <a:latin typeface="Consolas" pitchFamily="49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(24)</a:t>
            </a:r>
          </a:p>
        </p:txBody>
      </p:sp>
      <p:sp>
        <p:nvSpPr>
          <p:cNvPr id="51" name="50 - Ρόμβος"/>
          <p:cNvSpPr/>
          <p:nvPr/>
        </p:nvSpPr>
        <p:spPr bwMode="auto">
          <a:xfrm>
            <a:off x="7786710" y="2357430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io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71612"/>
            <a:ext cx="4492342" cy="52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- 3</a:t>
            </a:r>
            <a:endParaRPr lang="el-GR" dirty="0"/>
          </a:p>
        </p:txBody>
      </p:sp>
      <p:sp>
        <p:nvSpPr>
          <p:cNvPr id="4" name="3 - Έλλειψη"/>
          <p:cNvSpPr/>
          <p:nvPr/>
        </p:nvSpPr>
        <p:spPr bwMode="auto">
          <a:xfrm>
            <a:off x="4643438" y="5626732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0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6" name="5 - Ευθύγραμμο βέλος σύνδεσης"/>
          <p:cNvCxnSpPr>
            <a:stCxn id="7" idx="1"/>
            <a:endCxn id="4" idx="6"/>
          </p:cNvCxnSpPr>
          <p:nvPr/>
        </p:nvCxnSpPr>
        <p:spPr bwMode="auto">
          <a:xfrm rot="10800000">
            <a:off x="5214942" y="5876765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6 - Ορθογώνιο"/>
          <p:cNvSpPr/>
          <p:nvPr/>
        </p:nvSpPr>
        <p:spPr bwMode="auto">
          <a:xfrm>
            <a:off x="5500726" y="5429264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12</a:t>
            </a:r>
          </a:p>
        </p:txBody>
      </p:sp>
      <p:cxnSp>
        <p:nvCxnSpPr>
          <p:cNvPr id="11" name="10 - Ευθύγραμμο βέλος σύνδεσης"/>
          <p:cNvCxnSpPr>
            <a:stCxn id="12" idx="1"/>
          </p:cNvCxnSpPr>
          <p:nvPr/>
        </p:nvCxnSpPr>
        <p:spPr bwMode="auto">
          <a:xfrm rot="10800000">
            <a:off x="5929322" y="5876765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11 - Ορθογώνιο"/>
          <p:cNvSpPr/>
          <p:nvPr/>
        </p:nvSpPr>
        <p:spPr bwMode="auto">
          <a:xfrm>
            <a:off x="6215106" y="5429264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b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16</a:t>
            </a:r>
          </a:p>
        </p:txBody>
      </p:sp>
      <p:cxnSp>
        <p:nvCxnSpPr>
          <p:cNvPr id="13" name="12 - Ευθύγραμμο βέλος σύνδεσης"/>
          <p:cNvCxnSpPr>
            <a:stCxn id="14" idx="1"/>
          </p:cNvCxnSpPr>
          <p:nvPr/>
        </p:nvCxnSpPr>
        <p:spPr bwMode="auto">
          <a:xfrm rot="10800000">
            <a:off x="6643702" y="5876765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13 - Ορθογώνιο"/>
          <p:cNvSpPr/>
          <p:nvPr/>
        </p:nvSpPr>
        <p:spPr bwMode="auto">
          <a:xfrm>
            <a:off x="6929486" y="5429264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c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20</a:t>
            </a:r>
          </a:p>
        </p:txBody>
      </p:sp>
      <p:cxnSp>
        <p:nvCxnSpPr>
          <p:cNvPr id="16" name="15 - Ευθύγραμμο βέλος σύνδεσης"/>
          <p:cNvCxnSpPr/>
          <p:nvPr/>
        </p:nvCxnSpPr>
        <p:spPr bwMode="auto">
          <a:xfrm rot="10800000">
            <a:off x="1142976" y="3786190"/>
            <a:ext cx="2071702" cy="1588"/>
          </a:xfrm>
          <a:prstGeom prst="straightConnector1">
            <a:avLst/>
          </a:prstGeom>
          <a:noFill/>
          <a:ln w="41275" cap="flat" cmpd="tri" algn="ctr">
            <a:solidFill>
              <a:srgbClr val="008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5" name="14 - Ευθύγραμμο βέλος σύνδεσης"/>
          <p:cNvCxnSpPr>
            <a:stCxn id="18" idx="4"/>
          </p:cNvCxnSpPr>
          <p:nvPr/>
        </p:nvCxnSpPr>
        <p:spPr bwMode="auto">
          <a:xfrm rot="5400000">
            <a:off x="4486136" y="5157176"/>
            <a:ext cx="885346" cy="76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17 - Έλλειψη"/>
          <p:cNvSpPr/>
          <p:nvPr/>
        </p:nvSpPr>
        <p:spPr bwMode="auto">
          <a:xfrm>
            <a:off x="4643438" y="4214818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9" name="18 - Ευθύγραμμο βέλος σύνδεσης"/>
          <p:cNvCxnSpPr>
            <a:stCxn id="20" idx="1"/>
            <a:endCxn id="18" idx="6"/>
          </p:cNvCxnSpPr>
          <p:nvPr/>
        </p:nvCxnSpPr>
        <p:spPr bwMode="auto">
          <a:xfrm rot="10800000">
            <a:off x="5214942" y="4464851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19 - Ορθογώνιο"/>
          <p:cNvSpPr/>
          <p:nvPr/>
        </p:nvSpPr>
        <p:spPr bwMode="auto">
          <a:xfrm>
            <a:off x="5500726" y="4017350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x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>
                <a:latin typeface="Consolas" pitchFamily="49" charset="0"/>
              </a:rPr>
              <a:t>cv</a:t>
            </a:r>
            <a:endParaRPr lang="en-US" sz="1600" dirty="0" smtClean="0">
              <a:latin typeface="Consolas" pitchFamily="49" charset="0"/>
            </a:endParaRPr>
          </a:p>
        </p:txBody>
      </p:sp>
      <p:cxnSp>
        <p:nvCxnSpPr>
          <p:cNvPr id="21" name="20 - Ευθύγραμμο βέλος σύνδεσης"/>
          <p:cNvCxnSpPr>
            <a:stCxn id="22" idx="1"/>
          </p:cNvCxnSpPr>
          <p:nvPr/>
        </p:nvCxnSpPr>
        <p:spPr bwMode="auto">
          <a:xfrm rot="10800000">
            <a:off x="5929322" y="4464851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21 - Ορθογώνιο"/>
          <p:cNvSpPr/>
          <p:nvPr/>
        </p:nvSpPr>
        <p:spPr bwMode="auto">
          <a:xfrm>
            <a:off x="6215106" y="4017350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a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16</a:t>
            </a:r>
          </a:p>
        </p:txBody>
      </p:sp>
      <p:cxnSp>
        <p:nvCxnSpPr>
          <p:cNvPr id="23" name="22 - Ευθύγραμμο βέλος σύνδεσης"/>
          <p:cNvCxnSpPr>
            <a:stCxn id="24" idx="1"/>
          </p:cNvCxnSpPr>
          <p:nvPr/>
        </p:nvCxnSpPr>
        <p:spPr bwMode="auto">
          <a:xfrm rot="10800000">
            <a:off x="6643702" y="4464851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23 - Ορθογώνιο"/>
          <p:cNvSpPr/>
          <p:nvPr/>
        </p:nvSpPr>
        <p:spPr bwMode="auto">
          <a:xfrm>
            <a:off x="6929486" y="4017350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20</a:t>
            </a:r>
          </a:p>
        </p:txBody>
      </p:sp>
      <p:cxnSp>
        <p:nvCxnSpPr>
          <p:cNvPr id="26" name="25 - Ευθύγραμμο βέλος σύνδεσης"/>
          <p:cNvCxnSpPr>
            <a:stCxn id="27" idx="1"/>
          </p:cNvCxnSpPr>
          <p:nvPr/>
        </p:nvCxnSpPr>
        <p:spPr bwMode="auto">
          <a:xfrm rot="10800000">
            <a:off x="7358082" y="5876765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26 - Ορθογώνιο"/>
          <p:cNvSpPr/>
          <p:nvPr/>
        </p:nvSpPr>
        <p:spPr bwMode="auto">
          <a:xfrm>
            <a:off x="7643866" y="5429264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A1</a:t>
            </a:r>
            <a:endParaRPr lang="en-US" sz="1600" dirty="0" smtClean="0">
              <a:latin typeface="Consolas" pitchFamily="49" charset="0"/>
            </a:endParaRPr>
          </a:p>
        </p:txBody>
      </p:sp>
      <p:sp>
        <p:nvSpPr>
          <p:cNvPr id="28" name="27 - Ρόμβος"/>
          <p:cNvSpPr/>
          <p:nvPr/>
        </p:nvSpPr>
        <p:spPr bwMode="auto">
          <a:xfrm>
            <a:off x="7786742" y="5143512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in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25" name="24 - Ευθύγραμμο βέλος σύνδεσης"/>
          <p:cNvCxnSpPr>
            <a:stCxn id="29" idx="1"/>
          </p:cNvCxnSpPr>
          <p:nvPr/>
        </p:nvCxnSpPr>
        <p:spPr bwMode="auto">
          <a:xfrm rot="10800000">
            <a:off x="7358050" y="4448005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28 - Ορθογώνιο"/>
          <p:cNvSpPr/>
          <p:nvPr/>
        </p:nvSpPr>
        <p:spPr bwMode="auto">
          <a:xfrm>
            <a:off x="7643834" y="4000504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B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1</a:t>
            </a:r>
            <a:endParaRPr lang="en-US" sz="1600" dirty="0" smtClean="0">
              <a:latin typeface="Consolas" pitchFamily="49" charset="0"/>
            </a:endParaRPr>
          </a:p>
        </p:txBody>
      </p:sp>
      <p:sp>
        <p:nvSpPr>
          <p:cNvPr id="30" name="29 - Ρόμβος"/>
          <p:cNvSpPr/>
          <p:nvPr/>
        </p:nvSpPr>
        <p:spPr bwMode="auto">
          <a:xfrm>
            <a:off x="7786710" y="3714752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io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31" name="30 - Ρόμβος"/>
          <p:cNvSpPr/>
          <p:nvPr/>
        </p:nvSpPr>
        <p:spPr bwMode="auto">
          <a:xfrm>
            <a:off x="8143900" y="3714752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in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33" name="32 - Ευθύγραμμο βέλος σύνδεσης"/>
          <p:cNvCxnSpPr>
            <a:stCxn id="34" idx="4"/>
          </p:cNvCxnSpPr>
          <p:nvPr/>
        </p:nvCxnSpPr>
        <p:spPr bwMode="auto">
          <a:xfrm rot="5400000">
            <a:off x="4486136" y="3799854"/>
            <a:ext cx="885346" cy="76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33 - Έλλειψη"/>
          <p:cNvSpPr/>
          <p:nvPr/>
        </p:nvSpPr>
        <p:spPr bwMode="auto">
          <a:xfrm>
            <a:off x="4643438" y="2857496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2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35" name="34 - Ευθύγραμμο βέλος σύνδεσης"/>
          <p:cNvCxnSpPr>
            <a:stCxn id="36" idx="1"/>
          </p:cNvCxnSpPr>
          <p:nvPr/>
        </p:nvCxnSpPr>
        <p:spPr bwMode="auto">
          <a:xfrm rot="10800000">
            <a:off x="5214942" y="3090683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35 - Ορθογώνιο"/>
          <p:cNvSpPr/>
          <p:nvPr/>
        </p:nvSpPr>
        <p:spPr bwMode="auto">
          <a:xfrm>
            <a:off x="5500726" y="2643182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x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ref</a:t>
            </a:r>
          </a:p>
        </p:txBody>
      </p:sp>
      <p:cxnSp>
        <p:nvCxnSpPr>
          <p:cNvPr id="37" name="36 - Ευθύγραμμο βέλος σύνδεσης"/>
          <p:cNvCxnSpPr>
            <a:stCxn id="38" idx="1"/>
          </p:cNvCxnSpPr>
          <p:nvPr/>
        </p:nvCxnSpPr>
        <p:spPr bwMode="auto">
          <a:xfrm rot="10800000">
            <a:off x="5929322" y="3090683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37 - Ορθογώνιο"/>
          <p:cNvSpPr/>
          <p:nvPr/>
        </p:nvSpPr>
        <p:spPr bwMode="auto">
          <a:xfrm>
            <a:off x="6215106" y="2643182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y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16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>
                <a:latin typeface="Consolas" pitchFamily="49" charset="0"/>
              </a:rPr>
              <a:t>cv</a:t>
            </a:r>
            <a:endParaRPr lang="en-US" sz="1600" dirty="0" smtClean="0">
              <a:latin typeface="Consolas" pitchFamily="49" charset="0"/>
            </a:endParaRPr>
          </a:p>
        </p:txBody>
      </p:sp>
      <p:cxnSp>
        <p:nvCxnSpPr>
          <p:cNvPr id="39" name="38 - Ευθύγραμμο βέλος σύνδεσης"/>
          <p:cNvCxnSpPr>
            <a:stCxn id="40" idx="1"/>
          </p:cNvCxnSpPr>
          <p:nvPr/>
        </p:nvCxnSpPr>
        <p:spPr bwMode="auto">
          <a:xfrm rot="10800000">
            <a:off x="6643702" y="3090683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39 - Ορθογώνιο"/>
          <p:cNvSpPr/>
          <p:nvPr/>
        </p:nvSpPr>
        <p:spPr bwMode="auto">
          <a:xfrm>
            <a:off x="6929486" y="2643182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20</a:t>
            </a:r>
          </a:p>
        </p:txBody>
      </p:sp>
      <p:cxnSp>
        <p:nvCxnSpPr>
          <p:cNvPr id="49" name="48 - Ευθύγραμμο βέλος σύνδεσης"/>
          <p:cNvCxnSpPr>
            <a:stCxn id="50" idx="1"/>
          </p:cNvCxnSpPr>
          <p:nvPr/>
        </p:nvCxnSpPr>
        <p:spPr bwMode="auto">
          <a:xfrm rot="10800000">
            <a:off x="7358050" y="3090683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49 - Ορθογώνιο"/>
          <p:cNvSpPr/>
          <p:nvPr/>
        </p:nvSpPr>
        <p:spPr bwMode="auto">
          <a:xfrm>
            <a:off x="7643834" y="2643182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C1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(24)</a:t>
            </a:r>
            <a:endParaRPr lang="en-US" sz="1600" dirty="0" smtClean="0">
              <a:latin typeface="Consolas" pitchFamily="49" charset="0"/>
            </a:endParaRPr>
          </a:p>
        </p:txBody>
      </p:sp>
      <p:sp>
        <p:nvSpPr>
          <p:cNvPr id="51" name="50 - Ρόμβος"/>
          <p:cNvSpPr/>
          <p:nvPr/>
        </p:nvSpPr>
        <p:spPr bwMode="auto">
          <a:xfrm>
            <a:off x="7786710" y="2357430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io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71612"/>
            <a:ext cx="4492342" cy="52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- 3</a:t>
            </a:r>
            <a:endParaRPr lang="el-GR" dirty="0"/>
          </a:p>
        </p:txBody>
      </p:sp>
      <p:sp>
        <p:nvSpPr>
          <p:cNvPr id="4" name="3 - Έλλειψη"/>
          <p:cNvSpPr/>
          <p:nvPr/>
        </p:nvSpPr>
        <p:spPr bwMode="auto">
          <a:xfrm>
            <a:off x="4643438" y="5626732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0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6" name="5 - Ευθύγραμμο βέλος σύνδεσης"/>
          <p:cNvCxnSpPr>
            <a:stCxn id="7" idx="1"/>
            <a:endCxn id="4" idx="6"/>
          </p:cNvCxnSpPr>
          <p:nvPr/>
        </p:nvCxnSpPr>
        <p:spPr bwMode="auto">
          <a:xfrm rot="10800000">
            <a:off x="5214942" y="5876765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6 - Ορθογώνιο"/>
          <p:cNvSpPr/>
          <p:nvPr/>
        </p:nvSpPr>
        <p:spPr bwMode="auto">
          <a:xfrm>
            <a:off x="5500726" y="5429264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12</a:t>
            </a:r>
          </a:p>
        </p:txBody>
      </p:sp>
      <p:cxnSp>
        <p:nvCxnSpPr>
          <p:cNvPr id="11" name="10 - Ευθύγραμμο βέλος σύνδεσης"/>
          <p:cNvCxnSpPr>
            <a:stCxn id="12" idx="1"/>
          </p:cNvCxnSpPr>
          <p:nvPr/>
        </p:nvCxnSpPr>
        <p:spPr bwMode="auto">
          <a:xfrm rot="10800000">
            <a:off x="5929322" y="5876765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11 - Ορθογώνιο"/>
          <p:cNvSpPr/>
          <p:nvPr/>
        </p:nvSpPr>
        <p:spPr bwMode="auto">
          <a:xfrm>
            <a:off x="6215106" y="5429264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b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16</a:t>
            </a:r>
          </a:p>
        </p:txBody>
      </p:sp>
      <p:cxnSp>
        <p:nvCxnSpPr>
          <p:cNvPr id="13" name="12 - Ευθύγραμμο βέλος σύνδεσης"/>
          <p:cNvCxnSpPr>
            <a:stCxn id="14" idx="1"/>
          </p:cNvCxnSpPr>
          <p:nvPr/>
        </p:nvCxnSpPr>
        <p:spPr bwMode="auto">
          <a:xfrm rot="10800000">
            <a:off x="6643702" y="5876765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13 - Ορθογώνιο"/>
          <p:cNvSpPr/>
          <p:nvPr/>
        </p:nvSpPr>
        <p:spPr bwMode="auto">
          <a:xfrm>
            <a:off x="6929486" y="5429264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c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20</a:t>
            </a:r>
          </a:p>
        </p:txBody>
      </p:sp>
      <p:cxnSp>
        <p:nvCxnSpPr>
          <p:cNvPr id="16" name="15 - Ευθύγραμμο βέλος σύνδεσης"/>
          <p:cNvCxnSpPr/>
          <p:nvPr/>
        </p:nvCxnSpPr>
        <p:spPr bwMode="auto">
          <a:xfrm rot="10800000">
            <a:off x="4000496" y="4143380"/>
            <a:ext cx="1143008" cy="1588"/>
          </a:xfrm>
          <a:prstGeom prst="straightConnector1">
            <a:avLst/>
          </a:prstGeom>
          <a:noFill/>
          <a:ln w="41275" cap="flat" cmpd="dbl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14 - Ευθύγραμμο βέλος σύνδεσης"/>
          <p:cNvCxnSpPr>
            <a:stCxn id="18" idx="4"/>
          </p:cNvCxnSpPr>
          <p:nvPr/>
        </p:nvCxnSpPr>
        <p:spPr bwMode="auto">
          <a:xfrm rot="5400000">
            <a:off x="4486136" y="5157176"/>
            <a:ext cx="885346" cy="76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17 - Έλλειψη"/>
          <p:cNvSpPr/>
          <p:nvPr/>
        </p:nvSpPr>
        <p:spPr bwMode="auto">
          <a:xfrm>
            <a:off x="4643438" y="4214818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9" name="18 - Ευθύγραμμο βέλος σύνδεσης"/>
          <p:cNvCxnSpPr>
            <a:stCxn id="20" idx="1"/>
            <a:endCxn id="18" idx="6"/>
          </p:cNvCxnSpPr>
          <p:nvPr/>
        </p:nvCxnSpPr>
        <p:spPr bwMode="auto">
          <a:xfrm rot="10800000">
            <a:off x="5214942" y="4464851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19 - Ορθογώνιο"/>
          <p:cNvSpPr/>
          <p:nvPr/>
        </p:nvSpPr>
        <p:spPr bwMode="auto">
          <a:xfrm>
            <a:off x="5500726" y="4017350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x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>
                <a:latin typeface="Consolas" pitchFamily="49" charset="0"/>
              </a:rPr>
              <a:t>cv</a:t>
            </a:r>
            <a:endParaRPr lang="en-US" sz="1600" dirty="0" smtClean="0">
              <a:latin typeface="Consolas" pitchFamily="49" charset="0"/>
            </a:endParaRPr>
          </a:p>
        </p:txBody>
      </p:sp>
      <p:cxnSp>
        <p:nvCxnSpPr>
          <p:cNvPr id="21" name="20 - Ευθύγραμμο βέλος σύνδεσης"/>
          <p:cNvCxnSpPr>
            <a:stCxn id="22" idx="1"/>
          </p:cNvCxnSpPr>
          <p:nvPr/>
        </p:nvCxnSpPr>
        <p:spPr bwMode="auto">
          <a:xfrm rot="10800000">
            <a:off x="5929322" y="4464851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21 - Ορθογώνιο"/>
          <p:cNvSpPr/>
          <p:nvPr/>
        </p:nvSpPr>
        <p:spPr bwMode="auto">
          <a:xfrm>
            <a:off x="6215106" y="4017350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a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16</a:t>
            </a:r>
          </a:p>
        </p:txBody>
      </p:sp>
      <p:cxnSp>
        <p:nvCxnSpPr>
          <p:cNvPr id="23" name="22 - Ευθύγραμμο βέλος σύνδεσης"/>
          <p:cNvCxnSpPr>
            <a:stCxn id="24" idx="1"/>
          </p:cNvCxnSpPr>
          <p:nvPr/>
        </p:nvCxnSpPr>
        <p:spPr bwMode="auto">
          <a:xfrm rot="10800000">
            <a:off x="6643702" y="4464851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23 - Ορθογώνιο"/>
          <p:cNvSpPr/>
          <p:nvPr/>
        </p:nvSpPr>
        <p:spPr bwMode="auto">
          <a:xfrm>
            <a:off x="6929486" y="4017350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20</a:t>
            </a:r>
          </a:p>
        </p:txBody>
      </p:sp>
      <p:cxnSp>
        <p:nvCxnSpPr>
          <p:cNvPr id="26" name="25 - Ευθύγραμμο βέλος σύνδεσης"/>
          <p:cNvCxnSpPr>
            <a:stCxn id="27" idx="1"/>
          </p:cNvCxnSpPr>
          <p:nvPr/>
        </p:nvCxnSpPr>
        <p:spPr bwMode="auto">
          <a:xfrm rot="10800000">
            <a:off x="7358082" y="5876765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26 - Ορθογώνιο"/>
          <p:cNvSpPr/>
          <p:nvPr/>
        </p:nvSpPr>
        <p:spPr bwMode="auto">
          <a:xfrm>
            <a:off x="7643866" y="5429264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A1</a:t>
            </a:r>
            <a:endParaRPr lang="en-US" sz="1600" dirty="0" smtClean="0">
              <a:latin typeface="Consolas" pitchFamily="49" charset="0"/>
            </a:endParaRPr>
          </a:p>
        </p:txBody>
      </p:sp>
      <p:sp>
        <p:nvSpPr>
          <p:cNvPr id="28" name="27 - Ρόμβος"/>
          <p:cNvSpPr/>
          <p:nvPr/>
        </p:nvSpPr>
        <p:spPr bwMode="auto">
          <a:xfrm>
            <a:off x="7786742" y="5143512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in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25" name="24 - Ευθύγραμμο βέλος σύνδεσης"/>
          <p:cNvCxnSpPr>
            <a:stCxn id="29" idx="1"/>
          </p:cNvCxnSpPr>
          <p:nvPr/>
        </p:nvCxnSpPr>
        <p:spPr bwMode="auto">
          <a:xfrm rot="10800000">
            <a:off x="7358050" y="4448005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28 - Ορθογώνιο"/>
          <p:cNvSpPr/>
          <p:nvPr/>
        </p:nvSpPr>
        <p:spPr bwMode="auto">
          <a:xfrm>
            <a:off x="7643834" y="4000504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B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1</a:t>
            </a:r>
            <a:endParaRPr lang="en-US" sz="1600" dirty="0" smtClean="0">
              <a:latin typeface="Consolas" pitchFamily="49" charset="0"/>
            </a:endParaRPr>
          </a:p>
        </p:txBody>
      </p:sp>
      <p:sp>
        <p:nvSpPr>
          <p:cNvPr id="30" name="29 - Ρόμβος"/>
          <p:cNvSpPr/>
          <p:nvPr/>
        </p:nvSpPr>
        <p:spPr bwMode="auto">
          <a:xfrm>
            <a:off x="7786710" y="3714752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io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31" name="30 - Ρόμβος"/>
          <p:cNvSpPr/>
          <p:nvPr/>
        </p:nvSpPr>
        <p:spPr bwMode="auto">
          <a:xfrm>
            <a:off x="8143900" y="3714752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in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33" name="32 - Ευθύγραμμο βέλος σύνδεσης"/>
          <p:cNvCxnSpPr>
            <a:stCxn id="34" idx="4"/>
          </p:cNvCxnSpPr>
          <p:nvPr/>
        </p:nvCxnSpPr>
        <p:spPr bwMode="auto">
          <a:xfrm rot="5400000">
            <a:off x="4486136" y="3799854"/>
            <a:ext cx="885346" cy="76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33 - Έλλειψη"/>
          <p:cNvSpPr/>
          <p:nvPr/>
        </p:nvSpPr>
        <p:spPr bwMode="auto">
          <a:xfrm>
            <a:off x="4643438" y="2857496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2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35" name="34 - Ευθύγραμμο βέλος σύνδεσης"/>
          <p:cNvCxnSpPr>
            <a:stCxn id="36" idx="1"/>
          </p:cNvCxnSpPr>
          <p:nvPr/>
        </p:nvCxnSpPr>
        <p:spPr bwMode="auto">
          <a:xfrm rot="10800000">
            <a:off x="5214942" y="3090683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35 - Ορθογώνιο"/>
          <p:cNvSpPr/>
          <p:nvPr/>
        </p:nvSpPr>
        <p:spPr bwMode="auto">
          <a:xfrm>
            <a:off x="5500726" y="2643182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x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ref</a:t>
            </a:r>
          </a:p>
        </p:txBody>
      </p:sp>
      <p:cxnSp>
        <p:nvCxnSpPr>
          <p:cNvPr id="37" name="36 - Ευθύγραμμο βέλος σύνδεσης"/>
          <p:cNvCxnSpPr>
            <a:stCxn id="38" idx="1"/>
          </p:cNvCxnSpPr>
          <p:nvPr/>
        </p:nvCxnSpPr>
        <p:spPr bwMode="auto">
          <a:xfrm rot="10800000">
            <a:off x="5929322" y="3090683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37 - Ορθογώνιο"/>
          <p:cNvSpPr/>
          <p:nvPr/>
        </p:nvSpPr>
        <p:spPr bwMode="auto">
          <a:xfrm>
            <a:off x="6215106" y="2643182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y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16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>
                <a:latin typeface="Consolas" pitchFamily="49" charset="0"/>
              </a:rPr>
              <a:t>cv</a:t>
            </a:r>
            <a:endParaRPr lang="en-US" sz="1600" dirty="0" smtClean="0">
              <a:latin typeface="Consolas" pitchFamily="49" charset="0"/>
            </a:endParaRPr>
          </a:p>
        </p:txBody>
      </p:sp>
      <p:cxnSp>
        <p:nvCxnSpPr>
          <p:cNvPr id="39" name="38 - Ευθύγραμμο βέλος σύνδεσης"/>
          <p:cNvCxnSpPr>
            <a:stCxn id="40" idx="1"/>
          </p:cNvCxnSpPr>
          <p:nvPr/>
        </p:nvCxnSpPr>
        <p:spPr bwMode="auto">
          <a:xfrm rot="10800000">
            <a:off x="6643702" y="3090683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39 - Ορθογώνιο"/>
          <p:cNvSpPr/>
          <p:nvPr/>
        </p:nvSpPr>
        <p:spPr bwMode="auto">
          <a:xfrm>
            <a:off x="6929486" y="2643182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20</a:t>
            </a:r>
          </a:p>
        </p:txBody>
      </p:sp>
      <p:cxnSp>
        <p:nvCxnSpPr>
          <p:cNvPr id="41" name="40 - Ευθύγραμμο βέλος σύνδεσης"/>
          <p:cNvCxnSpPr>
            <a:stCxn id="42" idx="4"/>
          </p:cNvCxnSpPr>
          <p:nvPr/>
        </p:nvCxnSpPr>
        <p:spPr bwMode="auto">
          <a:xfrm rot="5400000">
            <a:off x="4486136" y="2371094"/>
            <a:ext cx="885346" cy="76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41 - Έλλειψη"/>
          <p:cNvSpPr/>
          <p:nvPr/>
        </p:nvSpPr>
        <p:spPr bwMode="auto">
          <a:xfrm>
            <a:off x="4643438" y="1428736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3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43" name="42 - Ευθύγραμμο βέλος σύνδεσης"/>
          <p:cNvCxnSpPr>
            <a:stCxn id="44" idx="1"/>
          </p:cNvCxnSpPr>
          <p:nvPr/>
        </p:nvCxnSpPr>
        <p:spPr bwMode="auto">
          <a:xfrm rot="10800000">
            <a:off x="5214942" y="1661923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43 - Ορθογώνιο"/>
          <p:cNvSpPr/>
          <p:nvPr/>
        </p:nvSpPr>
        <p:spPr bwMode="auto">
          <a:xfrm>
            <a:off x="5500726" y="1214422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x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ref</a:t>
            </a:r>
          </a:p>
        </p:txBody>
      </p:sp>
      <p:cxnSp>
        <p:nvCxnSpPr>
          <p:cNvPr id="45" name="44 - Ευθύγραμμο βέλος σύνδεσης"/>
          <p:cNvCxnSpPr>
            <a:stCxn id="46" idx="1"/>
          </p:cNvCxnSpPr>
          <p:nvPr/>
        </p:nvCxnSpPr>
        <p:spPr bwMode="auto">
          <a:xfrm rot="10800000">
            <a:off x="5929322" y="1661923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45 - Ορθογώνιο"/>
          <p:cNvSpPr/>
          <p:nvPr/>
        </p:nvSpPr>
        <p:spPr bwMode="auto">
          <a:xfrm>
            <a:off x="6215106" y="1214422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y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16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ref</a:t>
            </a:r>
          </a:p>
        </p:txBody>
      </p:sp>
      <p:cxnSp>
        <p:nvCxnSpPr>
          <p:cNvPr id="47" name="46 - Ευθύγραμμο βέλος σύνδεσης"/>
          <p:cNvCxnSpPr>
            <a:stCxn id="48" idx="1"/>
          </p:cNvCxnSpPr>
          <p:nvPr/>
        </p:nvCxnSpPr>
        <p:spPr bwMode="auto">
          <a:xfrm rot="10800000">
            <a:off x="6643702" y="1661923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47 - Ορθογώνιο"/>
          <p:cNvSpPr/>
          <p:nvPr/>
        </p:nvSpPr>
        <p:spPr bwMode="auto">
          <a:xfrm>
            <a:off x="6929486" y="1214422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a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20</a:t>
            </a:r>
          </a:p>
        </p:txBody>
      </p:sp>
      <p:cxnSp>
        <p:nvCxnSpPr>
          <p:cNvPr id="49" name="48 - Ευθύγραμμο βέλος σύνδεσης"/>
          <p:cNvCxnSpPr>
            <a:stCxn id="50" idx="1"/>
          </p:cNvCxnSpPr>
          <p:nvPr/>
        </p:nvCxnSpPr>
        <p:spPr bwMode="auto">
          <a:xfrm rot="10800000">
            <a:off x="7358050" y="3090683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49 - Ορθογώνιο"/>
          <p:cNvSpPr/>
          <p:nvPr/>
        </p:nvSpPr>
        <p:spPr bwMode="auto">
          <a:xfrm>
            <a:off x="7643834" y="2643182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C1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(24)</a:t>
            </a:r>
            <a:endParaRPr lang="en-US" sz="1600" dirty="0" smtClean="0">
              <a:latin typeface="Consolas" pitchFamily="49" charset="0"/>
            </a:endParaRPr>
          </a:p>
        </p:txBody>
      </p:sp>
      <p:sp>
        <p:nvSpPr>
          <p:cNvPr id="51" name="50 - Ρόμβος"/>
          <p:cNvSpPr/>
          <p:nvPr/>
        </p:nvSpPr>
        <p:spPr bwMode="auto">
          <a:xfrm>
            <a:off x="7786710" y="2357430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io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52" name="51 - Ευθύγραμμο βέλος σύνδεσης"/>
          <p:cNvCxnSpPr>
            <a:stCxn id="53" idx="1"/>
          </p:cNvCxnSpPr>
          <p:nvPr/>
        </p:nvCxnSpPr>
        <p:spPr bwMode="auto">
          <a:xfrm rot="10800000">
            <a:off x="8072430" y="3090683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3" name="52 - Ορθογώνιο"/>
          <p:cNvSpPr/>
          <p:nvPr/>
        </p:nvSpPr>
        <p:spPr bwMode="auto">
          <a:xfrm>
            <a:off x="8358214" y="2643182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C2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(32)</a:t>
            </a:r>
            <a:endParaRPr lang="en-US" sz="1600" dirty="0" smtClean="0">
              <a:latin typeface="Consolas" pitchFamily="49" charset="0"/>
            </a:endParaRPr>
          </a:p>
        </p:txBody>
      </p:sp>
      <p:sp>
        <p:nvSpPr>
          <p:cNvPr id="54" name="53 - Ρόμβος"/>
          <p:cNvSpPr/>
          <p:nvPr/>
        </p:nvSpPr>
        <p:spPr bwMode="auto">
          <a:xfrm>
            <a:off x="8501090" y="2357430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io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55" name="54 - Ρόμβος"/>
          <p:cNvSpPr/>
          <p:nvPr/>
        </p:nvSpPr>
        <p:spPr bwMode="auto">
          <a:xfrm>
            <a:off x="8643934" y="2143116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io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56" name="55 - Ευθύγραμμο βέλος σύνδεσης"/>
          <p:cNvCxnSpPr>
            <a:stCxn id="57" idx="1"/>
          </p:cNvCxnSpPr>
          <p:nvPr/>
        </p:nvCxnSpPr>
        <p:spPr bwMode="auto">
          <a:xfrm rot="10800000">
            <a:off x="7358050" y="1661923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56 - Ορθογώνιο"/>
          <p:cNvSpPr/>
          <p:nvPr/>
        </p:nvSpPr>
        <p:spPr bwMode="auto">
          <a:xfrm>
            <a:off x="7643834" y="1214422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T_2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24</a:t>
            </a:r>
          </a:p>
        </p:txBody>
      </p:sp>
      <p:cxnSp>
        <p:nvCxnSpPr>
          <p:cNvPr id="58" name="57 - Ευθύγραμμο βέλος σύνδεσης"/>
          <p:cNvCxnSpPr>
            <a:stCxn id="59" idx="1"/>
          </p:cNvCxnSpPr>
          <p:nvPr/>
        </p:nvCxnSpPr>
        <p:spPr bwMode="auto">
          <a:xfrm rot="10800000">
            <a:off x="8000992" y="1661923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58 - Ορθογώνιο"/>
          <p:cNvSpPr/>
          <p:nvPr/>
        </p:nvSpPr>
        <p:spPr bwMode="auto">
          <a:xfrm>
            <a:off x="8286776" y="1214422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T_3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28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71612"/>
            <a:ext cx="4492342" cy="52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- 3</a:t>
            </a:r>
            <a:endParaRPr lang="el-GR" dirty="0"/>
          </a:p>
        </p:txBody>
      </p:sp>
      <p:sp>
        <p:nvSpPr>
          <p:cNvPr id="4" name="3 - Έλλειψη"/>
          <p:cNvSpPr/>
          <p:nvPr/>
        </p:nvSpPr>
        <p:spPr bwMode="auto">
          <a:xfrm>
            <a:off x="4643438" y="5626732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0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6" name="5 - Ευθύγραμμο βέλος σύνδεσης"/>
          <p:cNvCxnSpPr>
            <a:stCxn id="7" idx="1"/>
            <a:endCxn id="4" idx="6"/>
          </p:cNvCxnSpPr>
          <p:nvPr/>
        </p:nvCxnSpPr>
        <p:spPr bwMode="auto">
          <a:xfrm rot="10800000">
            <a:off x="5214942" y="5876765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6 - Ορθογώνιο"/>
          <p:cNvSpPr/>
          <p:nvPr/>
        </p:nvSpPr>
        <p:spPr bwMode="auto">
          <a:xfrm>
            <a:off x="5500726" y="5429264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12</a:t>
            </a:r>
          </a:p>
        </p:txBody>
      </p:sp>
      <p:cxnSp>
        <p:nvCxnSpPr>
          <p:cNvPr id="11" name="10 - Ευθύγραμμο βέλος σύνδεσης"/>
          <p:cNvCxnSpPr>
            <a:stCxn id="12" idx="1"/>
          </p:cNvCxnSpPr>
          <p:nvPr/>
        </p:nvCxnSpPr>
        <p:spPr bwMode="auto">
          <a:xfrm rot="10800000">
            <a:off x="5929322" y="5876765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11 - Ορθογώνιο"/>
          <p:cNvSpPr/>
          <p:nvPr/>
        </p:nvSpPr>
        <p:spPr bwMode="auto">
          <a:xfrm>
            <a:off x="6215106" y="5429264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b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16</a:t>
            </a:r>
          </a:p>
        </p:txBody>
      </p:sp>
      <p:cxnSp>
        <p:nvCxnSpPr>
          <p:cNvPr id="13" name="12 - Ευθύγραμμο βέλος σύνδεσης"/>
          <p:cNvCxnSpPr>
            <a:stCxn id="14" idx="1"/>
          </p:cNvCxnSpPr>
          <p:nvPr/>
        </p:nvCxnSpPr>
        <p:spPr bwMode="auto">
          <a:xfrm rot="10800000">
            <a:off x="6643702" y="5876765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13 - Ορθογώνιο"/>
          <p:cNvSpPr/>
          <p:nvPr/>
        </p:nvSpPr>
        <p:spPr bwMode="auto">
          <a:xfrm>
            <a:off x="6929486" y="5429264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c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20</a:t>
            </a:r>
          </a:p>
        </p:txBody>
      </p:sp>
      <p:cxnSp>
        <p:nvCxnSpPr>
          <p:cNvPr id="15" name="14 - Ευθύγραμμο βέλος σύνδεσης"/>
          <p:cNvCxnSpPr>
            <a:stCxn id="18" idx="4"/>
          </p:cNvCxnSpPr>
          <p:nvPr/>
        </p:nvCxnSpPr>
        <p:spPr bwMode="auto">
          <a:xfrm rot="5400000">
            <a:off x="4486136" y="5157176"/>
            <a:ext cx="885346" cy="76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17 - Έλλειψη"/>
          <p:cNvSpPr/>
          <p:nvPr/>
        </p:nvSpPr>
        <p:spPr bwMode="auto">
          <a:xfrm>
            <a:off x="4643438" y="4214818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9" name="18 - Ευθύγραμμο βέλος σύνδεσης"/>
          <p:cNvCxnSpPr>
            <a:stCxn id="20" idx="1"/>
            <a:endCxn id="18" idx="6"/>
          </p:cNvCxnSpPr>
          <p:nvPr/>
        </p:nvCxnSpPr>
        <p:spPr bwMode="auto">
          <a:xfrm rot="10800000">
            <a:off x="5214942" y="4464851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19 - Ορθογώνιο"/>
          <p:cNvSpPr/>
          <p:nvPr/>
        </p:nvSpPr>
        <p:spPr bwMode="auto">
          <a:xfrm>
            <a:off x="5500726" y="4017350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x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>
                <a:latin typeface="Consolas" pitchFamily="49" charset="0"/>
              </a:rPr>
              <a:t>cv</a:t>
            </a:r>
            <a:endParaRPr lang="en-US" sz="1600" dirty="0" smtClean="0">
              <a:latin typeface="Consolas" pitchFamily="49" charset="0"/>
            </a:endParaRPr>
          </a:p>
        </p:txBody>
      </p:sp>
      <p:cxnSp>
        <p:nvCxnSpPr>
          <p:cNvPr id="21" name="20 - Ευθύγραμμο βέλος σύνδεσης"/>
          <p:cNvCxnSpPr>
            <a:stCxn id="22" idx="1"/>
          </p:cNvCxnSpPr>
          <p:nvPr/>
        </p:nvCxnSpPr>
        <p:spPr bwMode="auto">
          <a:xfrm rot="10800000">
            <a:off x="5929322" y="4464851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21 - Ορθογώνιο"/>
          <p:cNvSpPr/>
          <p:nvPr/>
        </p:nvSpPr>
        <p:spPr bwMode="auto">
          <a:xfrm>
            <a:off x="6215106" y="4017350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a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16</a:t>
            </a:r>
          </a:p>
        </p:txBody>
      </p:sp>
      <p:cxnSp>
        <p:nvCxnSpPr>
          <p:cNvPr id="23" name="22 - Ευθύγραμμο βέλος σύνδεσης"/>
          <p:cNvCxnSpPr>
            <a:stCxn id="24" idx="1"/>
          </p:cNvCxnSpPr>
          <p:nvPr/>
        </p:nvCxnSpPr>
        <p:spPr bwMode="auto">
          <a:xfrm rot="10800000">
            <a:off x="6643702" y="4464851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23 - Ορθογώνιο"/>
          <p:cNvSpPr/>
          <p:nvPr/>
        </p:nvSpPr>
        <p:spPr bwMode="auto">
          <a:xfrm>
            <a:off x="6929486" y="4017350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20</a:t>
            </a:r>
          </a:p>
        </p:txBody>
      </p:sp>
      <p:cxnSp>
        <p:nvCxnSpPr>
          <p:cNvPr id="26" name="25 - Ευθύγραμμο βέλος σύνδεσης"/>
          <p:cNvCxnSpPr>
            <a:stCxn id="27" idx="1"/>
          </p:cNvCxnSpPr>
          <p:nvPr/>
        </p:nvCxnSpPr>
        <p:spPr bwMode="auto">
          <a:xfrm rot="10800000">
            <a:off x="7358082" y="5876765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26 - Ορθογώνιο"/>
          <p:cNvSpPr/>
          <p:nvPr/>
        </p:nvSpPr>
        <p:spPr bwMode="auto">
          <a:xfrm>
            <a:off x="7643866" y="5429264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A1</a:t>
            </a:r>
            <a:endParaRPr lang="en-US" sz="1600" dirty="0" smtClean="0">
              <a:latin typeface="Consolas" pitchFamily="49" charset="0"/>
            </a:endParaRPr>
          </a:p>
        </p:txBody>
      </p:sp>
      <p:sp>
        <p:nvSpPr>
          <p:cNvPr id="28" name="27 - Ρόμβος"/>
          <p:cNvSpPr/>
          <p:nvPr/>
        </p:nvSpPr>
        <p:spPr bwMode="auto">
          <a:xfrm>
            <a:off x="7786742" y="5143512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in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25" name="24 - Ευθύγραμμο βέλος σύνδεσης"/>
          <p:cNvCxnSpPr>
            <a:stCxn id="29" idx="1"/>
          </p:cNvCxnSpPr>
          <p:nvPr/>
        </p:nvCxnSpPr>
        <p:spPr bwMode="auto">
          <a:xfrm rot="10800000">
            <a:off x="7358050" y="4448005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28 - Ορθογώνιο"/>
          <p:cNvSpPr/>
          <p:nvPr/>
        </p:nvSpPr>
        <p:spPr bwMode="auto">
          <a:xfrm>
            <a:off x="7643834" y="4000504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B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1</a:t>
            </a:r>
            <a:endParaRPr lang="en-US" sz="1600" dirty="0" smtClean="0">
              <a:latin typeface="Consolas" pitchFamily="49" charset="0"/>
            </a:endParaRPr>
          </a:p>
        </p:txBody>
      </p:sp>
      <p:sp>
        <p:nvSpPr>
          <p:cNvPr id="30" name="29 - Ρόμβος"/>
          <p:cNvSpPr/>
          <p:nvPr/>
        </p:nvSpPr>
        <p:spPr bwMode="auto">
          <a:xfrm>
            <a:off x="7786710" y="3714752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io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31" name="30 - Ρόμβος"/>
          <p:cNvSpPr/>
          <p:nvPr/>
        </p:nvSpPr>
        <p:spPr bwMode="auto">
          <a:xfrm>
            <a:off x="8143900" y="3714752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in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33" name="32 - Ευθύγραμμο βέλος σύνδεσης"/>
          <p:cNvCxnSpPr>
            <a:stCxn id="34" idx="4"/>
          </p:cNvCxnSpPr>
          <p:nvPr/>
        </p:nvCxnSpPr>
        <p:spPr bwMode="auto">
          <a:xfrm rot="5400000">
            <a:off x="4486136" y="3799854"/>
            <a:ext cx="885346" cy="76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33 - Έλλειψη"/>
          <p:cNvSpPr/>
          <p:nvPr/>
        </p:nvSpPr>
        <p:spPr bwMode="auto">
          <a:xfrm>
            <a:off x="4643438" y="2857496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2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35" name="34 - Ευθύγραμμο βέλος σύνδεσης"/>
          <p:cNvCxnSpPr>
            <a:stCxn id="36" idx="1"/>
          </p:cNvCxnSpPr>
          <p:nvPr/>
        </p:nvCxnSpPr>
        <p:spPr bwMode="auto">
          <a:xfrm rot="10800000">
            <a:off x="5214942" y="3090683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35 - Ορθογώνιο"/>
          <p:cNvSpPr/>
          <p:nvPr/>
        </p:nvSpPr>
        <p:spPr bwMode="auto">
          <a:xfrm>
            <a:off x="5500726" y="2643182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x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ref</a:t>
            </a:r>
          </a:p>
        </p:txBody>
      </p:sp>
      <p:cxnSp>
        <p:nvCxnSpPr>
          <p:cNvPr id="37" name="36 - Ευθύγραμμο βέλος σύνδεσης"/>
          <p:cNvCxnSpPr>
            <a:stCxn id="38" idx="1"/>
          </p:cNvCxnSpPr>
          <p:nvPr/>
        </p:nvCxnSpPr>
        <p:spPr bwMode="auto">
          <a:xfrm rot="10800000">
            <a:off x="5929322" y="3090683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37 - Ορθογώνιο"/>
          <p:cNvSpPr/>
          <p:nvPr/>
        </p:nvSpPr>
        <p:spPr bwMode="auto">
          <a:xfrm>
            <a:off x="6215106" y="2643182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y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16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>
                <a:latin typeface="Consolas" pitchFamily="49" charset="0"/>
              </a:rPr>
              <a:t>cv</a:t>
            </a:r>
            <a:endParaRPr lang="en-US" sz="1600" dirty="0" smtClean="0">
              <a:latin typeface="Consolas" pitchFamily="49" charset="0"/>
            </a:endParaRPr>
          </a:p>
        </p:txBody>
      </p:sp>
      <p:cxnSp>
        <p:nvCxnSpPr>
          <p:cNvPr id="39" name="38 - Ευθύγραμμο βέλος σύνδεσης"/>
          <p:cNvCxnSpPr>
            <a:stCxn id="40" idx="1"/>
          </p:cNvCxnSpPr>
          <p:nvPr/>
        </p:nvCxnSpPr>
        <p:spPr bwMode="auto">
          <a:xfrm rot="10800000">
            <a:off x="6643702" y="3090683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39 - Ορθογώνιο"/>
          <p:cNvSpPr/>
          <p:nvPr/>
        </p:nvSpPr>
        <p:spPr bwMode="auto">
          <a:xfrm>
            <a:off x="6929486" y="2643182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20</a:t>
            </a:r>
          </a:p>
        </p:txBody>
      </p:sp>
      <p:cxnSp>
        <p:nvCxnSpPr>
          <p:cNvPr id="49" name="48 - Ευθύγραμμο βέλος σύνδεσης"/>
          <p:cNvCxnSpPr>
            <a:stCxn id="50" idx="1"/>
          </p:cNvCxnSpPr>
          <p:nvPr/>
        </p:nvCxnSpPr>
        <p:spPr bwMode="auto">
          <a:xfrm rot="10800000">
            <a:off x="7358050" y="3090683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49 - Ορθογώνιο"/>
          <p:cNvSpPr/>
          <p:nvPr/>
        </p:nvSpPr>
        <p:spPr bwMode="auto">
          <a:xfrm>
            <a:off x="7643834" y="2643182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C1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(24)</a:t>
            </a:r>
            <a:endParaRPr lang="en-US" sz="1600" dirty="0" smtClean="0">
              <a:latin typeface="Consolas" pitchFamily="49" charset="0"/>
            </a:endParaRPr>
          </a:p>
        </p:txBody>
      </p:sp>
      <p:sp>
        <p:nvSpPr>
          <p:cNvPr id="51" name="50 - Ρόμβος"/>
          <p:cNvSpPr/>
          <p:nvPr/>
        </p:nvSpPr>
        <p:spPr bwMode="auto">
          <a:xfrm>
            <a:off x="7786710" y="2357430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io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52" name="51 - Ευθύγραμμο βέλος σύνδεσης"/>
          <p:cNvCxnSpPr>
            <a:stCxn id="53" idx="1"/>
          </p:cNvCxnSpPr>
          <p:nvPr/>
        </p:nvCxnSpPr>
        <p:spPr bwMode="auto">
          <a:xfrm rot="10800000">
            <a:off x="8072430" y="3090683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3" name="52 - Ορθογώνιο"/>
          <p:cNvSpPr/>
          <p:nvPr/>
        </p:nvSpPr>
        <p:spPr bwMode="auto">
          <a:xfrm>
            <a:off x="8358214" y="2643182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C2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(32)</a:t>
            </a:r>
            <a:endParaRPr lang="en-US" sz="1600" dirty="0" smtClean="0">
              <a:latin typeface="Consolas" pitchFamily="49" charset="0"/>
            </a:endParaRPr>
          </a:p>
        </p:txBody>
      </p:sp>
      <p:sp>
        <p:nvSpPr>
          <p:cNvPr id="54" name="53 - Ρόμβος"/>
          <p:cNvSpPr/>
          <p:nvPr/>
        </p:nvSpPr>
        <p:spPr bwMode="auto">
          <a:xfrm>
            <a:off x="8501090" y="2357430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io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55" name="54 - Ρόμβος"/>
          <p:cNvSpPr/>
          <p:nvPr/>
        </p:nvSpPr>
        <p:spPr bwMode="auto">
          <a:xfrm>
            <a:off x="8643934" y="2143116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io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60" name="59 - Ευθύγραμμο βέλος σύνδεσης"/>
          <p:cNvCxnSpPr/>
          <p:nvPr/>
        </p:nvCxnSpPr>
        <p:spPr bwMode="auto">
          <a:xfrm rot="10800000">
            <a:off x="1142976" y="4500570"/>
            <a:ext cx="2071702" cy="1588"/>
          </a:xfrm>
          <a:prstGeom prst="straightConnector1">
            <a:avLst/>
          </a:prstGeom>
          <a:noFill/>
          <a:ln w="41275" cap="flat" cmpd="tri" algn="ctr">
            <a:solidFill>
              <a:srgbClr val="008000"/>
            </a:solidFill>
            <a:prstDash val="solid"/>
            <a:round/>
            <a:headEnd type="none" w="med" len="med"/>
            <a:tailEnd type="none"/>
          </a:ln>
          <a:effectLst/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Εγγραφές</a:t>
            </a:r>
            <a:r>
              <a:rPr lang="en-US" dirty="0"/>
              <a:t> </a:t>
            </a:r>
            <a:r>
              <a:rPr lang="en-US" dirty="0" err="1"/>
              <a:t>στον</a:t>
            </a:r>
            <a:r>
              <a:rPr lang="en-US" dirty="0"/>
              <a:t> </a:t>
            </a:r>
            <a:r>
              <a:rPr lang="en-US" dirty="0" err="1"/>
              <a:t>Πίνακα</a:t>
            </a:r>
            <a:endParaRPr lang="el-GR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7713" y="1858963"/>
            <a:ext cx="7772400" cy="4572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</a:pPr>
            <a:endParaRPr lang="el-GR" sz="1800" b="1" dirty="0" smtClean="0"/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sz="1800" b="1" dirty="0" smtClean="0"/>
              <a:t>Record Entity</a:t>
            </a:r>
            <a:r>
              <a:rPr lang="el-GR" sz="1800" b="1" dirty="0" smtClean="0"/>
              <a:t> (συνέχεια)</a:t>
            </a:r>
            <a:endParaRPr lang="el-GR" sz="2000" dirty="0" smtClean="0"/>
          </a:p>
          <a:p>
            <a:pPr lvl="2">
              <a:lnSpc>
                <a:spcPct val="100000"/>
              </a:lnSpc>
            </a:pPr>
            <a:r>
              <a:rPr lang="el-GR" sz="1800" dirty="0" smtClean="0"/>
              <a:t>Σ</a:t>
            </a:r>
            <a:r>
              <a:rPr lang="en-US" sz="1800" dirty="0" err="1" smtClean="0"/>
              <a:t>ταθερ</a:t>
            </a:r>
            <a:r>
              <a:rPr lang="el-GR" sz="1800" dirty="0" smtClean="0"/>
              <a:t>ά</a:t>
            </a:r>
            <a:endParaRPr lang="en-US" sz="1500" dirty="0" smtClean="0"/>
          </a:p>
          <a:p>
            <a:pPr lvl="3">
              <a:lnSpc>
                <a:spcPct val="100000"/>
              </a:lnSpc>
            </a:pPr>
            <a:r>
              <a:rPr lang="en-US" sz="1800" dirty="0" smtClean="0"/>
              <a:t>string name</a:t>
            </a:r>
          </a:p>
          <a:p>
            <a:pPr lvl="3">
              <a:lnSpc>
                <a:spcPct val="100000"/>
              </a:lnSpc>
            </a:pPr>
            <a:r>
              <a:rPr lang="en-US" sz="1800" dirty="0" smtClean="0"/>
              <a:t>string value (</a:t>
            </a:r>
            <a:r>
              <a:rPr lang="en-US" sz="1800" dirty="0" err="1" smtClean="0"/>
              <a:t>τιμή</a:t>
            </a:r>
            <a:r>
              <a:rPr lang="en-US" sz="1800" dirty="0" smtClean="0"/>
              <a:t> </a:t>
            </a:r>
            <a:r>
              <a:rPr lang="en-US" sz="1800" dirty="0" err="1" smtClean="0"/>
              <a:t>της</a:t>
            </a:r>
            <a:r>
              <a:rPr lang="en-US" sz="1800" dirty="0" smtClean="0"/>
              <a:t> </a:t>
            </a:r>
            <a:r>
              <a:rPr lang="en-US" sz="1800" dirty="0" err="1" smtClean="0"/>
              <a:t>σταθεράς</a:t>
            </a:r>
            <a:r>
              <a:rPr lang="en-US" sz="1800" dirty="0" smtClean="0"/>
              <a:t>)</a:t>
            </a:r>
          </a:p>
          <a:p>
            <a:pPr lvl="2">
              <a:lnSpc>
                <a:spcPct val="100000"/>
              </a:lnSpc>
            </a:pPr>
            <a:r>
              <a:rPr lang="el-GR" sz="1800" dirty="0" err="1" smtClean="0"/>
              <a:t>Π</a:t>
            </a:r>
            <a:r>
              <a:rPr lang="en-US" sz="1800" dirty="0" err="1" smtClean="0"/>
              <a:t>αράμετρος</a:t>
            </a:r>
            <a:endParaRPr lang="en-US" sz="1800" dirty="0"/>
          </a:p>
          <a:p>
            <a:pPr lvl="3">
              <a:lnSpc>
                <a:spcPct val="100000"/>
              </a:lnSpc>
            </a:pPr>
            <a:r>
              <a:rPr lang="en-US" sz="1800" dirty="0" smtClean="0"/>
              <a:t>string name</a:t>
            </a:r>
          </a:p>
          <a:p>
            <a:pPr lvl="3">
              <a:lnSpc>
                <a:spcPct val="100000"/>
              </a:lnSpc>
            </a:pP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/>
              <a:t>parMode</a:t>
            </a:r>
            <a:r>
              <a:rPr lang="en-US" sz="1800" dirty="0"/>
              <a:t> (</a:t>
            </a:r>
            <a:r>
              <a:rPr lang="en-US" sz="1800" dirty="0" err="1"/>
              <a:t>τρόπος</a:t>
            </a:r>
            <a:r>
              <a:rPr lang="en-US" sz="1800" dirty="0"/>
              <a:t> </a:t>
            </a:r>
            <a:r>
              <a:rPr lang="en-US" sz="1800" dirty="0" err="1"/>
              <a:t>περάσματος</a:t>
            </a:r>
            <a:r>
              <a:rPr lang="en-US" sz="1800" dirty="0"/>
              <a:t>)</a:t>
            </a:r>
          </a:p>
          <a:p>
            <a:pPr lvl="3">
              <a:lnSpc>
                <a:spcPct val="100000"/>
              </a:lnSpc>
            </a:pPr>
            <a:r>
              <a:rPr lang="en-US" sz="1800" dirty="0" err="1"/>
              <a:t>int</a:t>
            </a:r>
            <a:r>
              <a:rPr lang="en-US" sz="1800" dirty="0"/>
              <a:t> offset (</a:t>
            </a:r>
            <a:r>
              <a:rPr lang="en-US" sz="1800" dirty="0" err="1"/>
              <a:t>απόσταση</a:t>
            </a:r>
            <a:r>
              <a:rPr lang="en-US" sz="1800" dirty="0"/>
              <a:t> </a:t>
            </a:r>
            <a:r>
              <a:rPr lang="en-US" sz="1800" dirty="0" err="1"/>
              <a:t>από</a:t>
            </a:r>
            <a:r>
              <a:rPr lang="en-US" sz="1800" dirty="0"/>
              <a:t> </a:t>
            </a:r>
            <a:r>
              <a:rPr lang="en-US" sz="1800" dirty="0" err="1"/>
              <a:t>την</a:t>
            </a:r>
            <a:r>
              <a:rPr lang="en-US" sz="1800" dirty="0"/>
              <a:t> </a:t>
            </a:r>
            <a:r>
              <a:rPr lang="en-US" sz="1800" dirty="0" err="1"/>
              <a:t>κορυφή</a:t>
            </a:r>
            <a:r>
              <a:rPr lang="en-US" sz="1800" dirty="0"/>
              <a:t> </a:t>
            </a:r>
            <a:r>
              <a:rPr lang="en-US" sz="1800" dirty="0" err="1"/>
              <a:t>της</a:t>
            </a:r>
            <a:r>
              <a:rPr lang="en-US" sz="1800" dirty="0"/>
              <a:t> </a:t>
            </a:r>
            <a:r>
              <a:rPr lang="en-US" sz="1800" dirty="0" err="1"/>
              <a:t>στοίβας</a:t>
            </a:r>
            <a:r>
              <a:rPr lang="en-US" sz="1800" dirty="0"/>
              <a:t>)</a:t>
            </a:r>
          </a:p>
          <a:p>
            <a:pPr lvl="2">
              <a:lnSpc>
                <a:spcPct val="100000"/>
              </a:lnSpc>
            </a:pPr>
            <a:r>
              <a:rPr lang="el-GR" sz="1800" dirty="0" err="1" smtClean="0"/>
              <a:t>Π</a:t>
            </a:r>
            <a:r>
              <a:rPr lang="en-US" sz="1800" dirty="0" err="1" smtClean="0"/>
              <a:t>ροσωρινή</a:t>
            </a:r>
            <a:r>
              <a:rPr lang="en-US" sz="1800" dirty="0" smtClean="0"/>
              <a:t> </a:t>
            </a:r>
            <a:r>
              <a:rPr lang="en-US" sz="1800" dirty="0" err="1"/>
              <a:t>μεταβλητή</a:t>
            </a:r>
            <a:endParaRPr lang="en-US" sz="1800" dirty="0"/>
          </a:p>
          <a:p>
            <a:pPr lvl="3">
              <a:lnSpc>
                <a:spcPct val="100000"/>
              </a:lnSpc>
            </a:pPr>
            <a:r>
              <a:rPr lang="en-US" sz="1800" dirty="0" smtClean="0"/>
              <a:t>string name</a:t>
            </a:r>
          </a:p>
          <a:p>
            <a:pPr lvl="3">
              <a:lnSpc>
                <a:spcPct val="100000"/>
              </a:lnSpc>
            </a:pP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/>
              <a:t>offset (</a:t>
            </a:r>
            <a:r>
              <a:rPr lang="en-US" sz="1800" dirty="0" err="1"/>
              <a:t>απόσταση</a:t>
            </a:r>
            <a:r>
              <a:rPr lang="en-US" sz="1800" dirty="0"/>
              <a:t> </a:t>
            </a:r>
            <a:r>
              <a:rPr lang="en-US" sz="1800" dirty="0" err="1"/>
              <a:t>από</a:t>
            </a:r>
            <a:r>
              <a:rPr lang="en-US" sz="1800" dirty="0"/>
              <a:t> </a:t>
            </a:r>
            <a:r>
              <a:rPr lang="en-US" sz="1800" dirty="0" err="1"/>
              <a:t>την</a:t>
            </a:r>
            <a:r>
              <a:rPr lang="en-US" sz="1800" dirty="0"/>
              <a:t> </a:t>
            </a:r>
            <a:r>
              <a:rPr lang="en-US" sz="1800" dirty="0" err="1"/>
              <a:t>κορυφή</a:t>
            </a:r>
            <a:r>
              <a:rPr lang="en-US" sz="1800" dirty="0"/>
              <a:t> </a:t>
            </a:r>
            <a:r>
              <a:rPr lang="en-US" sz="1800" dirty="0" err="1"/>
              <a:t>της</a:t>
            </a:r>
            <a:r>
              <a:rPr lang="en-US" sz="1800" dirty="0"/>
              <a:t> </a:t>
            </a:r>
            <a:r>
              <a:rPr lang="en-US" sz="1800" dirty="0" err="1"/>
              <a:t>στοίβας</a:t>
            </a:r>
            <a:r>
              <a:rPr lang="en-US" sz="1800" dirty="0"/>
              <a:t>)</a:t>
            </a:r>
          </a:p>
          <a:p>
            <a:pPr lvl="1">
              <a:lnSpc>
                <a:spcPct val="100000"/>
              </a:lnSpc>
              <a:buNone/>
            </a:pPr>
            <a:endParaRPr lang="el-GR" sz="1800" dirty="0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442913" y="3781425"/>
            <a:ext cx="625475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71612"/>
            <a:ext cx="4492342" cy="52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- 3</a:t>
            </a:r>
            <a:endParaRPr lang="el-GR" dirty="0"/>
          </a:p>
        </p:txBody>
      </p:sp>
      <p:sp>
        <p:nvSpPr>
          <p:cNvPr id="4" name="3 - Έλλειψη"/>
          <p:cNvSpPr/>
          <p:nvPr/>
        </p:nvSpPr>
        <p:spPr bwMode="auto">
          <a:xfrm>
            <a:off x="4643438" y="5626732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0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6" name="5 - Ευθύγραμμο βέλος σύνδεσης"/>
          <p:cNvCxnSpPr>
            <a:stCxn id="7" idx="1"/>
            <a:endCxn id="4" idx="6"/>
          </p:cNvCxnSpPr>
          <p:nvPr/>
        </p:nvCxnSpPr>
        <p:spPr bwMode="auto">
          <a:xfrm rot="10800000">
            <a:off x="5214942" y="5876765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6 - Ορθογώνιο"/>
          <p:cNvSpPr/>
          <p:nvPr/>
        </p:nvSpPr>
        <p:spPr bwMode="auto">
          <a:xfrm>
            <a:off x="5500726" y="5429264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12</a:t>
            </a:r>
          </a:p>
        </p:txBody>
      </p:sp>
      <p:cxnSp>
        <p:nvCxnSpPr>
          <p:cNvPr id="11" name="10 - Ευθύγραμμο βέλος σύνδεσης"/>
          <p:cNvCxnSpPr>
            <a:stCxn id="12" idx="1"/>
          </p:cNvCxnSpPr>
          <p:nvPr/>
        </p:nvCxnSpPr>
        <p:spPr bwMode="auto">
          <a:xfrm rot="10800000">
            <a:off x="5929322" y="5876765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11 - Ορθογώνιο"/>
          <p:cNvSpPr/>
          <p:nvPr/>
        </p:nvSpPr>
        <p:spPr bwMode="auto">
          <a:xfrm>
            <a:off x="6215106" y="5429264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b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16</a:t>
            </a:r>
          </a:p>
        </p:txBody>
      </p:sp>
      <p:cxnSp>
        <p:nvCxnSpPr>
          <p:cNvPr id="13" name="12 - Ευθύγραμμο βέλος σύνδεσης"/>
          <p:cNvCxnSpPr>
            <a:stCxn id="14" idx="1"/>
          </p:cNvCxnSpPr>
          <p:nvPr/>
        </p:nvCxnSpPr>
        <p:spPr bwMode="auto">
          <a:xfrm rot="10800000">
            <a:off x="6643702" y="5876765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13 - Ορθογώνιο"/>
          <p:cNvSpPr/>
          <p:nvPr/>
        </p:nvSpPr>
        <p:spPr bwMode="auto">
          <a:xfrm>
            <a:off x="6929486" y="5429264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c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20</a:t>
            </a:r>
          </a:p>
        </p:txBody>
      </p:sp>
      <p:cxnSp>
        <p:nvCxnSpPr>
          <p:cNvPr id="16" name="15 - Ευθύγραμμο βέλος σύνδεσης"/>
          <p:cNvCxnSpPr/>
          <p:nvPr/>
        </p:nvCxnSpPr>
        <p:spPr bwMode="auto">
          <a:xfrm>
            <a:off x="285720" y="4643446"/>
            <a:ext cx="1214446" cy="1588"/>
          </a:xfrm>
          <a:prstGeom prst="straightConnector1">
            <a:avLst/>
          </a:prstGeom>
          <a:noFill/>
          <a:ln w="41275" cap="flat" cmpd="dbl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14 - Ευθύγραμμο βέλος σύνδεσης"/>
          <p:cNvCxnSpPr>
            <a:stCxn id="18" idx="4"/>
          </p:cNvCxnSpPr>
          <p:nvPr/>
        </p:nvCxnSpPr>
        <p:spPr bwMode="auto">
          <a:xfrm rot="5400000">
            <a:off x="4486136" y="5157176"/>
            <a:ext cx="885346" cy="76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17 - Έλλειψη"/>
          <p:cNvSpPr/>
          <p:nvPr/>
        </p:nvSpPr>
        <p:spPr bwMode="auto">
          <a:xfrm>
            <a:off x="4643438" y="4214818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9" name="18 - Ευθύγραμμο βέλος σύνδεσης"/>
          <p:cNvCxnSpPr>
            <a:stCxn id="20" idx="1"/>
            <a:endCxn id="18" idx="6"/>
          </p:cNvCxnSpPr>
          <p:nvPr/>
        </p:nvCxnSpPr>
        <p:spPr bwMode="auto">
          <a:xfrm rot="10800000">
            <a:off x="5214942" y="4464851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19 - Ορθογώνιο"/>
          <p:cNvSpPr/>
          <p:nvPr/>
        </p:nvSpPr>
        <p:spPr bwMode="auto">
          <a:xfrm>
            <a:off x="5500726" y="4017350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x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>
                <a:latin typeface="Consolas" pitchFamily="49" charset="0"/>
              </a:rPr>
              <a:t>cv</a:t>
            </a:r>
            <a:endParaRPr lang="en-US" sz="1600" dirty="0" smtClean="0">
              <a:latin typeface="Consolas" pitchFamily="49" charset="0"/>
            </a:endParaRPr>
          </a:p>
        </p:txBody>
      </p:sp>
      <p:cxnSp>
        <p:nvCxnSpPr>
          <p:cNvPr id="21" name="20 - Ευθύγραμμο βέλος σύνδεσης"/>
          <p:cNvCxnSpPr>
            <a:stCxn id="22" idx="1"/>
          </p:cNvCxnSpPr>
          <p:nvPr/>
        </p:nvCxnSpPr>
        <p:spPr bwMode="auto">
          <a:xfrm rot="10800000">
            <a:off x="5929322" y="4464851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21 - Ορθογώνιο"/>
          <p:cNvSpPr/>
          <p:nvPr/>
        </p:nvSpPr>
        <p:spPr bwMode="auto">
          <a:xfrm>
            <a:off x="6215106" y="4017350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a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16</a:t>
            </a:r>
          </a:p>
        </p:txBody>
      </p:sp>
      <p:cxnSp>
        <p:nvCxnSpPr>
          <p:cNvPr id="23" name="22 - Ευθύγραμμο βέλος σύνδεσης"/>
          <p:cNvCxnSpPr>
            <a:stCxn id="24" idx="1"/>
          </p:cNvCxnSpPr>
          <p:nvPr/>
        </p:nvCxnSpPr>
        <p:spPr bwMode="auto">
          <a:xfrm rot="10800000">
            <a:off x="6643702" y="4464851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23 - Ορθογώνιο"/>
          <p:cNvSpPr/>
          <p:nvPr/>
        </p:nvSpPr>
        <p:spPr bwMode="auto">
          <a:xfrm>
            <a:off x="6929486" y="4017350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20</a:t>
            </a:r>
          </a:p>
        </p:txBody>
      </p:sp>
      <p:cxnSp>
        <p:nvCxnSpPr>
          <p:cNvPr id="26" name="25 - Ευθύγραμμο βέλος σύνδεσης"/>
          <p:cNvCxnSpPr>
            <a:stCxn id="27" idx="1"/>
          </p:cNvCxnSpPr>
          <p:nvPr/>
        </p:nvCxnSpPr>
        <p:spPr bwMode="auto">
          <a:xfrm rot="10800000">
            <a:off x="7358082" y="5876765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26 - Ορθογώνιο"/>
          <p:cNvSpPr/>
          <p:nvPr/>
        </p:nvSpPr>
        <p:spPr bwMode="auto">
          <a:xfrm>
            <a:off x="7643866" y="5429264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A1</a:t>
            </a:r>
            <a:endParaRPr lang="en-US" sz="1600" dirty="0" smtClean="0">
              <a:latin typeface="Consolas" pitchFamily="49" charset="0"/>
            </a:endParaRPr>
          </a:p>
        </p:txBody>
      </p:sp>
      <p:sp>
        <p:nvSpPr>
          <p:cNvPr id="28" name="27 - Ρόμβος"/>
          <p:cNvSpPr/>
          <p:nvPr/>
        </p:nvSpPr>
        <p:spPr bwMode="auto">
          <a:xfrm>
            <a:off x="7786742" y="5143512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in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25" name="24 - Ευθύγραμμο βέλος σύνδεσης"/>
          <p:cNvCxnSpPr>
            <a:stCxn id="29" idx="1"/>
          </p:cNvCxnSpPr>
          <p:nvPr/>
        </p:nvCxnSpPr>
        <p:spPr bwMode="auto">
          <a:xfrm rot="10800000">
            <a:off x="7358050" y="4448005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28 - Ορθογώνιο"/>
          <p:cNvSpPr/>
          <p:nvPr/>
        </p:nvSpPr>
        <p:spPr bwMode="auto">
          <a:xfrm>
            <a:off x="7643834" y="4000504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B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(</a:t>
            </a:r>
            <a:r>
              <a:rPr lang="en-US" sz="1600" b="1" dirty="0" smtClean="0">
                <a:latin typeface="Consolas" pitchFamily="49" charset="0"/>
              </a:rPr>
              <a:t>28</a:t>
            </a:r>
            <a:r>
              <a:rPr lang="en-US" sz="1600" b="1" dirty="0" smtClean="0">
                <a:latin typeface="Consolas" pitchFamily="49" charset="0"/>
              </a:rPr>
              <a:t>)</a:t>
            </a:r>
            <a:endParaRPr lang="en-US" sz="1600" dirty="0" smtClean="0">
              <a:latin typeface="Consolas" pitchFamily="49" charset="0"/>
            </a:endParaRPr>
          </a:p>
        </p:txBody>
      </p:sp>
      <p:sp>
        <p:nvSpPr>
          <p:cNvPr id="30" name="29 - Ρόμβος"/>
          <p:cNvSpPr/>
          <p:nvPr/>
        </p:nvSpPr>
        <p:spPr bwMode="auto">
          <a:xfrm>
            <a:off x="7786710" y="3714752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io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31" name="30 - Ρόμβος"/>
          <p:cNvSpPr/>
          <p:nvPr/>
        </p:nvSpPr>
        <p:spPr bwMode="auto">
          <a:xfrm>
            <a:off x="8143900" y="3714752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in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33" name="32 - Ευθύγραμμο βέλος σύνδεσης"/>
          <p:cNvCxnSpPr>
            <a:stCxn id="34" idx="4"/>
          </p:cNvCxnSpPr>
          <p:nvPr/>
        </p:nvCxnSpPr>
        <p:spPr bwMode="auto">
          <a:xfrm rot="5400000">
            <a:off x="4486136" y="3799854"/>
            <a:ext cx="885346" cy="76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33 - Έλλειψη"/>
          <p:cNvSpPr/>
          <p:nvPr/>
        </p:nvSpPr>
        <p:spPr bwMode="auto">
          <a:xfrm>
            <a:off x="4643438" y="2857496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2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35" name="34 - Ευθύγραμμο βέλος σύνδεσης"/>
          <p:cNvCxnSpPr>
            <a:stCxn id="36" idx="1"/>
          </p:cNvCxnSpPr>
          <p:nvPr/>
        </p:nvCxnSpPr>
        <p:spPr bwMode="auto">
          <a:xfrm rot="10800000">
            <a:off x="5214942" y="3090683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35 - Ορθογώνιο"/>
          <p:cNvSpPr/>
          <p:nvPr/>
        </p:nvSpPr>
        <p:spPr bwMode="auto">
          <a:xfrm>
            <a:off x="5500726" y="2643182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x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ref</a:t>
            </a:r>
          </a:p>
        </p:txBody>
      </p:sp>
      <p:cxnSp>
        <p:nvCxnSpPr>
          <p:cNvPr id="37" name="36 - Ευθύγραμμο βέλος σύνδεσης"/>
          <p:cNvCxnSpPr>
            <a:stCxn id="38" idx="1"/>
          </p:cNvCxnSpPr>
          <p:nvPr/>
        </p:nvCxnSpPr>
        <p:spPr bwMode="auto">
          <a:xfrm rot="10800000">
            <a:off x="5929322" y="3090683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37 - Ορθογώνιο"/>
          <p:cNvSpPr/>
          <p:nvPr/>
        </p:nvSpPr>
        <p:spPr bwMode="auto">
          <a:xfrm>
            <a:off x="6215106" y="2643182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y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16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>
                <a:latin typeface="Consolas" pitchFamily="49" charset="0"/>
              </a:rPr>
              <a:t>cv</a:t>
            </a:r>
            <a:endParaRPr lang="en-US" sz="1600" dirty="0" smtClean="0">
              <a:latin typeface="Consolas" pitchFamily="49" charset="0"/>
            </a:endParaRPr>
          </a:p>
        </p:txBody>
      </p:sp>
      <p:cxnSp>
        <p:nvCxnSpPr>
          <p:cNvPr id="39" name="38 - Ευθύγραμμο βέλος σύνδεσης"/>
          <p:cNvCxnSpPr>
            <a:stCxn id="40" idx="1"/>
          </p:cNvCxnSpPr>
          <p:nvPr/>
        </p:nvCxnSpPr>
        <p:spPr bwMode="auto">
          <a:xfrm rot="10800000">
            <a:off x="6643702" y="3090683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39 - Ορθογώνιο"/>
          <p:cNvSpPr/>
          <p:nvPr/>
        </p:nvSpPr>
        <p:spPr bwMode="auto">
          <a:xfrm>
            <a:off x="6929486" y="2643182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20</a:t>
            </a:r>
          </a:p>
        </p:txBody>
      </p:sp>
      <p:cxnSp>
        <p:nvCxnSpPr>
          <p:cNvPr id="49" name="48 - Ευθύγραμμο βέλος σύνδεσης"/>
          <p:cNvCxnSpPr>
            <a:stCxn id="50" idx="1"/>
          </p:cNvCxnSpPr>
          <p:nvPr/>
        </p:nvCxnSpPr>
        <p:spPr bwMode="auto">
          <a:xfrm rot="10800000">
            <a:off x="7358050" y="3090683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49 - Ορθογώνιο"/>
          <p:cNvSpPr/>
          <p:nvPr/>
        </p:nvSpPr>
        <p:spPr bwMode="auto">
          <a:xfrm>
            <a:off x="7643834" y="2643182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C1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(24)</a:t>
            </a:r>
            <a:endParaRPr lang="en-US" sz="1600" dirty="0" smtClean="0">
              <a:latin typeface="Consolas" pitchFamily="49" charset="0"/>
            </a:endParaRPr>
          </a:p>
        </p:txBody>
      </p:sp>
      <p:sp>
        <p:nvSpPr>
          <p:cNvPr id="51" name="50 - Ρόμβος"/>
          <p:cNvSpPr/>
          <p:nvPr/>
        </p:nvSpPr>
        <p:spPr bwMode="auto">
          <a:xfrm>
            <a:off x="7786710" y="2357430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io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52" name="51 - Ευθύγραμμο βέλος σύνδεσης"/>
          <p:cNvCxnSpPr>
            <a:stCxn id="53" idx="1"/>
          </p:cNvCxnSpPr>
          <p:nvPr/>
        </p:nvCxnSpPr>
        <p:spPr bwMode="auto">
          <a:xfrm rot="10800000">
            <a:off x="8072430" y="3090683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3" name="52 - Ορθογώνιο"/>
          <p:cNvSpPr/>
          <p:nvPr/>
        </p:nvSpPr>
        <p:spPr bwMode="auto">
          <a:xfrm>
            <a:off x="8358214" y="2643182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C2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(32)</a:t>
            </a:r>
            <a:endParaRPr lang="en-US" sz="1600" dirty="0" smtClean="0">
              <a:latin typeface="Consolas" pitchFamily="49" charset="0"/>
            </a:endParaRPr>
          </a:p>
        </p:txBody>
      </p:sp>
      <p:sp>
        <p:nvSpPr>
          <p:cNvPr id="54" name="53 - Ρόμβος"/>
          <p:cNvSpPr/>
          <p:nvPr/>
        </p:nvSpPr>
        <p:spPr bwMode="auto">
          <a:xfrm>
            <a:off x="8501090" y="2357430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io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55" name="54 - Ρόμβος"/>
          <p:cNvSpPr/>
          <p:nvPr/>
        </p:nvSpPr>
        <p:spPr bwMode="auto">
          <a:xfrm>
            <a:off x="8643934" y="2143116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io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62" name="61 - Ευθύγραμμο βέλος σύνδεσης"/>
          <p:cNvCxnSpPr>
            <a:stCxn id="63" idx="3"/>
            <a:endCxn id="54" idx="1"/>
          </p:cNvCxnSpPr>
          <p:nvPr/>
        </p:nvCxnSpPr>
        <p:spPr bwMode="auto">
          <a:xfrm>
            <a:off x="8072462" y="1821645"/>
            <a:ext cx="428628" cy="75009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3" name="62 - Ορθογώνιο"/>
          <p:cNvSpPr/>
          <p:nvPr/>
        </p:nvSpPr>
        <p:spPr bwMode="auto">
          <a:xfrm>
            <a:off x="7643834" y="1357298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T_4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24</a:t>
            </a:r>
            <a:endParaRPr lang="en-US" sz="1600" dirty="0" smtClean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71612"/>
            <a:ext cx="4492342" cy="52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- 3</a:t>
            </a:r>
            <a:endParaRPr lang="el-GR" dirty="0"/>
          </a:p>
        </p:txBody>
      </p:sp>
      <p:sp>
        <p:nvSpPr>
          <p:cNvPr id="4" name="3 - Έλλειψη"/>
          <p:cNvSpPr/>
          <p:nvPr/>
        </p:nvSpPr>
        <p:spPr bwMode="auto">
          <a:xfrm>
            <a:off x="4643438" y="5626732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0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6" name="5 - Ευθύγραμμο βέλος σύνδεσης"/>
          <p:cNvCxnSpPr>
            <a:stCxn id="7" idx="1"/>
            <a:endCxn id="4" idx="6"/>
          </p:cNvCxnSpPr>
          <p:nvPr/>
        </p:nvCxnSpPr>
        <p:spPr bwMode="auto">
          <a:xfrm rot="10800000">
            <a:off x="5214942" y="5876765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6 - Ορθογώνιο"/>
          <p:cNvSpPr/>
          <p:nvPr/>
        </p:nvSpPr>
        <p:spPr bwMode="auto">
          <a:xfrm>
            <a:off x="5500726" y="5429264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12</a:t>
            </a:r>
          </a:p>
        </p:txBody>
      </p:sp>
      <p:cxnSp>
        <p:nvCxnSpPr>
          <p:cNvPr id="11" name="10 - Ευθύγραμμο βέλος σύνδεσης"/>
          <p:cNvCxnSpPr>
            <a:stCxn id="12" idx="1"/>
          </p:cNvCxnSpPr>
          <p:nvPr/>
        </p:nvCxnSpPr>
        <p:spPr bwMode="auto">
          <a:xfrm rot="10800000">
            <a:off x="5929322" y="5876765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11 - Ορθογώνιο"/>
          <p:cNvSpPr/>
          <p:nvPr/>
        </p:nvSpPr>
        <p:spPr bwMode="auto">
          <a:xfrm>
            <a:off x="6215106" y="5429264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b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16</a:t>
            </a:r>
          </a:p>
        </p:txBody>
      </p:sp>
      <p:cxnSp>
        <p:nvCxnSpPr>
          <p:cNvPr id="13" name="12 - Ευθύγραμμο βέλος σύνδεσης"/>
          <p:cNvCxnSpPr>
            <a:stCxn id="14" idx="1"/>
          </p:cNvCxnSpPr>
          <p:nvPr/>
        </p:nvCxnSpPr>
        <p:spPr bwMode="auto">
          <a:xfrm rot="10800000">
            <a:off x="6643702" y="5876765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13 - Ορθογώνιο"/>
          <p:cNvSpPr/>
          <p:nvPr/>
        </p:nvSpPr>
        <p:spPr bwMode="auto">
          <a:xfrm>
            <a:off x="6929486" y="5429264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c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20</a:t>
            </a:r>
          </a:p>
        </p:txBody>
      </p:sp>
      <p:cxnSp>
        <p:nvCxnSpPr>
          <p:cNvPr id="15" name="14 - Ευθύγραμμο βέλος σύνδεσης"/>
          <p:cNvCxnSpPr>
            <a:stCxn id="18" idx="4"/>
          </p:cNvCxnSpPr>
          <p:nvPr/>
        </p:nvCxnSpPr>
        <p:spPr bwMode="auto">
          <a:xfrm rot="5400000">
            <a:off x="4486136" y="5157176"/>
            <a:ext cx="885346" cy="76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17 - Έλλειψη"/>
          <p:cNvSpPr/>
          <p:nvPr/>
        </p:nvSpPr>
        <p:spPr bwMode="auto">
          <a:xfrm>
            <a:off x="4643438" y="4214818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9" name="18 - Ευθύγραμμο βέλος σύνδεσης"/>
          <p:cNvCxnSpPr>
            <a:stCxn id="20" idx="1"/>
            <a:endCxn id="18" idx="6"/>
          </p:cNvCxnSpPr>
          <p:nvPr/>
        </p:nvCxnSpPr>
        <p:spPr bwMode="auto">
          <a:xfrm rot="10800000">
            <a:off x="5214942" y="4464851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19 - Ορθογώνιο"/>
          <p:cNvSpPr/>
          <p:nvPr/>
        </p:nvSpPr>
        <p:spPr bwMode="auto">
          <a:xfrm>
            <a:off x="5500726" y="4017350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x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>
                <a:latin typeface="Consolas" pitchFamily="49" charset="0"/>
              </a:rPr>
              <a:t>cv</a:t>
            </a:r>
            <a:endParaRPr lang="en-US" sz="1600" dirty="0" smtClean="0">
              <a:latin typeface="Consolas" pitchFamily="49" charset="0"/>
            </a:endParaRPr>
          </a:p>
        </p:txBody>
      </p:sp>
      <p:cxnSp>
        <p:nvCxnSpPr>
          <p:cNvPr id="21" name="20 - Ευθύγραμμο βέλος σύνδεσης"/>
          <p:cNvCxnSpPr>
            <a:stCxn id="22" idx="1"/>
          </p:cNvCxnSpPr>
          <p:nvPr/>
        </p:nvCxnSpPr>
        <p:spPr bwMode="auto">
          <a:xfrm rot="10800000">
            <a:off x="5929322" y="4464851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21 - Ορθογώνιο"/>
          <p:cNvSpPr/>
          <p:nvPr/>
        </p:nvSpPr>
        <p:spPr bwMode="auto">
          <a:xfrm>
            <a:off x="6215106" y="4017350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a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16</a:t>
            </a:r>
          </a:p>
        </p:txBody>
      </p:sp>
      <p:cxnSp>
        <p:nvCxnSpPr>
          <p:cNvPr id="23" name="22 - Ευθύγραμμο βέλος σύνδεσης"/>
          <p:cNvCxnSpPr>
            <a:stCxn id="24" idx="1"/>
          </p:cNvCxnSpPr>
          <p:nvPr/>
        </p:nvCxnSpPr>
        <p:spPr bwMode="auto">
          <a:xfrm rot="10800000">
            <a:off x="6643702" y="4464851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23 - Ορθογώνιο"/>
          <p:cNvSpPr/>
          <p:nvPr/>
        </p:nvSpPr>
        <p:spPr bwMode="auto">
          <a:xfrm>
            <a:off x="6929486" y="4017350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20</a:t>
            </a:r>
          </a:p>
        </p:txBody>
      </p:sp>
      <p:cxnSp>
        <p:nvCxnSpPr>
          <p:cNvPr id="26" name="25 - Ευθύγραμμο βέλος σύνδεσης"/>
          <p:cNvCxnSpPr>
            <a:stCxn id="27" idx="1"/>
          </p:cNvCxnSpPr>
          <p:nvPr/>
        </p:nvCxnSpPr>
        <p:spPr bwMode="auto">
          <a:xfrm rot="10800000">
            <a:off x="7358082" y="5876765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26 - Ορθογώνιο"/>
          <p:cNvSpPr/>
          <p:nvPr/>
        </p:nvSpPr>
        <p:spPr bwMode="auto">
          <a:xfrm>
            <a:off x="7643866" y="5429264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A1</a:t>
            </a:r>
            <a:endParaRPr lang="en-US" sz="1600" dirty="0" smtClean="0">
              <a:latin typeface="Consolas" pitchFamily="49" charset="0"/>
            </a:endParaRPr>
          </a:p>
        </p:txBody>
      </p:sp>
      <p:sp>
        <p:nvSpPr>
          <p:cNvPr id="28" name="27 - Ρόμβος"/>
          <p:cNvSpPr/>
          <p:nvPr/>
        </p:nvSpPr>
        <p:spPr bwMode="auto">
          <a:xfrm>
            <a:off x="7786742" y="5143512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in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25" name="24 - Ευθύγραμμο βέλος σύνδεσης"/>
          <p:cNvCxnSpPr>
            <a:stCxn id="29" idx="1"/>
          </p:cNvCxnSpPr>
          <p:nvPr/>
        </p:nvCxnSpPr>
        <p:spPr bwMode="auto">
          <a:xfrm rot="10800000">
            <a:off x="7358050" y="4448005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28 - Ορθογώνιο"/>
          <p:cNvSpPr/>
          <p:nvPr/>
        </p:nvSpPr>
        <p:spPr bwMode="auto">
          <a:xfrm>
            <a:off x="7643834" y="4000504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B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(</a:t>
            </a:r>
            <a:r>
              <a:rPr lang="en-US" sz="1600" b="1" dirty="0" smtClean="0">
                <a:latin typeface="Consolas" pitchFamily="49" charset="0"/>
              </a:rPr>
              <a:t>28</a:t>
            </a:r>
            <a:r>
              <a:rPr lang="en-US" sz="1600" b="1" dirty="0" smtClean="0">
                <a:latin typeface="Consolas" pitchFamily="49" charset="0"/>
              </a:rPr>
              <a:t>)</a:t>
            </a:r>
            <a:endParaRPr lang="en-US" sz="1600" dirty="0" smtClean="0">
              <a:latin typeface="Consolas" pitchFamily="49" charset="0"/>
            </a:endParaRPr>
          </a:p>
        </p:txBody>
      </p:sp>
      <p:sp>
        <p:nvSpPr>
          <p:cNvPr id="30" name="29 - Ρόμβος"/>
          <p:cNvSpPr/>
          <p:nvPr/>
        </p:nvSpPr>
        <p:spPr bwMode="auto">
          <a:xfrm>
            <a:off x="7786710" y="3714752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io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31" name="30 - Ρόμβος"/>
          <p:cNvSpPr/>
          <p:nvPr/>
        </p:nvSpPr>
        <p:spPr bwMode="auto">
          <a:xfrm>
            <a:off x="8143900" y="3714752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in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44" name="43 - Ευθύγραμμο βέλος σύνδεσης"/>
          <p:cNvCxnSpPr/>
          <p:nvPr/>
        </p:nvCxnSpPr>
        <p:spPr bwMode="auto">
          <a:xfrm rot="10800000">
            <a:off x="785786" y="4828876"/>
            <a:ext cx="2071702" cy="1588"/>
          </a:xfrm>
          <a:prstGeom prst="straightConnector1">
            <a:avLst/>
          </a:prstGeom>
          <a:noFill/>
          <a:ln w="41275" cap="flat" cmpd="tri" algn="ctr">
            <a:solidFill>
              <a:srgbClr val="008000"/>
            </a:solidFill>
            <a:prstDash val="solid"/>
            <a:round/>
            <a:headEnd type="none" w="med" len="med"/>
            <a:tailEnd type="none"/>
          </a:ln>
          <a:effectLst/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71612"/>
            <a:ext cx="4492342" cy="52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- 3</a:t>
            </a:r>
            <a:endParaRPr lang="el-GR" dirty="0"/>
          </a:p>
        </p:txBody>
      </p:sp>
      <p:sp>
        <p:nvSpPr>
          <p:cNvPr id="4" name="3 - Έλλειψη"/>
          <p:cNvSpPr/>
          <p:nvPr/>
        </p:nvSpPr>
        <p:spPr bwMode="auto">
          <a:xfrm>
            <a:off x="4643438" y="5626732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0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6" name="5 - Ευθύγραμμο βέλος σύνδεσης"/>
          <p:cNvCxnSpPr>
            <a:stCxn id="7" idx="1"/>
            <a:endCxn id="4" idx="6"/>
          </p:cNvCxnSpPr>
          <p:nvPr/>
        </p:nvCxnSpPr>
        <p:spPr bwMode="auto">
          <a:xfrm rot="10800000">
            <a:off x="5214942" y="5876765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6 - Ορθογώνιο"/>
          <p:cNvSpPr/>
          <p:nvPr/>
        </p:nvSpPr>
        <p:spPr bwMode="auto">
          <a:xfrm>
            <a:off x="5500726" y="5429264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12</a:t>
            </a:r>
          </a:p>
        </p:txBody>
      </p:sp>
      <p:cxnSp>
        <p:nvCxnSpPr>
          <p:cNvPr id="11" name="10 - Ευθύγραμμο βέλος σύνδεσης"/>
          <p:cNvCxnSpPr>
            <a:stCxn id="12" idx="1"/>
          </p:cNvCxnSpPr>
          <p:nvPr/>
        </p:nvCxnSpPr>
        <p:spPr bwMode="auto">
          <a:xfrm rot="10800000">
            <a:off x="5929322" y="5876765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11 - Ορθογώνιο"/>
          <p:cNvSpPr/>
          <p:nvPr/>
        </p:nvSpPr>
        <p:spPr bwMode="auto">
          <a:xfrm>
            <a:off x="6215106" y="5429264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b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16</a:t>
            </a:r>
          </a:p>
        </p:txBody>
      </p:sp>
      <p:cxnSp>
        <p:nvCxnSpPr>
          <p:cNvPr id="13" name="12 - Ευθύγραμμο βέλος σύνδεσης"/>
          <p:cNvCxnSpPr>
            <a:stCxn id="14" idx="1"/>
          </p:cNvCxnSpPr>
          <p:nvPr/>
        </p:nvCxnSpPr>
        <p:spPr bwMode="auto">
          <a:xfrm rot="10800000">
            <a:off x="6643702" y="5876765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13 - Ορθογώνιο"/>
          <p:cNvSpPr/>
          <p:nvPr/>
        </p:nvSpPr>
        <p:spPr bwMode="auto">
          <a:xfrm>
            <a:off x="6929486" y="5429264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c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20</a:t>
            </a:r>
          </a:p>
        </p:txBody>
      </p:sp>
      <p:cxnSp>
        <p:nvCxnSpPr>
          <p:cNvPr id="15" name="14 - Ευθύγραμμο βέλος σύνδεσης"/>
          <p:cNvCxnSpPr>
            <a:stCxn id="18" idx="4"/>
          </p:cNvCxnSpPr>
          <p:nvPr/>
        </p:nvCxnSpPr>
        <p:spPr bwMode="auto">
          <a:xfrm rot="5400000">
            <a:off x="4486136" y="5157176"/>
            <a:ext cx="885346" cy="76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17 - Έλλειψη"/>
          <p:cNvSpPr/>
          <p:nvPr/>
        </p:nvSpPr>
        <p:spPr bwMode="auto">
          <a:xfrm>
            <a:off x="4643438" y="4214818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9" name="18 - Ευθύγραμμο βέλος σύνδεσης"/>
          <p:cNvCxnSpPr>
            <a:stCxn id="20" idx="1"/>
            <a:endCxn id="18" idx="6"/>
          </p:cNvCxnSpPr>
          <p:nvPr/>
        </p:nvCxnSpPr>
        <p:spPr bwMode="auto">
          <a:xfrm rot="10800000">
            <a:off x="5214942" y="4464851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19 - Ορθογώνιο"/>
          <p:cNvSpPr/>
          <p:nvPr/>
        </p:nvSpPr>
        <p:spPr bwMode="auto">
          <a:xfrm>
            <a:off x="5500726" y="4017350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x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>
                <a:latin typeface="Consolas" pitchFamily="49" charset="0"/>
              </a:rPr>
              <a:t>cv</a:t>
            </a:r>
            <a:endParaRPr lang="en-US" sz="1600" dirty="0" smtClean="0">
              <a:latin typeface="Consolas" pitchFamily="49" charset="0"/>
            </a:endParaRPr>
          </a:p>
        </p:txBody>
      </p:sp>
      <p:cxnSp>
        <p:nvCxnSpPr>
          <p:cNvPr id="21" name="20 - Ευθύγραμμο βέλος σύνδεσης"/>
          <p:cNvCxnSpPr>
            <a:stCxn id="22" idx="1"/>
          </p:cNvCxnSpPr>
          <p:nvPr/>
        </p:nvCxnSpPr>
        <p:spPr bwMode="auto">
          <a:xfrm rot="10800000">
            <a:off x="5929322" y="4464851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21 - Ορθογώνιο"/>
          <p:cNvSpPr/>
          <p:nvPr/>
        </p:nvSpPr>
        <p:spPr bwMode="auto">
          <a:xfrm>
            <a:off x="6215106" y="4017350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a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16</a:t>
            </a:r>
          </a:p>
        </p:txBody>
      </p:sp>
      <p:cxnSp>
        <p:nvCxnSpPr>
          <p:cNvPr id="23" name="22 - Ευθύγραμμο βέλος σύνδεσης"/>
          <p:cNvCxnSpPr>
            <a:stCxn id="24" idx="1"/>
          </p:cNvCxnSpPr>
          <p:nvPr/>
        </p:nvCxnSpPr>
        <p:spPr bwMode="auto">
          <a:xfrm rot="10800000">
            <a:off x="6643702" y="4464851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23 - Ορθογώνιο"/>
          <p:cNvSpPr/>
          <p:nvPr/>
        </p:nvSpPr>
        <p:spPr bwMode="auto">
          <a:xfrm>
            <a:off x="6929486" y="4017350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20</a:t>
            </a:r>
          </a:p>
        </p:txBody>
      </p:sp>
      <p:cxnSp>
        <p:nvCxnSpPr>
          <p:cNvPr id="26" name="25 - Ευθύγραμμο βέλος σύνδεσης"/>
          <p:cNvCxnSpPr>
            <a:stCxn id="27" idx="1"/>
          </p:cNvCxnSpPr>
          <p:nvPr/>
        </p:nvCxnSpPr>
        <p:spPr bwMode="auto">
          <a:xfrm rot="10800000">
            <a:off x="7358082" y="5876765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26 - Ορθογώνιο"/>
          <p:cNvSpPr/>
          <p:nvPr/>
        </p:nvSpPr>
        <p:spPr bwMode="auto">
          <a:xfrm>
            <a:off x="7643866" y="5429264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A1</a:t>
            </a:r>
            <a:endParaRPr lang="en-US" sz="1600" dirty="0" smtClean="0">
              <a:latin typeface="Consolas" pitchFamily="49" charset="0"/>
            </a:endParaRPr>
          </a:p>
        </p:txBody>
      </p:sp>
      <p:sp>
        <p:nvSpPr>
          <p:cNvPr id="28" name="27 - Ρόμβος"/>
          <p:cNvSpPr/>
          <p:nvPr/>
        </p:nvSpPr>
        <p:spPr bwMode="auto">
          <a:xfrm>
            <a:off x="7786742" y="5143512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in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25" name="24 - Ευθύγραμμο βέλος σύνδεσης"/>
          <p:cNvCxnSpPr>
            <a:stCxn id="29" idx="1"/>
          </p:cNvCxnSpPr>
          <p:nvPr/>
        </p:nvCxnSpPr>
        <p:spPr bwMode="auto">
          <a:xfrm rot="10800000">
            <a:off x="7358050" y="4448005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28 - Ορθογώνιο"/>
          <p:cNvSpPr/>
          <p:nvPr/>
        </p:nvSpPr>
        <p:spPr bwMode="auto">
          <a:xfrm>
            <a:off x="7643834" y="4000504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B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(</a:t>
            </a:r>
            <a:r>
              <a:rPr lang="en-US" sz="1600" b="1" dirty="0" smtClean="0">
                <a:latin typeface="Consolas" pitchFamily="49" charset="0"/>
              </a:rPr>
              <a:t>28</a:t>
            </a:r>
            <a:r>
              <a:rPr lang="en-US" sz="1600" b="1" dirty="0" smtClean="0">
                <a:latin typeface="Consolas" pitchFamily="49" charset="0"/>
              </a:rPr>
              <a:t>)</a:t>
            </a:r>
            <a:endParaRPr lang="en-US" sz="1600" dirty="0" smtClean="0">
              <a:latin typeface="Consolas" pitchFamily="49" charset="0"/>
            </a:endParaRPr>
          </a:p>
        </p:txBody>
      </p:sp>
      <p:sp>
        <p:nvSpPr>
          <p:cNvPr id="30" name="29 - Ρόμβος"/>
          <p:cNvSpPr/>
          <p:nvPr/>
        </p:nvSpPr>
        <p:spPr bwMode="auto">
          <a:xfrm>
            <a:off x="7786710" y="3714752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io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31" name="30 - Ρόμβος"/>
          <p:cNvSpPr/>
          <p:nvPr/>
        </p:nvSpPr>
        <p:spPr bwMode="auto">
          <a:xfrm>
            <a:off x="7929586" y="3500438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in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32" name="31 - Ευθύγραμμο βέλος σύνδεσης"/>
          <p:cNvCxnSpPr/>
          <p:nvPr/>
        </p:nvCxnSpPr>
        <p:spPr bwMode="auto">
          <a:xfrm rot="10800000">
            <a:off x="2571736" y="5214950"/>
            <a:ext cx="1143008" cy="1588"/>
          </a:xfrm>
          <a:prstGeom prst="straightConnector1">
            <a:avLst/>
          </a:prstGeom>
          <a:noFill/>
          <a:ln w="41275" cap="flat" cmpd="dbl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32 - Ευθύγραμμο βέλος σύνδεσης"/>
          <p:cNvCxnSpPr>
            <a:stCxn id="34" idx="1"/>
          </p:cNvCxnSpPr>
          <p:nvPr/>
        </p:nvCxnSpPr>
        <p:spPr bwMode="auto">
          <a:xfrm rot="10800000">
            <a:off x="8072398" y="4448005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33 - Ορθογώνιο"/>
          <p:cNvSpPr/>
          <p:nvPr/>
        </p:nvSpPr>
        <p:spPr bwMode="auto">
          <a:xfrm>
            <a:off x="8358182" y="4000504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B2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(32)</a:t>
            </a:r>
            <a:endParaRPr lang="en-US" sz="1600" dirty="0" smtClean="0">
              <a:latin typeface="Consolas" pitchFamily="49" charset="0"/>
            </a:endParaRPr>
          </a:p>
        </p:txBody>
      </p:sp>
      <p:sp>
        <p:nvSpPr>
          <p:cNvPr id="35" name="34 - Ρόμβος"/>
          <p:cNvSpPr/>
          <p:nvPr/>
        </p:nvSpPr>
        <p:spPr bwMode="auto">
          <a:xfrm>
            <a:off x="8501058" y="3714752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in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37" name="36 - Ευθύγραμμο βέλος σύνδεσης"/>
          <p:cNvCxnSpPr>
            <a:stCxn id="38" idx="4"/>
          </p:cNvCxnSpPr>
          <p:nvPr/>
        </p:nvCxnSpPr>
        <p:spPr bwMode="auto">
          <a:xfrm rot="5400000">
            <a:off x="4486136" y="3799854"/>
            <a:ext cx="885346" cy="76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37 - Έλλειψη"/>
          <p:cNvSpPr/>
          <p:nvPr/>
        </p:nvSpPr>
        <p:spPr bwMode="auto">
          <a:xfrm>
            <a:off x="4643438" y="2857496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2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39" name="38 - Ευθύγραμμο βέλος σύνδεσης"/>
          <p:cNvCxnSpPr>
            <a:stCxn id="40" idx="1"/>
          </p:cNvCxnSpPr>
          <p:nvPr/>
        </p:nvCxnSpPr>
        <p:spPr bwMode="auto">
          <a:xfrm rot="10800000">
            <a:off x="5214942" y="3090683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39 - Ορθογώνιο"/>
          <p:cNvSpPr/>
          <p:nvPr/>
        </p:nvSpPr>
        <p:spPr bwMode="auto">
          <a:xfrm>
            <a:off x="5500726" y="2643182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x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>
                <a:latin typeface="Consolas" pitchFamily="49" charset="0"/>
              </a:rPr>
              <a:t>cv</a:t>
            </a:r>
            <a:endParaRPr lang="en-US" sz="1600" dirty="0" smtClean="0">
              <a:latin typeface="Consolas" pitchFamily="49" charset="0"/>
            </a:endParaRPr>
          </a:p>
        </p:txBody>
      </p:sp>
      <p:cxnSp>
        <p:nvCxnSpPr>
          <p:cNvPr id="41" name="40 - Ευθύγραμμο βέλος σύνδεσης"/>
          <p:cNvCxnSpPr>
            <a:stCxn id="42" idx="1"/>
          </p:cNvCxnSpPr>
          <p:nvPr/>
        </p:nvCxnSpPr>
        <p:spPr bwMode="auto">
          <a:xfrm rot="10800000">
            <a:off x="5929322" y="3090683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41 - Ορθογώνιο"/>
          <p:cNvSpPr/>
          <p:nvPr/>
        </p:nvSpPr>
        <p:spPr bwMode="auto">
          <a:xfrm>
            <a:off x="6215106" y="2643182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a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16</a:t>
            </a:r>
          </a:p>
        </p:txBody>
      </p:sp>
      <p:cxnSp>
        <p:nvCxnSpPr>
          <p:cNvPr id="43" name="42 - Ευθύγραμμο βέλος σύνδεσης"/>
          <p:cNvCxnSpPr>
            <a:stCxn id="45" idx="1"/>
          </p:cNvCxnSpPr>
          <p:nvPr/>
        </p:nvCxnSpPr>
        <p:spPr bwMode="auto">
          <a:xfrm rot="10800000">
            <a:off x="6643702" y="3090683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44 - Ορθογώνιο"/>
          <p:cNvSpPr/>
          <p:nvPr/>
        </p:nvSpPr>
        <p:spPr bwMode="auto">
          <a:xfrm>
            <a:off x="6929486" y="2643182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20</a:t>
            </a:r>
          </a:p>
        </p:txBody>
      </p:sp>
      <p:cxnSp>
        <p:nvCxnSpPr>
          <p:cNvPr id="46" name="45 - Ευθύγραμμο βέλος σύνδεσης"/>
          <p:cNvCxnSpPr>
            <a:stCxn id="47" idx="1"/>
          </p:cNvCxnSpPr>
          <p:nvPr/>
        </p:nvCxnSpPr>
        <p:spPr bwMode="auto">
          <a:xfrm rot="10800000">
            <a:off x="7358050" y="3090683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46 - Ορθογώνιο"/>
          <p:cNvSpPr/>
          <p:nvPr/>
        </p:nvSpPr>
        <p:spPr bwMode="auto">
          <a:xfrm>
            <a:off x="7643834" y="2643182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T_5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24</a:t>
            </a:r>
          </a:p>
        </p:txBody>
      </p:sp>
      <p:cxnSp>
        <p:nvCxnSpPr>
          <p:cNvPr id="48" name="47 - Ευθύγραμμο βέλος σύνδεσης"/>
          <p:cNvCxnSpPr>
            <a:stCxn id="49" idx="1"/>
          </p:cNvCxnSpPr>
          <p:nvPr/>
        </p:nvCxnSpPr>
        <p:spPr bwMode="auto">
          <a:xfrm rot="10800000">
            <a:off x="8072430" y="3090683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48 - Ορθογώνιο"/>
          <p:cNvSpPr/>
          <p:nvPr/>
        </p:nvSpPr>
        <p:spPr bwMode="auto">
          <a:xfrm>
            <a:off x="8358214" y="2643182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T_6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28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71612"/>
            <a:ext cx="4492342" cy="52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- 3</a:t>
            </a:r>
            <a:endParaRPr lang="el-GR" dirty="0"/>
          </a:p>
        </p:txBody>
      </p:sp>
      <p:sp>
        <p:nvSpPr>
          <p:cNvPr id="4" name="3 - Έλλειψη"/>
          <p:cNvSpPr/>
          <p:nvPr/>
        </p:nvSpPr>
        <p:spPr bwMode="auto">
          <a:xfrm>
            <a:off x="4643438" y="5626732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0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6" name="5 - Ευθύγραμμο βέλος σύνδεσης"/>
          <p:cNvCxnSpPr>
            <a:stCxn id="7" idx="1"/>
            <a:endCxn id="4" idx="6"/>
          </p:cNvCxnSpPr>
          <p:nvPr/>
        </p:nvCxnSpPr>
        <p:spPr bwMode="auto">
          <a:xfrm rot="10800000">
            <a:off x="5214942" y="5876765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6 - Ορθογώνιο"/>
          <p:cNvSpPr/>
          <p:nvPr/>
        </p:nvSpPr>
        <p:spPr bwMode="auto">
          <a:xfrm>
            <a:off x="5500726" y="5429264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12</a:t>
            </a:r>
          </a:p>
        </p:txBody>
      </p:sp>
      <p:cxnSp>
        <p:nvCxnSpPr>
          <p:cNvPr id="11" name="10 - Ευθύγραμμο βέλος σύνδεσης"/>
          <p:cNvCxnSpPr>
            <a:stCxn id="12" idx="1"/>
          </p:cNvCxnSpPr>
          <p:nvPr/>
        </p:nvCxnSpPr>
        <p:spPr bwMode="auto">
          <a:xfrm rot="10800000">
            <a:off x="5929322" y="5876765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11 - Ορθογώνιο"/>
          <p:cNvSpPr/>
          <p:nvPr/>
        </p:nvSpPr>
        <p:spPr bwMode="auto">
          <a:xfrm>
            <a:off x="6215106" y="5429264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b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16</a:t>
            </a:r>
          </a:p>
        </p:txBody>
      </p:sp>
      <p:cxnSp>
        <p:nvCxnSpPr>
          <p:cNvPr id="13" name="12 - Ευθύγραμμο βέλος σύνδεσης"/>
          <p:cNvCxnSpPr>
            <a:stCxn id="14" idx="1"/>
          </p:cNvCxnSpPr>
          <p:nvPr/>
        </p:nvCxnSpPr>
        <p:spPr bwMode="auto">
          <a:xfrm rot="10800000">
            <a:off x="6643702" y="5876765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13 - Ορθογώνιο"/>
          <p:cNvSpPr/>
          <p:nvPr/>
        </p:nvSpPr>
        <p:spPr bwMode="auto">
          <a:xfrm>
            <a:off x="6929486" y="5429264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c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20</a:t>
            </a:r>
          </a:p>
        </p:txBody>
      </p:sp>
      <p:cxnSp>
        <p:nvCxnSpPr>
          <p:cNvPr id="15" name="14 - Ευθύγραμμο βέλος σύνδεσης"/>
          <p:cNvCxnSpPr>
            <a:stCxn id="18" idx="4"/>
          </p:cNvCxnSpPr>
          <p:nvPr/>
        </p:nvCxnSpPr>
        <p:spPr bwMode="auto">
          <a:xfrm rot="5400000">
            <a:off x="4486136" y="5157176"/>
            <a:ext cx="885346" cy="76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17 - Έλλειψη"/>
          <p:cNvSpPr/>
          <p:nvPr/>
        </p:nvSpPr>
        <p:spPr bwMode="auto">
          <a:xfrm>
            <a:off x="4643438" y="4214818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9" name="18 - Ευθύγραμμο βέλος σύνδεσης"/>
          <p:cNvCxnSpPr>
            <a:stCxn id="20" idx="1"/>
            <a:endCxn id="18" idx="6"/>
          </p:cNvCxnSpPr>
          <p:nvPr/>
        </p:nvCxnSpPr>
        <p:spPr bwMode="auto">
          <a:xfrm rot="10800000">
            <a:off x="5214942" y="4464851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19 - Ορθογώνιο"/>
          <p:cNvSpPr/>
          <p:nvPr/>
        </p:nvSpPr>
        <p:spPr bwMode="auto">
          <a:xfrm>
            <a:off x="5500726" y="4017350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x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>
                <a:latin typeface="Consolas" pitchFamily="49" charset="0"/>
              </a:rPr>
              <a:t>cv</a:t>
            </a:r>
            <a:endParaRPr lang="en-US" sz="1600" dirty="0" smtClean="0">
              <a:latin typeface="Consolas" pitchFamily="49" charset="0"/>
            </a:endParaRPr>
          </a:p>
        </p:txBody>
      </p:sp>
      <p:cxnSp>
        <p:nvCxnSpPr>
          <p:cNvPr id="21" name="20 - Ευθύγραμμο βέλος σύνδεσης"/>
          <p:cNvCxnSpPr>
            <a:stCxn id="22" idx="1"/>
          </p:cNvCxnSpPr>
          <p:nvPr/>
        </p:nvCxnSpPr>
        <p:spPr bwMode="auto">
          <a:xfrm rot="10800000">
            <a:off x="5929322" y="4464851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21 - Ορθογώνιο"/>
          <p:cNvSpPr/>
          <p:nvPr/>
        </p:nvSpPr>
        <p:spPr bwMode="auto">
          <a:xfrm>
            <a:off x="6215106" y="4017350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a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16</a:t>
            </a:r>
          </a:p>
        </p:txBody>
      </p:sp>
      <p:cxnSp>
        <p:nvCxnSpPr>
          <p:cNvPr id="23" name="22 - Ευθύγραμμο βέλος σύνδεσης"/>
          <p:cNvCxnSpPr>
            <a:stCxn id="24" idx="1"/>
          </p:cNvCxnSpPr>
          <p:nvPr/>
        </p:nvCxnSpPr>
        <p:spPr bwMode="auto">
          <a:xfrm rot="10800000">
            <a:off x="6643702" y="4464851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23 - Ορθογώνιο"/>
          <p:cNvSpPr/>
          <p:nvPr/>
        </p:nvSpPr>
        <p:spPr bwMode="auto">
          <a:xfrm>
            <a:off x="6929486" y="4017350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20</a:t>
            </a:r>
          </a:p>
        </p:txBody>
      </p:sp>
      <p:cxnSp>
        <p:nvCxnSpPr>
          <p:cNvPr id="26" name="25 - Ευθύγραμμο βέλος σύνδεσης"/>
          <p:cNvCxnSpPr>
            <a:stCxn id="27" idx="1"/>
          </p:cNvCxnSpPr>
          <p:nvPr/>
        </p:nvCxnSpPr>
        <p:spPr bwMode="auto">
          <a:xfrm rot="10800000">
            <a:off x="7358082" y="5876765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26 - Ορθογώνιο"/>
          <p:cNvSpPr/>
          <p:nvPr/>
        </p:nvSpPr>
        <p:spPr bwMode="auto">
          <a:xfrm>
            <a:off x="7643866" y="5429264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A1</a:t>
            </a:r>
            <a:endParaRPr lang="en-US" sz="1600" dirty="0" smtClean="0">
              <a:latin typeface="Consolas" pitchFamily="49" charset="0"/>
            </a:endParaRPr>
          </a:p>
        </p:txBody>
      </p:sp>
      <p:sp>
        <p:nvSpPr>
          <p:cNvPr id="28" name="27 - Ρόμβος"/>
          <p:cNvSpPr/>
          <p:nvPr/>
        </p:nvSpPr>
        <p:spPr bwMode="auto">
          <a:xfrm>
            <a:off x="7786742" y="5143512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in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25" name="24 - Ευθύγραμμο βέλος σύνδεσης"/>
          <p:cNvCxnSpPr>
            <a:stCxn id="29" idx="1"/>
          </p:cNvCxnSpPr>
          <p:nvPr/>
        </p:nvCxnSpPr>
        <p:spPr bwMode="auto">
          <a:xfrm rot="10800000">
            <a:off x="7358050" y="4448005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28 - Ορθογώνιο"/>
          <p:cNvSpPr/>
          <p:nvPr/>
        </p:nvSpPr>
        <p:spPr bwMode="auto">
          <a:xfrm>
            <a:off x="7643834" y="4000504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B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(</a:t>
            </a:r>
            <a:r>
              <a:rPr lang="en-US" sz="1600" b="1" dirty="0" smtClean="0">
                <a:latin typeface="Consolas" pitchFamily="49" charset="0"/>
              </a:rPr>
              <a:t>28</a:t>
            </a:r>
            <a:r>
              <a:rPr lang="en-US" sz="1600" b="1" dirty="0" smtClean="0">
                <a:latin typeface="Consolas" pitchFamily="49" charset="0"/>
              </a:rPr>
              <a:t>)</a:t>
            </a:r>
            <a:endParaRPr lang="en-US" sz="1600" dirty="0" smtClean="0">
              <a:latin typeface="Consolas" pitchFamily="49" charset="0"/>
            </a:endParaRPr>
          </a:p>
        </p:txBody>
      </p:sp>
      <p:sp>
        <p:nvSpPr>
          <p:cNvPr id="30" name="29 - Ρόμβος"/>
          <p:cNvSpPr/>
          <p:nvPr/>
        </p:nvSpPr>
        <p:spPr bwMode="auto">
          <a:xfrm>
            <a:off x="7786710" y="3714752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io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31" name="30 - Ρόμβος"/>
          <p:cNvSpPr/>
          <p:nvPr/>
        </p:nvSpPr>
        <p:spPr bwMode="auto">
          <a:xfrm>
            <a:off x="7929586" y="3500438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in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33" name="32 - Ευθύγραμμο βέλος σύνδεσης"/>
          <p:cNvCxnSpPr>
            <a:stCxn id="34" idx="1"/>
          </p:cNvCxnSpPr>
          <p:nvPr/>
        </p:nvCxnSpPr>
        <p:spPr bwMode="auto">
          <a:xfrm rot="10800000">
            <a:off x="8072398" y="4448005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33 - Ορθογώνιο"/>
          <p:cNvSpPr/>
          <p:nvPr/>
        </p:nvSpPr>
        <p:spPr bwMode="auto">
          <a:xfrm>
            <a:off x="8358182" y="4000504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B2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(32)</a:t>
            </a:r>
            <a:endParaRPr lang="en-US" sz="1600" dirty="0" smtClean="0">
              <a:latin typeface="Consolas" pitchFamily="49" charset="0"/>
            </a:endParaRPr>
          </a:p>
        </p:txBody>
      </p:sp>
      <p:sp>
        <p:nvSpPr>
          <p:cNvPr id="35" name="34 - Ρόμβος"/>
          <p:cNvSpPr/>
          <p:nvPr/>
        </p:nvSpPr>
        <p:spPr bwMode="auto">
          <a:xfrm>
            <a:off x="8501058" y="3714752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in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44" name="43 - Ευθύγραμμο βέλος σύνδεσης"/>
          <p:cNvCxnSpPr/>
          <p:nvPr/>
        </p:nvCxnSpPr>
        <p:spPr bwMode="auto">
          <a:xfrm rot="10800000">
            <a:off x="857223" y="5543256"/>
            <a:ext cx="2071702" cy="1588"/>
          </a:xfrm>
          <a:prstGeom prst="straightConnector1">
            <a:avLst/>
          </a:prstGeom>
          <a:noFill/>
          <a:ln w="41275" cap="flat" cmpd="tri" algn="ctr">
            <a:solidFill>
              <a:srgbClr val="008000"/>
            </a:solidFill>
            <a:prstDash val="solid"/>
            <a:round/>
            <a:headEnd type="none" w="med" len="med"/>
            <a:tailEnd type="none"/>
          </a:ln>
          <a:effectLst/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71612"/>
            <a:ext cx="4492342" cy="52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- 3</a:t>
            </a:r>
            <a:endParaRPr lang="el-GR" dirty="0"/>
          </a:p>
        </p:txBody>
      </p:sp>
      <p:sp>
        <p:nvSpPr>
          <p:cNvPr id="4" name="3 - Έλλειψη"/>
          <p:cNvSpPr/>
          <p:nvPr/>
        </p:nvSpPr>
        <p:spPr bwMode="auto">
          <a:xfrm>
            <a:off x="4643438" y="5626732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0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6" name="5 - Ευθύγραμμο βέλος σύνδεσης"/>
          <p:cNvCxnSpPr>
            <a:stCxn id="7" idx="1"/>
            <a:endCxn id="4" idx="6"/>
          </p:cNvCxnSpPr>
          <p:nvPr/>
        </p:nvCxnSpPr>
        <p:spPr bwMode="auto">
          <a:xfrm rot="10800000">
            <a:off x="5214942" y="5876765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6 - Ορθογώνιο"/>
          <p:cNvSpPr/>
          <p:nvPr/>
        </p:nvSpPr>
        <p:spPr bwMode="auto">
          <a:xfrm>
            <a:off x="5500726" y="5429264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12</a:t>
            </a:r>
          </a:p>
        </p:txBody>
      </p:sp>
      <p:cxnSp>
        <p:nvCxnSpPr>
          <p:cNvPr id="11" name="10 - Ευθύγραμμο βέλος σύνδεσης"/>
          <p:cNvCxnSpPr>
            <a:stCxn id="12" idx="1"/>
          </p:cNvCxnSpPr>
          <p:nvPr/>
        </p:nvCxnSpPr>
        <p:spPr bwMode="auto">
          <a:xfrm rot="10800000">
            <a:off x="5929322" y="5876765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11 - Ορθογώνιο"/>
          <p:cNvSpPr/>
          <p:nvPr/>
        </p:nvSpPr>
        <p:spPr bwMode="auto">
          <a:xfrm>
            <a:off x="6215106" y="5429264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b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16</a:t>
            </a:r>
          </a:p>
        </p:txBody>
      </p:sp>
      <p:cxnSp>
        <p:nvCxnSpPr>
          <p:cNvPr id="13" name="12 - Ευθύγραμμο βέλος σύνδεσης"/>
          <p:cNvCxnSpPr>
            <a:stCxn id="14" idx="1"/>
          </p:cNvCxnSpPr>
          <p:nvPr/>
        </p:nvCxnSpPr>
        <p:spPr bwMode="auto">
          <a:xfrm rot="10800000">
            <a:off x="6643702" y="5876765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13 - Ορθογώνιο"/>
          <p:cNvSpPr/>
          <p:nvPr/>
        </p:nvSpPr>
        <p:spPr bwMode="auto">
          <a:xfrm>
            <a:off x="6929486" y="5429264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c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20</a:t>
            </a:r>
          </a:p>
        </p:txBody>
      </p:sp>
      <p:cxnSp>
        <p:nvCxnSpPr>
          <p:cNvPr id="15" name="14 - Ευθύγραμμο βέλος σύνδεσης"/>
          <p:cNvCxnSpPr>
            <a:stCxn id="18" idx="4"/>
          </p:cNvCxnSpPr>
          <p:nvPr/>
        </p:nvCxnSpPr>
        <p:spPr bwMode="auto">
          <a:xfrm rot="5400000">
            <a:off x="4486136" y="5157176"/>
            <a:ext cx="885346" cy="76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17 - Έλλειψη"/>
          <p:cNvSpPr/>
          <p:nvPr/>
        </p:nvSpPr>
        <p:spPr bwMode="auto">
          <a:xfrm>
            <a:off x="4643438" y="4214818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9" name="18 - Ευθύγραμμο βέλος σύνδεσης"/>
          <p:cNvCxnSpPr>
            <a:stCxn id="20" idx="1"/>
            <a:endCxn id="18" idx="6"/>
          </p:cNvCxnSpPr>
          <p:nvPr/>
        </p:nvCxnSpPr>
        <p:spPr bwMode="auto">
          <a:xfrm rot="10800000">
            <a:off x="5214942" y="4464851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19 - Ορθογώνιο"/>
          <p:cNvSpPr/>
          <p:nvPr/>
        </p:nvSpPr>
        <p:spPr bwMode="auto">
          <a:xfrm>
            <a:off x="5500726" y="4017350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x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>
                <a:latin typeface="Consolas" pitchFamily="49" charset="0"/>
              </a:rPr>
              <a:t>cv</a:t>
            </a:r>
            <a:endParaRPr lang="en-US" sz="1600" dirty="0" smtClean="0">
              <a:latin typeface="Consolas" pitchFamily="49" charset="0"/>
            </a:endParaRPr>
          </a:p>
        </p:txBody>
      </p:sp>
      <p:cxnSp>
        <p:nvCxnSpPr>
          <p:cNvPr id="21" name="20 - Ευθύγραμμο βέλος σύνδεσης"/>
          <p:cNvCxnSpPr>
            <a:stCxn id="22" idx="1"/>
          </p:cNvCxnSpPr>
          <p:nvPr/>
        </p:nvCxnSpPr>
        <p:spPr bwMode="auto">
          <a:xfrm rot="10800000">
            <a:off x="5929322" y="4464851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21 - Ορθογώνιο"/>
          <p:cNvSpPr/>
          <p:nvPr/>
        </p:nvSpPr>
        <p:spPr bwMode="auto">
          <a:xfrm>
            <a:off x="6215106" y="4017350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a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16</a:t>
            </a:r>
          </a:p>
        </p:txBody>
      </p:sp>
      <p:cxnSp>
        <p:nvCxnSpPr>
          <p:cNvPr id="23" name="22 - Ευθύγραμμο βέλος σύνδεσης"/>
          <p:cNvCxnSpPr>
            <a:stCxn id="24" idx="1"/>
          </p:cNvCxnSpPr>
          <p:nvPr/>
        </p:nvCxnSpPr>
        <p:spPr bwMode="auto">
          <a:xfrm rot="10800000">
            <a:off x="6643702" y="4464851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23 - Ορθογώνιο"/>
          <p:cNvSpPr/>
          <p:nvPr/>
        </p:nvSpPr>
        <p:spPr bwMode="auto">
          <a:xfrm>
            <a:off x="6929486" y="4017350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20</a:t>
            </a:r>
          </a:p>
        </p:txBody>
      </p:sp>
      <p:cxnSp>
        <p:nvCxnSpPr>
          <p:cNvPr id="26" name="25 - Ευθύγραμμο βέλος σύνδεσης"/>
          <p:cNvCxnSpPr>
            <a:stCxn id="27" idx="1"/>
          </p:cNvCxnSpPr>
          <p:nvPr/>
        </p:nvCxnSpPr>
        <p:spPr bwMode="auto">
          <a:xfrm rot="10800000">
            <a:off x="7358082" y="5876765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26 - Ορθογώνιο"/>
          <p:cNvSpPr/>
          <p:nvPr/>
        </p:nvSpPr>
        <p:spPr bwMode="auto">
          <a:xfrm>
            <a:off x="7643866" y="5429264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A1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(24)</a:t>
            </a:r>
            <a:endParaRPr lang="en-US" sz="1600" dirty="0" smtClean="0">
              <a:latin typeface="Consolas" pitchFamily="49" charset="0"/>
            </a:endParaRPr>
          </a:p>
        </p:txBody>
      </p:sp>
      <p:sp>
        <p:nvSpPr>
          <p:cNvPr id="28" name="27 - Ρόμβος"/>
          <p:cNvSpPr/>
          <p:nvPr/>
        </p:nvSpPr>
        <p:spPr bwMode="auto">
          <a:xfrm>
            <a:off x="7786742" y="5143512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in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25" name="24 - Ευθύγραμμο βέλος σύνδεσης"/>
          <p:cNvCxnSpPr>
            <a:stCxn id="29" idx="1"/>
          </p:cNvCxnSpPr>
          <p:nvPr/>
        </p:nvCxnSpPr>
        <p:spPr bwMode="auto">
          <a:xfrm rot="10800000">
            <a:off x="7358050" y="4448005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28 - Ορθογώνιο"/>
          <p:cNvSpPr/>
          <p:nvPr/>
        </p:nvSpPr>
        <p:spPr bwMode="auto">
          <a:xfrm>
            <a:off x="7643834" y="4000504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B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(</a:t>
            </a:r>
            <a:r>
              <a:rPr lang="en-US" sz="1600" b="1" dirty="0" smtClean="0">
                <a:latin typeface="Consolas" pitchFamily="49" charset="0"/>
              </a:rPr>
              <a:t>28</a:t>
            </a:r>
            <a:r>
              <a:rPr lang="en-US" sz="1600" b="1" dirty="0" smtClean="0">
                <a:latin typeface="Consolas" pitchFamily="49" charset="0"/>
              </a:rPr>
              <a:t>)</a:t>
            </a:r>
            <a:endParaRPr lang="en-US" sz="1600" dirty="0" smtClean="0">
              <a:latin typeface="Consolas" pitchFamily="49" charset="0"/>
            </a:endParaRPr>
          </a:p>
        </p:txBody>
      </p:sp>
      <p:sp>
        <p:nvSpPr>
          <p:cNvPr id="30" name="29 - Ρόμβος"/>
          <p:cNvSpPr/>
          <p:nvPr/>
        </p:nvSpPr>
        <p:spPr bwMode="auto">
          <a:xfrm>
            <a:off x="7786710" y="3714752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io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31" name="30 - Ρόμβος"/>
          <p:cNvSpPr/>
          <p:nvPr/>
        </p:nvSpPr>
        <p:spPr bwMode="auto">
          <a:xfrm>
            <a:off x="7929586" y="3500438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in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33" name="32 - Ευθύγραμμο βέλος σύνδεσης"/>
          <p:cNvCxnSpPr>
            <a:stCxn id="34" idx="1"/>
          </p:cNvCxnSpPr>
          <p:nvPr/>
        </p:nvCxnSpPr>
        <p:spPr bwMode="auto">
          <a:xfrm rot="10800000">
            <a:off x="8072398" y="4448005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33 - Ορθογώνιο"/>
          <p:cNvSpPr/>
          <p:nvPr/>
        </p:nvSpPr>
        <p:spPr bwMode="auto">
          <a:xfrm>
            <a:off x="8358182" y="4000504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B2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(32)</a:t>
            </a:r>
            <a:endParaRPr lang="en-US" sz="1600" dirty="0" smtClean="0">
              <a:latin typeface="Consolas" pitchFamily="49" charset="0"/>
            </a:endParaRPr>
          </a:p>
        </p:txBody>
      </p:sp>
      <p:sp>
        <p:nvSpPr>
          <p:cNvPr id="35" name="34 - Ρόμβος"/>
          <p:cNvSpPr/>
          <p:nvPr/>
        </p:nvSpPr>
        <p:spPr bwMode="auto">
          <a:xfrm>
            <a:off x="8501058" y="3714752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in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32" name="31 - Ευθύγραμμο βέλος σύνδεσης"/>
          <p:cNvCxnSpPr/>
          <p:nvPr/>
        </p:nvCxnSpPr>
        <p:spPr bwMode="auto">
          <a:xfrm rot="10800000">
            <a:off x="3786182" y="5643578"/>
            <a:ext cx="1143008" cy="1588"/>
          </a:xfrm>
          <a:prstGeom prst="straightConnector1">
            <a:avLst/>
          </a:prstGeom>
          <a:noFill/>
          <a:ln w="41275" cap="flat" cmpd="dbl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71612"/>
            <a:ext cx="4492342" cy="52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- 3</a:t>
            </a:r>
            <a:endParaRPr lang="el-GR" dirty="0"/>
          </a:p>
        </p:txBody>
      </p:sp>
      <p:sp>
        <p:nvSpPr>
          <p:cNvPr id="4" name="3 - Έλλειψη"/>
          <p:cNvSpPr/>
          <p:nvPr/>
        </p:nvSpPr>
        <p:spPr bwMode="auto">
          <a:xfrm>
            <a:off x="4643438" y="5626732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0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6" name="5 - Ευθύγραμμο βέλος σύνδεσης"/>
          <p:cNvCxnSpPr>
            <a:stCxn id="7" idx="1"/>
            <a:endCxn id="4" idx="6"/>
          </p:cNvCxnSpPr>
          <p:nvPr/>
        </p:nvCxnSpPr>
        <p:spPr bwMode="auto">
          <a:xfrm rot="10800000">
            <a:off x="5214942" y="5876765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6 - Ορθογώνιο"/>
          <p:cNvSpPr/>
          <p:nvPr/>
        </p:nvSpPr>
        <p:spPr bwMode="auto">
          <a:xfrm>
            <a:off x="5500726" y="5429264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12</a:t>
            </a:r>
          </a:p>
        </p:txBody>
      </p:sp>
      <p:cxnSp>
        <p:nvCxnSpPr>
          <p:cNvPr id="11" name="10 - Ευθύγραμμο βέλος σύνδεσης"/>
          <p:cNvCxnSpPr>
            <a:stCxn id="12" idx="1"/>
          </p:cNvCxnSpPr>
          <p:nvPr/>
        </p:nvCxnSpPr>
        <p:spPr bwMode="auto">
          <a:xfrm rot="10800000">
            <a:off x="5929322" y="5876765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11 - Ορθογώνιο"/>
          <p:cNvSpPr/>
          <p:nvPr/>
        </p:nvSpPr>
        <p:spPr bwMode="auto">
          <a:xfrm>
            <a:off x="6215106" y="5429264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b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16</a:t>
            </a:r>
          </a:p>
        </p:txBody>
      </p:sp>
      <p:cxnSp>
        <p:nvCxnSpPr>
          <p:cNvPr id="13" name="12 - Ευθύγραμμο βέλος σύνδεσης"/>
          <p:cNvCxnSpPr>
            <a:stCxn id="14" idx="1"/>
          </p:cNvCxnSpPr>
          <p:nvPr/>
        </p:nvCxnSpPr>
        <p:spPr bwMode="auto">
          <a:xfrm rot="10800000">
            <a:off x="6643702" y="5876765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13 - Ορθογώνιο"/>
          <p:cNvSpPr/>
          <p:nvPr/>
        </p:nvSpPr>
        <p:spPr bwMode="auto">
          <a:xfrm>
            <a:off x="6929486" y="5429264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c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20</a:t>
            </a:r>
          </a:p>
        </p:txBody>
      </p:sp>
      <p:cxnSp>
        <p:nvCxnSpPr>
          <p:cNvPr id="26" name="25 - Ευθύγραμμο βέλος σύνδεσης"/>
          <p:cNvCxnSpPr>
            <a:stCxn id="27" idx="1"/>
          </p:cNvCxnSpPr>
          <p:nvPr/>
        </p:nvCxnSpPr>
        <p:spPr bwMode="auto">
          <a:xfrm rot="10800000">
            <a:off x="7358082" y="5876765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26 - Ορθογώνιο"/>
          <p:cNvSpPr/>
          <p:nvPr/>
        </p:nvSpPr>
        <p:spPr bwMode="auto">
          <a:xfrm>
            <a:off x="7643866" y="5429264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A1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(24)</a:t>
            </a:r>
            <a:endParaRPr lang="en-US" sz="1600" dirty="0" smtClean="0">
              <a:latin typeface="Consolas" pitchFamily="49" charset="0"/>
            </a:endParaRPr>
          </a:p>
        </p:txBody>
      </p:sp>
      <p:sp>
        <p:nvSpPr>
          <p:cNvPr id="28" name="27 - Ρόμβος"/>
          <p:cNvSpPr/>
          <p:nvPr/>
        </p:nvSpPr>
        <p:spPr bwMode="auto">
          <a:xfrm>
            <a:off x="7786742" y="5143512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in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36" name="35 - Ευθύγραμμο βέλος σύνδεσης"/>
          <p:cNvCxnSpPr/>
          <p:nvPr/>
        </p:nvCxnSpPr>
        <p:spPr bwMode="auto">
          <a:xfrm rot="10800000">
            <a:off x="428596" y="5856304"/>
            <a:ext cx="2071702" cy="1588"/>
          </a:xfrm>
          <a:prstGeom prst="straightConnector1">
            <a:avLst/>
          </a:prstGeom>
          <a:noFill/>
          <a:ln w="41275" cap="flat" cmpd="tri" algn="ctr">
            <a:solidFill>
              <a:srgbClr val="008000"/>
            </a:solidFill>
            <a:prstDash val="solid"/>
            <a:round/>
            <a:headEnd type="none" w="med" len="med"/>
            <a:tailEnd type="none"/>
          </a:ln>
          <a:effectLst/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71612"/>
            <a:ext cx="4492342" cy="52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- 3</a:t>
            </a:r>
            <a:endParaRPr lang="el-GR" dirty="0"/>
          </a:p>
        </p:txBody>
      </p:sp>
      <p:sp>
        <p:nvSpPr>
          <p:cNvPr id="4" name="3 - Έλλειψη"/>
          <p:cNvSpPr/>
          <p:nvPr/>
        </p:nvSpPr>
        <p:spPr bwMode="auto">
          <a:xfrm>
            <a:off x="4643438" y="5626732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0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6" name="5 - Ευθύγραμμο βέλος σύνδεσης"/>
          <p:cNvCxnSpPr>
            <a:stCxn id="7" idx="1"/>
            <a:endCxn id="4" idx="6"/>
          </p:cNvCxnSpPr>
          <p:nvPr/>
        </p:nvCxnSpPr>
        <p:spPr bwMode="auto">
          <a:xfrm rot="10800000">
            <a:off x="5214942" y="5876765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6 - Ορθογώνιο"/>
          <p:cNvSpPr/>
          <p:nvPr/>
        </p:nvSpPr>
        <p:spPr bwMode="auto">
          <a:xfrm>
            <a:off x="5500726" y="5429264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12</a:t>
            </a:r>
          </a:p>
        </p:txBody>
      </p:sp>
      <p:cxnSp>
        <p:nvCxnSpPr>
          <p:cNvPr id="11" name="10 - Ευθύγραμμο βέλος σύνδεσης"/>
          <p:cNvCxnSpPr>
            <a:stCxn id="12" idx="1"/>
          </p:cNvCxnSpPr>
          <p:nvPr/>
        </p:nvCxnSpPr>
        <p:spPr bwMode="auto">
          <a:xfrm rot="10800000">
            <a:off x="5929322" y="5876765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11 - Ορθογώνιο"/>
          <p:cNvSpPr/>
          <p:nvPr/>
        </p:nvSpPr>
        <p:spPr bwMode="auto">
          <a:xfrm>
            <a:off x="6215106" y="5429264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b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16</a:t>
            </a:r>
          </a:p>
        </p:txBody>
      </p:sp>
      <p:cxnSp>
        <p:nvCxnSpPr>
          <p:cNvPr id="13" name="12 - Ευθύγραμμο βέλος σύνδεσης"/>
          <p:cNvCxnSpPr>
            <a:stCxn id="14" idx="1"/>
          </p:cNvCxnSpPr>
          <p:nvPr/>
        </p:nvCxnSpPr>
        <p:spPr bwMode="auto">
          <a:xfrm rot="10800000">
            <a:off x="6643702" y="5876765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13 - Ορθογώνιο"/>
          <p:cNvSpPr/>
          <p:nvPr/>
        </p:nvSpPr>
        <p:spPr bwMode="auto">
          <a:xfrm>
            <a:off x="6929486" y="5429264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c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20</a:t>
            </a:r>
          </a:p>
        </p:txBody>
      </p:sp>
      <p:cxnSp>
        <p:nvCxnSpPr>
          <p:cNvPr id="26" name="25 - Ευθύγραμμο βέλος σύνδεσης"/>
          <p:cNvCxnSpPr>
            <a:stCxn id="27" idx="1"/>
          </p:cNvCxnSpPr>
          <p:nvPr/>
        </p:nvCxnSpPr>
        <p:spPr bwMode="auto">
          <a:xfrm rot="10800000">
            <a:off x="7358082" y="5876765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26 - Ορθογώνιο"/>
          <p:cNvSpPr/>
          <p:nvPr/>
        </p:nvSpPr>
        <p:spPr bwMode="auto">
          <a:xfrm>
            <a:off x="7643866" y="5429264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A1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(24)</a:t>
            </a:r>
            <a:endParaRPr lang="en-US" sz="1600" dirty="0" smtClean="0">
              <a:latin typeface="Consolas" pitchFamily="49" charset="0"/>
            </a:endParaRPr>
          </a:p>
        </p:txBody>
      </p:sp>
      <p:sp>
        <p:nvSpPr>
          <p:cNvPr id="28" name="27 - Ρόμβος"/>
          <p:cNvSpPr/>
          <p:nvPr/>
        </p:nvSpPr>
        <p:spPr bwMode="auto">
          <a:xfrm>
            <a:off x="7786742" y="5143512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in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5" name="14 - Ευθύγραμμο βέλος σύνδεσης"/>
          <p:cNvCxnSpPr/>
          <p:nvPr/>
        </p:nvCxnSpPr>
        <p:spPr bwMode="auto">
          <a:xfrm rot="10800000">
            <a:off x="2643174" y="6143644"/>
            <a:ext cx="1143008" cy="1588"/>
          </a:xfrm>
          <a:prstGeom prst="straightConnector1">
            <a:avLst/>
          </a:prstGeom>
          <a:noFill/>
          <a:ln w="41275" cap="flat" cmpd="dbl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15 - Ευθύγραμμο βέλος σύνδεσης"/>
          <p:cNvCxnSpPr>
            <a:stCxn id="17" idx="1"/>
          </p:cNvCxnSpPr>
          <p:nvPr/>
        </p:nvCxnSpPr>
        <p:spPr bwMode="auto">
          <a:xfrm rot="10800000">
            <a:off x="8072430" y="5876765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16 - Ορθογώνιο"/>
          <p:cNvSpPr/>
          <p:nvPr/>
        </p:nvSpPr>
        <p:spPr bwMode="auto">
          <a:xfrm>
            <a:off x="8358214" y="5429264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A2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(28)</a:t>
            </a:r>
            <a:endParaRPr lang="en-US" sz="1600" dirty="0" smtClean="0">
              <a:latin typeface="Consolas" pitchFamily="49" charset="0"/>
            </a:endParaRPr>
          </a:p>
        </p:txBody>
      </p:sp>
      <p:sp>
        <p:nvSpPr>
          <p:cNvPr id="18" name="17 - Ρόμβος"/>
          <p:cNvSpPr/>
          <p:nvPr/>
        </p:nvSpPr>
        <p:spPr bwMode="auto">
          <a:xfrm>
            <a:off x="8501090" y="5143512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in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19" name="18 - Ρόμβος"/>
          <p:cNvSpPr/>
          <p:nvPr/>
        </p:nvSpPr>
        <p:spPr bwMode="auto">
          <a:xfrm>
            <a:off x="8643966" y="4929198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in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20" name="19 - Ευθύγραμμο βέλος σύνδεσης"/>
          <p:cNvCxnSpPr>
            <a:stCxn id="21" idx="4"/>
            <a:endCxn id="4" idx="0"/>
          </p:cNvCxnSpPr>
          <p:nvPr/>
        </p:nvCxnSpPr>
        <p:spPr bwMode="auto">
          <a:xfrm rot="5400000">
            <a:off x="4321967" y="5019509"/>
            <a:ext cx="1214446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20 - Έλλειψη"/>
          <p:cNvSpPr/>
          <p:nvPr/>
        </p:nvSpPr>
        <p:spPr bwMode="auto">
          <a:xfrm>
            <a:off x="4643438" y="3912220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22" name="21 - Ευθύγραμμο βέλος σύνδεσης"/>
          <p:cNvCxnSpPr>
            <a:stCxn id="23" idx="1"/>
            <a:endCxn id="21" idx="6"/>
          </p:cNvCxnSpPr>
          <p:nvPr/>
        </p:nvCxnSpPr>
        <p:spPr bwMode="auto">
          <a:xfrm rot="10800000">
            <a:off x="5214942" y="4162253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22 - Ορθογώνιο"/>
          <p:cNvSpPr/>
          <p:nvPr/>
        </p:nvSpPr>
        <p:spPr bwMode="auto">
          <a:xfrm>
            <a:off x="5500726" y="3714752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x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>
                <a:latin typeface="Consolas" pitchFamily="49" charset="0"/>
              </a:rPr>
              <a:t>cv</a:t>
            </a:r>
            <a:endParaRPr lang="en-US" sz="1600" dirty="0" smtClean="0">
              <a:latin typeface="Consolas" pitchFamily="49" charset="0"/>
            </a:endParaRPr>
          </a:p>
        </p:txBody>
      </p:sp>
      <p:cxnSp>
        <p:nvCxnSpPr>
          <p:cNvPr id="24" name="23 - Ευθύγραμμο βέλος σύνδεσης"/>
          <p:cNvCxnSpPr>
            <a:stCxn id="25" idx="1"/>
          </p:cNvCxnSpPr>
          <p:nvPr/>
        </p:nvCxnSpPr>
        <p:spPr bwMode="auto">
          <a:xfrm rot="10800000">
            <a:off x="5929322" y="4162253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24 - Ορθογώνιο"/>
          <p:cNvSpPr/>
          <p:nvPr/>
        </p:nvSpPr>
        <p:spPr bwMode="auto">
          <a:xfrm>
            <a:off x="6215106" y="3714752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y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16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>
                <a:latin typeface="Consolas" pitchFamily="49" charset="0"/>
              </a:rPr>
              <a:t>cv</a:t>
            </a:r>
            <a:endParaRPr lang="en-US" sz="1600" dirty="0" smtClean="0">
              <a:latin typeface="Consolas" pitchFamily="49" charset="0"/>
            </a:endParaRPr>
          </a:p>
        </p:txBody>
      </p:sp>
      <p:cxnSp>
        <p:nvCxnSpPr>
          <p:cNvPr id="29" name="28 - Ευθύγραμμο βέλος σύνδεσης"/>
          <p:cNvCxnSpPr>
            <a:stCxn id="30" idx="1"/>
          </p:cNvCxnSpPr>
          <p:nvPr/>
        </p:nvCxnSpPr>
        <p:spPr bwMode="auto">
          <a:xfrm rot="10800000">
            <a:off x="6643702" y="4162253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29 - Ορθογώνιο"/>
          <p:cNvSpPr/>
          <p:nvPr/>
        </p:nvSpPr>
        <p:spPr bwMode="auto">
          <a:xfrm>
            <a:off x="6929486" y="3714752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20</a:t>
            </a:r>
          </a:p>
        </p:txBody>
      </p:sp>
      <p:cxnSp>
        <p:nvCxnSpPr>
          <p:cNvPr id="32" name="31 - Ευθύγραμμο βέλος σύνδεσης"/>
          <p:cNvCxnSpPr>
            <a:stCxn id="33" idx="1"/>
          </p:cNvCxnSpPr>
          <p:nvPr/>
        </p:nvCxnSpPr>
        <p:spPr bwMode="auto">
          <a:xfrm rot="10800000">
            <a:off x="7358050" y="4162253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32 - Ορθογώνιο"/>
          <p:cNvSpPr/>
          <p:nvPr/>
        </p:nvSpPr>
        <p:spPr bwMode="auto">
          <a:xfrm>
            <a:off x="7643834" y="3714752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T_7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24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71612"/>
            <a:ext cx="4492342" cy="52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- 3</a:t>
            </a:r>
            <a:endParaRPr lang="el-GR" dirty="0"/>
          </a:p>
        </p:txBody>
      </p:sp>
      <p:sp>
        <p:nvSpPr>
          <p:cNvPr id="4" name="3 - Έλλειψη"/>
          <p:cNvSpPr/>
          <p:nvPr/>
        </p:nvSpPr>
        <p:spPr bwMode="auto">
          <a:xfrm>
            <a:off x="4643438" y="5626732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0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6" name="5 - Ευθύγραμμο βέλος σύνδεσης"/>
          <p:cNvCxnSpPr>
            <a:stCxn id="7" idx="1"/>
            <a:endCxn id="4" idx="6"/>
          </p:cNvCxnSpPr>
          <p:nvPr/>
        </p:nvCxnSpPr>
        <p:spPr bwMode="auto">
          <a:xfrm rot="10800000">
            <a:off x="5214942" y="5876765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6 - Ορθογώνιο"/>
          <p:cNvSpPr/>
          <p:nvPr/>
        </p:nvSpPr>
        <p:spPr bwMode="auto">
          <a:xfrm>
            <a:off x="5500726" y="5429264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12</a:t>
            </a:r>
          </a:p>
        </p:txBody>
      </p:sp>
      <p:cxnSp>
        <p:nvCxnSpPr>
          <p:cNvPr id="11" name="10 - Ευθύγραμμο βέλος σύνδεσης"/>
          <p:cNvCxnSpPr>
            <a:stCxn id="12" idx="1"/>
          </p:cNvCxnSpPr>
          <p:nvPr/>
        </p:nvCxnSpPr>
        <p:spPr bwMode="auto">
          <a:xfrm rot="10800000">
            <a:off x="5929322" y="5876765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11 - Ορθογώνιο"/>
          <p:cNvSpPr/>
          <p:nvPr/>
        </p:nvSpPr>
        <p:spPr bwMode="auto">
          <a:xfrm>
            <a:off x="6215106" y="5429264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b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16</a:t>
            </a:r>
          </a:p>
        </p:txBody>
      </p:sp>
      <p:cxnSp>
        <p:nvCxnSpPr>
          <p:cNvPr id="13" name="12 - Ευθύγραμμο βέλος σύνδεσης"/>
          <p:cNvCxnSpPr>
            <a:stCxn id="14" idx="1"/>
          </p:cNvCxnSpPr>
          <p:nvPr/>
        </p:nvCxnSpPr>
        <p:spPr bwMode="auto">
          <a:xfrm rot="10800000">
            <a:off x="6643702" y="5876765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13 - Ορθογώνιο"/>
          <p:cNvSpPr/>
          <p:nvPr/>
        </p:nvSpPr>
        <p:spPr bwMode="auto">
          <a:xfrm>
            <a:off x="6929486" y="5429264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c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20</a:t>
            </a:r>
          </a:p>
        </p:txBody>
      </p:sp>
      <p:cxnSp>
        <p:nvCxnSpPr>
          <p:cNvPr id="26" name="25 - Ευθύγραμμο βέλος σύνδεσης"/>
          <p:cNvCxnSpPr>
            <a:stCxn id="27" idx="1"/>
          </p:cNvCxnSpPr>
          <p:nvPr/>
        </p:nvCxnSpPr>
        <p:spPr bwMode="auto">
          <a:xfrm rot="10800000">
            <a:off x="7358082" y="5876765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26 - Ορθογώνιο"/>
          <p:cNvSpPr/>
          <p:nvPr/>
        </p:nvSpPr>
        <p:spPr bwMode="auto">
          <a:xfrm>
            <a:off x="7643866" y="5429264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A1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(24)</a:t>
            </a:r>
            <a:endParaRPr lang="en-US" sz="1600" dirty="0" smtClean="0">
              <a:latin typeface="Consolas" pitchFamily="49" charset="0"/>
            </a:endParaRPr>
          </a:p>
        </p:txBody>
      </p:sp>
      <p:sp>
        <p:nvSpPr>
          <p:cNvPr id="28" name="27 - Ρόμβος"/>
          <p:cNvSpPr/>
          <p:nvPr/>
        </p:nvSpPr>
        <p:spPr bwMode="auto">
          <a:xfrm>
            <a:off x="7786742" y="5143512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in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6" name="15 - Ευθύγραμμο βέλος σύνδεσης"/>
          <p:cNvCxnSpPr>
            <a:stCxn id="17" idx="1"/>
          </p:cNvCxnSpPr>
          <p:nvPr/>
        </p:nvCxnSpPr>
        <p:spPr bwMode="auto">
          <a:xfrm rot="10800000">
            <a:off x="8072430" y="5876765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16 - Ορθογώνιο"/>
          <p:cNvSpPr/>
          <p:nvPr/>
        </p:nvSpPr>
        <p:spPr bwMode="auto">
          <a:xfrm>
            <a:off x="8358214" y="5429264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A2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(28)</a:t>
            </a:r>
            <a:endParaRPr lang="en-US" sz="1600" dirty="0" smtClean="0">
              <a:latin typeface="Consolas" pitchFamily="49" charset="0"/>
            </a:endParaRPr>
          </a:p>
        </p:txBody>
      </p:sp>
      <p:sp>
        <p:nvSpPr>
          <p:cNvPr id="18" name="17 - Ρόμβος"/>
          <p:cNvSpPr/>
          <p:nvPr/>
        </p:nvSpPr>
        <p:spPr bwMode="auto">
          <a:xfrm>
            <a:off x="8501090" y="5143512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in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19" name="18 - Ρόμβος"/>
          <p:cNvSpPr/>
          <p:nvPr/>
        </p:nvSpPr>
        <p:spPr bwMode="auto">
          <a:xfrm>
            <a:off x="8643966" y="4929198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in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31" name="30 - Ευθύγραμμο βέλος σύνδεσης"/>
          <p:cNvCxnSpPr/>
          <p:nvPr/>
        </p:nvCxnSpPr>
        <p:spPr bwMode="auto">
          <a:xfrm rot="10800000">
            <a:off x="428596" y="6570684"/>
            <a:ext cx="2071702" cy="1588"/>
          </a:xfrm>
          <a:prstGeom prst="straightConnector1">
            <a:avLst/>
          </a:prstGeom>
          <a:noFill/>
          <a:ln w="41275" cap="flat" cmpd="tri" algn="ctr">
            <a:solidFill>
              <a:srgbClr val="008000"/>
            </a:solidFill>
            <a:prstDash val="solid"/>
            <a:round/>
            <a:headEnd type="none" w="med" len="med"/>
            <a:tailEnd type="none"/>
          </a:ln>
          <a:effectLst/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71612"/>
            <a:ext cx="4492342" cy="52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- 3</a:t>
            </a:r>
            <a:endParaRPr lang="el-GR" dirty="0"/>
          </a:p>
        </p:txBody>
      </p:sp>
      <p:sp>
        <p:nvSpPr>
          <p:cNvPr id="4" name="3 - Έλλειψη"/>
          <p:cNvSpPr/>
          <p:nvPr/>
        </p:nvSpPr>
        <p:spPr bwMode="auto">
          <a:xfrm>
            <a:off x="4643438" y="5626732"/>
            <a:ext cx="571504" cy="500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0</a:t>
            </a:r>
            <a:endParaRPr kumimoji="0" lang="el-G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6" name="5 - Ευθύγραμμο βέλος σύνδεσης"/>
          <p:cNvCxnSpPr>
            <a:stCxn id="7" idx="1"/>
            <a:endCxn id="4" idx="6"/>
          </p:cNvCxnSpPr>
          <p:nvPr/>
        </p:nvCxnSpPr>
        <p:spPr bwMode="auto">
          <a:xfrm rot="10800000">
            <a:off x="5214942" y="5876765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6 - Ορθογώνιο"/>
          <p:cNvSpPr/>
          <p:nvPr/>
        </p:nvSpPr>
        <p:spPr bwMode="auto">
          <a:xfrm>
            <a:off x="5500726" y="5429264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12</a:t>
            </a:r>
          </a:p>
        </p:txBody>
      </p:sp>
      <p:cxnSp>
        <p:nvCxnSpPr>
          <p:cNvPr id="11" name="10 - Ευθύγραμμο βέλος σύνδεσης"/>
          <p:cNvCxnSpPr>
            <a:stCxn id="12" idx="1"/>
          </p:cNvCxnSpPr>
          <p:nvPr/>
        </p:nvCxnSpPr>
        <p:spPr bwMode="auto">
          <a:xfrm rot="10800000">
            <a:off x="5929322" y="5876765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11 - Ορθογώνιο"/>
          <p:cNvSpPr/>
          <p:nvPr/>
        </p:nvSpPr>
        <p:spPr bwMode="auto">
          <a:xfrm>
            <a:off x="6215106" y="5429264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b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16</a:t>
            </a:r>
          </a:p>
        </p:txBody>
      </p:sp>
      <p:cxnSp>
        <p:nvCxnSpPr>
          <p:cNvPr id="13" name="12 - Ευθύγραμμο βέλος σύνδεσης"/>
          <p:cNvCxnSpPr>
            <a:stCxn id="14" idx="1"/>
          </p:cNvCxnSpPr>
          <p:nvPr/>
        </p:nvCxnSpPr>
        <p:spPr bwMode="auto">
          <a:xfrm rot="10800000">
            <a:off x="6643702" y="5876765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13 - Ορθογώνιο"/>
          <p:cNvSpPr/>
          <p:nvPr/>
        </p:nvSpPr>
        <p:spPr bwMode="auto">
          <a:xfrm>
            <a:off x="6929486" y="5429264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c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20</a:t>
            </a:r>
          </a:p>
        </p:txBody>
      </p:sp>
      <p:cxnSp>
        <p:nvCxnSpPr>
          <p:cNvPr id="26" name="25 - Ευθύγραμμο βέλος σύνδεσης"/>
          <p:cNvCxnSpPr>
            <a:stCxn id="27" idx="1"/>
          </p:cNvCxnSpPr>
          <p:nvPr/>
        </p:nvCxnSpPr>
        <p:spPr bwMode="auto">
          <a:xfrm rot="10800000">
            <a:off x="7358082" y="5876765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26 - Ορθογώνιο"/>
          <p:cNvSpPr/>
          <p:nvPr/>
        </p:nvSpPr>
        <p:spPr bwMode="auto">
          <a:xfrm>
            <a:off x="7643866" y="5429264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A1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(24)</a:t>
            </a:r>
            <a:endParaRPr lang="en-US" sz="1600" dirty="0" smtClean="0">
              <a:latin typeface="Consolas" pitchFamily="49" charset="0"/>
            </a:endParaRPr>
          </a:p>
        </p:txBody>
      </p:sp>
      <p:sp>
        <p:nvSpPr>
          <p:cNvPr id="28" name="27 - Ρόμβος"/>
          <p:cNvSpPr/>
          <p:nvPr/>
        </p:nvSpPr>
        <p:spPr bwMode="auto">
          <a:xfrm>
            <a:off x="7786742" y="5143512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in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16" name="15 - Ευθύγραμμο βέλος σύνδεσης"/>
          <p:cNvCxnSpPr>
            <a:stCxn id="17" idx="1"/>
          </p:cNvCxnSpPr>
          <p:nvPr/>
        </p:nvCxnSpPr>
        <p:spPr bwMode="auto">
          <a:xfrm rot="10800000">
            <a:off x="8072430" y="5876765"/>
            <a:ext cx="285784" cy="168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16 - Ορθογώνιο"/>
          <p:cNvSpPr/>
          <p:nvPr/>
        </p:nvSpPr>
        <p:spPr bwMode="auto">
          <a:xfrm>
            <a:off x="8358214" y="5429264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A2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(28)</a:t>
            </a:r>
            <a:endParaRPr lang="en-US" sz="1600" dirty="0" smtClean="0">
              <a:latin typeface="Consolas" pitchFamily="49" charset="0"/>
            </a:endParaRPr>
          </a:p>
        </p:txBody>
      </p:sp>
      <p:sp>
        <p:nvSpPr>
          <p:cNvPr id="18" name="17 - Ρόμβος"/>
          <p:cNvSpPr/>
          <p:nvPr/>
        </p:nvSpPr>
        <p:spPr bwMode="auto">
          <a:xfrm>
            <a:off x="8501090" y="5143512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in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sp>
        <p:nvSpPr>
          <p:cNvPr id="19" name="18 - Ρόμβος"/>
          <p:cNvSpPr/>
          <p:nvPr/>
        </p:nvSpPr>
        <p:spPr bwMode="auto">
          <a:xfrm>
            <a:off x="8643966" y="4929198"/>
            <a:ext cx="500066" cy="428628"/>
          </a:xfrm>
          <a:prstGeom prst="diamon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in</a:t>
            </a: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  <p:cxnSp>
        <p:nvCxnSpPr>
          <p:cNvPr id="20" name="19 - Ευθύγραμμο βέλος σύνδεσης"/>
          <p:cNvCxnSpPr/>
          <p:nvPr/>
        </p:nvCxnSpPr>
        <p:spPr bwMode="auto">
          <a:xfrm rot="10800000">
            <a:off x="3786182" y="6643710"/>
            <a:ext cx="1143008" cy="1588"/>
          </a:xfrm>
          <a:prstGeom prst="straightConnector1">
            <a:avLst/>
          </a:prstGeom>
          <a:noFill/>
          <a:ln w="41275" cap="flat" cmpd="dbl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20 - Ορθογώνιο"/>
          <p:cNvSpPr/>
          <p:nvPr/>
        </p:nvSpPr>
        <p:spPr bwMode="auto">
          <a:xfrm>
            <a:off x="7000892" y="4000504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T_9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28</a:t>
            </a:r>
          </a:p>
        </p:txBody>
      </p:sp>
      <p:cxnSp>
        <p:nvCxnSpPr>
          <p:cNvPr id="22" name="21 - Ευθύγραμμο βέλος σύνδεσης"/>
          <p:cNvCxnSpPr>
            <a:stCxn id="21" idx="3"/>
            <a:endCxn id="23" idx="1"/>
          </p:cNvCxnSpPr>
          <p:nvPr/>
        </p:nvCxnSpPr>
        <p:spPr bwMode="auto">
          <a:xfrm>
            <a:off x="7429520" y="4464851"/>
            <a:ext cx="285752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22 - Ορθογώνιο"/>
          <p:cNvSpPr/>
          <p:nvPr/>
        </p:nvSpPr>
        <p:spPr bwMode="auto">
          <a:xfrm>
            <a:off x="7715272" y="4000504"/>
            <a:ext cx="428628" cy="928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rPr>
              <a:t>T_8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onsolas" pitchFamily="49" charset="0"/>
              </a:rPr>
              <a:t>24</a:t>
            </a:r>
          </a:p>
        </p:txBody>
      </p:sp>
      <p:cxnSp>
        <p:nvCxnSpPr>
          <p:cNvPr id="30" name="29 - Ευθύγραμμο βέλος σύνδεσης"/>
          <p:cNvCxnSpPr>
            <a:endCxn id="18" idx="1"/>
          </p:cNvCxnSpPr>
          <p:nvPr/>
        </p:nvCxnSpPr>
        <p:spPr bwMode="auto">
          <a:xfrm rot="16200000" flipH="1">
            <a:off x="7858148" y="4714884"/>
            <a:ext cx="928694" cy="35719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33 - Ορθογώνιο"/>
          <p:cNvSpPr/>
          <p:nvPr/>
        </p:nvSpPr>
        <p:spPr bwMode="auto">
          <a:xfrm>
            <a:off x="4429124" y="5929330"/>
            <a:ext cx="428628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Consolas" pitchFamily="49" charset="0"/>
              </a:rPr>
              <a:t>32</a:t>
            </a:r>
            <a:endParaRPr lang="en-US" sz="1600" dirty="0" smtClean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71612"/>
            <a:ext cx="4492342" cy="52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- 3</a:t>
            </a:r>
            <a:endParaRPr lang="el-G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Εγγραφές στον Πίνακα</a:t>
            </a:r>
            <a:endParaRPr lang="el-GR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/>
          </a:p>
          <a:p>
            <a:pPr>
              <a:buFontTx/>
              <a:buNone/>
            </a:pPr>
            <a:r>
              <a:rPr lang="en-US" sz="1800" b="1" dirty="0"/>
              <a:t>Record </a:t>
            </a:r>
            <a:r>
              <a:rPr lang="en-US" sz="1800" b="1" dirty="0" smtClean="0"/>
              <a:t>Scope</a:t>
            </a:r>
            <a:endParaRPr lang="en-US" sz="1800" b="1" dirty="0"/>
          </a:p>
          <a:p>
            <a:pPr lvl="1"/>
            <a:r>
              <a:rPr lang="en-US" sz="1800" dirty="0" smtClean="0"/>
              <a:t>List Entity </a:t>
            </a:r>
            <a:r>
              <a:rPr lang="en-US" sz="1800" dirty="0"/>
              <a:t>(</a:t>
            </a:r>
            <a:r>
              <a:rPr lang="en-US" sz="1800" dirty="0" err="1"/>
              <a:t>λίστα</a:t>
            </a:r>
            <a:r>
              <a:rPr lang="en-US" sz="1800" dirty="0"/>
              <a:t> </a:t>
            </a:r>
            <a:r>
              <a:rPr lang="en-US" sz="1800" dirty="0" err="1"/>
              <a:t>από</a:t>
            </a:r>
            <a:r>
              <a:rPr lang="en-US" sz="1800" dirty="0"/>
              <a:t> Entities)</a:t>
            </a:r>
          </a:p>
          <a:p>
            <a:pPr lvl="1"/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nestingLevel</a:t>
            </a:r>
            <a:r>
              <a:rPr lang="en-US" sz="1800" dirty="0"/>
              <a:t> (</a:t>
            </a:r>
            <a:r>
              <a:rPr lang="en-US" sz="1800" dirty="0" err="1"/>
              <a:t>βάθος</a:t>
            </a:r>
            <a:r>
              <a:rPr lang="en-US" sz="1800" dirty="0"/>
              <a:t> </a:t>
            </a:r>
            <a:r>
              <a:rPr lang="en-US" sz="1800" dirty="0" err="1"/>
              <a:t>φωλιάσματος</a:t>
            </a:r>
            <a:r>
              <a:rPr lang="en-US" sz="1800" dirty="0" smtClean="0"/>
              <a:t>)</a:t>
            </a:r>
            <a:endParaRPr lang="en-US" sz="1800" dirty="0"/>
          </a:p>
          <a:p>
            <a:pPr lvl="1"/>
            <a:endParaRPr lang="el-GR" dirty="0"/>
          </a:p>
        </p:txBody>
      </p:sp>
      <p:sp>
        <p:nvSpPr>
          <p:cNvPr id="44036" name="Oval 4"/>
          <p:cNvSpPr>
            <a:spLocks noChangeArrowheads="1"/>
          </p:cNvSpPr>
          <p:nvPr/>
        </p:nvSpPr>
        <p:spPr bwMode="auto">
          <a:xfrm>
            <a:off x="393700" y="3049588"/>
            <a:ext cx="384175" cy="3016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2786050" y="2928934"/>
            <a:ext cx="3286148" cy="1143000"/>
          </a:xfrm>
        </p:spPr>
        <p:txBody>
          <a:bodyPr/>
          <a:lstStyle/>
          <a:p>
            <a:pPr eaLnBrk="1" hangingPunct="1"/>
            <a:r>
              <a:rPr lang="el-GR" sz="3200" dirty="0" smtClean="0"/>
              <a:t>Ευχαριστώ</a:t>
            </a:r>
            <a:endParaRPr lang="el-G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Εγγραφές στον Πίνακα</a:t>
            </a:r>
            <a:endParaRPr lang="el-GR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7713" y="1858963"/>
            <a:ext cx="7772400" cy="4572000"/>
          </a:xfrm>
        </p:spPr>
        <p:txBody>
          <a:bodyPr/>
          <a:lstStyle/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sz="1800" b="1" dirty="0" smtClean="0"/>
              <a:t>Record Argument</a:t>
            </a:r>
            <a:endParaRPr lang="en-US" sz="1800" dirty="0" smtClean="0"/>
          </a:p>
          <a:p>
            <a:pPr lvl="1"/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/>
              <a:t>parMode</a:t>
            </a:r>
            <a:r>
              <a:rPr lang="en-US" sz="1800" dirty="0"/>
              <a:t> (</a:t>
            </a:r>
            <a:r>
              <a:rPr lang="en-US" sz="1800" dirty="0" err="1"/>
              <a:t>τρόπος</a:t>
            </a:r>
            <a:r>
              <a:rPr lang="en-US" sz="1800" dirty="0"/>
              <a:t> </a:t>
            </a:r>
            <a:r>
              <a:rPr lang="en-US" sz="1800" dirty="0" err="1"/>
              <a:t>περάσματος</a:t>
            </a:r>
            <a:r>
              <a:rPr lang="en-US" sz="1800" dirty="0"/>
              <a:t>)</a:t>
            </a:r>
          </a:p>
          <a:p>
            <a:pPr lvl="1"/>
            <a:r>
              <a:rPr lang="en-US" sz="1800" dirty="0" err="1" smtClean="0"/>
              <a:t>int</a:t>
            </a:r>
            <a:r>
              <a:rPr lang="en-US" sz="1800" dirty="0" smtClean="0"/>
              <a:t> type (</a:t>
            </a:r>
            <a:r>
              <a:rPr lang="el-GR" sz="1800" dirty="0" smtClean="0"/>
              <a:t>τύπος μεταβλητής)</a:t>
            </a:r>
            <a:endParaRPr lang="en-US" sz="1800" dirty="0" smtClean="0"/>
          </a:p>
        </p:txBody>
      </p:sp>
      <p:sp>
        <p:nvSpPr>
          <p:cNvPr id="5" name="4 - Ρόμβος"/>
          <p:cNvSpPr/>
          <p:nvPr/>
        </p:nvSpPr>
        <p:spPr bwMode="auto">
          <a:xfrm>
            <a:off x="500034" y="3143248"/>
            <a:ext cx="500066" cy="428628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Εγγράφημα Δραστηριοποίησης</a:t>
            </a:r>
            <a:endParaRPr lang="el-G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l-GR" sz="1800" dirty="0" smtClean="0"/>
          </a:p>
          <a:p>
            <a:r>
              <a:rPr lang="en-US" sz="1800" dirty="0" err="1" smtClean="0"/>
              <a:t>Δημιουργείται</a:t>
            </a:r>
            <a:r>
              <a:rPr lang="en-US" sz="1800" dirty="0" smtClean="0"/>
              <a:t> </a:t>
            </a:r>
            <a:r>
              <a:rPr lang="en-US" sz="1800" dirty="0" err="1"/>
              <a:t>για</a:t>
            </a:r>
            <a:r>
              <a:rPr lang="en-US" sz="1800" dirty="0"/>
              <a:t> </a:t>
            </a:r>
            <a:r>
              <a:rPr lang="en-US" sz="1800" b="1" dirty="0" err="1"/>
              <a:t>κάθε</a:t>
            </a:r>
            <a:r>
              <a:rPr lang="en-US" sz="1800" b="1" dirty="0"/>
              <a:t> </a:t>
            </a:r>
            <a:r>
              <a:rPr lang="en-US" sz="1800" b="1" dirty="0" err="1"/>
              <a:t>συνάρτηση</a:t>
            </a:r>
            <a:r>
              <a:rPr lang="en-US" sz="1800" b="1" dirty="0"/>
              <a:t> </a:t>
            </a:r>
            <a:r>
              <a:rPr lang="en-US" sz="1800" b="1" dirty="0" err="1"/>
              <a:t>από</a:t>
            </a:r>
            <a:r>
              <a:rPr lang="en-US" sz="1800" b="1" dirty="0"/>
              <a:t> </a:t>
            </a:r>
            <a:r>
              <a:rPr lang="en-US" sz="1800" b="1" dirty="0" err="1"/>
              <a:t>αυτήν</a:t>
            </a:r>
            <a:r>
              <a:rPr lang="en-US" sz="1800" b="1" dirty="0"/>
              <a:t> </a:t>
            </a:r>
            <a:r>
              <a:rPr lang="en-US" sz="1800" b="1" dirty="0" err="1"/>
              <a:t>που</a:t>
            </a:r>
            <a:r>
              <a:rPr lang="en-US" sz="1800" b="1" dirty="0"/>
              <a:t> </a:t>
            </a:r>
            <a:r>
              <a:rPr lang="en-US" sz="1800" b="1" dirty="0" err="1"/>
              <a:t>την</a:t>
            </a:r>
            <a:r>
              <a:rPr lang="en-US" sz="1800" b="1" dirty="0"/>
              <a:t> </a:t>
            </a:r>
            <a:r>
              <a:rPr lang="en-US" sz="1800" b="1" dirty="0" err="1"/>
              <a:t>καλεί</a:t>
            </a:r>
            <a:endParaRPr lang="en-US" sz="1800" b="1" dirty="0"/>
          </a:p>
          <a:p>
            <a:r>
              <a:rPr lang="en-US" sz="1800" dirty="0" err="1"/>
              <a:t>Όταν</a:t>
            </a:r>
            <a:r>
              <a:rPr lang="en-US" sz="1800" dirty="0"/>
              <a:t> </a:t>
            </a:r>
            <a:r>
              <a:rPr lang="en-US" sz="1800" dirty="0" err="1"/>
              <a:t>αρχίζει</a:t>
            </a:r>
            <a:r>
              <a:rPr lang="en-US" sz="1800" dirty="0"/>
              <a:t> η </a:t>
            </a:r>
            <a:r>
              <a:rPr lang="en-US" sz="1800" dirty="0" err="1"/>
              <a:t>εκτέλεση</a:t>
            </a:r>
            <a:r>
              <a:rPr lang="en-US" sz="1800" dirty="0"/>
              <a:t> </a:t>
            </a:r>
            <a:r>
              <a:rPr lang="en-US" sz="1800" dirty="0" err="1"/>
              <a:t>της</a:t>
            </a:r>
            <a:r>
              <a:rPr lang="en-US" sz="1800" dirty="0"/>
              <a:t> </a:t>
            </a:r>
            <a:r>
              <a:rPr lang="en-US" sz="1800" dirty="0" err="1"/>
              <a:t>συνάρτησης</a:t>
            </a:r>
            <a:r>
              <a:rPr lang="en-US" sz="1800" dirty="0"/>
              <a:t> </a:t>
            </a:r>
            <a:r>
              <a:rPr lang="en-US" sz="1800" b="1" dirty="0"/>
              <a:t>ο </a:t>
            </a:r>
            <a:r>
              <a:rPr lang="en-US" sz="1800" b="1" dirty="0" err="1"/>
              <a:t>δείκτης</a:t>
            </a:r>
            <a:r>
              <a:rPr lang="en-US" sz="1800" b="1" dirty="0"/>
              <a:t> </a:t>
            </a:r>
            <a:r>
              <a:rPr lang="en-US" sz="1800" b="1" dirty="0" err="1"/>
              <a:t>στοίβας</a:t>
            </a:r>
            <a:r>
              <a:rPr lang="en-US" sz="1800" b="1" dirty="0"/>
              <a:t> </a:t>
            </a:r>
            <a:r>
              <a:rPr lang="en-US" sz="1800" dirty="0" err="1"/>
              <a:t>μεταφέρεται</a:t>
            </a:r>
            <a:r>
              <a:rPr lang="en-US" sz="1800" dirty="0"/>
              <a:t> </a:t>
            </a:r>
            <a:r>
              <a:rPr lang="en-US" sz="1800" dirty="0" err="1"/>
              <a:t>στην</a:t>
            </a:r>
            <a:r>
              <a:rPr lang="en-US" sz="1800" dirty="0"/>
              <a:t> </a:t>
            </a:r>
            <a:r>
              <a:rPr lang="en-US" sz="1800" dirty="0" err="1"/>
              <a:t>αρχή</a:t>
            </a:r>
            <a:r>
              <a:rPr lang="en-US" sz="1800" dirty="0"/>
              <a:t> </a:t>
            </a:r>
            <a:r>
              <a:rPr lang="en-US" sz="1800" dirty="0" err="1"/>
              <a:t>του</a:t>
            </a:r>
            <a:r>
              <a:rPr lang="en-US" sz="1800" dirty="0"/>
              <a:t> </a:t>
            </a:r>
            <a:r>
              <a:rPr lang="en-US" sz="1800" dirty="0" err="1"/>
              <a:t>εγγρασήματος</a:t>
            </a:r>
            <a:r>
              <a:rPr lang="en-US" sz="1800" dirty="0"/>
              <a:t> </a:t>
            </a:r>
            <a:r>
              <a:rPr lang="en-US" sz="1800" dirty="0" err="1"/>
              <a:t>δραστηριοποίησης</a:t>
            </a:r>
            <a:endParaRPr lang="en-US" sz="1800" dirty="0"/>
          </a:p>
          <a:p>
            <a:r>
              <a:rPr lang="en-US" sz="1800" dirty="0" err="1"/>
              <a:t>Περιέχει</a:t>
            </a:r>
            <a:r>
              <a:rPr lang="en-US" sz="1800" dirty="0"/>
              <a:t> </a:t>
            </a:r>
            <a:r>
              <a:rPr lang="en-US" sz="1800" b="1" dirty="0" err="1"/>
              <a:t>πληροφορίες</a:t>
            </a:r>
            <a:r>
              <a:rPr lang="en-US" sz="1800" dirty="0"/>
              <a:t> </a:t>
            </a:r>
            <a:r>
              <a:rPr lang="en-US" sz="1800" dirty="0" err="1"/>
              <a:t>που</a:t>
            </a:r>
            <a:r>
              <a:rPr lang="en-US" sz="1800" dirty="0"/>
              <a:t> </a:t>
            </a:r>
            <a:r>
              <a:rPr lang="en-US" sz="1800" dirty="0" err="1"/>
              <a:t>χρησιμέυουν</a:t>
            </a:r>
            <a:r>
              <a:rPr lang="en-US" sz="1800" dirty="0"/>
              <a:t> </a:t>
            </a:r>
            <a:r>
              <a:rPr lang="en-US" sz="1800" dirty="0" err="1"/>
              <a:t>για</a:t>
            </a:r>
            <a:r>
              <a:rPr lang="en-US" sz="1800" dirty="0"/>
              <a:t> </a:t>
            </a:r>
            <a:r>
              <a:rPr lang="en-US" sz="1800" dirty="0" err="1"/>
              <a:t>την</a:t>
            </a:r>
            <a:r>
              <a:rPr lang="en-US" sz="1800" dirty="0"/>
              <a:t> </a:t>
            </a:r>
            <a:r>
              <a:rPr lang="en-US" sz="1800" b="1" dirty="0" err="1"/>
              <a:t>εκτέλεση</a:t>
            </a:r>
            <a:r>
              <a:rPr lang="en-US" sz="1800" dirty="0"/>
              <a:t> </a:t>
            </a:r>
            <a:r>
              <a:rPr lang="en-US" sz="1800" dirty="0" err="1"/>
              <a:t>και</a:t>
            </a:r>
            <a:r>
              <a:rPr lang="en-US" sz="1800" dirty="0"/>
              <a:t> </a:t>
            </a:r>
            <a:r>
              <a:rPr lang="en-US" sz="1800" dirty="0" err="1"/>
              <a:t>τον</a:t>
            </a:r>
            <a:r>
              <a:rPr lang="en-US" sz="1800" dirty="0"/>
              <a:t> </a:t>
            </a:r>
            <a:r>
              <a:rPr lang="en-US" sz="1800" b="1" dirty="0" err="1"/>
              <a:t>τερματισμό</a:t>
            </a:r>
            <a:r>
              <a:rPr lang="en-US" sz="1800" dirty="0"/>
              <a:t> </a:t>
            </a:r>
            <a:r>
              <a:rPr lang="en-US" sz="1800" dirty="0" err="1"/>
              <a:t>της</a:t>
            </a:r>
            <a:r>
              <a:rPr lang="en-US" sz="1800" dirty="0"/>
              <a:t> </a:t>
            </a:r>
            <a:r>
              <a:rPr lang="en-US" sz="1800" dirty="0" err="1"/>
              <a:t>συνάρτησης</a:t>
            </a:r>
            <a:r>
              <a:rPr lang="en-US" sz="1800" dirty="0"/>
              <a:t> </a:t>
            </a:r>
            <a:r>
              <a:rPr lang="en-US" sz="1800" dirty="0" err="1"/>
              <a:t>καθώς</a:t>
            </a:r>
            <a:r>
              <a:rPr lang="en-US" sz="1800" dirty="0"/>
              <a:t> </a:t>
            </a:r>
            <a:r>
              <a:rPr lang="en-US" sz="1800" dirty="0" err="1"/>
              <a:t>και</a:t>
            </a:r>
            <a:r>
              <a:rPr lang="en-US" sz="1800" dirty="0"/>
              <a:t> </a:t>
            </a:r>
            <a:r>
              <a:rPr lang="en-US" sz="1800" dirty="0" err="1"/>
              <a:t>πληροφορίες</a:t>
            </a:r>
            <a:r>
              <a:rPr lang="en-US" sz="1800" dirty="0"/>
              <a:t> </a:t>
            </a:r>
            <a:r>
              <a:rPr lang="en-US" sz="1800" dirty="0" err="1"/>
              <a:t>που</a:t>
            </a:r>
            <a:r>
              <a:rPr lang="en-US" sz="1800" dirty="0"/>
              <a:t> </a:t>
            </a:r>
            <a:r>
              <a:rPr lang="en-US" sz="1800" dirty="0" err="1"/>
              <a:t>σχετίζονται</a:t>
            </a:r>
            <a:r>
              <a:rPr lang="en-US" sz="1800" dirty="0"/>
              <a:t> </a:t>
            </a:r>
            <a:r>
              <a:rPr lang="en-US" sz="1800" dirty="0" err="1"/>
              <a:t>με</a:t>
            </a:r>
            <a:r>
              <a:rPr lang="en-US" sz="1800" dirty="0"/>
              <a:t> </a:t>
            </a:r>
            <a:r>
              <a:rPr lang="en-US" sz="1800" dirty="0" err="1"/>
              <a:t>τις</a:t>
            </a:r>
            <a:r>
              <a:rPr lang="en-US" sz="1800" dirty="0"/>
              <a:t> </a:t>
            </a:r>
            <a:r>
              <a:rPr lang="en-US" sz="1800" b="1" dirty="0" err="1"/>
              <a:t>μεταβλητές</a:t>
            </a:r>
            <a:r>
              <a:rPr lang="en-US" sz="1800" dirty="0"/>
              <a:t> </a:t>
            </a:r>
            <a:r>
              <a:rPr lang="en-US" sz="1800" dirty="0" err="1"/>
              <a:t>που</a:t>
            </a:r>
            <a:r>
              <a:rPr lang="en-US" sz="1800" dirty="0"/>
              <a:t> </a:t>
            </a:r>
            <a:r>
              <a:rPr lang="en-US" sz="1800" dirty="0" err="1"/>
              <a:t>χρησιμοποιεί</a:t>
            </a:r>
            <a:endParaRPr lang="en-US" sz="1800" dirty="0"/>
          </a:p>
          <a:p>
            <a:r>
              <a:rPr lang="en-US" sz="1800" dirty="0" err="1"/>
              <a:t>Όταν</a:t>
            </a:r>
            <a:r>
              <a:rPr lang="en-US" sz="1800" dirty="0"/>
              <a:t> </a:t>
            </a:r>
            <a:r>
              <a:rPr lang="en-US" sz="1800" dirty="0" err="1"/>
              <a:t>τερματίζεται</a:t>
            </a:r>
            <a:r>
              <a:rPr lang="en-US" sz="1800" dirty="0"/>
              <a:t> η </a:t>
            </a:r>
            <a:r>
              <a:rPr lang="en-US" sz="1800" dirty="0" err="1"/>
              <a:t>συνάρτηση</a:t>
            </a:r>
            <a:r>
              <a:rPr lang="en-US" sz="1800" dirty="0"/>
              <a:t> ο </a:t>
            </a:r>
            <a:r>
              <a:rPr lang="en-US" sz="1800" b="1" dirty="0" err="1"/>
              <a:t>χώρος</a:t>
            </a:r>
            <a:r>
              <a:rPr lang="en-US" sz="1800" b="1" dirty="0"/>
              <a:t> </a:t>
            </a:r>
            <a:r>
              <a:rPr lang="en-US" sz="1800" b="1" dirty="0" err="1"/>
              <a:t>που</a:t>
            </a:r>
            <a:r>
              <a:rPr lang="en-US" sz="1800" b="1" dirty="0"/>
              <a:t> </a:t>
            </a:r>
            <a:r>
              <a:rPr lang="en-US" sz="1800" b="1" dirty="0" err="1"/>
              <a:t>καταλαμβάνει</a:t>
            </a:r>
            <a:r>
              <a:rPr lang="en-US" sz="1800" dirty="0"/>
              <a:t> </a:t>
            </a:r>
            <a:r>
              <a:rPr lang="en-US" sz="1800" dirty="0" err="1"/>
              <a:t>το</a:t>
            </a:r>
            <a:r>
              <a:rPr lang="en-US" sz="1800" dirty="0"/>
              <a:t> </a:t>
            </a:r>
            <a:r>
              <a:rPr lang="en-US" sz="1800" dirty="0" err="1"/>
              <a:t>εγγράφημα</a:t>
            </a:r>
            <a:r>
              <a:rPr lang="en-US" sz="1800" dirty="0"/>
              <a:t> </a:t>
            </a:r>
            <a:r>
              <a:rPr lang="en-US" sz="1800" dirty="0" err="1"/>
              <a:t>δραστηριοποίησης</a:t>
            </a:r>
            <a:r>
              <a:rPr lang="en-US" sz="1800" dirty="0"/>
              <a:t> </a:t>
            </a:r>
            <a:r>
              <a:rPr lang="en-US" sz="1800" b="1" dirty="0" err="1"/>
              <a:t>επιστρέφεται</a:t>
            </a:r>
            <a:r>
              <a:rPr lang="en-US" sz="1800" dirty="0"/>
              <a:t> </a:t>
            </a:r>
            <a:r>
              <a:rPr lang="en-US" sz="1800" dirty="0" err="1"/>
              <a:t>στο</a:t>
            </a:r>
            <a:r>
              <a:rPr lang="en-US" sz="1800" dirty="0"/>
              <a:t> </a:t>
            </a:r>
            <a:r>
              <a:rPr lang="en-US" sz="1800" dirty="0" err="1"/>
              <a:t>σύστημα</a:t>
            </a:r>
            <a:endParaRPr lang="el-GR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Εγγράφημα Δραστηριοποίησης</a:t>
            </a:r>
            <a:endParaRPr lang="el-GR"/>
          </a:p>
        </p:txBody>
      </p:sp>
      <p:sp>
        <p:nvSpPr>
          <p:cNvPr id="48132" name="Line 4"/>
          <p:cNvSpPr>
            <a:spLocks noChangeShapeType="1"/>
          </p:cNvSpPr>
          <p:nvPr/>
        </p:nvSpPr>
        <p:spPr bwMode="auto">
          <a:xfrm>
            <a:off x="3176612" y="1804988"/>
            <a:ext cx="0" cy="4648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48134" name="Line 6"/>
          <p:cNvSpPr>
            <a:spLocks noChangeShapeType="1"/>
          </p:cNvSpPr>
          <p:nvPr/>
        </p:nvSpPr>
        <p:spPr bwMode="auto">
          <a:xfrm>
            <a:off x="2774974" y="2074863"/>
            <a:ext cx="33972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>
            <a:off x="2774974" y="6345238"/>
            <a:ext cx="33972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>
            <a:off x="5943624" y="4425950"/>
            <a:ext cx="0" cy="18748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48137" name="Line 9"/>
          <p:cNvSpPr>
            <a:spLocks noChangeShapeType="1"/>
          </p:cNvSpPr>
          <p:nvPr/>
        </p:nvSpPr>
        <p:spPr bwMode="auto">
          <a:xfrm flipV="1">
            <a:off x="5946799" y="2138363"/>
            <a:ext cx="0" cy="1311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48138" name="Rectangle 10"/>
          <p:cNvSpPr>
            <a:spLocks noChangeArrowheads="1"/>
          </p:cNvSpPr>
          <p:nvPr/>
        </p:nvSpPr>
        <p:spPr bwMode="auto">
          <a:xfrm>
            <a:off x="3276945" y="5742312"/>
            <a:ext cx="2163762" cy="457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 err="1">
                <a:solidFill>
                  <a:srgbClr val="000000"/>
                </a:solidFill>
                <a:latin typeface="Tahoma" pitchFamily="34" charset="0"/>
              </a:rPr>
              <a:t>Διεύθυνση</a:t>
            </a:r>
            <a:r>
              <a:rPr lang="en-US" sz="1200" b="1" dirty="0">
                <a:solidFill>
                  <a:srgbClr val="000000"/>
                </a:solidFill>
                <a:latin typeface="Tahoma" pitchFamily="34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ahoma" pitchFamily="34" charset="0"/>
              </a:rPr>
              <a:t>Επιστροφής</a:t>
            </a:r>
            <a:endParaRPr lang="el-GR" sz="1200" b="1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8139" name="Rectangle 11"/>
          <p:cNvSpPr>
            <a:spLocks noChangeArrowheads="1"/>
          </p:cNvSpPr>
          <p:nvPr/>
        </p:nvSpPr>
        <p:spPr bwMode="auto">
          <a:xfrm>
            <a:off x="3276945" y="5283190"/>
            <a:ext cx="2163762" cy="457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>
                <a:solidFill>
                  <a:srgbClr val="000000"/>
                </a:solidFill>
                <a:latin typeface="Tahoma" pitchFamily="34" charset="0"/>
              </a:rPr>
              <a:t>Σύνδεσμος Προσπέλασης</a:t>
            </a:r>
            <a:endParaRPr lang="el-GR" sz="12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3276945" y="4827266"/>
            <a:ext cx="2163762" cy="457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>
                <a:solidFill>
                  <a:srgbClr val="000000"/>
                </a:solidFill>
                <a:latin typeface="Tahoma" pitchFamily="34" charset="0"/>
              </a:rPr>
              <a:t>Επιστροφή Τιμής</a:t>
            </a:r>
            <a:endParaRPr lang="el-GR" sz="12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8141" name="Rectangle 13"/>
          <p:cNvSpPr>
            <a:spLocks noChangeArrowheads="1"/>
          </p:cNvSpPr>
          <p:nvPr/>
        </p:nvSpPr>
        <p:spPr bwMode="auto">
          <a:xfrm>
            <a:off x="3273747" y="3884924"/>
            <a:ext cx="2163762" cy="8683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 err="1">
                <a:solidFill>
                  <a:srgbClr val="000000"/>
                </a:solidFill>
                <a:latin typeface="Tahoma" pitchFamily="34" charset="0"/>
              </a:rPr>
              <a:t>Τυπικές</a:t>
            </a:r>
            <a:r>
              <a:rPr lang="en-US" sz="1200" b="1" dirty="0">
                <a:solidFill>
                  <a:srgbClr val="000000"/>
                </a:solidFill>
                <a:latin typeface="Tahoma" pitchFamily="34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ahoma" pitchFamily="34" charset="0"/>
              </a:rPr>
              <a:t>Παράμετροι</a:t>
            </a:r>
            <a:endParaRPr lang="el-GR" sz="1200" b="1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8142" name="Rectangle 14"/>
          <p:cNvSpPr>
            <a:spLocks noChangeArrowheads="1"/>
          </p:cNvSpPr>
          <p:nvPr/>
        </p:nvSpPr>
        <p:spPr bwMode="auto">
          <a:xfrm>
            <a:off x="3273747" y="3019759"/>
            <a:ext cx="2163762" cy="8683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 dirty="0" err="1">
                <a:solidFill>
                  <a:srgbClr val="000000"/>
                </a:solidFill>
                <a:latin typeface="Tahoma" pitchFamily="34" charset="0"/>
              </a:rPr>
              <a:t>Τοπικές</a:t>
            </a:r>
            <a:r>
              <a:rPr lang="en-US" sz="1200" b="1" dirty="0">
                <a:solidFill>
                  <a:srgbClr val="000000"/>
                </a:solidFill>
                <a:latin typeface="Tahoma" pitchFamily="34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Tahoma" pitchFamily="34" charset="0"/>
              </a:rPr>
              <a:t>Μεταβλητές</a:t>
            </a:r>
            <a:endParaRPr lang="el-GR" sz="1200" b="1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8143" name="Rectangle 15"/>
          <p:cNvSpPr>
            <a:spLocks noChangeArrowheads="1"/>
          </p:cNvSpPr>
          <p:nvPr/>
        </p:nvSpPr>
        <p:spPr bwMode="auto">
          <a:xfrm>
            <a:off x="3273747" y="2143116"/>
            <a:ext cx="2163762" cy="8683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>
                <a:solidFill>
                  <a:srgbClr val="000000"/>
                </a:solidFill>
                <a:latin typeface="Tahoma" pitchFamily="34" charset="0"/>
              </a:rPr>
              <a:t>Προσωρινές Μεταβλητές</a:t>
            </a:r>
            <a:endParaRPr lang="el-GR" sz="12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8144" name="Line 16"/>
          <p:cNvSpPr>
            <a:spLocks noChangeShapeType="1"/>
          </p:cNvSpPr>
          <p:nvPr/>
        </p:nvSpPr>
        <p:spPr bwMode="auto">
          <a:xfrm>
            <a:off x="5538812" y="1804988"/>
            <a:ext cx="0" cy="4648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48145" name="Rectangle 17"/>
          <p:cNvSpPr>
            <a:spLocks noChangeArrowheads="1"/>
          </p:cNvSpPr>
          <p:nvPr/>
        </p:nvSpPr>
        <p:spPr bwMode="auto">
          <a:xfrm>
            <a:off x="5746774" y="3375025"/>
            <a:ext cx="22542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 b="1">
                <a:solidFill>
                  <a:srgbClr val="000000"/>
                </a:solidFill>
                <a:latin typeface="Tahoma" pitchFamily="34" charset="0"/>
              </a:rPr>
              <a:t>Μήκος</a:t>
            </a:r>
          </a:p>
          <a:p>
            <a:r>
              <a:rPr lang="en-US" sz="1400" b="1">
                <a:solidFill>
                  <a:srgbClr val="000000"/>
                </a:solidFill>
                <a:latin typeface="Tahoma" pitchFamily="34" charset="0"/>
              </a:rPr>
              <a:t>Εγγραφήματος</a:t>
            </a:r>
          </a:p>
          <a:p>
            <a:r>
              <a:rPr lang="en-US" sz="1400" b="1">
                <a:solidFill>
                  <a:srgbClr val="000000"/>
                </a:solidFill>
                <a:latin typeface="Tahoma" pitchFamily="34" charset="0"/>
              </a:rPr>
              <a:t>Δραστηριοποίησης</a:t>
            </a:r>
            <a:endParaRPr lang="el-GR" sz="1400" b="1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Ρυζόχαρτο">
  <a:themeElements>
    <a:clrScheme name="Ρυζόχαρτο 2">
      <a:dk1>
        <a:srgbClr val="00264C"/>
      </a:dk1>
      <a:lt1>
        <a:srgbClr val="FFFFE9"/>
      </a:lt1>
      <a:dk2>
        <a:srgbClr val="333333"/>
      </a:dk2>
      <a:lt2>
        <a:srgbClr val="333333"/>
      </a:lt2>
      <a:accent1>
        <a:srgbClr val="78C0B2"/>
      </a:accent1>
      <a:accent2>
        <a:srgbClr val="262D4C"/>
      </a:accent2>
      <a:accent3>
        <a:srgbClr val="FFFFF2"/>
      </a:accent3>
      <a:accent4>
        <a:srgbClr val="001F40"/>
      </a:accent4>
      <a:accent5>
        <a:srgbClr val="BEDCD5"/>
      </a:accent5>
      <a:accent6>
        <a:srgbClr val="212844"/>
      </a:accent6>
      <a:hlink>
        <a:srgbClr val="598BBD"/>
      </a:hlink>
      <a:folHlink>
        <a:srgbClr val="4D4D4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l-G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l-G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Ρυζόχαρτο 1">
        <a:dk1>
          <a:srgbClr val="9D9475"/>
        </a:dk1>
        <a:lt1>
          <a:srgbClr val="333333"/>
        </a:lt1>
        <a:dk2>
          <a:srgbClr val="333300"/>
        </a:dk2>
        <a:lt2>
          <a:srgbClr val="333333"/>
        </a:lt2>
        <a:accent1>
          <a:srgbClr val="B3C39F"/>
        </a:accent1>
        <a:accent2>
          <a:srgbClr val="DCD9CE"/>
        </a:accent2>
        <a:accent3>
          <a:srgbClr val="ADADAA"/>
        </a:accent3>
        <a:accent4>
          <a:srgbClr val="2A2A2A"/>
        </a:accent4>
        <a:accent5>
          <a:srgbClr val="D6DECD"/>
        </a:accent5>
        <a:accent6>
          <a:srgbClr val="C7C4BA"/>
        </a:accent6>
        <a:hlink>
          <a:srgbClr val="CC9900"/>
        </a:hlink>
        <a:folHlink>
          <a:srgbClr val="ADA6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Ρυζόχαρτο 2">
        <a:dk1>
          <a:srgbClr val="00264C"/>
        </a:dk1>
        <a:lt1>
          <a:srgbClr val="FFFFE9"/>
        </a:lt1>
        <a:dk2>
          <a:srgbClr val="333333"/>
        </a:dk2>
        <a:lt2>
          <a:srgbClr val="333333"/>
        </a:lt2>
        <a:accent1>
          <a:srgbClr val="78C0B2"/>
        </a:accent1>
        <a:accent2>
          <a:srgbClr val="262D4C"/>
        </a:accent2>
        <a:accent3>
          <a:srgbClr val="FFFFF2"/>
        </a:accent3>
        <a:accent4>
          <a:srgbClr val="001F40"/>
        </a:accent4>
        <a:accent5>
          <a:srgbClr val="BEDCD5"/>
        </a:accent5>
        <a:accent6>
          <a:srgbClr val="212844"/>
        </a:accent6>
        <a:hlink>
          <a:srgbClr val="598BBD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Ρυζόχαρτο 3">
        <a:dk1>
          <a:srgbClr val="000000"/>
        </a:dk1>
        <a:lt1>
          <a:srgbClr val="F8F8F8"/>
        </a:lt1>
        <a:dk2>
          <a:srgbClr val="333333"/>
        </a:dk2>
        <a:lt2>
          <a:srgbClr val="5F5F5F"/>
        </a:lt2>
        <a:accent1>
          <a:srgbClr val="DDDDDD"/>
        </a:accent1>
        <a:accent2>
          <a:srgbClr val="808080"/>
        </a:accent2>
        <a:accent3>
          <a:srgbClr val="FBFBFB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Ρυζόχαρτο 4">
        <a:dk1>
          <a:srgbClr val="00264C"/>
        </a:dk1>
        <a:lt1>
          <a:srgbClr val="FFFFFF"/>
        </a:lt1>
        <a:dk2>
          <a:srgbClr val="333333"/>
        </a:dk2>
        <a:lt2>
          <a:srgbClr val="2E697E"/>
        </a:lt2>
        <a:accent1>
          <a:srgbClr val="BAC8AA"/>
        </a:accent1>
        <a:accent2>
          <a:srgbClr val="6E9883"/>
        </a:accent2>
        <a:accent3>
          <a:srgbClr val="FFFFFF"/>
        </a:accent3>
        <a:accent4>
          <a:srgbClr val="001F40"/>
        </a:accent4>
        <a:accent5>
          <a:srgbClr val="D9E0D2"/>
        </a:accent5>
        <a:accent6>
          <a:srgbClr val="638976"/>
        </a:accent6>
        <a:hlink>
          <a:srgbClr val="CC9900"/>
        </a:hlink>
        <a:folHlink>
          <a:srgbClr val="7DAEC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Ρυζόχαρτο 5">
        <a:dk1>
          <a:srgbClr val="20374E"/>
        </a:dk1>
        <a:lt1>
          <a:srgbClr val="DCE4D2"/>
        </a:lt1>
        <a:dk2>
          <a:srgbClr val="333333"/>
        </a:dk2>
        <a:lt2>
          <a:srgbClr val="524C46"/>
        </a:lt2>
        <a:accent1>
          <a:srgbClr val="C9C491"/>
        </a:accent1>
        <a:accent2>
          <a:srgbClr val="8A776A"/>
        </a:accent2>
        <a:accent3>
          <a:srgbClr val="EBEFE5"/>
        </a:accent3>
        <a:accent4>
          <a:srgbClr val="1A2D41"/>
        </a:accent4>
        <a:accent5>
          <a:srgbClr val="E1DEC7"/>
        </a:accent5>
        <a:accent6>
          <a:srgbClr val="7D6B5F"/>
        </a:accent6>
        <a:hlink>
          <a:srgbClr val="67895F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Θέμα του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D8B1D82337AB4C85CEFF3AD2960809" ma:contentTypeVersion="2" ma:contentTypeDescription="Create a new document." ma:contentTypeScope="" ma:versionID="595ade4e3dc390fcd4c585b71e2d4a0b">
  <xsd:schema xmlns:xsd="http://www.w3.org/2001/XMLSchema" xmlns:xs="http://www.w3.org/2001/XMLSchema" xmlns:p="http://schemas.microsoft.com/office/2006/metadata/properties" xmlns:ns2="a443a233-4d01-4580-9bcc-d6f427914bfc" targetNamespace="http://schemas.microsoft.com/office/2006/metadata/properties" ma:root="true" ma:fieldsID="7199501e8256c6254a50510bc34836c9" ns2:_="">
    <xsd:import namespace="a443a233-4d01-4580-9bcc-d6f427914b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43a233-4d01-4580-9bcc-d6f427914b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B620E9A-FC00-4F12-84B9-7B8CA3EA114A}"/>
</file>

<file path=customXml/itemProps2.xml><?xml version="1.0" encoding="utf-8"?>
<ds:datastoreItem xmlns:ds="http://schemas.openxmlformats.org/officeDocument/2006/customXml" ds:itemID="{B3B9E274-7F7C-4168-A217-5389DE849B92}"/>
</file>

<file path=customXml/itemProps3.xml><?xml version="1.0" encoding="utf-8"?>
<ds:datastoreItem xmlns:ds="http://schemas.openxmlformats.org/officeDocument/2006/customXml" ds:itemID="{84AE1E08-14F2-4E83-8C54-1A8B1348030F}"/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Designs\Ρυζόχαρτο.pot</Template>
  <TotalTime>7204</TotalTime>
  <Words>1908</Words>
  <Application>Microsoft Office PowerPoint</Application>
  <PresentationFormat>Προβολή στην οθόνη (4:3)</PresentationFormat>
  <Paragraphs>981</Paragraphs>
  <Slides>60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60</vt:i4>
      </vt:variant>
    </vt:vector>
  </HeadingPairs>
  <TitlesOfParts>
    <vt:vector size="61" baseType="lpstr">
      <vt:lpstr>Ρυζόχαρτο</vt:lpstr>
      <vt:lpstr>Διαφάνεια 1</vt:lpstr>
      <vt:lpstr>Πίνακας Συμβόλων</vt:lpstr>
      <vt:lpstr>Μορφή του Πίνακα Συμβόλων</vt:lpstr>
      <vt:lpstr>Εγγραφές στον Πίνακα</vt:lpstr>
      <vt:lpstr>Εγγραφές στον Πίνακα</vt:lpstr>
      <vt:lpstr>Εγγραφές στον Πίνακα</vt:lpstr>
      <vt:lpstr>Εγγραφές στον Πίνακα</vt:lpstr>
      <vt:lpstr>Εγγράφημα Δραστηριοποίησης</vt:lpstr>
      <vt:lpstr>Εγγράφημα Δραστηριοποίησης</vt:lpstr>
      <vt:lpstr>Εγγράφημα Δραστηριοποίησης</vt:lpstr>
      <vt:lpstr>Εγγράφημα Δραστηριοποίησης</vt:lpstr>
      <vt:lpstr>Ενέργειες στον Πίνακα Συμβόλων</vt:lpstr>
      <vt:lpstr>Ενέργειες στον Πίνακα Συμβόλων</vt:lpstr>
      <vt:lpstr>Παράδειγμα - 1</vt:lpstr>
      <vt:lpstr>Παράδειγμα - 1</vt:lpstr>
      <vt:lpstr>Παράδειγμα - 1</vt:lpstr>
      <vt:lpstr>Παράδειγμα - 1</vt:lpstr>
      <vt:lpstr>Παράδειγμα - 1</vt:lpstr>
      <vt:lpstr>Παράδειγμα - 1</vt:lpstr>
      <vt:lpstr>Παράδειγμα - 1</vt:lpstr>
      <vt:lpstr>Παράδειγμα - 1</vt:lpstr>
      <vt:lpstr>Παράδειγμα - 1</vt:lpstr>
      <vt:lpstr>Παράδειγμα - 1</vt:lpstr>
      <vt:lpstr>Παράδειγμα - 1</vt:lpstr>
      <vt:lpstr>Παράδειγμα - 1</vt:lpstr>
      <vt:lpstr>Παράδειγμα - 1</vt:lpstr>
      <vt:lpstr>Παράδειγμα - 1</vt:lpstr>
      <vt:lpstr>Παράδειγμα - 1</vt:lpstr>
      <vt:lpstr>Παράδειγμα - 1</vt:lpstr>
      <vt:lpstr>Παράδειγμα - 2</vt:lpstr>
      <vt:lpstr>Παράδειγμα - 2</vt:lpstr>
      <vt:lpstr>Παράδειγμα - 2</vt:lpstr>
      <vt:lpstr>Παράδειγμα - 2</vt:lpstr>
      <vt:lpstr>Παράδειγμα - 2</vt:lpstr>
      <vt:lpstr>Παράδειγμα - 2</vt:lpstr>
      <vt:lpstr>Παράδειγμα - 2</vt:lpstr>
      <vt:lpstr>Παράδειγμα - 2</vt:lpstr>
      <vt:lpstr>Παράδειγμα - 2</vt:lpstr>
      <vt:lpstr>Παράδειγμα - 2</vt:lpstr>
      <vt:lpstr>Παράδειγμα - 2</vt:lpstr>
      <vt:lpstr>Παράδειγμα - 2</vt:lpstr>
      <vt:lpstr>Παράδειγμα - 3</vt:lpstr>
      <vt:lpstr>Παράδειγμα - 3</vt:lpstr>
      <vt:lpstr>Παράδειγμα - 3</vt:lpstr>
      <vt:lpstr>Παράδειγμα - 3</vt:lpstr>
      <vt:lpstr>Παράδειγμα - 3</vt:lpstr>
      <vt:lpstr>Παράδειγμα - 3</vt:lpstr>
      <vt:lpstr>Παράδειγμα - 3</vt:lpstr>
      <vt:lpstr>Παράδειγμα - 3</vt:lpstr>
      <vt:lpstr>Παράδειγμα - 3</vt:lpstr>
      <vt:lpstr>Παράδειγμα - 3</vt:lpstr>
      <vt:lpstr>Παράδειγμα - 3</vt:lpstr>
      <vt:lpstr>Παράδειγμα - 3</vt:lpstr>
      <vt:lpstr>Παράδειγμα - 3</vt:lpstr>
      <vt:lpstr>Παράδειγμα - 3</vt:lpstr>
      <vt:lpstr>Παράδειγμα - 3</vt:lpstr>
      <vt:lpstr>Παράδειγμα - 3</vt:lpstr>
      <vt:lpstr>Παράδειγμα - 3</vt:lpstr>
      <vt:lpstr>Παράδειγμα - 3</vt:lpstr>
      <vt:lpstr>Ευχαριστώ</vt:lpstr>
    </vt:vector>
  </TitlesOfParts>
  <Company>*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Μεταγλωττιστής</dc:title>
  <dc:creator>*</dc:creator>
  <cp:lastModifiedBy>Γιώργος Μανής</cp:lastModifiedBy>
  <cp:revision>254</cp:revision>
  <dcterms:created xsi:type="dcterms:W3CDTF">2003-02-10T08:36:46Z</dcterms:created>
  <dcterms:modified xsi:type="dcterms:W3CDTF">2020-05-07T06:54:48Z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0x010100E8D8B1D82337AB4C85CEFF3AD2960809</vt:lpwstr>
  </property>
</Properties>
</file>