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handoutMasterIdLst>
    <p:handoutMasterId r:id="rId51"/>
  </p:handoutMasterIdLst>
  <p:sldIdLst>
    <p:sldId id="294" r:id="rId2"/>
    <p:sldId id="342" r:id="rId3"/>
    <p:sldId id="392" r:id="rId4"/>
    <p:sldId id="402" r:id="rId5"/>
    <p:sldId id="411" r:id="rId6"/>
    <p:sldId id="405" r:id="rId7"/>
    <p:sldId id="406" r:id="rId8"/>
    <p:sldId id="407" r:id="rId9"/>
    <p:sldId id="408" r:id="rId10"/>
    <p:sldId id="409" r:id="rId11"/>
    <p:sldId id="410" r:id="rId12"/>
    <p:sldId id="393" r:id="rId13"/>
    <p:sldId id="403" r:id="rId14"/>
    <p:sldId id="420" r:id="rId15"/>
    <p:sldId id="412" r:id="rId16"/>
    <p:sldId id="413" r:id="rId17"/>
    <p:sldId id="414" r:id="rId18"/>
    <p:sldId id="415" r:id="rId19"/>
    <p:sldId id="416" r:id="rId20"/>
    <p:sldId id="404" r:id="rId21"/>
    <p:sldId id="417" r:id="rId22"/>
    <p:sldId id="418" r:id="rId23"/>
    <p:sldId id="419" r:id="rId24"/>
    <p:sldId id="421" r:id="rId25"/>
    <p:sldId id="422" r:id="rId26"/>
    <p:sldId id="423" r:id="rId27"/>
    <p:sldId id="431" r:id="rId28"/>
    <p:sldId id="432" r:id="rId29"/>
    <p:sldId id="433" r:id="rId30"/>
    <p:sldId id="434" r:id="rId31"/>
    <p:sldId id="435" r:id="rId32"/>
    <p:sldId id="424" r:id="rId33"/>
    <p:sldId id="425" r:id="rId34"/>
    <p:sldId id="426" r:id="rId35"/>
    <p:sldId id="436" r:id="rId36"/>
    <p:sldId id="437" r:id="rId37"/>
    <p:sldId id="438" r:id="rId38"/>
    <p:sldId id="427" r:id="rId39"/>
    <p:sldId id="428" r:id="rId40"/>
    <p:sldId id="439" r:id="rId41"/>
    <p:sldId id="440" r:id="rId42"/>
    <p:sldId id="441" r:id="rId43"/>
    <p:sldId id="442" r:id="rId44"/>
    <p:sldId id="443" r:id="rId45"/>
    <p:sldId id="444" r:id="rId46"/>
    <p:sldId id="429" r:id="rId47"/>
    <p:sldId id="445" r:id="rId48"/>
    <p:sldId id="446" r:id="rId49"/>
    <p:sldId id="430" r:id="rId50"/>
  </p:sldIdLst>
  <p:sldSz cx="9144000" cy="6858000" type="screen4x3"/>
  <p:notesSz cx="6858000" cy="9144000"/>
  <p:defaultTextStyle>
    <a:defPPr>
      <a:defRPr lang="el-G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EBEBEB"/>
    <a:srgbClr val="0033CC"/>
    <a:srgbClr val="FF0000"/>
    <a:srgbClr val="FFFFFF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Μεσαίο στυλ 2 - Έμφαση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Φωτεινό στυλ 2 - Έμφαση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/>
  </p:normalViewPr>
  <p:slideViewPr>
    <p:cSldViewPr>
      <p:cViewPr varScale="1">
        <p:scale>
          <a:sx n="70" d="100"/>
          <a:sy n="70" d="100"/>
        </p:scale>
        <p:origin x="-13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8" Type="http://schemas.openxmlformats.org/officeDocument/2006/relationships/customXml" Target="../customXml/item3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08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E797BF7-CEE7-45A5-ACC8-FE81908081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Large confetti"/>
          <p:cNvSpPr>
            <a:spLocks noChangeArrowheads="1"/>
          </p:cNvSpPr>
          <p:nvPr/>
        </p:nvSpPr>
        <p:spPr bwMode="ltGray">
          <a:xfrm>
            <a:off x="484188" y="1549400"/>
            <a:ext cx="8158162" cy="1689100"/>
          </a:xfrm>
          <a:prstGeom prst="rect">
            <a:avLst/>
          </a:prstGeom>
          <a:pattFill prst="lgConfetti">
            <a:fgClr>
              <a:schemeClr val="accent2">
                <a:alpha val="50000"/>
              </a:schemeClr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ltGray">
          <a:xfrm>
            <a:off x="228600" y="3206750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ltGray">
          <a:xfrm>
            <a:off x="228600" y="1482725"/>
            <a:ext cx="8686800" cy="7778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ltGray">
          <a:xfrm>
            <a:off x="8623300" y="124618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ltGray">
          <a:xfrm>
            <a:off x="434975" y="1252538"/>
            <a:ext cx="77788" cy="22352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830513" y="5783263"/>
            <a:ext cx="3481387" cy="77787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10" name="Rectangle 8" descr="Large confetti"/>
          <p:cNvSpPr>
            <a:spLocks noChangeArrowheads="1"/>
          </p:cNvSpPr>
          <p:nvPr/>
        </p:nvSpPr>
        <p:spPr bwMode="ltGray">
          <a:xfrm>
            <a:off x="4095750" y="5734050"/>
            <a:ext cx="949325" cy="176213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folHlink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9945" name="Rectangle 9" descr="Large confetti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  <a:pattFill prst="lgConfetti">
            <a:fgClr>
              <a:schemeClr val="accent2"/>
            </a:fgClr>
            <a:bgClr>
              <a:schemeClr val="folHlink"/>
            </a:bgClr>
          </a:patt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465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2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3A95C8A-AEC5-42B8-910D-3F69383DB79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821488" y="284163"/>
            <a:ext cx="2044700" cy="5811837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685800" y="284163"/>
            <a:ext cx="5983288" cy="5811837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>
              <a:spcBef>
                <a:spcPts val="1200"/>
              </a:spcBef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l-GR" dirty="0" err="1" smtClean="0"/>
              <a:t>Kλικ</a:t>
            </a:r>
            <a:r>
              <a:rPr lang="el-GR" dirty="0" smtClean="0"/>
              <a:t> για επεξεργασία των στυλ του υποδείγματος</a:t>
            </a:r>
          </a:p>
          <a:p>
            <a:pPr lvl="1"/>
            <a:r>
              <a:rPr lang="el-GR" dirty="0" smtClean="0"/>
              <a:t>Δεύτερου επιπέδου</a:t>
            </a:r>
          </a:p>
          <a:p>
            <a:pPr lvl="2"/>
            <a:r>
              <a:rPr lang="el-GR" dirty="0" smtClean="0"/>
              <a:t>Τρίτου επιπέδου</a:t>
            </a:r>
          </a:p>
          <a:p>
            <a:pPr lvl="3"/>
            <a:r>
              <a:rPr lang="el-GR" dirty="0" smtClean="0"/>
              <a:t>Τέταρτου επιπέδου</a:t>
            </a:r>
          </a:p>
          <a:p>
            <a:pPr lvl="4"/>
            <a:r>
              <a:rPr lang="el-GR" dirty="0" smtClean="0"/>
              <a:t>Πέμπτου επιπέδου</a:t>
            </a:r>
            <a:endParaRPr lang="el-G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6858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38100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Large confetti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2841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τον τίτλο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050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1512888"/>
            <a:ext cx="8458200" cy="87312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067550" y="6553200"/>
            <a:ext cx="2076450" cy="793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 i="1">
          <a:solidFill>
            <a:srgbClr val="0000FF"/>
          </a:solidFill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50000"/>
        <a:buBlip>
          <a:blip r:embed="rId13"/>
        </a:buBlip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3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70000"/>
        <a:buFont typeface="Wingdings" pitchFamily="2" charset="2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defRPr sz="12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19672" y="2420888"/>
            <a:ext cx="60007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Παραδείγματα</a:t>
            </a:r>
          </a:p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Παραγωγής Τελικού Κώδικα</a:t>
            </a:r>
          </a:p>
          <a:p>
            <a:pPr algn="ctr"/>
            <a:r>
              <a:rPr lang="el-GR" sz="2800" b="1" dirty="0" smtClean="0">
                <a:solidFill>
                  <a:srgbClr val="0000FF"/>
                </a:solidFill>
                <a:latin typeface="+mj-lt"/>
              </a:rPr>
              <a:t>για την Αρχιτεκτονική </a:t>
            </a:r>
            <a:r>
              <a:rPr lang="en-US" sz="2800" b="1" dirty="0" smtClean="0">
                <a:solidFill>
                  <a:srgbClr val="0000FF"/>
                </a:solidFill>
                <a:latin typeface="+mj-lt"/>
              </a:rPr>
              <a:t>MIPS</a:t>
            </a:r>
            <a:endParaRPr lang="en-US" sz="2800" b="1" dirty="0">
              <a:latin typeface="+mj-lt"/>
            </a:endParaRPr>
          </a:p>
        </p:txBody>
      </p:sp>
      <p:sp>
        <p:nvSpPr>
          <p:cNvPr id="6" name="5 - Ορθογώνιο"/>
          <p:cNvSpPr/>
          <p:nvPr/>
        </p:nvSpPr>
        <p:spPr bwMode="auto">
          <a:xfrm>
            <a:off x="395288" y="5516563"/>
            <a:ext cx="3313112" cy="865187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>
              <a:defRPr/>
            </a:pPr>
            <a:endParaRPr lang="el-GR"/>
          </a:p>
        </p:txBody>
      </p:sp>
      <p:sp>
        <p:nvSpPr>
          <p:cNvPr id="7" name="6 - TextBox"/>
          <p:cNvSpPr txBox="1"/>
          <p:nvPr/>
        </p:nvSpPr>
        <p:spPr>
          <a:xfrm>
            <a:off x="5148064" y="4437112"/>
            <a:ext cx="2995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Διαλέξεις στο μάθημα: Μεταφραστές</a:t>
            </a:r>
          </a:p>
          <a:p>
            <a:pPr algn="r"/>
            <a:r>
              <a:rPr lang="el-GR" sz="1400" b="1" dirty="0" smtClean="0">
                <a:solidFill>
                  <a:srgbClr val="0000FF"/>
                </a:solidFill>
                <a:latin typeface="+mj-lt"/>
              </a:rPr>
              <a:t>Γεώργιος Μανής</a:t>
            </a:r>
            <a:endParaRPr lang="en-US" sz="1400" b="1" dirty="0" smtClean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5373216"/>
            <a:ext cx="75533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jr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ra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2000240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a,b,c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b=a+1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c=4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return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c=f(in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c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071934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4143372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571612"/>
            <a:ext cx="36433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28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$t0,$sp,-24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$t0,-8($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2000240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a,b,c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b=a+1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c=4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return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c=f(in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c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928662" y="2000240"/>
            <a:ext cx="2786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par b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par T_2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call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:= T_2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c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 _</a:t>
            </a:r>
          </a:p>
          <a:p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</p:txBody>
      </p:sp>
      <p:sp>
        <p:nvSpPr>
          <p:cNvPr id="9" name="8 - TextBox"/>
          <p:cNvSpPr txBox="1"/>
          <p:nvPr/>
        </p:nvSpPr>
        <p:spPr>
          <a:xfrm>
            <a:off x="1000100" y="5214950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a:12-b:16-c:20-T2:24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357686" y="1968895"/>
            <a:ext cx="3643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L16: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L17: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643438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2000240"/>
            <a:ext cx="27860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a,b,c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b=a+1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c=4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return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c=f(in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c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071934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4214810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928662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a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f2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500166" y="3286124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-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000240"/>
            <a:ext cx="36433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$t0,-4($sp)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$t0,$t0,-16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jr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ra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643438" y="3286124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-12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4" name="3 - TextBox"/>
          <p:cNvSpPr txBox="1"/>
          <p:nvPr/>
        </p:nvSpPr>
        <p:spPr>
          <a:xfrm>
            <a:off x="857224" y="2000240"/>
            <a:ext cx="27860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1428728" y="3286124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4 - TextBox"/>
          <p:cNvSpPr txBox="1"/>
          <p:nvPr/>
        </p:nvSpPr>
        <p:spPr>
          <a:xfrm>
            <a:off x="4572000" y="2000240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L7: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12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-12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L8: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jr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ra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a,A,B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;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void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b=a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A=2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     call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}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// main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a=3 ; A=4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call f1(in a,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inout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A)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print A, B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3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4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  <p:sp>
        <p:nvSpPr>
          <p:cNvPr id="6" name="5 - TextBox"/>
          <p:cNvSpPr txBox="1"/>
          <p:nvPr/>
        </p:nvSpPr>
        <p:spPr>
          <a:xfrm>
            <a:off x="4714876" y="4786322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$sp, 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705882"/>
            <a:ext cx="36433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: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L9: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$s0,$sp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L10: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$t1,3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$sp, -16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 -16($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-4($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fp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20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jal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L5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addi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$sp, $sp, -20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350369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1428728" y="4857760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a:12-A:16-B:20</a:t>
            </a:r>
          </a:p>
          <a:p>
            <a:endParaRPr 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</a:endParaRPr>
          </a:p>
        </p:txBody>
      </p:sp>
      <p:sp>
        <p:nvSpPr>
          <p:cNvPr id="7" name="6 - TextBox"/>
          <p:cNvSpPr txBox="1"/>
          <p:nvPr/>
        </p:nvSpPr>
        <p:spPr>
          <a:xfrm>
            <a:off x="4572000" y="2350369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L15: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L16: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$v0,1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move $a0, $t1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syscall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L17: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L18:	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857224" y="2000240"/>
            <a:ext cx="27860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9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:= 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:= 2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par a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cv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par A ref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call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</a:t>
            </a:r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5" name="4 - TextBox"/>
          <p:cNvSpPr txBox="1"/>
          <p:nvPr/>
        </p:nvSpPr>
        <p:spPr>
          <a:xfrm>
            <a:off x="428596" y="1595021"/>
            <a:ext cx="33575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main()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{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f1()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{  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B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void 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{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   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B=1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return 1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A=f2()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return A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  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print f1(), A, B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4" name="3 - TextBox"/>
          <p:cNvSpPr txBox="1"/>
          <p:nvPr/>
        </p:nvSpPr>
        <p:spPr>
          <a:xfrm>
            <a:off x="4071934" y="2000240"/>
            <a:ext cx="27860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f2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2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:=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B</a:t>
            </a:r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3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_ _</a:t>
            </a:r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4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f2 _ _</a:t>
            </a:r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f1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6 par T_1 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7 call f2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8 := T_1 _ A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9 rev A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10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f1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12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par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T_2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ret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13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call f1 _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14 out T_2</a:t>
            </a:r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15 out 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A</a:t>
            </a:r>
            <a:endParaRPr lang="en-US" sz="1600" b="1" dirty="0" smtClean="0">
              <a:solidFill>
                <a:srgbClr val="00206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16 out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17 halt _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18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main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7929586" y="478632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?</a:t>
            </a:r>
            <a:endParaRPr lang="el-GR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2928926" y="2643182"/>
            <a:ext cx="2643206" cy="1143000"/>
          </a:xfrm>
        </p:spPr>
        <p:txBody>
          <a:bodyPr/>
          <a:lstStyle/>
          <a:p>
            <a:r>
              <a:rPr lang="el-GR" sz="3200" dirty="0" smtClean="0"/>
              <a:t>ευχαριστώ !!!</a:t>
            </a:r>
            <a:endParaRPr lang="el-GR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914400" y="284163"/>
            <a:ext cx="7951788" cy="1143000"/>
          </a:xfrm>
        </p:spPr>
        <p:txBody>
          <a:bodyPr/>
          <a:lstStyle/>
          <a:p>
            <a:r>
              <a:rPr lang="el-GR" dirty="0" smtClean="0"/>
              <a:t>Παράδειγμα 1</a:t>
            </a:r>
            <a:endParaRPr lang="el-GR" dirty="0"/>
          </a:p>
        </p:txBody>
      </p:sp>
      <p:sp>
        <p:nvSpPr>
          <p:cNvPr id="6" name="5 - TextBox"/>
          <p:cNvSpPr txBox="1"/>
          <p:nvPr/>
        </p:nvSpPr>
        <p:spPr>
          <a:xfrm>
            <a:off x="785786" y="2000240"/>
            <a:ext cx="2786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1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begin_block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2 + a 1 T_1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3 := T_1 _ b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4 := 4 _ c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5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retv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b _ _</a:t>
            </a:r>
          </a:p>
          <a:p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6 </a:t>
            </a:r>
            <a:r>
              <a:rPr lang="en-US" sz="1600" b="1" dirty="0" err="1" smtClean="0">
                <a:solidFill>
                  <a:srgbClr val="002060"/>
                </a:solidFill>
                <a:latin typeface="Consolas" pitchFamily="49" charset="0"/>
              </a:rPr>
              <a:t>end_block</a:t>
            </a:r>
            <a:r>
              <a:rPr lang="en-US" sz="1600" b="1" dirty="0" smtClean="0">
                <a:solidFill>
                  <a:srgbClr val="002060"/>
                </a:solidFill>
                <a:latin typeface="Consolas" pitchFamily="49" charset="0"/>
              </a:rPr>
              <a:t> f _ _</a:t>
            </a:r>
          </a:p>
        </p:txBody>
      </p:sp>
      <p:sp>
        <p:nvSpPr>
          <p:cNvPr id="7" name="6 - TextBox"/>
          <p:cNvSpPr txBox="1"/>
          <p:nvPr/>
        </p:nvSpPr>
        <p:spPr>
          <a:xfrm>
            <a:off x="928662" y="4214818"/>
            <a:ext cx="250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offset </a:t>
            </a:r>
            <a:r>
              <a:rPr lang="el-G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μεταβλητών: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a:12-b:16-T1:20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</a:rPr>
              <a:t>a:12-b:16-c:20</a:t>
            </a:r>
          </a:p>
        </p:txBody>
      </p:sp>
      <p:sp>
        <p:nvSpPr>
          <p:cNvPr id="8" name="7 - TextBox"/>
          <p:cNvSpPr txBox="1"/>
          <p:nvPr/>
        </p:nvSpPr>
        <p:spPr>
          <a:xfrm>
            <a:off x="4357686" y="610136"/>
            <a:ext cx="36433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L0:	b 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Lmain</a:t>
            </a:r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L1: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$ra,-0($sp)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L2: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$t1,-12($sp)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$t2,1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add $t1,$t1,$t2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L3: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$t0,-16($sp)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$t1,($t0)</a:t>
            </a:r>
          </a:p>
          <a:p>
            <a:endParaRPr lang="en-US" sz="1600" b="1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L4: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li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$t1,4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  <a:r>
              <a:rPr lang="en-US" sz="1600" b="1" dirty="0" err="1" smtClean="0">
                <a:solidFill>
                  <a:srgbClr val="008000"/>
                </a:solidFill>
                <a:latin typeface="Consolas" pitchFamily="49" charset="0"/>
              </a:rPr>
              <a:t>sw</a:t>
            </a:r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 $t1,-20($s0)</a:t>
            </a:r>
          </a:p>
          <a:p>
            <a:r>
              <a:rPr lang="en-US" sz="1600" b="1" dirty="0" smtClean="0">
                <a:solidFill>
                  <a:srgbClr val="008000"/>
                </a:solidFill>
                <a:latin typeface="Consolas" pitchFamily="49" charset="0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Ρυζόχαρτο">
  <a:themeElements>
    <a:clrScheme name="Ρυζόχαρτο 2">
      <a:dk1>
        <a:srgbClr val="00264C"/>
      </a:dk1>
      <a:lt1>
        <a:srgbClr val="FFFFE9"/>
      </a:lt1>
      <a:dk2>
        <a:srgbClr val="333333"/>
      </a:dk2>
      <a:lt2>
        <a:srgbClr val="333333"/>
      </a:lt2>
      <a:accent1>
        <a:srgbClr val="78C0B2"/>
      </a:accent1>
      <a:accent2>
        <a:srgbClr val="262D4C"/>
      </a:accent2>
      <a:accent3>
        <a:srgbClr val="FFFFF2"/>
      </a:accent3>
      <a:accent4>
        <a:srgbClr val="001F40"/>
      </a:accent4>
      <a:accent5>
        <a:srgbClr val="BEDCD5"/>
      </a:accent5>
      <a:accent6>
        <a:srgbClr val="212844"/>
      </a:accent6>
      <a:hlink>
        <a:srgbClr val="598BBD"/>
      </a:hlink>
      <a:folHlink>
        <a:srgbClr val="4D4D4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Ρυζόχαρτο 1">
        <a:dk1>
          <a:srgbClr val="9D9475"/>
        </a:dk1>
        <a:lt1>
          <a:srgbClr val="333333"/>
        </a:lt1>
        <a:dk2>
          <a:srgbClr val="333300"/>
        </a:dk2>
        <a:lt2>
          <a:srgbClr val="333333"/>
        </a:lt2>
        <a:accent1>
          <a:srgbClr val="B3C39F"/>
        </a:accent1>
        <a:accent2>
          <a:srgbClr val="DCD9CE"/>
        </a:accent2>
        <a:accent3>
          <a:srgbClr val="ADADAA"/>
        </a:accent3>
        <a:accent4>
          <a:srgbClr val="2A2A2A"/>
        </a:accent4>
        <a:accent5>
          <a:srgbClr val="D6DECD"/>
        </a:accent5>
        <a:accent6>
          <a:srgbClr val="C7C4BA"/>
        </a:accent6>
        <a:hlink>
          <a:srgbClr val="CC9900"/>
        </a:hlink>
        <a:folHlink>
          <a:srgbClr val="ADA68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Ρυζόχαρτο 2">
        <a:dk1>
          <a:srgbClr val="00264C"/>
        </a:dk1>
        <a:lt1>
          <a:srgbClr val="FFFFE9"/>
        </a:lt1>
        <a:dk2>
          <a:srgbClr val="333333"/>
        </a:dk2>
        <a:lt2>
          <a:srgbClr val="333333"/>
        </a:lt2>
        <a:accent1>
          <a:srgbClr val="78C0B2"/>
        </a:accent1>
        <a:accent2>
          <a:srgbClr val="262D4C"/>
        </a:accent2>
        <a:accent3>
          <a:srgbClr val="FFFFF2"/>
        </a:accent3>
        <a:accent4>
          <a:srgbClr val="001F40"/>
        </a:accent4>
        <a:accent5>
          <a:srgbClr val="BEDCD5"/>
        </a:accent5>
        <a:accent6>
          <a:srgbClr val="212844"/>
        </a:accent6>
        <a:hlink>
          <a:srgbClr val="598BBD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3">
        <a:dk1>
          <a:srgbClr val="000000"/>
        </a:dk1>
        <a:lt1>
          <a:srgbClr val="F8F8F8"/>
        </a:lt1>
        <a:dk2>
          <a:srgbClr val="333333"/>
        </a:dk2>
        <a:lt2>
          <a:srgbClr val="5F5F5F"/>
        </a:lt2>
        <a:accent1>
          <a:srgbClr val="DDDDDD"/>
        </a:accent1>
        <a:accent2>
          <a:srgbClr val="808080"/>
        </a:accent2>
        <a:accent3>
          <a:srgbClr val="FBFBFB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4">
        <a:dk1>
          <a:srgbClr val="00264C"/>
        </a:dk1>
        <a:lt1>
          <a:srgbClr val="FFFFFF"/>
        </a:lt1>
        <a:dk2>
          <a:srgbClr val="333333"/>
        </a:dk2>
        <a:lt2>
          <a:srgbClr val="2E697E"/>
        </a:lt2>
        <a:accent1>
          <a:srgbClr val="BAC8AA"/>
        </a:accent1>
        <a:accent2>
          <a:srgbClr val="6E9883"/>
        </a:accent2>
        <a:accent3>
          <a:srgbClr val="FFFFFF"/>
        </a:accent3>
        <a:accent4>
          <a:srgbClr val="001F40"/>
        </a:accent4>
        <a:accent5>
          <a:srgbClr val="D9E0D2"/>
        </a:accent5>
        <a:accent6>
          <a:srgbClr val="638976"/>
        </a:accent6>
        <a:hlink>
          <a:srgbClr val="CC9900"/>
        </a:hlink>
        <a:folHlink>
          <a:srgbClr val="7DAEC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Ρυζόχαρτο 5">
        <a:dk1>
          <a:srgbClr val="20374E"/>
        </a:dk1>
        <a:lt1>
          <a:srgbClr val="DCE4D2"/>
        </a:lt1>
        <a:dk2>
          <a:srgbClr val="333333"/>
        </a:dk2>
        <a:lt2>
          <a:srgbClr val="524C46"/>
        </a:lt2>
        <a:accent1>
          <a:srgbClr val="C9C491"/>
        </a:accent1>
        <a:accent2>
          <a:srgbClr val="8A776A"/>
        </a:accent2>
        <a:accent3>
          <a:srgbClr val="EBEFE5"/>
        </a:accent3>
        <a:accent4>
          <a:srgbClr val="1A2D41"/>
        </a:accent4>
        <a:accent5>
          <a:srgbClr val="E1DEC7"/>
        </a:accent5>
        <a:accent6>
          <a:srgbClr val="7D6B5F"/>
        </a:accent6>
        <a:hlink>
          <a:srgbClr val="67895F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Θέμα του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D8B1D82337AB4C85CEFF3AD2960809" ma:contentTypeVersion="2" ma:contentTypeDescription="Create a new document." ma:contentTypeScope="" ma:versionID="595ade4e3dc390fcd4c585b71e2d4a0b">
  <xsd:schema xmlns:xsd="http://www.w3.org/2001/XMLSchema" xmlns:xs="http://www.w3.org/2001/XMLSchema" xmlns:p="http://schemas.microsoft.com/office/2006/metadata/properties" xmlns:ns2="a443a233-4d01-4580-9bcc-d6f427914bfc" targetNamespace="http://schemas.microsoft.com/office/2006/metadata/properties" ma:root="true" ma:fieldsID="7199501e8256c6254a50510bc34836c9" ns2:_="">
    <xsd:import namespace="a443a233-4d01-4580-9bcc-d6f427914b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3a233-4d01-4580-9bcc-d6f427914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CD34F4-4D55-457E-A87C-29AF05BD2A21}"/>
</file>

<file path=customXml/itemProps2.xml><?xml version="1.0" encoding="utf-8"?>
<ds:datastoreItem xmlns:ds="http://schemas.openxmlformats.org/officeDocument/2006/customXml" ds:itemID="{E7942F59-B2A4-4879-ACE6-70667BCA906A}"/>
</file>

<file path=customXml/itemProps3.xml><?xml version="1.0" encoding="utf-8"?>
<ds:datastoreItem xmlns:ds="http://schemas.openxmlformats.org/officeDocument/2006/customXml" ds:itemID="{CF6A7D7C-CF7B-47BE-8CF5-1D78DB7FED92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Designs\Ρυζόχαρτο.pot</Template>
  <TotalTime>7655</TotalTime>
  <Words>2504</Words>
  <Application>Microsoft Office PowerPoint</Application>
  <PresentationFormat>Προβολή στην οθόνη (4:3)</PresentationFormat>
  <Paragraphs>1026</Paragraphs>
  <Slides>49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49</vt:i4>
      </vt:variant>
    </vt:vector>
  </HeadingPairs>
  <TitlesOfParts>
    <vt:vector size="50" baseType="lpstr">
      <vt:lpstr>Ρυζόχαρτο</vt:lpstr>
      <vt:lpstr>Διαφάνεια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1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2</vt:lpstr>
      <vt:lpstr>Παράδειγμα 3</vt:lpstr>
      <vt:lpstr>ευχαριστώ !!!</vt:lpstr>
    </vt:vector>
  </TitlesOfParts>
  <Company>*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Μεταγλωττιστής</dc:title>
  <dc:creator>*</dc:creator>
  <cp:lastModifiedBy>George</cp:lastModifiedBy>
  <cp:revision>225</cp:revision>
  <dcterms:created xsi:type="dcterms:W3CDTF">2003-02-10T08:36:46Z</dcterms:created>
  <dcterms:modified xsi:type="dcterms:W3CDTF">2020-05-06T19:17:05Z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0x010100E8D8B1D82337AB4C85CEFF3AD2960809</vt:lpwstr>
  </property>
</Properties>
</file>