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94" r:id="rId2"/>
    <p:sldId id="412" r:id="rId3"/>
    <p:sldId id="474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66" r:id="rId12"/>
    <p:sldId id="450" r:id="rId13"/>
    <p:sldId id="457" r:id="rId14"/>
    <p:sldId id="456" r:id="rId15"/>
    <p:sldId id="455" r:id="rId16"/>
    <p:sldId id="475" r:id="rId17"/>
    <p:sldId id="459" r:id="rId18"/>
    <p:sldId id="454" r:id="rId19"/>
    <p:sldId id="460" r:id="rId20"/>
    <p:sldId id="461" r:id="rId21"/>
    <p:sldId id="462" r:id="rId22"/>
    <p:sldId id="463" r:id="rId23"/>
    <p:sldId id="464" r:id="rId24"/>
    <p:sldId id="465" r:id="rId25"/>
    <p:sldId id="449" r:id="rId26"/>
  </p:sldIdLst>
  <p:sldSz cx="9144000" cy="6858000" type="screen4x3"/>
  <p:notesSz cx="6669088" cy="992822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EBEBEB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84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D1B9-5EFD-4BE5-B9FC-D60261965A71}" type="datetimeFigureOut">
              <a:rPr lang="el-GR" smtClean="0"/>
              <a:pPr/>
              <a:t>9/4/2020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650E-1A6C-4E91-89EA-4FEC23E1B1D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43042" y="2928934"/>
            <a:ext cx="60007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3200" b="1" dirty="0" smtClean="0">
                <a:solidFill>
                  <a:srgbClr val="0000FF"/>
                </a:solidFill>
                <a:latin typeface="+mj-lt"/>
              </a:rPr>
              <a:t>Δομές Ενδιάμεσου Κώδικα</a:t>
            </a:r>
          </a:p>
          <a:p>
            <a:pPr algn="ctr"/>
            <a:r>
              <a:rPr lang="el-GR" b="1" dirty="0" smtClean="0">
                <a:solidFill>
                  <a:srgbClr val="FF0000"/>
                </a:solidFill>
                <a:latin typeface="+mj-lt"/>
              </a:rPr>
              <a:t>Εκπαιδευτικές Δομές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292080" y="4509120"/>
            <a:ext cx="2995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  <a:p>
            <a:pPr algn="r"/>
            <a:endParaRPr lang="el-GR" sz="1400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73216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until_equal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3419872" cy="4191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until_equal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 {p0}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exp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,exp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{p0’}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 </a:t>
            </a:r>
            <a:r>
              <a:rPr lang="en-US" b="1" dirty="0" smtClean="0">
                <a:latin typeface="Consolas" pitchFamily="49" charset="0"/>
              </a:rPr>
              <a:t>&gt;  </a:t>
            </a:r>
            <a:r>
              <a:rPr lang="en-US" dirty="0" smtClean="0">
                <a:latin typeface="Consolas" pitchFamily="49" charset="0"/>
              </a:rPr>
              <a:t>: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{p1’}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{p2} 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 :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{p2’}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{p3} </a:t>
            </a:r>
            <a:r>
              <a:rPr lang="en-US" b="1" dirty="0" smtClean="0">
                <a:latin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3</a:t>
            </a:r>
            <a:endParaRPr lang="el-G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868" y="1714488"/>
            <a:ext cx="53578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31813" algn="l"/>
              </a:tabLst>
            </a:pPr>
            <a:endParaRPr lang="en-US" sz="1600" b="1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=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p0’: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smaller_list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(“&lt;",exp1.place,exp2.place,"_")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larger_list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("&gt;",exp1.place,exp2.place,"_")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second_list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equal_list</a:t>
            </a:r>
            <a:r>
              <a:rPr lang="en-US" sz="1600" dirty="0" smtClean="0">
                <a:latin typeface="Consolas" pitchFamily="49" charset="0"/>
              </a:rPr>
              <a:t>(“=",exp1.place,exp2.place,"_")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equal_list,nextquad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l-GR" sz="1600" b="1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smaller_list,nextquad</a:t>
            </a:r>
            <a:r>
              <a:rPr lang="en-US" sz="1600" dirty="0" smtClean="0">
                <a:latin typeface="Consolas" pitchFamily="49" charset="0"/>
              </a:rPr>
              <a:t>())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p1</a:t>
            </a:r>
            <a:r>
              <a:rPr lang="el-GR" sz="1600" b="1" dirty="0" smtClean="0">
                <a:latin typeface="Consolas" pitchFamily="49" charset="0"/>
              </a:rPr>
              <a:t>'</a:t>
            </a:r>
            <a:r>
              <a:rPr lang="en-US" sz="1600" b="1" dirty="0" smtClean="0">
                <a:latin typeface="Consolas" pitchFamily="49" charset="0"/>
              </a:rPr>
              <a:t>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</a:rPr>
              <a:t>jmp","_","_",condquad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p2:</a:t>
            </a:r>
            <a:r>
              <a:rPr lang="el-GR" sz="1600" b="1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larger_list,nextquad</a:t>
            </a:r>
            <a:r>
              <a:rPr lang="en-US" sz="1600" dirty="0" smtClean="0">
                <a:latin typeface="Consolas" pitchFamily="49" charset="0"/>
              </a:rPr>
              <a:t>())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p2</a:t>
            </a:r>
            <a:r>
              <a:rPr lang="el-GR" sz="1600" b="1" dirty="0" smtClean="0">
                <a:latin typeface="Consolas" pitchFamily="49" charset="0"/>
              </a:rPr>
              <a:t>'</a:t>
            </a:r>
            <a:r>
              <a:rPr lang="en-US" sz="1600" b="1" dirty="0" smtClean="0">
                <a:latin typeface="Consolas" pitchFamily="49" charset="0"/>
              </a:rPr>
              <a:t>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</a:rPr>
              <a:t>jmp","_","_",condquad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p3: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equal_list,nextquad</a:t>
            </a:r>
            <a:r>
              <a:rPr lang="en-US" sz="1600" dirty="0" smtClean="0">
                <a:latin typeface="Consolas" pitchFamily="49" charset="0"/>
              </a:rPr>
              <a:t>())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smtClean="0"/>
              <a:t>incase</a:t>
            </a:r>
            <a:r>
              <a:rPr lang="el-GR" dirty="0" smtClean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l-GR" b="1" dirty="0" err="1" smtClean="0">
                <a:latin typeface="Consolas" pitchFamily="49" charset="0"/>
              </a:rPr>
              <a:t>incase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( </a:t>
            </a:r>
            <a:r>
              <a:rPr lang="el-GR" b="1" dirty="0" smtClean="0">
                <a:latin typeface="Consolas" pitchFamily="49" charset="0"/>
              </a:rPr>
              <a:t>(</a:t>
            </a:r>
            <a:r>
              <a:rPr lang="el-GR" dirty="0" err="1" smtClean="0">
                <a:latin typeface="Consolas" pitchFamily="49" charset="0"/>
              </a:rPr>
              <a:t>cond</a:t>
            </a:r>
            <a:r>
              <a:rPr lang="el-GR" b="1" dirty="0" smtClean="0">
                <a:latin typeface="Consolas" pitchFamily="49" charset="0"/>
              </a:rPr>
              <a:t>)</a:t>
            </a:r>
            <a:r>
              <a:rPr lang="el-GR" dirty="0" smtClean="0">
                <a:latin typeface="Consolas" pitchFamily="49" charset="0"/>
              </a:rPr>
              <a:t> S</a:t>
            </a:r>
            <a:r>
              <a:rPr lang="el-GR" baseline="30000" dirty="0" smtClean="0">
                <a:latin typeface="Consolas" pitchFamily="49" charset="0"/>
              </a:rPr>
              <a:t>1</a:t>
            </a:r>
            <a:r>
              <a:rPr lang="el-GR" dirty="0" smtClean="0">
                <a:latin typeface="Consolas" pitchFamily="49" charset="0"/>
              </a:rPr>
              <a:t> )*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  </a:t>
            </a:r>
            <a:r>
              <a:rPr lang="el-GR" b="1" dirty="0" err="1" smtClean="0">
                <a:latin typeface="Consolas" pitchFamily="49" charset="0"/>
              </a:rPr>
              <a:t>default</a:t>
            </a:r>
            <a:r>
              <a:rPr lang="el-GR" dirty="0" smtClean="0">
                <a:latin typeface="Consolas" pitchFamily="49" charset="0"/>
              </a:rPr>
              <a:t>:  S</a:t>
            </a:r>
            <a:r>
              <a:rPr lang="el-GR" baseline="30000" dirty="0" smtClean="0">
                <a:latin typeface="Consolas" pitchFamily="49" charset="0"/>
              </a:rPr>
              <a:t>2</a:t>
            </a:r>
            <a:r>
              <a:rPr lang="el-GR" dirty="0" smtClean="0">
                <a:latin typeface="Consolas" pitchFamily="49" charset="0"/>
              </a:rPr>
              <a:t> </a:t>
            </a:r>
          </a:p>
          <a:p>
            <a:r>
              <a:rPr lang="el-GR" dirty="0" smtClean="0"/>
              <a:t>Ελέγχονται μία προς μία οι συνθήκες </a:t>
            </a:r>
            <a:r>
              <a:rPr lang="el-GR" i="1" dirty="0" err="1" smtClean="0"/>
              <a:t>cond</a:t>
            </a:r>
            <a:r>
              <a:rPr lang="el-GR" dirty="0" smtClean="0"/>
              <a:t> . Για κάθε συνθήκη που ισχύει εκτελείται το αντίστοιχο </a:t>
            </a:r>
            <a:r>
              <a:rPr lang="el-GR" i="1" dirty="0" smtClean="0"/>
              <a:t>S</a:t>
            </a:r>
            <a:r>
              <a:rPr lang="el-GR" i="1" baseline="30000" dirty="0" smtClean="0"/>
              <a:t>1</a:t>
            </a:r>
            <a:r>
              <a:rPr lang="el-GR" dirty="0" smtClean="0"/>
              <a:t> και μετά ο έλεγχος μεταβαίνει στον επόμενο έλεγχο συνθήκης αν υπάρχει. Όταν ελεγχθούν όλες οι </a:t>
            </a:r>
            <a:r>
              <a:rPr lang="en-US" dirty="0" err="1" smtClean="0"/>
              <a:t>cond</a:t>
            </a:r>
            <a:r>
              <a:rPr lang="el-GR" dirty="0" smtClean="0"/>
              <a:t>, τότε </a:t>
            </a:r>
            <a:r>
              <a:rPr lang="en-US" dirty="0" smtClean="0"/>
              <a:t> </a:t>
            </a:r>
            <a:r>
              <a:rPr lang="el-GR" dirty="0" smtClean="0"/>
              <a:t>εάν έστω και ένα από τα </a:t>
            </a:r>
            <a:r>
              <a:rPr lang="el-GR" i="1" dirty="0" smtClean="0"/>
              <a:t>S</a:t>
            </a:r>
            <a:r>
              <a:rPr lang="el-GR" i="1" baseline="30000" dirty="0" smtClean="0"/>
              <a:t>1</a:t>
            </a:r>
            <a:r>
              <a:rPr lang="el-GR" dirty="0" smtClean="0"/>
              <a:t> έχει εκτελεστεί, ο έλεγχος μεταβαίνει στην αρχή της  </a:t>
            </a:r>
            <a:r>
              <a:rPr lang="el-GR" b="1" dirty="0" err="1" smtClean="0"/>
              <a:t>incase</a:t>
            </a:r>
            <a:r>
              <a:rPr lang="el-GR" dirty="0" smtClean="0"/>
              <a:t>. Εάν κανένα από τα </a:t>
            </a:r>
            <a:r>
              <a:rPr lang="el-GR" i="1" dirty="0" smtClean="0"/>
              <a:t>S</a:t>
            </a:r>
            <a:r>
              <a:rPr lang="el-GR" i="1" baseline="30000" dirty="0" smtClean="0"/>
              <a:t>1</a:t>
            </a:r>
            <a:r>
              <a:rPr lang="el-GR" dirty="0" smtClean="0"/>
              <a:t> δεν έχει εκτελεστεί, τότε εκτελούνται οι εντολές μέσα στο </a:t>
            </a:r>
            <a:r>
              <a:rPr lang="el-GR" i="1" dirty="0" smtClean="0"/>
              <a:t>S</a:t>
            </a:r>
            <a:r>
              <a:rPr lang="el-GR" i="1" baseline="30000" dirty="0" smtClean="0"/>
              <a:t>2</a:t>
            </a:r>
            <a:r>
              <a:rPr lang="el-GR" dirty="0" smtClean="0"/>
              <a:t> και στη συνέχεια ο έλεγχος μεταβαίνει έξω από την </a:t>
            </a:r>
            <a:r>
              <a:rPr lang="el-GR" b="1" dirty="0" err="1" smtClean="0"/>
              <a:t>incase</a:t>
            </a:r>
            <a:r>
              <a:rPr lang="el-GR" dirty="0" smtClean="0"/>
              <a:t>. </a:t>
            </a:r>
          </a:p>
          <a:p>
            <a:pPr>
              <a:buNone/>
            </a:pPr>
            <a:r>
              <a:rPr lang="el-GR" dirty="0" smtClean="0"/>
              <a:t/>
            </a:r>
            <a:br>
              <a:rPr lang="el-GR" dirty="0" smtClean="0"/>
            </a:br>
            <a:endParaRPr lang="el-GR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smtClean="0"/>
              <a:t>incase</a:t>
            </a:r>
            <a:r>
              <a:rPr lang="el-GR" dirty="0" smtClean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777240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l-GR" b="1" dirty="0" err="1" smtClean="0">
                <a:latin typeface="Consolas" pitchFamily="49" charset="0"/>
              </a:rPr>
              <a:t>incase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( </a:t>
            </a:r>
            <a:r>
              <a:rPr lang="el-GR" b="1" dirty="0" smtClean="0">
                <a:latin typeface="Consolas" pitchFamily="49" charset="0"/>
              </a:rPr>
              <a:t>(</a:t>
            </a:r>
            <a:r>
              <a:rPr lang="el-GR" dirty="0" err="1" smtClean="0">
                <a:latin typeface="Consolas" pitchFamily="49" charset="0"/>
              </a:rPr>
              <a:t>cond</a:t>
            </a:r>
            <a:r>
              <a:rPr lang="el-GR" b="1" dirty="0" smtClean="0">
                <a:latin typeface="Consolas" pitchFamily="49" charset="0"/>
              </a:rPr>
              <a:t>)</a:t>
            </a:r>
            <a:r>
              <a:rPr lang="el-GR" dirty="0" smtClean="0">
                <a:latin typeface="Consolas" pitchFamily="49" charset="0"/>
              </a:rPr>
              <a:t> S</a:t>
            </a:r>
            <a:r>
              <a:rPr lang="el-GR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)*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l-GR" b="1" dirty="0" err="1" smtClean="0">
                <a:latin typeface="Consolas" pitchFamily="49" charset="0"/>
              </a:rPr>
              <a:t>default</a:t>
            </a:r>
            <a:r>
              <a:rPr lang="el-GR" dirty="0" smtClean="0">
                <a:latin typeface="Consolas" pitchFamily="49" charset="0"/>
              </a:rPr>
              <a:t>: S</a:t>
            </a:r>
            <a:r>
              <a:rPr lang="el-GR" baseline="30000" dirty="0" smtClean="0">
                <a:latin typeface="Consolas" pitchFamily="49" charset="0"/>
              </a:rPr>
              <a:t>2</a:t>
            </a:r>
            <a:r>
              <a:rPr lang="en-US" baseline="30000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28926" y="2357430"/>
            <a:ext cx="621507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smtClean="0"/>
              <a:t>incase</a:t>
            </a:r>
            <a:r>
              <a:rPr lang="el-GR" dirty="0" smtClean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777240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l-GR" b="1" dirty="0" err="1" smtClean="0">
                <a:latin typeface="Consolas" pitchFamily="49" charset="0"/>
              </a:rPr>
              <a:t>incase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p0}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( </a:t>
            </a:r>
            <a:r>
              <a:rPr lang="el-GR" b="1" dirty="0" smtClean="0">
                <a:latin typeface="Consolas" pitchFamily="49" charset="0"/>
              </a:rPr>
              <a:t>(</a:t>
            </a:r>
            <a:r>
              <a:rPr lang="el-GR" dirty="0" err="1" smtClean="0">
                <a:latin typeface="Consolas" pitchFamily="49" charset="0"/>
              </a:rPr>
              <a:t>cond</a:t>
            </a:r>
            <a:r>
              <a:rPr lang="el-GR" b="1" dirty="0" smtClean="0">
                <a:latin typeface="Consolas" pitchFamily="49" charset="0"/>
              </a:rPr>
              <a:t>)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S</a:t>
            </a:r>
            <a:r>
              <a:rPr lang="el-GR" baseline="30000" dirty="0" smtClean="0">
                <a:latin typeface="Consolas" pitchFamily="49" charset="0"/>
              </a:rPr>
              <a:t>1</a:t>
            </a:r>
            <a:r>
              <a:rPr lang="el-GR" dirty="0" smtClean="0">
                <a:latin typeface="Consolas" pitchFamily="49" charset="0"/>
              </a:rPr>
              <a:t> )*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l-GR" b="1" dirty="0" err="1" smtClean="0">
                <a:latin typeface="Consolas" pitchFamily="49" charset="0"/>
              </a:rPr>
              <a:t>default</a:t>
            </a:r>
            <a:r>
              <a:rPr lang="el-GR" dirty="0" smtClean="0">
                <a:latin typeface="Consolas" pitchFamily="49" charset="0"/>
              </a:rPr>
              <a:t>: S</a:t>
            </a:r>
            <a:r>
              <a:rPr lang="el-GR" baseline="30000" dirty="0" smtClean="0">
                <a:latin typeface="Consolas" pitchFamily="49" charset="0"/>
              </a:rPr>
              <a:t>2</a:t>
            </a:r>
            <a:r>
              <a:rPr lang="en-US" baseline="30000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28926" y="2357430"/>
            <a:ext cx="621507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l-G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l-GR" sz="1600" b="1" kern="0" dirty="0" smtClean="0">
                <a:latin typeface="Consolas" pitchFamily="49" charset="0"/>
              </a:rPr>
              <a:t>		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l-G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p0: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t=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newTemp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condquad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nextquad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genquad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(‘:=’, ‘0’, ‘_’, t)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smtClean="0"/>
              <a:t>incase</a:t>
            </a:r>
            <a:r>
              <a:rPr lang="el-GR" dirty="0" smtClean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777240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l-GR" b="1" dirty="0" err="1" smtClean="0">
                <a:latin typeface="Consolas" pitchFamily="49" charset="0"/>
              </a:rPr>
              <a:t>incase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p0}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( </a:t>
            </a:r>
            <a:r>
              <a:rPr lang="el-GR" b="1" dirty="0" smtClean="0">
                <a:latin typeface="Consolas" pitchFamily="49" charset="0"/>
              </a:rPr>
              <a:t>(</a:t>
            </a:r>
            <a:r>
              <a:rPr lang="el-GR" dirty="0" err="1" smtClean="0">
                <a:latin typeface="Consolas" pitchFamily="49" charset="0"/>
              </a:rPr>
              <a:t>cond</a:t>
            </a:r>
            <a:r>
              <a:rPr lang="el-GR" b="1" dirty="0" smtClean="0">
                <a:latin typeface="Consolas" pitchFamily="49" charset="0"/>
              </a:rPr>
              <a:t>)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p1} </a:t>
            </a:r>
            <a:r>
              <a:rPr lang="el-GR" dirty="0" smtClean="0">
                <a:latin typeface="Consolas" pitchFamily="49" charset="0"/>
              </a:rPr>
              <a:t>S</a:t>
            </a:r>
            <a:r>
              <a:rPr lang="el-GR" baseline="30000" dirty="0" smtClean="0">
                <a:latin typeface="Consolas" pitchFamily="49" charset="0"/>
              </a:rPr>
              <a:t>1</a:t>
            </a:r>
            <a:r>
              <a:rPr lang="el-GR" dirty="0" smtClean="0">
                <a:latin typeface="Consolas" pitchFamily="49" charset="0"/>
              </a:rPr>
              <a:t> )*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l-GR" b="1" dirty="0" err="1" smtClean="0">
                <a:latin typeface="Consolas" pitchFamily="49" charset="0"/>
              </a:rPr>
              <a:t>default</a:t>
            </a:r>
            <a:r>
              <a:rPr lang="el-GR" dirty="0" smtClean="0">
                <a:latin typeface="Consolas" pitchFamily="49" charset="0"/>
              </a:rPr>
              <a:t>: S</a:t>
            </a:r>
            <a:r>
              <a:rPr lang="el-GR" baseline="30000" dirty="0" smtClean="0">
                <a:latin typeface="Consolas" pitchFamily="49" charset="0"/>
              </a:rPr>
              <a:t>2</a:t>
            </a:r>
            <a:r>
              <a:rPr lang="en-US" baseline="30000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28926" y="2357430"/>
            <a:ext cx="621507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l-G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l-GR" sz="1600" b="1" kern="0" dirty="0" smtClean="0">
                <a:latin typeface="Consolas" pitchFamily="49" charset="0"/>
              </a:rPr>
              <a:t>		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l-G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p0: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t=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newTemp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condquad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nextquad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genquad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(‘:=’, ‘0’, ‘_’, t)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p1: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backpatch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cond.true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nextquad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smtClean="0"/>
              <a:t>incase</a:t>
            </a:r>
            <a:r>
              <a:rPr lang="el-GR" dirty="0" smtClean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777240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l-GR" b="1" dirty="0" err="1" smtClean="0">
                <a:latin typeface="Consolas" pitchFamily="49" charset="0"/>
              </a:rPr>
              <a:t>incase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p0}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( </a:t>
            </a:r>
            <a:r>
              <a:rPr lang="el-GR" b="1" dirty="0" smtClean="0">
                <a:latin typeface="Consolas" pitchFamily="49" charset="0"/>
              </a:rPr>
              <a:t>(</a:t>
            </a:r>
            <a:r>
              <a:rPr lang="el-GR" dirty="0" err="1" smtClean="0">
                <a:latin typeface="Consolas" pitchFamily="49" charset="0"/>
              </a:rPr>
              <a:t>cond</a:t>
            </a:r>
            <a:r>
              <a:rPr lang="el-GR" b="1" dirty="0" smtClean="0">
                <a:latin typeface="Consolas" pitchFamily="49" charset="0"/>
              </a:rPr>
              <a:t>)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p1} </a:t>
            </a:r>
            <a:r>
              <a:rPr lang="el-GR" dirty="0" smtClean="0">
                <a:latin typeface="Consolas" pitchFamily="49" charset="0"/>
              </a:rPr>
              <a:t>S</a:t>
            </a:r>
            <a:r>
              <a:rPr lang="el-GR" baseline="30000" dirty="0" smtClean="0">
                <a:latin typeface="Consolas" pitchFamily="49" charset="0"/>
              </a:rPr>
              <a:t>1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p2}</a:t>
            </a:r>
            <a:r>
              <a:rPr lang="el-GR" dirty="0" smtClean="0">
                <a:latin typeface="Consolas" pitchFamily="49" charset="0"/>
              </a:rPr>
              <a:t>)*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l-GR" b="1" dirty="0" err="1" smtClean="0">
                <a:latin typeface="Consolas" pitchFamily="49" charset="0"/>
              </a:rPr>
              <a:t>default</a:t>
            </a:r>
            <a:r>
              <a:rPr lang="el-GR" dirty="0" smtClean="0">
                <a:latin typeface="Consolas" pitchFamily="49" charset="0"/>
              </a:rPr>
              <a:t>: S</a:t>
            </a:r>
            <a:r>
              <a:rPr lang="el-GR" baseline="30000" dirty="0" smtClean="0">
                <a:latin typeface="Consolas" pitchFamily="49" charset="0"/>
              </a:rPr>
              <a:t>2</a:t>
            </a:r>
            <a:r>
              <a:rPr lang="en-US" baseline="30000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28926" y="2357430"/>
            <a:ext cx="621507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l-G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l-GR" sz="1600" b="1" kern="0" dirty="0" smtClean="0"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l-G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p0: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t=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newTemp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condquad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nextquad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genquad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(‘:=’, ‘0’, ‘_’, t)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p1: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backpatch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cond.true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nextquad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())</a:t>
            </a:r>
          </a:p>
          <a:p>
            <a:pPr marL="360000"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p2: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lang="en-US" sz="1600" kern="0" dirty="0" smtClean="0">
                <a:latin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</a:rPr>
              <a:t>genquad</a:t>
            </a:r>
            <a:r>
              <a:rPr lang="en-US" sz="1600" kern="0" dirty="0" smtClean="0">
                <a:latin typeface="Consolas" pitchFamily="49" charset="0"/>
              </a:rPr>
              <a:t>(‘:=’, ‘1’, ‘_’, t)</a:t>
            </a:r>
          </a:p>
          <a:p>
            <a:pPr marL="360000"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latin typeface="Consolas" pitchFamily="49" charset="0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backpatch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cond.false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nextquad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smtClean="0"/>
              <a:t>incase</a:t>
            </a:r>
            <a:r>
              <a:rPr lang="el-GR" dirty="0" smtClean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777240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l-GR" b="1" dirty="0" err="1" smtClean="0">
                <a:latin typeface="Consolas" pitchFamily="49" charset="0"/>
              </a:rPr>
              <a:t>incase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p0}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l-GR" dirty="0" smtClean="0">
                <a:latin typeface="Consolas" pitchFamily="49" charset="0"/>
              </a:rPr>
              <a:t>( </a:t>
            </a:r>
            <a:r>
              <a:rPr lang="el-GR" b="1" dirty="0" smtClean="0">
                <a:latin typeface="Consolas" pitchFamily="49" charset="0"/>
              </a:rPr>
              <a:t>(</a:t>
            </a:r>
            <a:r>
              <a:rPr lang="el-GR" dirty="0" err="1" smtClean="0">
                <a:latin typeface="Consolas" pitchFamily="49" charset="0"/>
              </a:rPr>
              <a:t>cond</a:t>
            </a:r>
            <a:r>
              <a:rPr lang="el-GR" b="1" dirty="0" smtClean="0">
                <a:latin typeface="Consolas" pitchFamily="49" charset="0"/>
              </a:rPr>
              <a:t>)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p1} </a:t>
            </a:r>
            <a:r>
              <a:rPr lang="el-GR" dirty="0" smtClean="0">
                <a:latin typeface="Consolas" pitchFamily="49" charset="0"/>
              </a:rPr>
              <a:t>S</a:t>
            </a:r>
            <a:r>
              <a:rPr lang="el-GR" baseline="30000" dirty="0" smtClean="0">
                <a:latin typeface="Consolas" pitchFamily="49" charset="0"/>
              </a:rPr>
              <a:t>1</a:t>
            </a:r>
            <a:r>
              <a:rPr lang="el-GR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p2}</a:t>
            </a:r>
            <a:r>
              <a:rPr lang="el-GR" dirty="0" smtClean="0">
                <a:latin typeface="Consolas" pitchFamily="49" charset="0"/>
              </a:rPr>
              <a:t>)*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l-GR" b="1" dirty="0" err="1" smtClean="0">
                <a:latin typeface="Consolas" pitchFamily="49" charset="0"/>
              </a:rPr>
              <a:t>default</a:t>
            </a:r>
            <a:r>
              <a:rPr lang="el-GR" dirty="0" smtClean="0">
                <a:latin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l-GR" b="1" dirty="0" smtClean="0">
                <a:solidFill>
                  <a:srgbClr val="0000FF"/>
                </a:solidFill>
                <a:latin typeface="Consolas" pitchFamily="49" charset="0"/>
              </a:rPr>
              <a:t>{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p3}</a:t>
            </a:r>
            <a:r>
              <a:rPr lang="el-GR" dirty="0" smtClean="0">
                <a:latin typeface="Consolas" pitchFamily="49" charset="0"/>
              </a:rPr>
              <a:t> S</a:t>
            </a:r>
            <a:r>
              <a:rPr lang="el-GR" baseline="30000" dirty="0" smtClean="0">
                <a:latin typeface="Consolas" pitchFamily="49" charset="0"/>
              </a:rPr>
              <a:t>2</a:t>
            </a:r>
            <a:r>
              <a:rPr lang="en-US" baseline="30000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28926" y="2357430"/>
            <a:ext cx="621507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l-G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l-GR" sz="1600" b="1" kern="0" dirty="0" smtClean="0"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l-G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p0: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t=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newTemp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condquad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nextquad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genquad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(‘:=’, ‘0’, ‘_’, t)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p1: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backpatch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cond.true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nextquad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())</a:t>
            </a:r>
          </a:p>
          <a:p>
            <a:pPr marL="360000"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p2: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lang="en-US" sz="1600" kern="0" dirty="0" smtClean="0">
                <a:latin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</a:rPr>
              <a:t>genquad</a:t>
            </a:r>
            <a:r>
              <a:rPr lang="en-US" sz="1600" kern="0" dirty="0" smtClean="0">
                <a:latin typeface="Consolas" pitchFamily="49" charset="0"/>
              </a:rPr>
              <a:t>(‘:=’, ‘1’, ‘_’, t)</a:t>
            </a:r>
          </a:p>
          <a:p>
            <a:pPr marL="360000"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latin typeface="Consolas" pitchFamily="49" charset="0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backpatch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cond.false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nextquad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())</a:t>
            </a:r>
          </a:p>
          <a:p>
            <a:pPr marL="360000" lvl="0" indent="-342900" eaLnBrk="0" hangingPunct="0">
              <a:lnSpc>
                <a:spcPct val="120000"/>
              </a:lnSpc>
              <a:spcBef>
                <a:spcPts val="0"/>
              </a:spcBef>
              <a:buSzPct val="50000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lang="en-US" sz="1600" b="1" kern="0" dirty="0" smtClean="0">
                <a:latin typeface="Consolas" pitchFamily="49" charset="0"/>
              </a:rPr>
              <a:t>p3:</a:t>
            </a:r>
            <a:r>
              <a:rPr lang="en-US" sz="1600" kern="0" dirty="0" smtClean="0">
                <a:latin typeface="Consolas" pitchFamily="49" charset="0"/>
              </a:rPr>
              <a:t> 	</a:t>
            </a:r>
            <a:r>
              <a:rPr lang="en-US" sz="1600" kern="0" dirty="0" err="1" smtClean="0">
                <a:latin typeface="Consolas" pitchFamily="49" charset="0"/>
              </a:rPr>
              <a:t>genquad</a:t>
            </a:r>
            <a:r>
              <a:rPr lang="en-US" sz="1600" kern="0" dirty="0" smtClean="0">
                <a:latin typeface="Consolas" pitchFamily="49" charset="0"/>
              </a:rPr>
              <a:t>(‘=’, ‘1’, ‘t’, </a:t>
            </a:r>
            <a:r>
              <a:rPr lang="en-US" sz="1600" kern="0" dirty="0" err="1" smtClean="0">
                <a:latin typeface="Consolas" pitchFamily="49" charset="0"/>
              </a:rPr>
              <a:t>condquad</a:t>
            </a:r>
            <a:r>
              <a:rPr lang="en-US" sz="1600" kern="0" dirty="0" smtClean="0">
                <a:latin typeface="Consolas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double_while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double_while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cond</a:t>
            </a:r>
            <a:r>
              <a:rPr lang="en-US" dirty="0" smtClean="0">
                <a:latin typeface="Consolas" pitchFamily="49" charset="0"/>
              </a:rPr>
              <a:t>)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else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l-GR" dirty="0" smtClean="0"/>
              <a:t>Την πρώτη φορά που ο έλεγχος εισέρχεται στον βρόχο, αποφασίζει μέσα από την </a:t>
            </a:r>
            <a:r>
              <a:rPr lang="el-GR" i="1" dirty="0" err="1" smtClean="0"/>
              <a:t>cond</a:t>
            </a:r>
            <a:r>
              <a:rPr lang="el-GR" dirty="0" smtClean="0"/>
              <a:t> αν θα  πάει στ</a:t>
            </a:r>
            <a:r>
              <a:rPr lang="en-US" dirty="0" smtClean="0"/>
              <a:t>0</a:t>
            </a:r>
            <a:r>
              <a:rPr lang="el-GR" dirty="0" smtClean="0"/>
              <a:t> </a:t>
            </a:r>
            <a:r>
              <a:rPr lang="el-GR" i="1" dirty="0" smtClean="0"/>
              <a:t>S</a:t>
            </a:r>
            <a:r>
              <a:rPr lang="el-GR" i="1" baseline="30000" dirty="0" smtClean="0"/>
              <a:t>1</a:t>
            </a:r>
            <a:r>
              <a:rPr lang="el-GR" dirty="0" smtClean="0"/>
              <a:t> (</a:t>
            </a:r>
            <a:r>
              <a:rPr lang="el-GR" i="1" dirty="0" err="1" smtClean="0"/>
              <a:t>true</a:t>
            </a:r>
            <a:r>
              <a:rPr lang="el-GR" dirty="0" smtClean="0"/>
              <a:t>) ή στο </a:t>
            </a:r>
            <a:r>
              <a:rPr lang="el-GR" i="1" dirty="0" smtClean="0"/>
              <a:t>S</a:t>
            </a:r>
            <a:r>
              <a:rPr lang="el-GR" i="1" baseline="30000" dirty="0" smtClean="0"/>
              <a:t>2</a:t>
            </a:r>
            <a:r>
              <a:rPr lang="el-GR" dirty="0" smtClean="0"/>
              <a:t> (</a:t>
            </a:r>
            <a:r>
              <a:rPr lang="el-GR" i="1" dirty="0" err="1" smtClean="0"/>
              <a:t>false</a:t>
            </a:r>
            <a:r>
              <a:rPr lang="el-GR" dirty="0" smtClean="0"/>
              <a:t>). Από το </a:t>
            </a:r>
            <a:r>
              <a:rPr lang="el-GR" i="1" dirty="0" smtClean="0"/>
              <a:t>S</a:t>
            </a:r>
            <a:r>
              <a:rPr lang="el-GR" i="1" baseline="30000" dirty="0" smtClean="0"/>
              <a:t>1</a:t>
            </a:r>
            <a:r>
              <a:rPr lang="el-GR" dirty="0" smtClean="0"/>
              <a:t> φεύγει, όταν η συνθήκη σταματήσει να είναι </a:t>
            </a:r>
            <a:r>
              <a:rPr lang="el-GR" i="1" dirty="0" err="1" smtClean="0"/>
              <a:t>true</a:t>
            </a:r>
            <a:r>
              <a:rPr lang="el-GR" dirty="0" smtClean="0"/>
              <a:t>. Από το </a:t>
            </a:r>
            <a:r>
              <a:rPr lang="el-GR" i="1" dirty="0" smtClean="0"/>
              <a:t>S</a:t>
            </a:r>
            <a:r>
              <a:rPr lang="el-GR" i="1" baseline="30000" dirty="0" smtClean="0"/>
              <a:t>2</a:t>
            </a:r>
            <a:r>
              <a:rPr lang="el-GR" dirty="0" smtClean="0"/>
              <a:t> φεύγει όταν η συνθήκη σταματήσει να είναι </a:t>
            </a:r>
            <a:r>
              <a:rPr lang="el-GR" i="1" dirty="0" err="1" smtClean="0"/>
              <a:t>false</a:t>
            </a:r>
            <a:r>
              <a:rPr lang="el-GR" dirty="0" smtClean="0"/>
              <a:t>. Και στις δύο αυτές περιπτώσεις ο έλεγχος φεύγει έξω από τον βρόχο. Δηλαδή, δεν είναι ποτέ δυνατόν σε μία εκτέλεση της </a:t>
            </a:r>
            <a:r>
              <a:rPr lang="el-GR" b="1" dirty="0" err="1" smtClean="0"/>
              <a:t>double_while</a:t>
            </a:r>
            <a:r>
              <a:rPr lang="el-GR" dirty="0" smtClean="0"/>
              <a:t> ο έλεγχος να περάσει και από την </a:t>
            </a:r>
            <a:r>
              <a:rPr lang="el-GR" i="1" dirty="0" smtClean="0"/>
              <a:t>S</a:t>
            </a:r>
            <a:r>
              <a:rPr lang="el-GR" i="1" baseline="30000" dirty="0" smtClean="0"/>
              <a:t>1</a:t>
            </a:r>
            <a:r>
              <a:rPr lang="el-GR" baseline="30000" dirty="0" smtClean="0"/>
              <a:t> </a:t>
            </a:r>
            <a:r>
              <a:rPr lang="el-GR" dirty="0" smtClean="0"/>
              <a:t>και από την </a:t>
            </a:r>
            <a:r>
              <a:rPr lang="el-GR" i="1" dirty="0" smtClean="0"/>
              <a:t>S</a:t>
            </a:r>
            <a:r>
              <a:rPr lang="el-GR" i="1" baseline="30000" dirty="0" smtClean="0"/>
              <a:t>2</a:t>
            </a:r>
            <a:r>
              <a:rPr lang="el-GR" baseline="30000" dirty="0" smtClean="0"/>
              <a:t> </a:t>
            </a:r>
            <a:r>
              <a:rPr lang="en-US" dirty="0" smtClean="0"/>
              <a:t>.</a:t>
            </a:r>
            <a:r>
              <a:rPr lang="el-GR" dirty="0" smtClean="0"/>
              <a:t/>
            </a:r>
            <a:br>
              <a:rPr lang="el-GR" dirty="0" smtClean="0"/>
            </a:br>
            <a:endParaRPr lang="el-GR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double_while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317182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</a:rPr>
              <a:t>double_while</a:t>
            </a:r>
            <a:r>
              <a:rPr lang="en-US" dirty="0" smtClean="0">
                <a:latin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(</a:t>
            </a:r>
            <a:r>
              <a:rPr lang="en-US" dirty="0" err="1" smtClean="0">
                <a:latin typeface="Consolas" pitchFamily="49" charset="0"/>
              </a:rPr>
              <a:t>cond</a:t>
            </a:r>
            <a:r>
              <a:rPr lang="en-US" dirty="0" smtClean="0">
                <a:latin typeface="Consolas" pitchFamily="49" charset="0"/>
              </a:rPr>
              <a:t>)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double_while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317182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</a:rPr>
              <a:t>double_while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{p0}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(</a:t>
            </a:r>
            <a:r>
              <a:rPr lang="en-US" dirty="0" err="1" smtClean="0">
                <a:latin typeface="Consolas" pitchFamily="49" charset="0"/>
              </a:rPr>
              <a:t>cond</a:t>
            </a:r>
            <a:r>
              <a:rPr lang="en-US" dirty="0" smtClean="0">
                <a:latin typeface="Consolas" pitchFamily="49" charset="0"/>
              </a:rPr>
              <a:t>)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14810" y="1724012"/>
            <a:ext cx="450059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	state = </a:t>
            </a:r>
            <a:r>
              <a:rPr lang="en-US" sz="1600" dirty="0" err="1" smtClean="0">
                <a:latin typeface="Consolas" pitchFamily="49" charset="0"/>
              </a:rPr>
              <a:t>newTemp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“0”, “”, state)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until_equal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until_equal</a:t>
            </a:r>
            <a:r>
              <a:rPr lang="en-US" dirty="0" smtClean="0">
                <a:latin typeface="Consolas" pitchFamily="49" charset="0"/>
              </a:rPr>
              <a:t>(exp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,exp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	</a:t>
            </a:r>
            <a:r>
              <a:rPr lang="en-US" b="1" dirty="0" smtClean="0">
                <a:latin typeface="Consolas" pitchFamily="49" charset="0"/>
              </a:rPr>
              <a:t>&lt;</a:t>
            </a:r>
            <a:r>
              <a:rPr lang="en-US" dirty="0" smtClean="0">
                <a:latin typeface="Consolas" pitchFamily="49" charset="0"/>
              </a:rPr>
              <a:t> : S</a:t>
            </a:r>
            <a:r>
              <a:rPr lang="en-US" baseline="30000" dirty="0" smtClean="0">
                <a:latin typeface="Consolas" pitchFamily="49" charset="0"/>
              </a:rPr>
              <a:t>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 : S</a:t>
            </a:r>
            <a:r>
              <a:rPr lang="en-US" baseline="30000" dirty="0" smtClean="0">
                <a:latin typeface="Consolas" pitchFamily="49" charset="0"/>
              </a:rPr>
              <a:t>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b="1" dirty="0" smtClean="0">
                <a:latin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</a:rPr>
              <a:t>  : S</a:t>
            </a:r>
            <a:r>
              <a:rPr lang="en-US" baseline="30000" dirty="0" smtClean="0">
                <a:latin typeface="Consolas" pitchFamily="49" charset="0"/>
              </a:rPr>
              <a:t>3</a:t>
            </a:r>
          </a:p>
          <a:p>
            <a:r>
              <a:rPr lang="el-GR" dirty="0" smtClean="0"/>
              <a:t>Αποτιμούνται τα </a:t>
            </a:r>
            <a:r>
              <a:rPr lang="en-US" i="1" dirty="0" smtClean="0"/>
              <a:t>exp</a:t>
            </a:r>
            <a:r>
              <a:rPr lang="en-US" i="1" baseline="30000" dirty="0" smtClean="0"/>
              <a:t>1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i="1" dirty="0" smtClean="0"/>
              <a:t>exp</a:t>
            </a:r>
            <a:r>
              <a:rPr lang="en-US" i="1" baseline="30000" dirty="0" smtClean="0"/>
              <a:t>2</a:t>
            </a:r>
            <a:r>
              <a:rPr lang="en-US" dirty="0" smtClean="0"/>
              <a:t>.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Αν </a:t>
            </a:r>
            <a:r>
              <a:rPr lang="en-US" i="1" dirty="0" smtClean="0"/>
              <a:t>exp</a:t>
            </a:r>
            <a:r>
              <a:rPr lang="en-US" i="1" baseline="30000" dirty="0" smtClean="0"/>
              <a:t>1</a:t>
            </a:r>
            <a:r>
              <a:rPr lang="en-US" i="1" dirty="0" smtClean="0"/>
              <a:t> &lt;</a:t>
            </a:r>
            <a:r>
              <a:rPr lang="el-GR" i="1" dirty="0" smtClean="0"/>
              <a:t> </a:t>
            </a:r>
            <a:r>
              <a:rPr lang="en-US" i="1" dirty="0" smtClean="0"/>
              <a:t>exp</a:t>
            </a:r>
            <a:r>
              <a:rPr lang="en-US" i="1" baseline="30000" dirty="0" smtClean="0"/>
              <a:t>2</a:t>
            </a:r>
            <a:r>
              <a:rPr lang="en-US" dirty="0" smtClean="0"/>
              <a:t> </a:t>
            </a:r>
            <a:r>
              <a:rPr lang="el-GR" dirty="0" smtClean="0"/>
              <a:t>τότε εκτελούνται τα </a:t>
            </a:r>
            <a:r>
              <a:rPr lang="en-US" i="1" dirty="0" smtClean="0"/>
              <a:t>S</a:t>
            </a:r>
            <a:r>
              <a:rPr lang="en-US" i="1" baseline="30000" dirty="0" smtClean="0"/>
              <a:t>1 </a:t>
            </a:r>
            <a:r>
              <a:rPr lang="el-GR" dirty="0" smtClean="0"/>
              <a:t>και ο έλεγχος μεταβαίνει στην αρχή της δομής.</a:t>
            </a:r>
            <a:r>
              <a:rPr lang="en-US" dirty="0" smtClean="0"/>
              <a:t>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Αν </a:t>
            </a:r>
            <a:r>
              <a:rPr lang="en-US" i="1" dirty="0" smtClean="0"/>
              <a:t>exp</a:t>
            </a:r>
            <a:r>
              <a:rPr lang="en-US" i="1" baseline="30000" dirty="0" smtClean="0"/>
              <a:t>1</a:t>
            </a:r>
            <a:r>
              <a:rPr lang="en-US" i="1" dirty="0" smtClean="0"/>
              <a:t> </a:t>
            </a:r>
            <a:r>
              <a:rPr lang="el-GR" i="1" dirty="0" smtClean="0"/>
              <a:t>&gt; </a:t>
            </a:r>
            <a:r>
              <a:rPr lang="en-US" i="1" dirty="0" smtClean="0"/>
              <a:t>exp</a:t>
            </a:r>
            <a:r>
              <a:rPr lang="en-US" i="1" baseline="30000" dirty="0" smtClean="0"/>
              <a:t>2</a:t>
            </a:r>
            <a:r>
              <a:rPr lang="el-GR" dirty="0" smtClean="0"/>
              <a:t> τότε εκτελούνται τα </a:t>
            </a:r>
            <a:r>
              <a:rPr lang="en-US" i="1" dirty="0" smtClean="0"/>
              <a:t>S</a:t>
            </a:r>
            <a:r>
              <a:rPr lang="el-GR" i="1" baseline="30000" dirty="0" smtClean="0"/>
              <a:t>2</a:t>
            </a:r>
            <a:r>
              <a:rPr lang="el-GR" dirty="0" smtClean="0"/>
              <a:t> και ο έλεγχος μεταβαίνει στην αρχή της δομής. </a:t>
            </a:r>
            <a:br>
              <a:rPr lang="el-GR" dirty="0" smtClean="0"/>
            </a:br>
            <a:r>
              <a:rPr lang="el-GR" dirty="0" smtClean="0"/>
              <a:t>Τέλος, αν </a:t>
            </a:r>
            <a:r>
              <a:rPr lang="en-US" i="1" dirty="0" smtClean="0"/>
              <a:t>exp</a:t>
            </a:r>
            <a:r>
              <a:rPr lang="en-US" i="1" baseline="30000" dirty="0" smtClean="0"/>
              <a:t>1</a:t>
            </a:r>
            <a:r>
              <a:rPr lang="en-US" i="1" dirty="0" smtClean="0"/>
              <a:t> </a:t>
            </a:r>
            <a:r>
              <a:rPr lang="el-GR" i="1" dirty="0" smtClean="0"/>
              <a:t>&lt; </a:t>
            </a:r>
            <a:r>
              <a:rPr lang="en-US" i="1" dirty="0" smtClean="0"/>
              <a:t>exp</a:t>
            </a:r>
            <a:r>
              <a:rPr lang="en-US" i="1" baseline="30000" dirty="0" smtClean="0"/>
              <a:t>2</a:t>
            </a:r>
            <a:r>
              <a:rPr lang="el-GR" dirty="0" smtClean="0"/>
              <a:t> τότε εκτελούνται τα </a:t>
            </a:r>
            <a:r>
              <a:rPr lang="en-US" i="1" dirty="0" smtClean="0"/>
              <a:t>S</a:t>
            </a:r>
            <a:r>
              <a:rPr lang="el-GR" i="1" baseline="30000" dirty="0" smtClean="0"/>
              <a:t>3</a:t>
            </a:r>
            <a:r>
              <a:rPr lang="el-GR" i="1" dirty="0" smtClean="0"/>
              <a:t> και ο έλεγχος βγαίνει έξω από τη δομή</a:t>
            </a:r>
            <a:r>
              <a:rPr lang="el-GR" i="1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double_while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317182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</a:rPr>
              <a:t>double_while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{p0}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(</a:t>
            </a:r>
            <a:r>
              <a:rPr lang="en-US" dirty="0" err="1" smtClean="0">
                <a:latin typeface="Consolas" pitchFamily="49" charset="0"/>
              </a:rPr>
              <a:t>cond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14810" y="1724012"/>
            <a:ext cx="450059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	state = </a:t>
            </a:r>
            <a:r>
              <a:rPr lang="en-US" sz="1600" dirty="0" err="1" smtClean="0">
                <a:latin typeface="Consolas" pitchFamily="49" charset="0"/>
              </a:rPr>
              <a:t>newTemp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“0”, “”, state)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cond.true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state1_list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(“=”, “2”, state, “_”)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“1”, “”, state)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double_while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317182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</a:rPr>
              <a:t>double_while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{p0}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(</a:t>
            </a:r>
            <a:r>
              <a:rPr lang="en-US" dirty="0" err="1" smtClean="0">
                <a:latin typeface="Consolas" pitchFamily="49" charset="0"/>
              </a:rPr>
              <a:t>cond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{p1'}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14810" y="1724012"/>
            <a:ext cx="450059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	state = </a:t>
            </a:r>
            <a:r>
              <a:rPr lang="en-US" sz="1600" dirty="0" err="1" smtClean="0">
                <a:latin typeface="Consolas" pitchFamily="49" charset="0"/>
              </a:rPr>
              <a:t>newTemp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“0”, “”, state)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cond.true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state1_list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(“=”, “2”, state, “_”)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“1”, “”, state)</a:t>
            </a: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p1':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</a:t>
            </a:r>
            <a:r>
              <a:rPr lang="en-US" sz="1600" dirty="0" err="1" smtClean="0">
                <a:latin typeface="Consolas" pitchFamily="49" charset="0"/>
              </a:rPr>
              <a:t>jmp</a:t>
            </a:r>
            <a:r>
              <a:rPr lang="en-US" sz="1600" dirty="0" smtClean="0">
                <a:latin typeface="Consolas" pitchFamily="49" charset="0"/>
              </a:rPr>
              <a:t>”, “”, “”,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double_while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317182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</a:rPr>
              <a:t>double_while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{p0}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(</a:t>
            </a:r>
            <a:r>
              <a:rPr lang="en-US" dirty="0" err="1" smtClean="0">
                <a:latin typeface="Consolas" pitchFamily="49" charset="0"/>
              </a:rPr>
              <a:t>cond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{p1'}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14810" y="1724012"/>
            <a:ext cx="450059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	state = </a:t>
            </a:r>
            <a:r>
              <a:rPr lang="en-US" sz="1600" dirty="0" err="1" smtClean="0">
                <a:latin typeface="Consolas" pitchFamily="49" charset="0"/>
              </a:rPr>
              <a:t>newTemp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“0”, “”, state)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cond.true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state1_list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(“=”, “2”, state, “_”)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“1”, “”, state)</a:t>
            </a: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p1':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</a:t>
            </a:r>
            <a:r>
              <a:rPr lang="en-US" sz="1600" dirty="0" err="1" smtClean="0">
                <a:latin typeface="Consolas" pitchFamily="49" charset="0"/>
              </a:rPr>
              <a:t>jmp</a:t>
            </a:r>
            <a:r>
              <a:rPr lang="en-US" sz="1600" dirty="0" smtClean="0">
                <a:latin typeface="Consolas" pitchFamily="49" charset="0"/>
              </a:rPr>
              <a:t>”, “”, “”,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p2: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cond.false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state2_list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(“=”, “1”, state, “_”)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“2”, “”, state)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double_while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317182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</a:rPr>
              <a:t>double_while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{p0}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(</a:t>
            </a:r>
            <a:r>
              <a:rPr lang="en-US" dirty="0" err="1" smtClean="0">
                <a:latin typeface="Consolas" pitchFamily="49" charset="0"/>
              </a:rPr>
              <a:t>cond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{p1'}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{p2‘}</a:t>
            </a:r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14810" y="1724012"/>
            <a:ext cx="450059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	state = </a:t>
            </a:r>
            <a:r>
              <a:rPr lang="en-US" sz="1600" dirty="0" err="1" smtClean="0">
                <a:latin typeface="Consolas" pitchFamily="49" charset="0"/>
              </a:rPr>
              <a:t>newTemp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“0”, “”, state)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cond.true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state1_list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(“=”, “2”, state, “_”)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“1”, “”, state)</a:t>
            </a: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p1':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</a:t>
            </a:r>
            <a:r>
              <a:rPr lang="en-US" sz="1600" dirty="0" err="1" smtClean="0">
                <a:latin typeface="Consolas" pitchFamily="49" charset="0"/>
              </a:rPr>
              <a:t>jmp</a:t>
            </a:r>
            <a:r>
              <a:rPr lang="en-US" sz="1600" dirty="0" smtClean="0">
                <a:latin typeface="Consolas" pitchFamily="49" charset="0"/>
              </a:rPr>
              <a:t>”, “”, “”,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p2: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cond.false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state2_list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(“=”, “1”, state, “_”)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“2”, “”, state)</a:t>
            </a: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p2':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</a:t>
            </a:r>
            <a:r>
              <a:rPr lang="en-US" sz="1600" dirty="0" err="1" smtClean="0">
                <a:latin typeface="Consolas" pitchFamily="49" charset="0"/>
              </a:rPr>
              <a:t>jmp</a:t>
            </a:r>
            <a:r>
              <a:rPr lang="en-US" sz="1600" dirty="0" smtClean="0">
                <a:latin typeface="Consolas" pitchFamily="49" charset="0"/>
              </a:rPr>
              <a:t>”, “”, “”,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double_while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3171820" cy="4191000"/>
          </a:xfrm>
        </p:spPr>
        <p:txBody>
          <a:bodyPr/>
          <a:lstStyle/>
          <a:p>
            <a:pPr>
              <a:buNone/>
            </a:pPr>
            <a:endParaRPr lang="el-GR" b="1" dirty="0" smtClean="0">
              <a:latin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</a:rPr>
              <a:t>double_while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{p0}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(</a:t>
            </a:r>
            <a:r>
              <a:rPr lang="en-US" dirty="0" err="1" smtClean="0">
                <a:latin typeface="Consolas" pitchFamily="49" charset="0"/>
              </a:rPr>
              <a:t>cond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{p1'}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{p2'}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{p3}</a:t>
            </a:r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14810" y="1724012"/>
            <a:ext cx="450059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	state = </a:t>
            </a:r>
            <a:r>
              <a:rPr lang="en-US" sz="1600" dirty="0" err="1" smtClean="0">
                <a:latin typeface="Consolas" pitchFamily="49" charset="0"/>
              </a:rPr>
              <a:t>newTemp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“0”, “”, state)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cond.true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state1_list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(“=”, “2”, state, “_”)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“1”, “”, state)</a:t>
            </a: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p1':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</a:t>
            </a:r>
            <a:r>
              <a:rPr lang="en-US" sz="1600" dirty="0" err="1" smtClean="0">
                <a:latin typeface="Consolas" pitchFamily="49" charset="0"/>
              </a:rPr>
              <a:t>jmp</a:t>
            </a:r>
            <a:r>
              <a:rPr lang="en-US" sz="1600" dirty="0" smtClean="0">
                <a:latin typeface="Consolas" pitchFamily="49" charset="0"/>
              </a:rPr>
              <a:t>”, “”, “”,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p2: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cond.false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state2_list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(“=”, “1”, state, “_”)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(“:=”, “2”, “”, state)</a:t>
            </a: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p2':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</a:t>
            </a:r>
            <a:r>
              <a:rPr lang="en-US" sz="1600" dirty="0" err="1" smtClean="0">
                <a:latin typeface="Consolas" pitchFamily="49" charset="0"/>
              </a:rPr>
              <a:t>jmp</a:t>
            </a:r>
            <a:r>
              <a:rPr lang="en-US" sz="1600" dirty="0" smtClean="0">
                <a:latin typeface="Consolas" pitchFamily="49" charset="0"/>
              </a:rPr>
              <a:t>”, “”, “”,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62706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627063" algn="l"/>
              </a:tabLst>
            </a:pPr>
            <a:r>
              <a:rPr lang="en-US" sz="1600" b="1" dirty="0" smtClean="0">
                <a:latin typeface="Consolas" pitchFamily="49" charset="0"/>
              </a:rPr>
              <a:t>p3: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(state1_list,nextquad())</a:t>
            </a:r>
          </a:p>
          <a:p>
            <a:pPr>
              <a:tabLst>
                <a:tab pos="62706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(state2_list,nextquad())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786050" y="2928934"/>
            <a:ext cx="3286148" cy="1143000"/>
          </a:xfrm>
        </p:spPr>
        <p:txBody>
          <a:bodyPr/>
          <a:lstStyle/>
          <a:p>
            <a:pPr eaLnBrk="1" hangingPunct="1"/>
            <a:r>
              <a:rPr lang="el-GR" sz="3200" dirty="0" smtClean="0"/>
              <a:t>Ευχαριστώ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until_equal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3419872" cy="4191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until_equal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exp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,exp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&gt;  </a:t>
            </a:r>
            <a:r>
              <a:rPr lang="en-US" dirty="0" smtClean="0">
                <a:latin typeface="Consolas" pitchFamily="49" charset="0"/>
              </a:rPr>
              <a:t>: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 :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</a:rPr>
              <a:t> :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3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until_equal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3419872" cy="4191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until_equal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 {p0}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exp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,exp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&gt;  </a:t>
            </a:r>
            <a:r>
              <a:rPr lang="en-US" dirty="0" smtClean="0">
                <a:latin typeface="Consolas" pitchFamily="49" charset="0"/>
              </a:rPr>
              <a:t>: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 :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</a:rPr>
              <a:t> :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3</a:t>
            </a:r>
            <a:endParaRPr lang="el-G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868" y="1714488"/>
            <a:ext cx="53578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31813" algn="l"/>
              </a:tabLst>
            </a:pPr>
            <a:endParaRPr lang="en-US" sz="1600" b="1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=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  <a:endParaRPr lang="en-US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until_equal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3419872" cy="4191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until_equal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 {p0}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exp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,exp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{p0’}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&gt;  </a:t>
            </a:r>
            <a:r>
              <a:rPr lang="en-US" dirty="0" smtClean="0">
                <a:latin typeface="Consolas" pitchFamily="49" charset="0"/>
              </a:rPr>
              <a:t>: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 :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</a:rPr>
              <a:t> :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3</a:t>
            </a:r>
            <a:endParaRPr lang="el-G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868" y="1714488"/>
            <a:ext cx="53578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31813" algn="l"/>
              </a:tabLst>
            </a:pPr>
            <a:endParaRPr lang="en-US" sz="1600" b="1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=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p0’: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smaller_list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(“&lt;",exp1.place,exp2.place,"_")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larger_list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("&gt;",exp1.place,exp2.place,"_")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second_list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equal_list</a:t>
            </a:r>
            <a:r>
              <a:rPr lang="en-US" sz="1600" dirty="0" smtClean="0">
                <a:latin typeface="Consolas" pitchFamily="49" charset="0"/>
              </a:rPr>
              <a:t>(“=",exp1.place,exp2.place,"_")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equal_list,nextquad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until_equal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3419872" cy="4191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until_equal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 {p0}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exp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,exp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{p0’}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 </a:t>
            </a:r>
            <a:r>
              <a:rPr lang="en-US" b="1" dirty="0" smtClean="0">
                <a:latin typeface="Consolas" pitchFamily="49" charset="0"/>
              </a:rPr>
              <a:t>&gt;  </a:t>
            </a:r>
            <a:r>
              <a:rPr lang="en-US" dirty="0" smtClean="0">
                <a:latin typeface="Consolas" pitchFamily="49" charset="0"/>
              </a:rPr>
              <a:t>: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 :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</a:rPr>
              <a:t> :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3</a:t>
            </a:r>
            <a:endParaRPr lang="el-G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868" y="1714488"/>
            <a:ext cx="53578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31813" algn="l"/>
              </a:tabLst>
            </a:pPr>
            <a:endParaRPr lang="en-US" sz="1600" b="1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=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p0’: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smaller_list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(“&lt;",exp1.place,exp2.place,"_")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larger_list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("&gt;",exp1.place,exp2.place,"_")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second_list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equal_list</a:t>
            </a:r>
            <a:r>
              <a:rPr lang="en-US" sz="1600" dirty="0" smtClean="0">
                <a:latin typeface="Consolas" pitchFamily="49" charset="0"/>
              </a:rPr>
              <a:t>(“=",exp1.place,exp2.place,"_")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equal_list,nextquad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l-GR" sz="1600" b="1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smaller_list,nextquad</a:t>
            </a:r>
            <a:r>
              <a:rPr lang="en-US" sz="1600" dirty="0" smtClean="0">
                <a:latin typeface="Consolas" pitchFamily="49" charset="0"/>
              </a:rPr>
              <a:t>()) </a:t>
            </a:r>
          </a:p>
          <a:p>
            <a:pPr>
              <a:tabLst>
                <a:tab pos="531813" algn="l"/>
              </a:tabLst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until_equal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3419872" cy="4191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until_equal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 {p0}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exp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,exp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{p0’}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 </a:t>
            </a:r>
            <a:r>
              <a:rPr lang="en-US" b="1" dirty="0" smtClean="0">
                <a:latin typeface="Consolas" pitchFamily="49" charset="0"/>
              </a:rPr>
              <a:t>&gt;  </a:t>
            </a:r>
            <a:r>
              <a:rPr lang="en-US" dirty="0" smtClean="0">
                <a:latin typeface="Consolas" pitchFamily="49" charset="0"/>
              </a:rPr>
              <a:t>: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{p1’}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 :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</a:rPr>
              <a:t> :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3</a:t>
            </a:r>
            <a:endParaRPr lang="el-G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868" y="1714488"/>
            <a:ext cx="53578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31813" algn="l"/>
              </a:tabLst>
            </a:pPr>
            <a:endParaRPr lang="en-US" sz="1600" b="1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=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p0’: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smaller_list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(“&lt;",exp1.place,exp2.place,"_")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larger_list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("&gt;",exp1.place,exp2.place,"_")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second_list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equal_list</a:t>
            </a:r>
            <a:r>
              <a:rPr lang="en-US" sz="1600" dirty="0" smtClean="0">
                <a:latin typeface="Consolas" pitchFamily="49" charset="0"/>
              </a:rPr>
              <a:t>(“=",exp1.place,exp2.place,"_")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equal_list,nextquad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l-GR" sz="1600" b="1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smaller_list,nextquad</a:t>
            </a:r>
            <a:r>
              <a:rPr lang="en-US" sz="1600" dirty="0" smtClean="0">
                <a:latin typeface="Consolas" pitchFamily="49" charset="0"/>
              </a:rPr>
              <a:t>())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p1</a:t>
            </a:r>
            <a:r>
              <a:rPr lang="el-GR" sz="1600" b="1" dirty="0" smtClean="0">
                <a:latin typeface="Consolas" pitchFamily="49" charset="0"/>
              </a:rPr>
              <a:t>'</a:t>
            </a:r>
            <a:r>
              <a:rPr lang="en-US" sz="1600" b="1" dirty="0" smtClean="0">
                <a:latin typeface="Consolas" pitchFamily="49" charset="0"/>
              </a:rPr>
              <a:t>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</a:rPr>
              <a:t>jmp","_","_",condquad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endParaRPr lang="en-US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until_equal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3419872" cy="4191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until_equal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 {p0}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exp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,exp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{p0’}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 </a:t>
            </a:r>
            <a:r>
              <a:rPr lang="en-US" b="1" dirty="0" smtClean="0">
                <a:latin typeface="Consolas" pitchFamily="49" charset="0"/>
              </a:rPr>
              <a:t>&gt;  </a:t>
            </a:r>
            <a:r>
              <a:rPr lang="en-US" dirty="0" smtClean="0">
                <a:latin typeface="Consolas" pitchFamily="49" charset="0"/>
              </a:rPr>
              <a:t>: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{p1’}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{p2} 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 :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3</a:t>
            </a:r>
            <a:endParaRPr lang="el-G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868" y="1714488"/>
            <a:ext cx="53578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31813" algn="l"/>
              </a:tabLst>
            </a:pPr>
            <a:endParaRPr lang="en-US" sz="1600" b="1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=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p0’: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smaller_list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(“&lt;",exp1.place,exp2.place,"_")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larger_list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("&gt;",exp1.place,exp2.place,"_")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second_list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equal_list</a:t>
            </a:r>
            <a:r>
              <a:rPr lang="en-US" sz="1600" dirty="0" smtClean="0">
                <a:latin typeface="Consolas" pitchFamily="49" charset="0"/>
              </a:rPr>
              <a:t>(“=",exp1.place,exp2.place,"_")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equal_list,nextquad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l-GR" sz="1600" b="1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smaller_list,nextquad</a:t>
            </a:r>
            <a:r>
              <a:rPr lang="en-US" sz="1600" dirty="0" smtClean="0">
                <a:latin typeface="Consolas" pitchFamily="49" charset="0"/>
              </a:rPr>
              <a:t>())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p1</a:t>
            </a:r>
            <a:r>
              <a:rPr lang="el-GR" sz="1600" b="1" dirty="0" smtClean="0">
                <a:latin typeface="Consolas" pitchFamily="49" charset="0"/>
              </a:rPr>
              <a:t>'</a:t>
            </a:r>
            <a:r>
              <a:rPr lang="en-US" sz="1600" b="1" dirty="0" smtClean="0">
                <a:latin typeface="Consolas" pitchFamily="49" charset="0"/>
              </a:rPr>
              <a:t>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</a:rPr>
              <a:t>jmp","_","_",condquad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p2:</a:t>
            </a:r>
            <a:r>
              <a:rPr lang="el-GR" sz="1600" b="1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larger_list,nextquad</a:t>
            </a:r>
            <a:r>
              <a:rPr lang="en-US" sz="1600" dirty="0" smtClean="0">
                <a:latin typeface="Consolas" pitchFamily="49" charset="0"/>
              </a:rPr>
              <a:t>())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Η δομή </a:t>
            </a:r>
            <a:r>
              <a:rPr lang="en-US" dirty="0" err="1" smtClean="0"/>
              <a:t>until_equal</a:t>
            </a:r>
            <a:endParaRPr lang="el-G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3419872" cy="4191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until_equal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 {p0}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exp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,exp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{p0’}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{p1} </a:t>
            </a:r>
            <a:r>
              <a:rPr lang="en-US" b="1" dirty="0" smtClean="0">
                <a:latin typeface="Consolas" pitchFamily="49" charset="0"/>
              </a:rPr>
              <a:t>&gt;  </a:t>
            </a:r>
            <a:r>
              <a:rPr lang="en-US" dirty="0" smtClean="0">
                <a:latin typeface="Consolas" pitchFamily="49" charset="0"/>
              </a:rPr>
              <a:t>: S</a:t>
            </a:r>
            <a:r>
              <a:rPr lang="en-US" baseline="30000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{p1’}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{p2} 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>  : S</a:t>
            </a:r>
            <a:r>
              <a:rPr lang="en-US" baseline="30000" dirty="0" smtClean="0"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{p2’}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US" baseline="30000" dirty="0" smtClean="0">
                <a:latin typeface="Consolas" pitchFamily="49" charset="0"/>
              </a:rPr>
              <a:t>3</a:t>
            </a:r>
            <a:endParaRPr lang="el-G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868" y="1714488"/>
            <a:ext cx="53578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531813" algn="l"/>
              </a:tabLst>
            </a:pPr>
            <a:endParaRPr lang="en-US" sz="1600" b="1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p0:</a:t>
            </a:r>
            <a:r>
              <a:rPr lang="en-US" sz="1600" dirty="0" smtClean="0">
                <a:latin typeface="Consolas" pitchFamily="49" charset="0"/>
              </a:rPr>
              <a:t> 	</a:t>
            </a:r>
            <a:r>
              <a:rPr lang="en-US" sz="1600" dirty="0" err="1" smtClean="0">
                <a:latin typeface="Consolas" pitchFamily="49" charset="0"/>
              </a:rPr>
              <a:t>condquad</a:t>
            </a:r>
            <a:r>
              <a:rPr lang="en-US" sz="1600" dirty="0" smtClean="0">
                <a:latin typeface="Consolas" pitchFamily="49" charset="0"/>
              </a:rPr>
              <a:t>=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p0’:</a:t>
            </a: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smaller_list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(“&lt;",exp1.place,exp2.place,"_")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larger_list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("&gt;",exp1.place,exp2.place,"_")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second_list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makelist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nextquad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equal_list</a:t>
            </a:r>
            <a:r>
              <a:rPr lang="en-US" sz="1600" dirty="0" smtClean="0">
                <a:latin typeface="Consolas" pitchFamily="49" charset="0"/>
              </a:rPr>
              <a:t>(“=",exp1.place,exp2.place,"_")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equal_list,nextquad</a:t>
            </a:r>
            <a:r>
              <a:rPr lang="en-US" sz="1600" dirty="0" smtClean="0">
                <a:latin typeface="Consolas" pitchFamily="49" charset="0"/>
              </a:rPr>
              <a:t>())</a:t>
            </a:r>
          </a:p>
          <a:p>
            <a:pPr>
              <a:tabLst>
                <a:tab pos="531813" algn="l"/>
              </a:tabLst>
            </a:pPr>
            <a:r>
              <a:rPr lang="en-US" sz="1600" dirty="0" smtClean="0">
                <a:latin typeface="Consolas" pitchFamily="49" charset="0"/>
              </a:rPr>
              <a:t>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p1:</a:t>
            </a:r>
            <a:r>
              <a:rPr lang="el-GR" sz="1600" b="1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smaller_list,nextquad</a:t>
            </a:r>
            <a:r>
              <a:rPr lang="en-US" sz="1600" dirty="0" smtClean="0">
                <a:latin typeface="Consolas" pitchFamily="49" charset="0"/>
              </a:rPr>
              <a:t>())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p1</a:t>
            </a:r>
            <a:r>
              <a:rPr lang="el-GR" sz="1600" b="1" dirty="0" smtClean="0">
                <a:latin typeface="Consolas" pitchFamily="49" charset="0"/>
              </a:rPr>
              <a:t>'</a:t>
            </a:r>
            <a:r>
              <a:rPr lang="en-US" sz="1600" b="1" dirty="0" smtClean="0">
                <a:latin typeface="Consolas" pitchFamily="49" charset="0"/>
              </a:rPr>
              <a:t>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</a:rPr>
              <a:t>jmp","_","_",condquad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pPr>
              <a:tabLst>
                <a:tab pos="531813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p2:</a:t>
            </a:r>
            <a:r>
              <a:rPr lang="el-GR" sz="1600" b="1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backpatch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larger_list,nextquad</a:t>
            </a:r>
            <a:r>
              <a:rPr lang="en-US" sz="1600" dirty="0" smtClean="0">
                <a:latin typeface="Consolas" pitchFamily="49" charset="0"/>
              </a:rPr>
              <a:t>()) </a:t>
            </a:r>
          </a:p>
          <a:p>
            <a:pPr>
              <a:tabLst>
                <a:tab pos="531813" algn="l"/>
              </a:tabLst>
            </a:pPr>
            <a:r>
              <a:rPr lang="en-US" sz="1600" b="1" dirty="0" smtClean="0">
                <a:latin typeface="Consolas" pitchFamily="49" charset="0"/>
              </a:rPr>
              <a:t>p2</a:t>
            </a:r>
            <a:r>
              <a:rPr lang="el-GR" sz="1600" b="1" dirty="0" smtClean="0">
                <a:latin typeface="Consolas" pitchFamily="49" charset="0"/>
              </a:rPr>
              <a:t>'</a:t>
            </a:r>
            <a:r>
              <a:rPr lang="en-US" sz="1600" b="1" dirty="0" smtClean="0">
                <a:latin typeface="Consolas" pitchFamily="49" charset="0"/>
              </a:rPr>
              <a:t>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genquad</a:t>
            </a:r>
            <a:r>
              <a:rPr lang="en-US" sz="1600" dirty="0" smtClean="0">
                <a:latin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</a:rPr>
              <a:t>jmp","_","_",condquad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0EB6287F570541BA4E0E49821AE123" ma:contentTypeVersion="0" ma:contentTypeDescription="Create a new document." ma:contentTypeScope="" ma:versionID="d975a7fb50ba34bfef2065ce706402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088F7D-FA9A-4A55-9073-DF7273593568}"/>
</file>

<file path=customXml/itemProps2.xml><?xml version="1.0" encoding="utf-8"?>
<ds:datastoreItem xmlns:ds="http://schemas.openxmlformats.org/officeDocument/2006/customXml" ds:itemID="{305860BC-CF83-443C-A4AB-16ECA8CE489A}"/>
</file>

<file path=customXml/itemProps3.xml><?xml version="1.0" encoding="utf-8"?>
<ds:datastoreItem xmlns:ds="http://schemas.openxmlformats.org/officeDocument/2006/customXml" ds:itemID="{FA159713-5443-4C4C-B880-F069DADC5E5D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6981</TotalTime>
  <Words>195</Words>
  <Application>Microsoft Office PowerPoint</Application>
  <PresentationFormat>Προβολή στην οθόνη (4:3)</PresentationFormat>
  <Paragraphs>363</Paragraphs>
  <Slides>25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26" baseType="lpstr">
      <vt:lpstr>Ρυζόχαρτο</vt:lpstr>
      <vt:lpstr>Διαφάνεια 1</vt:lpstr>
      <vt:lpstr>Η δομή until_equal</vt:lpstr>
      <vt:lpstr>Η δομή until_equal</vt:lpstr>
      <vt:lpstr>Η δομή until_equal</vt:lpstr>
      <vt:lpstr>Η δομή until_equal</vt:lpstr>
      <vt:lpstr>Η δομή until_equal</vt:lpstr>
      <vt:lpstr>Η δομή until_equal</vt:lpstr>
      <vt:lpstr>Η δομή until_equal</vt:lpstr>
      <vt:lpstr>Η δομή until_equal</vt:lpstr>
      <vt:lpstr>Η δομή until_equal</vt:lpstr>
      <vt:lpstr>Η δομή incase </vt:lpstr>
      <vt:lpstr>Η δομή incase </vt:lpstr>
      <vt:lpstr>Η δομή incase </vt:lpstr>
      <vt:lpstr>Η δομή incase </vt:lpstr>
      <vt:lpstr>Η δομή incase </vt:lpstr>
      <vt:lpstr>Η δομή incase </vt:lpstr>
      <vt:lpstr>Η δομή double_while</vt:lpstr>
      <vt:lpstr>Η δομή double_while</vt:lpstr>
      <vt:lpstr>Η δομή double_while</vt:lpstr>
      <vt:lpstr>Η δομή double_while</vt:lpstr>
      <vt:lpstr>Η δομή double_while</vt:lpstr>
      <vt:lpstr>Η δομή double_while</vt:lpstr>
      <vt:lpstr>Η δομή double_while</vt:lpstr>
      <vt:lpstr>Η δομή double_while</vt:lpstr>
      <vt:lpstr>Ευχαριστώ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Γιώργος Μανής</cp:lastModifiedBy>
  <cp:revision>223</cp:revision>
  <dcterms:created xsi:type="dcterms:W3CDTF">2003-02-10T08:36:46Z</dcterms:created>
  <dcterms:modified xsi:type="dcterms:W3CDTF">2020-04-09T08:03:14Z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0x010100870EB6287F570541BA4E0E49821AE123</vt:lpwstr>
  </property>
</Properties>
</file>