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49.xml" ContentType="application/vnd.openxmlformats-officedocument.presentationml.slide+xml"/>
  <Override PartName="/ppt/slides/slide53.xml" ContentType="application/vnd.openxmlformats-officedocument.presentationml.slide+xml"/>
  <Override PartName="/ppt/slides/slide50.xml" ContentType="application/vnd.openxmlformats-officedocument.presentationml.slide+xml"/>
  <Override PartName="/ppt/slides/slide52.xml" ContentType="application/vnd.openxmlformats-officedocument.presentationml.slide+xml"/>
  <Override PartName="/ppt/slides/slide48.xml" ContentType="application/vnd.openxmlformats-officedocument.presentationml.slide+xml"/>
  <Override PartName="/ppt/slides/slide55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46.xml" ContentType="application/vnd.openxmlformats-officedocument.presentationml.slide+xml"/>
  <Override PartName="/ppt/slides/slide56.xml" ContentType="application/vnd.openxmlformats-officedocument.presentationml.slide+xml"/>
  <Override PartName="/ppt/slides/slide51.xml" ContentType="application/vnd.openxmlformats-officedocument.presentationml.slide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9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0"/>
  </p:notesMasterIdLst>
  <p:handoutMasterIdLst>
    <p:handoutMasterId r:id="rId61"/>
  </p:handoutMasterIdLst>
  <p:sldIdLst>
    <p:sldId id="294" r:id="rId2"/>
    <p:sldId id="388" r:id="rId3"/>
    <p:sldId id="415" r:id="rId4"/>
    <p:sldId id="416" r:id="rId5"/>
    <p:sldId id="420" r:id="rId6"/>
    <p:sldId id="417" r:id="rId7"/>
    <p:sldId id="418" r:id="rId8"/>
    <p:sldId id="419" r:id="rId9"/>
    <p:sldId id="390" r:id="rId10"/>
    <p:sldId id="425" r:id="rId11"/>
    <p:sldId id="428" r:id="rId12"/>
    <p:sldId id="426" r:id="rId13"/>
    <p:sldId id="427" r:id="rId14"/>
    <p:sldId id="424" r:id="rId15"/>
    <p:sldId id="392" r:id="rId16"/>
    <p:sldId id="393" r:id="rId17"/>
    <p:sldId id="394" r:id="rId18"/>
    <p:sldId id="398" r:id="rId19"/>
    <p:sldId id="395" r:id="rId20"/>
    <p:sldId id="429" r:id="rId21"/>
    <p:sldId id="396" r:id="rId22"/>
    <p:sldId id="433" r:id="rId23"/>
    <p:sldId id="435" r:id="rId24"/>
    <p:sldId id="434" r:id="rId25"/>
    <p:sldId id="432" r:id="rId26"/>
    <p:sldId id="431" r:id="rId27"/>
    <p:sldId id="400" r:id="rId28"/>
    <p:sldId id="401" r:id="rId29"/>
    <p:sldId id="438" r:id="rId30"/>
    <p:sldId id="439" r:id="rId31"/>
    <p:sldId id="436" r:id="rId32"/>
    <p:sldId id="404" r:id="rId33"/>
    <p:sldId id="440" r:id="rId34"/>
    <p:sldId id="405" r:id="rId35"/>
    <p:sldId id="406" r:id="rId36"/>
    <p:sldId id="413" r:id="rId37"/>
    <p:sldId id="407" r:id="rId38"/>
    <p:sldId id="409" r:id="rId39"/>
    <p:sldId id="442" r:id="rId40"/>
    <p:sldId id="444" r:id="rId41"/>
    <p:sldId id="443" r:id="rId42"/>
    <p:sldId id="441" r:id="rId43"/>
    <p:sldId id="410" r:id="rId44"/>
    <p:sldId id="448" r:id="rId45"/>
    <p:sldId id="447" r:id="rId46"/>
    <p:sldId id="445" r:id="rId47"/>
    <p:sldId id="408" r:id="rId48"/>
    <p:sldId id="453" r:id="rId49"/>
    <p:sldId id="454" r:id="rId50"/>
    <p:sldId id="456" r:id="rId51"/>
    <p:sldId id="452" r:id="rId52"/>
    <p:sldId id="457" r:id="rId53"/>
    <p:sldId id="461" r:id="rId54"/>
    <p:sldId id="460" r:id="rId55"/>
    <p:sldId id="458" r:id="rId56"/>
    <p:sldId id="459" r:id="rId57"/>
    <p:sldId id="412" r:id="rId58"/>
    <p:sldId id="449" r:id="rId59"/>
  </p:sldIdLst>
  <p:sldSz cx="9144000" cy="6858000" type="screen4x3"/>
  <p:notesSz cx="6669088" cy="9928225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EBEBEB"/>
    <a:srgbClr val="0033CC"/>
    <a:srgbClr val="FF0000"/>
    <a:srgbClr val="FFFFFF"/>
    <a:srgbClr val="00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Μεσαίο στυλ 2 - Έμφαση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Φωτεινό στυλ 2 - Έμφαση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60"/>
  </p:normalViewPr>
  <p:slideViewPr>
    <p:cSldViewPr>
      <p:cViewPr varScale="1">
        <p:scale>
          <a:sx n="70" d="100"/>
          <a:sy n="70" d="100"/>
        </p:scale>
        <p:origin x="-130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92" y="-84"/>
      </p:cViewPr>
      <p:guideLst>
        <p:guide orient="horz" pos="3127"/>
        <p:guide pos="210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68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ustomXml" Target="../customXml/item1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7607" y="0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091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7607" y="9430091"/>
            <a:ext cx="28899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797BF7-CEE7-45A5-ACC8-FE81908081A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DD1B9-5EFD-4BE5-B9FC-D60261965A71}" type="datetimeFigureOut">
              <a:rPr lang="el-GR" smtClean="0"/>
              <a:pPr/>
              <a:t>25/3/2020</a:t>
            </a:fld>
            <a:endParaRPr lang="el-GR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6650E-1A6C-4E91-89EA-4FEC23E1B1D1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6650E-1A6C-4E91-89EA-4FEC23E1B1D1}" type="slidenum">
              <a:rPr lang="el-GR" smtClean="0"/>
              <a:pPr/>
              <a:t>2</a:t>
            </a:fld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6650E-1A6C-4E91-89EA-4FEC23E1B1D1}" type="slidenum">
              <a:rPr lang="el-GR" smtClean="0"/>
              <a:pPr/>
              <a:t>3</a:t>
            </a:fld>
            <a:endParaRPr lang="el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6650E-1A6C-4E91-89EA-4FEC23E1B1D1}" type="slidenum">
              <a:rPr lang="el-GR" smtClean="0"/>
              <a:pPr/>
              <a:t>4</a:t>
            </a:fld>
            <a:endParaRPr lang="el-G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6650E-1A6C-4E91-89EA-4FEC23E1B1D1}" type="slidenum">
              <a:rPr lang="el-GR" smtClean="0"/>
              <a:pPr/>
              <a:t>5</a:t>
            </a:fld>
            <a:endParaRPr lang="el-G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6650E-1A6C-4E91-89EA-4FEC23E1B1D1}" type="slidenum">
              <a:rPr lang="el-GR" smtClean="0"/>
              <a:pPr/>
              <a:t>6</a:t>
            </a:fld>
            <a:endParaRPr lang="el-G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6650E-1A6C-4E91-89EA-4FEC23E1B1D1}" type="slidenum">
              <a:rPr lang="el-GR" smtClean="0"/>
              <a:pPr/>
              <a:t>7</a:t>
            </a:fld>
            <a:endParaRPr lang="el-G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6650E-1A6C-4E91-89EA-4FEC23E1B1D1}" type="slidenum">
              <a:rPr lang="el-GR" smtClean="0"/>
              <a:pPr/>
              <a:t>8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Large confetti"/>
          <p:cNvSpPr>
            <a:spLocks noChangeArrowheads="1"/>
          </p:cNvSpPr>
          <p:nvPr/>
        </p:nvSpPr>
        <p:spPr bwMode="ltGray">
          <a:xfrm>
            <a:off x="484188" y="1549400"/>
            <a:ext cx="8158162" cy="1689100"/>
          </a:xfrm>
          <a:prstGeom prst="rect">
            <a:avLst/>
          </a:prstGeom>
          <a:pattFill prst="lgConfetti">
            <a:fgClr>
              <a:schemeClr val="accent2">
                <a:alpha val="50000"/>
              </a:schemeClr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ltGray">
          <a:xfrm>
            <a:off x="228600" y="3206750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ltGray">
          <a:xfrm>
            <a:off x="228600" y="1482725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ltGray">
          <a:xfrm>
            <a:off x="8623300" y="1246188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ltGray">
          <a:xfrm>
            <a:off x="434975" y="1252538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ltGray">
          <a:xfrm>
            <a:off x="2830513" y="5783263"/>
            <a:ext cx="3481387" cy="7778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10" name="Rectangle 8" descr="Large confetti"/>
          <p:cNvSpPr>
            <a:spLocks noChangeArrowheads="1"/>
          </p:cNvSpPr>
          <p:nvPr/>
        </p:nvSpPr>
        <p:spPr bwMode="ltGray">
          <a:xfrm>
            <a:off x="4095750" y="5734050"/>
            <a:ext cx="949325" cy="176213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39945" name="Rectangle 9" descr="Large confetti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143000"/>
          </a:xfrm>
          <a:pattFill prst="lgConfetti">
            <a:fgClr>
              <a:schemeClr val="accent2"/>
            </a:fgClr>
            <a:bgClr>
              <a:schemeClr val="folHlink"/>
            </a:bgClr>
          </a:patt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l-GR"/>
              <a:t>Κάντε κλικ για να επεξεργαστείτε τον τίτλο</a:t>
            </a:r>
          </a:p>
        </p:txBody>
      </p:sp>
      <p:sp>
        <p:nvSpPr>
          <p:cNvPr id="39946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465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3A95C8A-AEC5-42B8-910D-3F69383DB792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821488" y="284163"/>
            <a:ext cx="2044700" cy="5811837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685800" y="284163"/>
            <a:ext cx="5983288" cy="5811837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0000">
              <a:spcBef>
                <a:spcPts val="1200"/>
              </a:spcBef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l-GR" dirty="0" err="1" smtClean="0"/>
              <a:t>Kλικ</a:t>
            </a:r>
            <a:r>
              <a:rPr lang="el-GR" dirty="0" smtClean="0"/>
              <a:t> για επεξεργασία των στυλ του υποδείγματος</a:t>
            </a:r>
          </a:p>
          <a:p>
            <a:pPr lvl="1"/>
            <a:r>
              <a:rPr lang="el-GR" dirty="0" smtClean="0"/>
              <a:t>Δεύτερου επιπέδου</a:t>
            </a:r>
          </a:p>
          <a:p>
            <a:pPr lvl="2"/>
            <a:r>
              <a:rPr lang="el-GR" dirty="0" smtClean="0"/>
              <a:t>Τρίτου επιπέδου</a:t>
            </a:r>
          </a:p>
          <a:p>
            <a:pPr lvl="3"/>
            <a:r>
              <a:rPr lang="el-GR" dirty="0" smtClean="0"/>
              <a:t>Τέταρτου επιπέδου</a:t>
            </a:r>
          </a:p>
          <a:p>
            <a:pPr lvl="4"/>
            <a:r>
              <a:rPr lang="el-GR" dirty="0" smtClean="0"/>
              <a:t>Πέμπτου επιπέδου</a:t>
            </a:r>
            <a:endParaRPr lang="el-G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l-GR" noProof="0" smtClean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Large confetti"/>
          <p:cNvSpPr>
            <a:spLocks noGrp="1" noChangeArrowheads="1"/>
          </p:cNvSpPr>
          <p:nvPr>
            <p:ph type="title"/>
          </p:nvPr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l-GR" smtClean="0"/>
              <a:t>Κάντε κλικ για να επεξεργαστείτε τον τίτλο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0" y="1512888"/>
            <a:ext cx="8458200" cy="87312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7067550" y="6553200"/>
            <a:ext cx="2076450" cy="793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50000"/>
        <a:buBlip>
          <a:blip r:embed="rId13"/>
        </a:buBlip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3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70000"/>
        <a:buFont typeface="Wingdings" pitchFamily="2" charset="2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643042" y="2928934"/>
            <a:ext cx="60007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l-GR" sz="3200" b="1" dirty="0" smtClean="0">
                <a:solidFill>
                  <a:srgbClr val="0000FF"/>
                </a:solidFill>
                <a:latin typeface="+mj-lt"/>
              </a:rPr>
              <a:t>Δομές Ενδιάμεσου </a:t>
            </a:r>
            <a:r>
              <a:rPr lang="el-GR" sz="3200" b="1" dirty="0" smtClean="0">
                <a:solidFill>
                  <a:srgbClr val="0000FF"/>
                </a:solidFill>
                <a:latin typeface="+mj-lt"/>
              </a:rPr>
              <a:t>Κώδικα</a:t>
            </a:r>
            <a:endParaRPr lang="en-US" sz="4400" b="1" dirty="0">
              <a:latin typeface="+mj-lt"/>
            </a:endParaRPr>
          </a:p>
        </p:txBody>
      </p:sp>
      <p:sp>
        <p:nvSpPr>
          <p:cNvPr id="6" name="5 - Ορθογώνιο"/>
          <p:cNvSpPr/>
          <p:nvPr/>
        </p:nvSpPr>
        <p:spPr bwMode="auto">
          <a:xfrm>
            <a:off x="395288" y="5516563"/>
            <a:ext cx="3313112" cy="865187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l-GR"/>
          </a:p>
        </p:txBody>
      </p:sp>
      <p:sp>
        <p:nvSpPr>
          <p:cNvPr id="7" name="6 - TextBox"/>
          <p:cNvSpPr txBox="1"/>
          <p:nvPr/>
        </p:nvSpPr>
        <p:spPr>
          <a:xfrm>
            <a:off x="5292080" y="4509120"/>
            <a:ext cx="29953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l-GR" sz="1400" b="1" dirty="0" smtClean="0">
                <a:solidFill>
                  <a:srgbClr val="0000FF"/>
                </a:solidFill>
                <a:latin typeface="+mj-lt"/>
              </a:rPr>
              <a:t>Διαλέξεις στο μάθημα: Μεταφραστές</a:t>
            </a:r>
          </a:p>
          <a:p>
            <a:pPr algn="r"/>
            <a:r>
              <a:rPr lang="el-GR" sz="1400" b="1" dirty="0" smtClean="0">
                <a:solidFill>
                  <a:srgbClr val="0000FF"/>
                </a:solidFill>
                <a:latin typeface="+mj-lt"/>
              </a:rPr>
              <a:t>Γεώργιος Μανής</a:t>
            </a:r>
            <a:endParaRPr lang="en-US" sz="1400" b="1" dirty="0" smtClean="0">
              <a:solidFill>
                <a:srgbClr val="0000FF"/>
              </a:solidFill>
              <a:latin typeface="+mj-lt"/>
            </a:endParaRPr>
          </a:p>
          <a:p>
            <a:pPr algn="r"/>
            <a:endParaRPr lang="el-GR" sz="1400" b="1" dirty="0">
              <a:solidFill>
                <a:srgbClr val="0000FF"/>
              </a:solidFill>
              <a:latin typeface="+mj-lt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5373216"/>
            <a:ext cx="75533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dirty="0" smtClean="0"/>
              <a:t>Αριθμητικές Παραστάσεις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l-GR" sz="2000" b="1" dirty="0" smtClean="0"/>
              <a:t>	Έστω η γραμματική: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l-GR" sz="20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/>
              <a:t>	</a:t>
            </a:r>
            <a:r>
              <a:rPr lang="el-GR" sz="2000" b="1" dirty="0" smtClean="0"/>
              <a:t>	Ε </a:t>
            </a:r>
            <a:r>
              <a:rPr lang="en-US" sz="2000" b="1" dirty="0" smtClean="0"/>
              <a:t>-&gt;</a:t>
            </a:r>
            <a:r>
              <a:rPr lang="en-US" sz="2000" b="1" dirty="0" smtClean="0">
                <a:sym typeface="Wingdings" pitchFamily="2" charset="2"/>
              </a:rPr>
              <a:t> T</a:t>
            </a:r>
            <a:r>
              <a:rPr lang="en-US" sz="2000" b="1" baseline="30000" dirty="0" smtClean="0">
                <a:sym typeface="Wingdings" pitchFamily="2" charset="2"/>
              </a:rPr>
              <a:t>1</a:t>
            </a:r>
            <a:r>
              <a:rPr lang="en-US" sz="2000" b="1" dirty="0" smtClean="0">
                <a:sym typeface="Wingdings" pitchFamily="2" charset="2"/>
              </a:rPr>
              <a:t> ( + T</a:t>
            </a:r>
            <a:r>
              <a:rPr lang="en-US" sz="2000" b="1" baseline="30000" dirty="0" smtClean="0">
                <a:sym typeface="Wingdings" pitchFamily="2" charset="2"/>
              </a:rPr>
              <a:t>2</a:t>
            </a:r>
            <a:r>
              <a:rPr lang="en-US" sz="2000" b="1" dirty="0" smtClean="0">
                <a:sym typeface="Wingdings" pitchFamily="2" charset="2"/>
              </a:rPr>
              <a:t> )*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l-GR" sz="2000" dirty="0" smtClean="0"/>
              <a:t>	</a:t>
            </a:r>
            <a:r>
              <a:rPr lang="en-US" sz="2000" b="1" dirty="0" smtClean="0"/>
              <a:t>T</a:t>
            </a:r>
            <a:r>
              <a:rPr lang="el-GR" sz="2000" b="1" dirty="0" smtClean="0"/>
              <a:t> </a:t>
            </a:r>
            <a:r>
              <a:rPr lang="en-US" sz="2000" b="1" dirty="0" smtClean="0"/>
              <a:t>-&gt;</a:t>
            </a:r>
            <a:r>
              <a:rPr lang="en-US" sz="2000" b="1" dirty="0" smtClean="0">
                <a:sym typeface="Wingdings" pitchFamily="2" charset="2"/>
              </a:rPr>
              <a:t> F</a:t>
            </a:r>
            <a:r>
              <a:rPr lang="en-US" sz="2000" b="1" baseline="30000" dirty="0" smtClean="0">
                <a:sym typeface="Wingdings" pitchFamily="2" charset="2"/>
              </a:rPr>
              <a:t>1</a:t>
            </a:r>
            <a:r>
              <a:rPr lang="en-US" sz="2000" b="1" dirty="0" smtClean="0">
                <a:sym typeface="Wingdings" pitchFamily="2" charset="2"/>
              </a:rPr>
              <a:t> ( + F</a:t>
            </a:r>
            <a:r>
              <a:rPr lang="en-US" sz="2000" b="1" baseline="30000" dirty="0" smtClean="0">
                <a:sym typeface="Wingdings" pitchFamily="2" charset="2"/>
              </a:rPr>
              <a:t>2</a:t>
            </a:r>
            <a:r>
              <a:rPr lang="en-US" sz="2000" b="1" dirty="0" smtClean="0">
                <a:sym typeface="Wingdings" pitchFamily="2" charset="2"/>
              </a:rPr>
              <a:t> )*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ym typeface="Wingdings" pitchFamily="2" charset="2"/>
              </a:rPr>
              <a:t>	</a:t>
            </a:r>
            <a:r>
              <a:rPr lang="el-GR" sz="2000" b="1" dirty="0" smtClean="0">
                <a:sym typeface="Wingdings" pitchFamily="2" charset="2"/>
              </a:rPr>
              <a:t>	</a:t>
            </a:r>
            <a:r>
              <a:rPr lang="en-US" sz="2000" b="1" dirty="0" smtClean="0">
                <a:sym typeface="Wingdings" pitchFamily="2" charset="2"/>
              </a:rPr>
              <a:t>F -&gt; ( E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ym typeface="Wingdings" pitchFamily="2" charset="2"/>
              </a:rPr>
              <a:t>	</a:t>
            </a:r>
            <a:r>
              <a:rPr lang="el-GR" sz="2000" b="1" dirty="0" smtClean="0">
                <a:sym typeface="Wingdings" pitchFamily="2" charset="2"/>
              </a:rPr>
              <a:t>	</a:t>
            </a:r>
            <a:r>
              <a:rPr lang="en-US" sz="2000" b="1" dirty="0" smtClean="0">
                <a:sym typeface="Wingdings" pitchFamily="2" charset="2"/>
              </a:rPr>
              <a:t>F -&gt; id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ym typeface="Wingdings" pitchFamily="2" charset="2"/>
              </a:rPr>
              <a:t> </a:t>
            </a:r>
            <a:endParaRPr lang="en-US" sz="2000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F7F739"/>
                </a:solidFill>
                <a:sym typeface="Wingdings" pitchFamily="2" charset="2"/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F7F739"/>
                </a:solidFill>
                <a:sym typeface="Wingdings" pitchFamily="2" charset="2"/>
              </a:rPr>
              <a:t>		</a:t>
            </a:r>
            <a:endParaRPr lang="en-US" sz="2000" dirty="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ym typeface="Wingdings" pitchFamily="2" charset="2"/>
              </a:rPr>
              <a:t>		</a:t>
            </a:r>
            <a:endParaRPr lang="el-GR" sz="2000" dirty="0" smtClean="0"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dirty="0" smtClean="0"/>
              <a:t>Αριθμητικές Παραστάσεις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l-GR" sz="2000" b="1" dirty="0" smtClean="0"/>
              <a:t>Ε </a:t>
            </a:r>
            <a:r>
              <a:rPr lang="en-US" sz="2000" b="1" dirty="0" smtClean="0"/>
              <a:t>-&gt;</a:t>
            </a:r>
            <a:r>
              <a:rPr lang="en-US" sz="2000" b="1" dirty="0" smtClean="0">
                <a:sym typeface="Wingdings" pitchFamily="2" charset="2"/>
              </a:rPr>
              <a:t> T</a:t>
            </a:r>
            <a:r>
              <a:rPr lang="en-US" sz="2000" b="1" baseline="30000" dirty="0" smtClean="0">
                <a:sym typeface="Wingdings" pitchFamily="2" charset="2"/>
              </a:rPr>
              <a:t>1</a:t>
            </a:r>
            <a:r>
              <a:rPr lang="en-US" sz="2000" b="1" dirty="0" smtClean="0">
                <a:sym typeface="Wingdings" pitchFamily="2" charset="2"/>
              </a:rPr>
              <a:t> ( + T</a:t>
            </a:r>
            <a:r>
              <a:rPr lang="en-US" sz="2000" b="1" baseline="30000" dirty="0" smtClean="0">
                <a:sym typeface="Wingdings" pitchFamily="2" charset="2"/>
              </a:rPr>
              <a:t>2</a:t>
            </a:r>
            <a:r>
              <a:rPr lang="en-US" sz="2000" b="1" dirty="0" smtClean="0">
                <a:sym typeface="Wingdings" pitchFamily="2" charset="2"/>
              </a:rPr>
              <a:t> )* </a:t>
            </a:r>
            <a:endParaRPr lang="en-US" sz="2000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F7F739"/>
                </a:solidFill>
                <a:sym typeface="Wingdings" pitchFamily="2" charset="2"/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F7F739"/>
                </a:solidFill>
                <a:sym typeface="Wingdings" pitchFamily="2" charset="2"/>
              </a:rPr>
              <a:t>		</a:t>
            </a:r>
            <a:endParaRPr lang="en-US" sz="2000" dirty="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ym typeface="Wingdings" pitchFamily="2" charset="2"/>
              </a:rPr>
              <a:t>		</a:t>
            </a:r>
            <a:endParaRPr lang="el-GR" sz="2000" dirty="0" smtClean="0"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dirty="0" smtClean="0"/>
              <a:t>Αριθμητικές Παραστάσεις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l-GR" sz="2000" b="1" dirty="0" smtClean="0"/>
              <a:t>Ε </a:t>
            </a:r>
            <a:r>
              <a:rPr lang="en-US" sz="2000" b="1" dirty="0" smtClean="0"/>
              <a:t>-&gt;</a:t>
            </a:r>
            <a:r>
              <a:rPr lang="en-US" sz="2000" b="1" dirty="0" smtClean="0">
                <a:sym typeface="Wingdings" pitchFamily="2" charset="2"/>
              </a:rPr>
              <a:t> T</a:t>
            </a:r>
            <a:r>
              <a:rPr lang="en-US" sz="2000" b="1" baseline="30000" dirty="0" smtClean="0">
                <a:sym typeface="Wingdings" pitchFamily="2" charset="2"/>
              </a:rPr>
              <a:t>1</a:t>
            </a:r>
            <a:r>
              <a:rPr lang="en-US" sz="2000" b="1" dirty="0" smtClean="0">
                <a:sym typeface="Wingdings" pitchFamily="2" charset="2"/>
              </a:rPr>
              <a:t> ( + T</a:t>
            </a:r>
            <a:r>
              <a:rPr lang="en-US" sz="2000" b="1" baseline="30000" dirty="0" smtClean="0">
                <a:sym typeface="Wingdings" pitchFamily="2" charset="2"/>
              </a:rPr>
              <a:t>2</a:t>
            </a:r>
            <a:r>
              <a:rPr lang="en-US" sz="2000" b="1" dirty="0" smtClean="0">
                <a:sym typeface="Wingdings" pitchFamily="2" charset="2"/>
              </a:rPr>
              <a:t> 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{P</a:t>
            </a:r>
            <a:r>
              <a:rPr lang="en-US" sz="2000" b="1" baseline="-2500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}</a:t>
            </a:r>
            <a:r>
              <a:rPr lang="en-US" sz="2000" b="1" dirty="0" smtClean="0">
                <a:sym typeface="Wingdings" pitchFamily="2" charset="2"/>
              </a:rPr>
              <a:t>)* </a:t>
            </a:r>
            <a:endParaRPr lang="en-US" sz="2000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F7F739"/>
                </a:solidFill>
                <a:sym typeface="Wingdings" pitchFamily="2" charset="2"/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F7F739"/>
                </a:solidFill>
                <a:sym typeface="Wingdings" pitchFamily="2" charset="2"/>
              </a:rPr>
              <a:t>		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{P</a:t>
            </a:r>
            <a:r>
              <a:rPr lang="en-US" sz="2000" b="1" baseline="-2500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}:  	w = </a:t>
            </a:r>
            <a:r>
              <a:rPr lang="en-US" sz="2000" b="1" dirty="0" err="1" smtClean="0">
                <a:solidFill>
                  <a:srgbClr val="0000CC"/>
                </a:solidFill>
                <a:sym typeface="Wingdings" pitchFamily="2" charset="2"/>
              </a:rPr>
              <a:t>newTemp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			</a:t>
            </a:r>
            <a:r>
              <a:rPr lang="en-US" sz="2000" b="1" dirty="0" err="1" smtClean="0">
                <a:solidFill>
                  <a:srgbClr val="0000CC"/>
                </a:solidFill>
                <a:sym typeface="Wingdings" pitchFamily="2" charset="2"/>
              </a:rPr>
              <a:t>genquad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(“+”,T</a:t>
            </a:r>
            <a:r>
              <a:rPr lang="en-US" sz="2000" b="1" baseline="3000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.place,T</a:t>
            </a:r>
            <a:r>
              <a:rPr lang="en-US" sz="2000" b="1" baseline="30000" dirty="0" smtClean="0">
                <a:solidFill>
                  <a:srgbClr val="0000CC"/>
                </a:solidFill>
                <a:sym typeface="Wingdings" pitchFamily="2" charset="2"/>
              </a:rPr>
              <a:t>2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.place,w)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 			T</a:t>
            </a:r>
            <a:r>
              <a:rPr lang="en-US" sz="2000" b="1" baseline="3000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.place=w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ym typeface="Wingdings" pitchFamily="2" charset="2"/>
              </a:rPr>
              <a:t>	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ym typeface="Wingdings" pitchFamily="2" charset="2"/>
              </a:rPr>
              <a:t>		</a:t>
            </a:r>
            <a:endParaRPr lang="el-GR" sz="2000" dirty="0" smtClean="0"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dirty="0" smtClean="0"/>
              <a:t>Αριθμητικές Παραστάσεις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l-GR" sz="2000" b="1" dirty="0" smtClean="0"/>
              <a:t>Ε </a:t>
            </a:r>
            <a:r>
              <a:rPr lang="en-US" sz="2000" b="1" dirty="0" smtClean="0"/>
              <a:t>-&gt;</a:t>
            </a:r>
            <a:r>
              <a:rPr lang="en-US" sz="2000" b="1" dirty="0" smtClean="0">
                <a:sym typeface="Wingdings" pitchFamily="2" charset="2"/>
              </a:rPr>
              <a:t> T</a:t>
            </a:r>
            <a:r>
              <a:rPr lang="en-US" sz="2000" b="1" baseline="30000" dirty="0" smtClean="0">
                <a:sym typeface="Wingdings" pitchFamily="2" charset="2"/>
              </a:rPr>
              <a:t>1</a:t>
            </a:r>
            <a:r>
              <a:rPr lang="en-US" sz="2000" b="1" dirty="0" smtClean="0">
                <a:sym typeface="Wingdings" pitchFamily="2" charset="2"/>
              </a:rPr>
              <a:t> ( + T</a:t>
            </a:r>
            <a:r>
              <a:rPr lang="en-US" sz="2000" b="1" baseline="30000" dirty="0" smtClean="0">
                <a:sym typeface="Wingdings" pitchFamily="2" charset="2"/>
              </a:rPr>
              <a:t>2</a:t>
            </a:r>
            <a:r>
              <a:rPr lang="en-US" sz="2000" b="1" dirty="0" smtClean="0">
                <a:sym typeface="Wingdings" pitchFamily="2" charset="2"/>
              </a:rPr>
              <a:t> 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{P</a:t>
            </a:r>
            <a:r>
              <a:rPr lang="en-US" sz="2000" b="1" baseline="-2500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}</a:t>
            </a:r>
            <a:r>
              <a:rPr lang="en-US" sz="2000" b="1" dirty="0" smtClean="0">
                <a:sym typeface="Wingdings" pitchFamily="2" charset="2"/>
              </a:rPr>
              <a:t>)*  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{P</a:t>
            </a:r>
            <a:r>
              <a:rPr lang="en-US" sz="2000" b="1" baseline="-25000" dirty="0" smtClean="0">
                <a:solidFill>
                  <a:srgbClr val="0000CC"/>
                </a:solidFill>
                <a:sym typeface="Wingdings" pitchFamily="2" charset="2"/>
              </a:rPr>
              <a:t>2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F7F739"/>
                </a:solidFill>
                <a:sym typeface="Wingdings" pitchFamily="2" charset="2"/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F7F739"/>
                </a:solidFill>
                <a:sym typeface="Wingdings" pitchFamily="2" charset="2"/>
              </a:rPr>
              <a:t>		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{P</a:t>
            </a:r>
            <a:r>
              <a:rPr lang="en-US" sz="2000" b="1" baseline="-2500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}:  	w = </a:t>
            </a:r>
            <a:r>
              <a:rPr lang="en-US" sz="2000" b="1" dirty="0" err="1" smtClean="0">
                <a:solidFill>
                  <a:srgbClr val="0000CC"/>
                </a:solidFill>
                <a:sym typeface="Wingdings" pitchFamily="2" charset="2"/>
              </a:rPr>
              <a:t>newTemp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			</a:t>
            </a:r>
            <a:r>
              <a:rPr lang="en-US" sz="2000" b="1" dirty="0" err="1" smtClean="0">
                <a:solidFill>
                  <a:srgbClr val="0000CC"/>
                </a:solidFill>
                <a:sym typeface="Wingdings" pitchFamily="2" charset="2"/>
              </a:rPr>
              <a:t>genquad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(“+”,T</a:t>
            </a:r>
            <a:r>
              <a:rPr lang="en-US" sz="2000" b="1" baseline="3000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.place,T</a:t>
            </a:r>
            <a:r>
              <a:rPr lang="en-US" sz="2000" b="1" baseline="30000" dirty="0" smtClean="0">
                <a:solidFill>
                  <a:srgbClr val="0000CC"/>
                </a:solidFill>
                <a:sym typeface="Wingdings" pitchFamily="2" charset="2"/>
              </a:rPr>
              <a:t>2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.place,w)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 			T</a:t>
            </a:r>
            <a:r>
              <a:rPr lang="en-US" sz="2000" b="1" baseline="3000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.place=w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		{P</a:t>
            </a:r>
            <a:r>
              <a:rPr lang="en-US" sz="2000" b="1" baseline="-25000" dirty="0" smtClean="0">
                <a:solidFill>
                  <a:srgbClr val="0000CC"/>
                </a:solidFill>
                <a:sym typeface="Wingdings" pitchFamily="2" charset="2"/>
              </a:rPr>
              <a:t>2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}: 	 </a:t>
            </a:r>
            <a:r>
              <a:rPr lang="en-US" sz="2000" b="1" dirty="0" err="1" smtClean="0">
                <a:solidFill>
                  <a:srgbClr val="0000CC"/>
                </a:solidFill>
                <a:sym typeface="Wingdings" pitchFamily="2" charset="2"/>
              </a:rPr>
              <a:t>E.place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=T</a:t>
            </a:r>
            <a:r>
              <a:rPr lang="en-US" sz="2000" b="1" baseline="3000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.place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ym typeface="Wingdings" pitchFamily="2" charset="2"/>
              </a:rPr>
              <a:t>	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ym typeface="Wingdings" pitchFamily="2" charset="2"/>
              </a:rPr>
              <a:t>		</a:t>
            </a:r>
            <a:endParaRPr lang="el-GR" sz="2000" dirty="0" smtClean="0"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smtClean="0"/>
              <a:t>Αριθμητικές Παραστάσεις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l-GR" sz="2000" b="1" dirty="0" smtClean="0"/>
              <a:t>Ε </a:t>
            </a:r>
            <a:r>
              <a:rPr lang="en-US" sz="2000" b="1" dirty="0" smtClean="0"/>
              <a:t>-&gt;</a:t>
            </a:r>
            <a:r>
              <a:rPr lang="en-US" sz="2000" b="1" dirty="0" smtClean="0">
                <a:sym typeface="Wingdings" pitchFamily="2" charset="2"/>
              </a:rPr>
              <a:t> T</a:t>
            </a:r>
            <a:r>
              <a:rPr lang="en-US" sz="2000" b="1" baseline="30000" dirty="0" smtClean="0">
                <a:sym typeface="Wingdings" pitchFamily="2" charset="2"/>
              </a:rPr>
              <a:t>1</a:t>
            </a:r>
            <a:r>
              <a:rPr lang="en-US" sz="2000" b="1" dirty="0" smtClean="0">
                <a:sym typeface="Wingdings" pitchFamily="2" charset="2"/>
              </a:rPr>
              <a:t> ( + T</a:t>
            </a:r>
            <a:r>
              <a:rPr lang="en-US" sz="2000" b="1" baseline="30000" dirty="0" smtClean="0">
                <a:sym typeface="Wingdings" pitchFamily="2" charset="2"/>
              </a:rPr>
              <a:t>2</a:t>
            </a:r>
            <a:r>
              <a:rPr lang="en-US" sz="2000" b="1" dirty="0" smtClean="0">
                <a:sym typeface="Wingdings" pitchFamily="2" charset="2"/>
              </a:rPr>
              <a:t> 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{P</a:t>
            </a:r>
            <a:r>
              <a:rPr lang="en-US" sz="2000" b="1" baseline="-2500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}</a:t>
            </a:r>
            <a:r>
              <a:rPr lang="en-US" sz="2000" b="1" dirty="0" smtClean="0">
                <a:sym typeface="Wingdings" pitchFamily="2" charset="2"/>
              </a:rPr>
              <a:t>)*  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{P</a:t>
            </a:r>
            <a:r>
              <a:rPr lang="en-US" sz="2000" b="1" baseline="-25000" dirty="0" smtClean="0">
                <a:solidFill>
                  <a:srgbClr val="0000CC"/>
                </a:solidFill>
                <a:sym typeface="Wingdings" pitchFamily="2" charset="2"/>
              </a:rPr>
              <a:t>2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F7F739"/>
                </a:solidFill>
                <a:sym typeface="Wingdings" pitchFamily="2" charset="2"/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F7F739"/>
                </a:solidFill>
                <a:sym typeface="Wingdings" pitchFamily="2" charset="2"/>
              </a:rPr>
              <a:t>		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{P</a:t>
            </a:r>
            <a:r>
              <a:rPr lang="en-US" sz="2000" b="1" baseline="-2500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}:  	w = </a:t>
            </a:r>
            <a:r>
              <a:rPr lang="en-US" sz="2000" b="1" dirty="0" err="1" smtClean="0">
                <a:solidFill>
                  <a:srgbClr val="0000CC"/>
                </a:solidFill>
                <a:sym typeface="Wingdings" pitchFamily="2" charset="2"/>
              </a:rPr>
              <a:t>newTemp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			</a:t>
            </a:r>
            <a:r>
              <a:rPr lang="en-US" sz="2000" b="1" dirty="0" err="1" smtClean="0">
                <a:solidFill>
                  <a:srgbClr val="0000CC"/>
                </a:solidFill>
                <a:sym typeface="Wingdings" pitchFamily="2" charset="2"/>
              </a:rPr>
              <a:t>genquad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(“+”,T</a:t>
            </a:r>
            <a:r>
              <a:rPr lang="en-US" sz="2000" b="1" baseline="3000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.place,T</a:t>
            </a:r>
            <a:r>
              <a:rPr lang="en-US" sz="2000" b="1" baseline="30000" dirty="0" smtClean="0">
                <a:solidFill>
                  <a:srgbClr val="0000CC"/>
                </a:solidFill>
                <a:sym typeface="Wingdings" pitchFamily="2" charset="2"/>
              </a:rPr>
              <a:t>2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.place,w)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 			T</a:t>
            </a:r>
            <a:r>
              <a:rPr lang="en-US" sz="2000" b="1" baseline="3000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.place=w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		{P</a:t>
            </a:r>
            <a:r>
              <a:rPr lang="en-US" sz="2000" b="1" baseline="-25000" dirty="0" smtClean="0">
                <a:solidFill>
                  <a:srgbClr val="0000CC"/>
                </a:solidFill>
                <a:sym typeface="Wingdings" pitchFamily="2" charset="2"/>
              </a:rPr>
              <a:t>2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}: 	 </a:t>
            </a:r>
            <a:r>
              <a:rPr lang="en-US" sz="2000" b="1" dirty="0" err="1" smtClean="0">
                <a:solidFill>
                  <a:srgbClr val="0000CC"/>
                </a:solidFill>
                <a:sym typeface="Wingdings" pitchFamily="2" charset="2"/>
              </a:rPr>
              <a:t>E.place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=T</a:t>
            </a:r>
            <a:r>
              <a:rPr lang="en-US" sz="2000" b="1" baseline="3000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.place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ym typeface="Wingdings" pitchFamily="2" charset="2"/>
              </a:rPr>
              <a:t>	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ym typeface="Wingdings" pitchFamily="2" charset="2"/>
              </a:rPr>
              <a:t>		</a:t>
            </a:r>
            <a:endParaRPr lang="el-GR" sz="2000" dirty="0" smtClean="0">
              <a:sym typeface="Wingdings" pitchFamily="2" charset="2"/>
            </a:endParaRPr>
          </a:p>
        </p:txBody>
      </p:sp>
      <p:sp>
        <p:nvSpPr>
          <p:cNvPr id="4" name="3 - TextBox"/>
          <p:cNvSpPr txBox="1"/>
          <p:nvPr/>
        </p:nvSpPr>
        <p:spPr>
          <a:xfrm>
            <a:off x="5429256" y="3929066"/>
            <a:ext cx="3164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>
                <a:solidFill>
                  <a:srgbClr val="008000"/>
                </a:solidFill>
              </a:rPr>
              <a:t>Παραγωγή τετράδας που προσθέτει</a:t>
            </a:r>
          </a:p>
          <a:p>
            <a:r>
              <a:rPr lang="el-GR" sz="1400" dirty="0" smtClean="0">
                <a:solidFill>
                  <a:srgbClr val="008000"/>
                </a:solidFill>
              </a:rPr>
              <a:t>το μέχρι στιγμής αποτέλεσμα στο νέο Τ</a:t>
            </a:r>
            <a:r>
              <a:rPr lang="el-GR" sz="1400" baseline="30000" dirty="0" smtClean="0">
                <a:solidFill>
                  <a:srgbClr val="008000"/>
                </a:solidFill>
              </a:rPr>
              <a:t>2</a:t>
            </a:r>
            <a:endParaRPr lang="el-GR" sz="1200" baseline="30000" dirty="0">
              <a:solidFill>
                <a:srgbClr val="008000"/>
              </a:solidFill>
            </a:endParaRPr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 flipH="1">
            <a:off x="4357686" y="3071810"/>
            <a:ext cx="609592" cy="214314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l-GR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 flipH="1" flipV="1">
            <a:off x="5072066" y="4000504"/>
            <a:ext cx="428628" cy="14287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l-GR"/>
          </a:p>
        </p:txBody>
      </p:sp>
      <p:sp>
        <p:nvSpPr>
          <p:cNvPr id="7" name="6 - TextBox"/>
          <p:cNvSpPr txBox="1"/>
          <p:nvPr/>
        </p:nvSpPr>
        <p:spPr>
          <a:xfrm>
            <a:off x="5000628" y="2643182"/>
            <a:ext cx="3004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>
                <a:solidFill>
                  <a:srgbClr val="008000"/>
                </a:solidFill>
              </a:rPr>
              <a:t>Νέα προσωρινή μεταβλητή που θα</a:t>
            </a:r>
          </a:p>
          <a:p>
            <a:r>
              <a:rPr lang="el-GR" sz="1400" dirty="0" smtClean="0">
                <a:solidFill>
                  <a:srgbClr val="008000"/>
                </a:solidFill>
              </a:rPr>
              <a:t>κρατήσει το μέχρι στιγμής αποτέλεσμα</a:t>
            </a:r>
            <a:endParaRPr lang="el-GR" sz="1200" dirty="0">
              <a:solidFill>
                <a:srgbClr val="008000"/>
              </a:solidFill>
            </a:endParaRPr>
          </a:p>
        </p:txBody>
      </p:sp>
      <p:sp>
        <p:nvSpPr>
          <p:cNvPr id="10" name="9 - TextBox"/>
          <p:cNvSpPr txBox="1"/>
          <p:nvPr/>
        </p:nvSpPr>
        <p:spPr>
          <a:xfrm>
            <a:off x="5143504" y="4714884"/>
            <a:ext cx="3164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>
                <a:solidFill>
                  <a:srgbClr val="008000"/>
                </a:solidFill>
              </a:rPr>
              <a:t>Το μέχρι στιγμής αποτέλεσμα τοποθετείται στην </a:t>
            </a:r>
            <a:r>
              <a:rPr lang="en-US" sz="1400" dirty="0" smtClean="0">
                <a:solidFill>
                  <a:srgbClr val="008000"/>
                </a:solidFill>
              </a:rPr>
              <a:t>T</a:t>
            </a:r>
            <a:r>
              <a:rPr lang="en-US" sz="1400" baseline="30000" dirty="0" smtClean="0">
                <a:solidFill>
                  <a:srgbClr val="008000"/>
                </a:solidFill>
              </a:rPr>
              <a:t>1</a:t>
            </a:r>
            <a:r>
              <a:rPr lang="en-US" sz="1400" dirty="0" smtClean="0">
                <a:solidFill>
                  <a:srgbClr val="008000"/>
                </a:solidFill>
              </a:rPr>
              <a:t> </a:t>
            </a:r>
            <a:r>
              <a:rPr lang="el-GR" sz="1400" dirty="0" smtClean="0">
                <a:solidFill>
                  <a:srgbClr val="008000"/>
                </a:solidFill>
              </a:rPr>
              <a:t>ώστε να χρησιμοποιηθεί αν υπάρξει επόμενο </a:t>
            </a:r>
            <a:r>
              <a:rPr lang="en-US" sz="1400" dirty="0" smtClean="0">
                <a:solidFill>
                  <a:srgbClr val="008000"/>
                </a:solidFill>
              </a:rPr>
              <a:t>T</a:t>
            </a:r>
            <a:r>
              <a:rPr lang="en-US" sz="1400" baseline="30000" dirty="0" smtClean="0">
                <a:solidFill>
                  <a:srgbClr val="008000"/>
                </a:solidFill>
              </a:rPr>
              <a:t>2</a:t>
            </a:r>
            <a:endParaRPr lang="el-GR" sz="1200" baseline="30000" dirty="0">
              <a:solidFill>
                <a:srgbClr val="008000"/>
              </a:solidFill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 flipV="1">
            <a:off x="3929058" y="4214818"/>
            <a:ext cx="1285884" cy="71438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l-GR"/>
          </a:p>
        </p:txBody>
      </p:sp>
      <p:sp>
        <p:nvSpPr>
          <p:cNvPr id="12" name="11 - TextBox"/>
          <p:cNvSpPr txBox="1"/>
          <p:nvPr/>
        </p:nvSpPr>
        <p:spPr>
          <a:xfrm>
            <a:off x="1857356" y="5500702"/>
            <a:ext cx="3164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>
                <a:solidFill>
                  <a:srgbClr val="008000"/>
                </a:solidFill>
              </a:rPr>
              <a:t>Όταν δεν υπάρχει άλλο </a:t>
            </a:r>
            <a:r>
              <a:rPr lang="en-US" sz="1400" dirty="0" smtClean="0">
                <a:solidFill>
                  <a:srgbClr val="008000"/>
                </a:solidFill>
              </a:rPr>
              <a:t>T</a:t>
            </a:r>
            <a:r>
              <a:rPr lang="en-US" sz="1400" baseline="30000" dirty="0" smtClean="0">
                <a:solidFill>
                  <a:srgbClr val="008000"/>
                </a:solidFill>
              </a:rPr>
              <a:t>2</a:t>
            </a:r>
            <a:r>
              <a:rPr lang="en-US" sz="1400" dirty="0" smtClean="0">
                <a:solidFill>
                  <a:srgbClr val="008000"/>
                </a:solidFill>
              </a:rPr>
              <a:t> </a:t>
            </a:r>
            <a:r>
              <a:rPr lang="el-GR" sz="1400" dirty="0" smtClean="0">
                <a:solidFill>
                  <a:srgbClr val="008000"/>
                </a:solidFill>
              </a:rPr>
              <a:t>το αποτέλεσμα είναι στο Τ</a:t>
            </a:r>
            <a:r>
              <a:rPr lang="el-GR" sz="1400" baseline="30000" dirty="0" smtClean="0">
                <a:solidFill>
                  <a:srgbClr val="008000"/>
                </a:solidFill>
              </a:rPr>
              <a:t>1</a:t>
            </a:r>
            <a:endParaRPr lang="el-GR" sz="1200" baseline="30000" dirty="0">
              <a:solidFill>
                <a:srgbClr val="008000"/>
              </a:solidFill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3214678" y="5214950"/>
            <a:ext cx="71438" cy="214314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smtClean="0"/>
              <a:t>Αριθμητικές Παραστάσεις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/>
              <a:t>	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	</a:t>
            </a:r>
            <a:r>
              <a:rPr lang="en-US" sz="2000" b="1" dirty="0" smtClean="0"/>
              <a:t>T</a:t>
            </a:r>
            <a:r>
              <a:rPr lang="el-GR" sz="2000" b="1" dirty="0" smtClean="0"/>
              <a:t> </a:t>
            </a:r>
            <a:r>
              <a:rPr lang="en-US" sz="2000" b="1" dirty="0" smtClean="0"/>
              <a:t>-&gt;</a:t>
            </a:r>
            <a:r>
              <a:rPr lang="en-US" sz="2000" b="1" dirty="0" smtClean="0">
                <a:sym typeface="Wingdings" pitchFamily="2" charset="2"/>
              </a:rPr>
              <a:t> F</a:t>
            </a:r>
            <a:r>
              <a:rPr lang="en-US" sz="2000" b="1" baseline="30000" dirty="0" smtClean="0">
                <a:sym typeface="Wingdings" pitchFamily="2" charset="2"/>
              </a:rPr>
              <a:t>1</a:t>
            </a:r>
            <a:r>
              <a:rPr lang="en-US" sz="2000" b="1" dirty="0" smtClean="0">
                <a:sym typeface="Wingdings" pitchFamily="2" charset="2"/>
              </a:rPr>
              <a:t> (</a:t>
            </a:r>
            <a:r>
              <a:rPr lang="en-US" sz="2000" b="1" dirty="0" smtClean="0">
                <a:cs typeface="Times New Roman" pitchFamily="18" charset="0"/>
                <a:sym typeface="Wingdings" pitchFamily="2" charset="2"/>
              </a:rPr>
              <a:t>×</a:t>
            </a:r>
            <a:r>
              <a:rPr lang="en-US" sz="2000" b="1" dirty="0" smtClean="0">
                <a:sym typeface="Wingdings" pitchFamily="2" charset="2"/>
              </a:rPr>
              <a:t> F</a:t>
            </a:r>
            <a:r>
              <a:rPr lang="en-US" sz="2000" b="1" baseline="30000" dirty="0" smtClean="0">
                <a:sym typeface="Wingdings" pitchFamily="2" charset="2"/>
              </a:rPr>
              <a:t>2</a:t>
            </a:r>
            <a:r>
              <a:rPr lang="en-US" sz="2000" b="1" dirty="0" smtClean="0">
                <a:sym typeface="Wingdings" pitchFamily="2" charset="2"/>
              </a:rPr>
              <a:t> 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{P</a:t>
            </a:r>
            <a:r>
              <a:rPr lang="en-US" sz="2000" b="1" baseline="-2500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}</a:t>
            </a:r>
            <a:r>
              <a:rPr lang="en-US" sz="2000" b="1" dirty="0" smtClean="0">
                <a:sym typeface="Wingdings" pitchFamily="2" charset="2"/>
              </a:rPr>
              <a:t>)* 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 {P</a:t>
            </a:r>
            <a:r>
              <a:rPr lang="en-US" sz="2000" b="1" baseline="-25000" dirty="0" smtClean="0">
                <a:solidFill>
                  <a:srgbClr val="0000CC"/>
                </a:solidFill>
                <a:sym typeface="Wingdings" pitchFamily="2" charset="2"/>
              </a:rPr>
              <a:t>2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solidFill>
                  <a:srgbClr val="F7F739"/>
                </a:solidFill>
                <a:sym typeface="Wingdings" pitchFamily="2" charset="2"/>
              </a:rPr>
              <a:t>		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{P</a:t>
            </a:r>
            <a:r>
              <a:rPr lang="en-US" sz="2000" b="1" baseline="-2500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}: 	 w = </a:t>
            </a:r>
            <a:r>
              <a:rPr lang="en-US" sz="2000" b="1" dirty="0" err="1" smtClean="0">
                <a:solidFill>
                  <a:srgbClr val="0000CC"/>
                </a:solidFill>
                <a:sym typeface="Wingdings" pitchFamily="2" charset="2"/>
              </a:rPr>
              <a:t>newTemp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()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			</a:t>
            </a:r>
            <a:r>
              <a:rPr lang="en-US" sz="2000" b="1" dirty="0" err="1" smtClean="0">
                <a:solidFill>
                  <a:srgbClr val="0000CC"/>
                </a:solidFill>
                <a:sym typeface="Wingdings" pitchFamily="2" charset="2"/>
              </a:rPr>
              <a:t>genquad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(“</a:t>
            </a:r>
            <a:r>
              <a:rPr lang="en-US" b="1" dirty="0" smtClean="0">
                <a:solidFill>
                  <a:srgbClr val="0000CC"/>
                </a:solidFill>
                <a:cs typeface="Times New Roman" pitchFamily="18" charset="0"/>
                <a:sym typeface="Wingdings" pitchFamily="2" charset="2"/>
              </a:rPr>
              <a:t>×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”,F</a:t>
            </a:r>
            <a:r>
              <a:rPr lang="en-US" sz="2000" b="1" baseline="3000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.place,F</a:t>
            </a:r>
            <a:r>
              <a:rPr lang="en-US" sz="2000" b="1" baseline="30000" dirty="0" smtClean="0">
                <a:solidFill>
                  <a:srgbClr val="0000CC"/>
                </a:solidFill>
                <a:sym typeface="Wingdings" pitchFamily="2" charset="2"/>
              </a:rPr>
              <a:t>2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.place,w)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 			F</a:t>
            </a:r>
            <a:r>
              <a:rPr lang="en-US" sz="2000" b="1" baseline="3000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.place=w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		{P</a:t>
            </a:r>
            <a:r>
              <a:rPr lang="en-US" sz="2000" b="1" baseline="-25000" dirty="0" smtClean="0">
                <a:solidFill>
                  <a:srgbClr val="0000CC"/>
                </a:solidFill>
                <a:sym typeface="Wingdings" pitchFamily="2" charset="2"/>
              </a:rPr>
              <a:t>2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}:  	</a:t>
            </a:r>
            <a:r>
              <a:rPr lang="en-US" sz="2000" b="1" dirty="0" err="1" smtClean="0">
                <a:solidFill>
                  <a:srgbClr val="0000CC"/>
                </a:solidFill>
                <a:sym typeface="Wingdings" pitchFamily="2" charset="2"/>
              </a:rPr>
              <a:t>T.place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=F</a:t>
            </a:r>
            <a:r>
              <a:rPr lang="en-US" sz="2000" b="1" baseline="3000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.place</a:t>
            </a:r>
          </a:p>
          <a:p>
            <a:pPr eaLnBrk="1" hangingPunct="1">
              <a:buFontTx/>
              <a:buNone/>
            </a:pPr>
            <a:endParaRPr lang="el-GR" sz="2000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4" name="3 - TextBox"/>
          <p:cNvSpPr txBox="1"/>
          <p:nvPr/>
        </p:nvSpPr>
        <p:spPr>
          <a:xfrm>
            <a:off x="5072066" y="4786322"/>
            <a:ext cx="3164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>
                <a:solidFill>
                  <a:srgbClr val="008000"/>
                </a:solidFill>
              </a:rPr>
              <a:t>Ανάλογη λογική με τον κανόνα Ε</a:t>
            </a:r>
            <a:endParaRPr lang="el-GR" sz="1200" baseline="300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smtClean="0"/>
              <a:t>Αριθμητικές Παραστάσεις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z="2400" dirty="0" smtClean="0"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	</a:t>
            </a:r>
            <a:r>
              <a:rPr lang="en-US" sz="2000" b="1" dirty="0" smtClean="0">
                <a:sym typeface="Wingdings" pitchFamily="2" charset="2"/>
              </a:rPr>
              <a:t>F -&gt; ( E ) 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{P</a:t>
            </a:r>
            <a:r>
              <a:rPr lang="en-US" sz="2000" b="1" baseline="-2500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			{P</a:t>
            </a:r>
            <a:r>
              <a:rPr lang="en-US" sz="2000" b="1" baseline="-2500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}: </a:t>
            </a:r>
            <a:r>
              <a:rPr lang="en-US" sz="2000" b="1" dirty="0" err="1" smtClean="0">
                <a:solidFill>
                  <a:srgbClr val="0000CC"/>
                </a:solidFill>
                <a:sym typeface="Wingdings" pitchFamily="2" charset="2"/>
              </a:rPr>
              <a:t>F.place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=</a:t>
            </a:r>
            <a:r>
              <a:rPr lang="en-US" sz="2000" b="1" dirty="0" err="1" smtClean="0">
                <a:solidFill>
                  <a:srgbClr val="0000CC"/>
                </a:solidFill>
                <a:sym typeface="Wingdings" pitchFamily="2" charset="2"/>
              </a:rPr>
              <a:t>E.place</a:t>
            </a:r>
            <a:endParaRPr lang="en-US" sz="2000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eaLnBrk="1" hangingPunct="1">
              <a:buFontTx/>
              <a:buNone/>
            </a:pPr>
            <a:endParaRPr lang="en-US" sz="2000" b="1" dirty="0" smtClean="0"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2000" b="1" dirty="0" smtClean="0">
                <a:sym typeface="Wingdings" pitchFamily="2" charset="2"/>
              </a:rPr>
              <a:t>		F -&gt; id 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{P</a:t>
            </a:r>
            <a:r>
              <a:rPr lang="en-US" sz="2000" b="1" baseline="-2500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			{P</a:t>
            </a:r>
            <a:r>
              <a:rPr lang="en-US" sz="2000" b="1" baseline="-2500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}: </a:t>
            </a:r>
            <a:r>
              <a:rPr lang="en-US" sz="2000" b="1" dirty="0" err="1" smtClean="0">
                <a:solidFill>
                  <a:srgbClr val="0000CC"/>
                </a:solidFill>
                <a:sym typeface="Wingdings" pitchFamily="2" charset="2"/>
              </a:rPr>
              <a:t>F.place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=</a:t>
            </a:r>
            <a:r>
              <a:rPr lang="en-US" sz="2000" b="1" dirty="0" err="1" smtClean="0">
                <a:solidFill>
                  <a:srgbClr val="0000CC"/>
                </a:solidFill>
                <a:sym typeface="Wingdings" pitchFamily="2" charset="2"/>
              </a:rPr>
              <a:t>id.place</a:t>
            </a:r>
            <a:endParaRPr lang="en-US" sz="2000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eaLnBrk="1" hangingPunct="1">
              <a:buFontTx/>
              <a:buNone/>
            </a:pPr>
            <a:endParaRPr lang="el-GR" sz="2400" dirty="0" smtClean="0">
              <a:solidFill>
                <a:srgbClr val="0000CC"/>
              </a:solidFill>
            </a:endParaRPr>
          </a:p>
        </p:txBody>
      </p:sp>
      <p:sp>
        <p:nvSpPr>
          <p:cNvPr id="4" name="3 - TextBox"/>
          <p:cNvSpPr txBox="1"/>
          <p:nvPr/>
        </p:nvSpPr>
        <p:spPr>
          <a:xfrm>
            <a:off x="4000496" y="2714620"/>
            <a:ext cx="3357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>
                <a:solidFill>
                  <a:srgbClr val="008000"/>
                </a:solidFill>
              </a:rPr>
              <a:t>Απλή μεταφορά από το Ε</a:t>
            </a:r>
            <a:r>
              <a:rPr lang="en-US" sz="1400" dirty="0" smtClean="0">
                <a:solidFill>
                  <a:srgbClr val="008000"/>
                </a:solidFill>
              </a:rPr>
              <a:t>.place </a:t>
            </a:r>
            <a:r>
              <a:rPr lang="el-GR" sz="1400" dirty="0" smtClean="0">
                <a:solidFill>
                  <a:srgbClr val="008000"/>
                </a:solidFill>
              </a:rPr>
              <a:t>στο </a:t>
            </a:r>
            <a:r>
              <a:rPr lang="en-US" sz="1400" dirty="0" err="1" smtClean="0">
                <a:solidFill>
                  <a:srgbClr val="008000"/>
                </a:solidFill>
              </a:rPr>
              <a:t>F.place</a:t>
            </a:r>
            <a:endParaRPr lang="el-GR" sz="1200" baseline="30000" dirty="0">
              <a:solidFill>
                <a:srgbClr val="008000"/>
              </a:solidFill>
            </a:endParaRPr>
          </a:p>
        </p:txBody>
      </p:sp>
      <p:sp>
        <p:nvSpPr>
          <p:cNvPr id="5" name="4 - TextBox"/>
          <p:cNvSpPr txBox="1"/>
          <p:nvPr/>
        </p:nvSpPr>
        <p:spPr>
          <a:xfrm>
            <a:off x="4000496" y="4286256"/>
            <a:ext cx="3357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>
                <a:solidFill>
                  <a:srgbClr val="008000"/>
                </a:solidFill>
              </a:rPr>
              <a:t>Απλή μεταφορά από το </a:t>
            </a:r>
            <a:r>
              <a:rPr lang="en-US" sz="1400" dirty="0" err="1" smtClean="0">
                <a:solidFill>
                  <a:srgbClr val="008000"/>
                </a:solidFill>
              </a:rPr>
              <a:t>id.place</a:t>
            </a:r>
            <a:r>
              <a:rPr lang="en-US" sz="1400" dirty="0" smtClean="0">
                <a:solidFill>
                  <a:srgbClr val="008000"/>
                </a:solidFill>
              </a:rPr>
              <a:t> </a:t>
            </a:r>
            <a:r>
              <a:rPr lang="el-GR" sz="1400" dirty="0" smtClean="0">
                <a:solidFill>
                  <a:srgbClr val="008000"/>
                </a:solidFill>
              </a:rPr>
              <a:t>στο </a:t>
            </a:r>
            <a:r>
              <a:rPr lang="en-US" sz="1400" dirty="0" err="1" smtClean="0">
                <a:solidFill>
                  <a:srgbClr val="008000"/>
                </a:solidFill>
              </a:rPr>
              <a:t>F.place</a:t>
            </a:r>
            <a:endParaRPr lang="el-GR" sz="1200" baseline="300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smtClean="0"/>
              <a:t>Αριθμητικές Παραστάσεις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indent="-692150"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sz="1600" dirty="0" smtClean="0"/>
              <a:t>procedure E 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E.place</a:t>
            </a:r>
            <a:r>
              <a:rPr lang="en-US" sz="1600" b="1" dirty="0" smtClean="0"/>
              <a:t>)</a:t>
            </a:r>
          </a:p>
          <a:p>
            <a:pPr lvl="2"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sz="1600" dirty="0" smtClean="0"/>
              <a:t>begin</a:t>
            </a:r>
          </a:p>
          <a:p>
            <a:pPr lvl="2"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sz="1600" dirty="0" smtClean="0"/>
              <a:t>	T</a:t>
            </a:r>
            <a:r>
              <a:rPr lang="en-US" sz="1600" b="1" dirty="0" smtClean="0"/>
              <a:t> ( T</a:t>
            </a:r>
            <a:r>
              <a:rPr lang="en-US" sz="1600" b="1" baseline="30000" dirty="0" smtClean="0"/>
              <a:t>1</a:t>
            </a:r>
            <a:r>
              <a:rPr lang="en-US" sz="1600" b="1" dirty="0" smtClean="0"/>
              <a:t>.place )</a:t>
            </a:r>
          </a:p>
          <a:p>
            <a:pPr lvl="2"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sz="1600" dirty="0" smtClean="0"/>
              <a:t>	while token=</a:t>
            </a:r>
            <a:r>
              <a:rPr lang="en-US" sz="1600" dirty="0" err="1" smtClean="0"/>
              <a:t>plustk</a:t>
            </a:r>
            <a:r>
              <a:rPr lang="en-US" sz="1600" dirty="0" smtClean="0"/>
              <a:t> do begin	</a:t>
            </a:r>
          </a:p>
          <a:p>
            <a:pPr lvl="2"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lex</a:t>
            </a:r>
            <a:r>
              <a:rPr lang="en-US" sz="1600" dirty="0" smtClean="0"/>
              <a:t>();</a:t>
            </a:r>
          </a:p>
          <a:p>
            <a:pPr lvl="2"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sz="1600" dirty="0" smtClean="0"/>
              <a:t>		T</a:t>
            </a:r>
            <a:r>
              <a:rPr lang="en-US" sz="1600" b="1" dirty="0" smtClean="0"/>
              <a:t> (T</a:t>
            </a:r>
            <a:r>
              <a:rPr lang="en-US" sz="1600" b="1" baseline="30000" dirty="0" smtClean="0"/>
              <a:t>2</a:t>
            </a:r>
            <a:r>
              <a:rPr lang="en-US" sz="1600" b="1" dirty="0" smtClean="0"/>
              <a:t>.place)</a:t>
            </a:r>
          </a:p>
          <a:p>
            <a:pPr lvl="2"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sz="1600" dirty="0" smtClean="0"/>
              <a:t>		</a:t>
            </a:r>
            <a:r>
              <a:rPr lang="en-US" sz="1600" b="1" dirty="0" smtClean="0"/>
              <a:t>w:=</a:t>
            </a:r>
            <a:r>
              <a:rPr lang="en-US" sz="1600" b="1" dirty="0" err="1" smtClean="0"/>
              <a:t>newTemp</a:t>
            </a:r>
            <a:r>
              <a:rPr lang="en-US" sz="1600" b="1" dirty="0" smtClean="0"/>
              <a:t>()</a:t>
            </a:r>
          </a:p>
          <a:p>
            <a:pPr lvl="2"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sz="1600" dirty="0" smtClean="0"/>
              <a:t>		</a:t>
            </a:r>
            <a:r>
              <a:rPr lang="en-US" sz="1600" b="1" dirty="0" err="1" smtClean="0"/>
              <a:t>genquad</a:t>
            </a:r>
            <a:r>
              <a:rPr lang="en-US" sz="1600" b="1" dirty="0" smtClean="0"/>
              <a:t>( “+”, T</a:t>
            </a:r>
            <a:r>
              <a:rPr lang="en-US" sz="1600" b="1" baseline="30000" dirty="0" smtClean="0"/>
              <a:t>1</a:t>
            </a:r>
            <a:r>
              <a:rPr lang="en-US" sz="1600" b="1" dirty="0" smtClean="0"/>
              <a:t>.place, T</a:t>
            </a:r>
            <a:r>
              <a:rPr lang="en-US" sz="1600" b="1" baseline="30000" dirty="0" smtClean="0"/>
              <a:t>2</a:t>
            </a:r>
            <a:r>
              <a:rPr lang="en-US" sz="1600" b="1" dirty="0" smtClean="0"/>
              <a:t>.place, w)</a:t>
            </a:r>
          </a:p>
          <a:p>
            <a:pPr lvl="2"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sz="1600" b="1" dirty="0" smtClean="0"/>
              <a:t>		 T</a:t>
            </a:r>
            <a:r>
              <a:rPr lang="en-US" sz="1600" b="1" baseline="30000" dirty="0" smtClean="0"/>
              <a:t>1</a:t>
            </a:r>
            <a:r>
              <a:rPr lang="en-US" sz="1600" b="1" dirty="0" smtClean="0"/>
              <a:t>.place :=w</a:t>
            </a:r>
          </a:p>
          <a:p>
            <a:pPr lvl="2"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sz="1600" dirty="0" smtClean="0"/>
              <a:t>	end</a:t>
            </a:r>
          </a:p>
          <a:p>
            <a:pPr lvl="2"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sz="1600" dirty="0" smtClean="0"/>
              <a:t>	</a:t>
            </a:r>
            <a:r>
              <a:rPr lang="en-US" sz="1600" b="1" dirty="0" err="1" smtClean="0"/>
              <a:t>E.place</a:t>
            </a:r>
            <a:r>
              <a:rPr lang="en-US" sz="1600" b="1" dirty="0" smtClean="0"/>
              <a:t> := T</a:t>
            </a:r>
            <a:r>
              <a:rPr lang="en-US" sz="1600" b="1" baseline="30000" dirty="0" smtClean="0"/>
              <a:t>1</a:t>
            </a:r>
            <a:r>
              <a:rPr lang="en-US" sz="1600" b="1" dirty="0" smtClean="0"/>
              <a:t>.place</a:t>
            </a:r>
          </a:p>
          <a:p>
            <a:pPr lvl="2" eaLnBrk="1" hangingPunct="1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sz="1600" dirty="0" smtClean="0"/>
              <a:t>end</a:t>
            </a:r>
            <a:r>
              <a:rPr lang="en-US" dirty="0" smtClean="0"/>
              <a:t>			</a:t>
            </a:r>
            <a:endParaRPr lang="el-G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smtClean="0"/>
              <a:t>Λογικές Παραστάσεις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l-GR" sz="1800" b="1" dirty="0" smtClean="0"/>
              <a:t>	Έστω η γραμματική:</a:t>
            </a:r>
          </a:p>
          <a:p>
            <a:pPr eaLnBrk="1" hangingPunct="1">
              <a:buFontTx/>
              <a:buNone/>
            </a:pPr>
            <a:r>
              <a:rPr lang="el-GR" sz="1800" dirty="0" smtClean="0"/>
              <a:t>		</a:t>
            </a:r>
            <a:endParaRPr lang="en-US" sz="1800" dirty="0" smtClean="0"/>
          </a:p>
          <a:p>
            <a:pPr eaLnBrk="1" hangingPunct="1">
              <a:buFontTx/>
              <a:buNone/>
            </a:pPr>
            <a:r>
              <a:rPr lang="en-US" sz="1800" dirty="0" smtClean="0"/>
              <a:t>		</a:t>
            </a:r>
            <a:r>
              <a:rPr lang="en-US" sz="1800" b="1" dirty="0" smtClean="0"/>
              <a:t>B</a:t>
            </a:r>
            <a:r>
              <a:rPr lang="el-GR" sz="1800" b="1" dirty="0" smtClean="0"/>
              <a:t> </a:t>
            </a:r>
            <a:r>
              <a:rPr lang="en-US" sz="1800" b="1" dirty="0" smtClean="0"/>
              <a:t> --&gt;</a:t>
            </a:r>
            <a:r>
              <a:rPr lang="en-US" sz="1800" b="1" dirty="0" smtClean="0">
                <a:sym typeface="Wingdings" pitchFamily="2" charset="2"/>
              </a:rPr>
              <a:t> Q ( or Q )*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ym typeface="Wingdings" pitchFamily="2" charset="2"/>
              </a:rPr>
              <a:t>		Q </a:t>
            </a:r>
            <a:r>
              <a:rPr lang="en-US" sz="1800" b="1" dirty="0" smtClean="0"/>
              <a:t>--&gt; </a:t>
            </a:r>
            <a:r>
              <a:rPr lang="en-US" sz="1800" b="1" dirty="0" smtClean="0">
                <a:sym typeface="Wingdings" pitchFamily="2" charset="2"/>
              </a:rPr>
              <a:t>R ( and R )*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ym typeface="Wingdings" pitchFamily="2" charset="2"/>
              </a:rPr>
              <a:t>		R </a:t>
            </a:r>
            <a:r>
              <a:rPr lang="en-US" sz="1800" b="1" dirty="0" smtClean="0"/>
              <a:t>--&gt;</a:t>
            </a:r>
            <a:r>
              <a:rPr lang="en-US" sz="1800" b="1" dirty="0" smtClean="0">
                <a:sym typeface="Wingdings" pitchFamily="2" charset="2"/>
              </a:rPr>
              <a:t> ( B )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ym typeface="Wingdings" pitchFamily="2" charset="2"/>
              </a:rPr>
              <a:t>		R </a:t>
            </a:r>
            <a:r>
              <a:rPr lang="en-US" sz="1800" b="1" dirty="0" smtClean="0"/>
              <a:t>--&gt;</a:t>
            </a:r>
            <a:r>
              <a:rPr lang="en-US" sz="1800" b="1" dirty="0" smtClean="0">
                <a:sym typeface="Wingdings" pitchFamily="2" charset="2"/>
              </a:rPr>
              <a:t> E </a:t>
            </a:r>
            <a:r>
              <a:rPr lang="en-US" sz="1800" b="1" dirty="0" err="1" smtClean="0">
                <a:sym typeface="Wingdings" pitchFamily="2" charset="2"/>
              </a:rPr>
              <a:t>relop</a:t>
            </a:r>
            <a:r>
              <a:rPr lang="en-US" sz="1800" b="1" dirty="0" smtClean="0">
                <a:sym typeface="Wingdings" pitchFamily="2" charset="2"/>
              </a:rPr>
              <a:t> E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sym typeface="Wingdings" pitchFamily="2" charset="2"/>
              </a:rPr>
              <a:t>		</a:t>
            </a:r>
            <a:r>
              <a:rPr lang="el-GR" sz="1800" dirty="0" smtClean="0">
                <a:sym typeface="Wingdings" pitchFamily="2" charset="2"/>
              </a:rPr>
              <a:t>	</a:t>
            </a:r>
          </a:p>
          <a:p>
            <a:pPr eaLnBrk="1" hangingPunct="1">
              <a:buFontTx/>
              <a:buNone/>
            </a:pPr>
            <a:endParaRPr lang="el-G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dirty="0" smtClean="0"/>
              <a:t>Λογικές Παραστάσεις</a:t>
            </a:r>
            <a:r>
              <a:rPr lang="en-US" dirty="0" smtClean="0"/>
              <a:t> - OR</a:t>
            </a:r>
            <a:endParaRPr lang="el-GR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l-GR" sz="2000" b="1" dirty="0" smtClean="0"/>
              <a:t>Παράδειγμα:</a:t>
            </a:r>
            <a:endParaRPr lang="en-US" sz="2000" b="1" dirty="0" smtClean="0"/>
          </a:p>
          <a:p>
            <a:pPr eaLnBrk="1" hangingPunct="1">
              <a:buFontTx/>
              <a:buNone/>
            </a:pPr>
            <a:r>
              <a:rPr lang="el-GR" sz="2000" b="1" dirty="0" smtClean="0"/>
              <a:t>		</a:t>
            </a:r>
            <a:r>
              <a:rPr lang="en-US" sz="2000" b="1" dirty="0" smtClean="0"/>
              <a:t>x &gt; y  or  x &lt;w</a:t>
            </a:r>
          </a:p>
          <a:p>
            <a:pPr eaLnBrk="1" hangingPunct="1">
              <a:buFontTx/>
              <a:buNone/>
            </a:pPr>
            <a:r>
              <a:rPr lang="en-US" sz="2000" b="1" dirty="0" smtClean="0"/>
              <a:t>	</a:t>
            </a:r>
          </a:p>
          <a:p>
            <a:pPr eaLnBrk="1" hangingPunct="1">
              <a:buFontTx/>
              <a:buNone/>
            </a:pPr>
            <a:r>
              <a:rPr lang="en-US" sz="2000" b="1" dirty="0" smtClean="0"/>
              <a:t>	100:	&gt;, x, y, _</a:t>
            </a:r>
          </a:p>
          <a:p>
            <a:pPr eaLnBrk="1" hangingPunct="1">
              <a:buFontTx/>
              <a:buNone/>
            </a:pPr>
            <a:r>
              <a:rPr lang="en-US" sz="2000" b="1" dirty="0" smtClean="0"/>
              <a:t>	101:	jump, _, _, 102</a:t>
            </a:r>
          </a:p>
          <a:p>
            <a:pPr eaLnBrk="1" hangingPunct="1">
              <a:buFontTx/>
              <a:buNone/>
            </a:pPr>
            <a:r>
              <a:rPr lang="en-US" sz="2000" b="1" dirty="0" smtClean="0"/>
              <a:t>	102:	&lt;, x, w, _</a:t>
            </a:r>
          </a:p>
          <a:p>
            <a:pPr eaLnBrk="1" hangingPunct="1">
              <a:buFontTx/>
              <a:buNone/>
            </a:pPr>
            <a:r>
              <a:rPr lang="en-US" sz="2000" b="1" dirty="0" smtClean="0"/>
              <a:t>	103:	jump, _, _, _</a:t>
            </a:r>
          </a:p>
          <a:p>
            <a:pPr eaLnBrk="1" hangingPunct="1">
              <a:buFontTx/>
              <a:buNone/>
            </a:pPr>
            <a:r>
              <a:rPr lang="en-US" sz="2000" b="1" dirty="0" smtClean="0"/>
              <a:t>	</a:t>
            </a:r>
            <a:endParaRPr lang="el-GR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smtClean="0"/>
              <a:t>Αρχή και Τέλος </a:t>
            </a:r>
            <a:r>
              <a:rPr lang="en-US" smtClean="0"/>
              <a:t>Block</a:t>
            </a:r>
            <a:endParaRPr lang="el-GR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l-GR" dirty="0" smtClean="0"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dirty="0" smtClean="0">
                <a:cs typeface="Times New Roman" pitchFamily="18" charset="0"/>
              </a:rPr>
              <a:t>&lt;program&gt;	::= 	</a:t>
            </a:r>
            <a:r>
              <a:rPr lang="en-US" b="1" dirty="0" smtClean="0">
                <a:cs typeface="Times New Roman" pitchFamily="18" charset="0"/>
              </a:rPr>
              <a:t>program</a:t>
            </a:r>
            <a:r>
              <a:rPr lang="en-US" dirty="0" smtClean="0">
                <a:cs typeface="Times New Roman" pitchFamily="18" charset="0"/>
              </a:rPr>
              <a:t> name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			&lt;</a:t>
            </a:r>
            <a:r>
              <a:rPr lang="en-US" dirty="0" err="1" smtClean="0">
                <a:cs typeface="Times New Roman" pitchFamily="18" charset="0"/>
              </a:rPr>
              <a:t>program_block</a:t>
            </a:r>
            <a:r>
              <a:rPr lang="el-GR" dirty="0" smtClean="0">
                <a:cs typeface="Times New Roman" pitchFamily="18" charset="0"/>
              </a:rPr>
              <a:t>&gt;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dirty="0" smtClean="0">
                <a:cs typeface="Times New Roman" pitchFamily="18" charset="0"/>
              </a:rPr>
              <a:t>&lt;</a:t>
            </a:r>
            <a:r>
              <a:rPr lang="en-US" dirty="0" err="1" smtClean="0">
                <a:cs typeface="Times New Roman" pitchFamily="18" charset="0"/>
              </a:rPr>
              <a:t>program_block</a:t>
            </a:r>
            <a:r>
              <a:rPr lang="en-US" dirty="0" smtClean="0">
                <a:cs typeface="Times New Roman" pitchFamily="18" charset="0"/>
              </a:rPr>
              <a:t>&gt; 	::=</a:t>
            </a:r>
            <a:r>
              <a:rPr lang="el-GR" dirty="0" smtClean="0">
                <a:cs typeface="Times New Roman" pitchFamily="18" charset="0"/>
              </a:rPr>
              <a:t>	</a:t>
            </a:r>
            <a:r>
              <a:rPr lang="en-US" dirty="0" smtClean="0">
                <a:cs typeface="Times New Roman" pitchFamily="18" charset="0"/>
              </a:rPr>
              <a:t>&lt;declarations&gt;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			&lt;subprograms&gt;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l-GR" dirty="0" smtClean="0"/>
              <a:t>				</a:t>
            </a:r>
            <a:r>
              <a:rPr lang="en-US" dirty="0" smtClean="0">
                <a:cs typeface="Times New Roman" pitchFamily="18" charset="0"/>
              </a:rPr>
              <a:t>&lt; block&gt;</a:t>
            </a:r>
          </a:p>
          <a:p>
            <a:pPr>
              <a:buNone/>
            </a:pPr>
            <a:r>
              <a:rPr lang="en-US" dirty="0" smtClean="0">
                <a:cs typeface="Times New Roman" pitchFamily="18" charset="0"/>
              </a:rPr>
              <a:t>&lt;subprograms&gt; 	::=	</a:t>
            </a:r>
            <a:r>
              <a:rPr lang="en-US" b="1" dirty="0" smtClean="0"/>
              <a:t>function</a:t>
            </a:r>
            <a:r>
              <a:rPr lang="en-US" dirty="0" smtClean="0"/>
              <a:t> id &lt;</a:t>
            </a:r>
            <a:r>
              <a:rPr lang="en-US" dirty="0" err="1" smtClean="0"/>
              <a:t>formalpars</a:t>
            </a:r>
            <a:r>
              <a:rPr lang="en-US" dirty="0" smtClean="0"/>
              <a:t>&gt; 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b="1" dirty="0" smtClean="0"/>
              <a:t>{</a:t>
            </a:r>
            <a:r>
              <a:rPr lang="en-US" dirty="0" smtClean="0"/>
              <a:t> &lt;block&gt; </a:t>
            </a:r>
            <a:r>
              <a:rPr lang="en-US" b="1" dirty="0" smtClean="0"/>
              <a:t>}</a:t>
            </a:r>
            <a:endParaRPr lang="en-US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l-GR" dirty="0" smtClean="0"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l-GR" dirty="0" smtClean="0"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dirty="0" smtClean="0"/>
              <a:t>Λογικές Παραστάσεις</a:t>
            </a:r>
            <a:r>
              <a:rPr lang="en-US" dirty="0" smtClean="0"/>
              <a:t> - OR</a:t>
            </a:r>
            <a:endParaRPr lang="el-GR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l-GR" sz="2000" b="1" dirty="0" smtClean="0"/>
              <a:t>Παράδειγμα:</a:t>
            </a:r>
            <a:endParaRPr lang="en-US" sz="2000" b="1" dirty="0" smtClean="0"/>
          </a:p>
          <a:p>
            <a:pPr eaLnBrk="1" hangingPunct="1">
              <a:buFontTx/>
              <a:buNone/>
            </a:pPr>
            <a:r>
              <a:rPr lang="el-GR" sz="2000" b="1" dirty="0" smtClean="0"/>
              <a:t>		</a:t>
            </a:r>
            <a:r>
              <a:rPr lang="en-US" sz="2000" b="1" dirty="0" smtClean="0"/>
              <a:t>B = x &gt; y  or  x &lt;w</a:t>
            </a:r>
          </a:p>
          <a:p>
            <a:pPr eaLnBrk="1" hangingPunct="1">
              <a:buFontTx/>
              <a:buNone/>
            </a:pPr>
            <a:r>
              <a:rPr lang="en-US" sz="2000" b="1" dirty="0" smtClean="0"/>
              <a:t>	</a:t>
            </a:r>
          </a:p>
          <a:p>
            <a:pPr eaLnBrk="1" hangingPunct="1">
              <a:buFontTx/>
              <a:buNone/>
            </a:pPr>
            <a:r>
              <a:rPr lang="en-US" sz="2000" b="1" dirty="0" smtClean="0"/>
              <a:t>	100:	&gt;, x, y, _</a:t>
            </a:r>
          </a:p>
          <a:p>
            <a:pPr eaLnBrk="1" hangingPunct="1">
              <a:buFontTx/>
              <a:buNone/>
            </a:pPr>
            <a:r>
              <a:rPr lang="en-US" sz="2000" b="1" dirty="0" smtClean="0"/>
              <a:t>	101:	jump, _, _, 102</a:t>
            </a:r>
          </a:p>
          <a:p>
            <a:pPr eaLnBrk="1" hangingPunct="1">
              <a:buFontTx/>
              <a:buNone/>
            </a:pPr>
            <a:r>
              <a:rPr lang="en-US" sz="2000" b="1" dirty="0" smtClean="0"/>
              <a:t>	102:	&lt;, x, w, _</a:t>
            </a:r>
          </a:p>
          <a:p>
            <a:pPr eaLnBrk="1" hangingPunct="1">
              <a:buFontTx/>
              <a:buNone/>
            </a:pPr>
            <a:r>
              <a:rPr lang="en-US" sz="2000" b="1" dirty="0" smtClean="0"/>
              <a:t>	103:	jump, _, _, _</a:t>
            </a:r>
          </a:p>
          <a:p>
            <a:pPr eaLnBrk="1" hangingPunct="1">
              <a:buFontTx/>
              <a:buNone/>
            </a:pPr>
            <a:r>
              <a:rPr lang="en-US" sz="2000" b="1" dirty="0" smtClean="0"/>
              <a:t>	</a:t>
            </a:r>
            <a:endParaRPr lang="el-GR" sz="2000" b="1" dirty="0" smtClean="0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571256" y="3942184"/>
            <a:ext cx="811213" cy="39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8000"/>
                </a:solidFill>
              </a:rPr>
              <a:t>B.true</a:t>
            </a:r>
            <a:endParaRPr lang="el-GR" sz="2000" dirty="0">
              <a:solidFill>
                <a:srgbClr val="008000"/>
              </a:solidFill>
            </a:endParaRPr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flipH="1" flipV="1">
            <a:off x="3203848" y="5301208"/>
            <a:ext cx="1291208" cy="8877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l-GR">
              <a:solidFill>
                <a:srgbClr val="008000"/>
              </a:solidFill>
            </a:endParaRP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4571256" y="5237584"/>
            <a:ext cx="895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8000"/>
                </a:solidFill>
              </a:rPr>
              <a:t>B.false</a:t>
            </a:r>
            <a:endParaRPr lang="el-GR" sz="2000" dirty="0">
              <a:solidFill>
                <a:srgbClr val="008000"/>
              </a:solidFill>
            </a:endParaRPr>
          </a:p>
        </p:txBody>
      </p:sp>
      <p:sp>
        <p:nvSpPr>
          <p:cNvPr id="22536" name="Line 9"/>
          <p:cNvSpPr>
            <a:spLocks noChangeShapeType="1"/>
          </p:cNvSpPr>
          <p:nvPr/>
        </p:nvSpPr>
        <p:spPr bwMode="auto">
          <a:xfrm flipH="1" flipV="1">
            <a:off x="2666256" y="3789784"/>
            <a:ext cx="1752600" cy="3810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l-GR">
              <a:solidFill>
                <a:srgbClr val="008000"/>
              </a:solidFill>
            </a:endParaRPr>
          </a:p>
        </p:txBody>
      </p:sp>
      <p:sp>
        <p:nvSpPr>
          <p:cNvPr id="22537" name="Line 10"/>
          <p:cNvSpPr>
            <a:spLocks noChangeShapeType="1"/>
          </p:cNvSpPr>
          <p:nvPr/>
        </p:nvSpPr>
        <p:spPr bwMode="auto">
          <a:xfrm flipH="1">
            <a:off x="3047256" y="4170784"/>
            <a:ext cx="1371600" cy="3810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l-GR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dirty="0" smtClean="0"/>
              <a:t>Λογικές Παραστάσεις</a:t>
            </a:r>
            <a:r>
              <a:rPr lang="en-US" dirty="0" smtClean="0"/>
              <a:t> - OR</a:t>
            </a:r>
            <a:endParaRPr lang="el-GR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l-GR" sz="2000" b="1" dirty="0" smtClean="0"/>
              <a:t>Παράδειγμα:</a:t>
            </a:r>
            <a:endParaRPr lang="en-US" sz="2000" b="1" dirty="0" smtClean="0"/>
          </a:p>
          <a:p>
            <a:pPr eaLnBrk="1" hangingPunct="1">
              <a:buNone/>
            </a:pPr>
            <a:r>
              <a:rPr lang="el-GR" sz="2000" b="1" dirty="0" smtClean="0"/>
              <a:t>		</a:t>
            </a:r>
            <a:r>
              <a:rPr lang="en-US" sz="2000" b="1" dirty="0" smtClean="0"/>
              <a:t>B = x &gt; y  or  x &lt;w</a:t>
            </a:r>
          </a:p>
          <a:p>
            <a:pPr eaLnBrk="1" hangingPunct="1">
              <a:buNone/>
            </a:pPr>
            <a:r>
              <a:rPr lang="en-US" sz="2000" b="1" dirty="0" smtClean="0"/>
              <a:t>	</a:t>
            </a:r>
          </a:p>
          <a:p>
            <a:pPr eaLnBrk="1" hangingPunct="1">
              <a:buNone/>
            </a:pPr>
            <a:r>
              <a:rPr lang="en-US" sz="2000" b="1" dirty="0" smtClean="0"/>
              <a:t>	100:	&lt;=, x, y, _</a:t>
            </a:r>
          </a:p>
          <a:p>
            <a:pPr eaLnBrk="1" hangingPunct="1">
              <a:buNone/>
            </a:pPr>
            <a:r>
              <a:rPr lang="en-US" sz="2000" b="1" dirty="0" smtClean="0"/>
              <a:t>	101:	&gt;=, x, w, _</a:t>
            </a:r>
          </a:p>
          <a:p>
            <a:pPr eaLnBrk="1" hangingPunct="1">
              <a:buNone/>
            </a:pPr>
            <a:r>
              <a:rPr lang="en-US" sz="2000" b="1" dirty="0" smtClean="0"/>
              <a:t>	102:	jump, _, _, _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</a:t>
            </a:r>
            <a:endParaRPr lang="el-GR" dirty="0" smtClean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571256" y="3942184"/>
            <a:ext cx="811213" cy="39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8000"/>
                </a:solidFill>
              </a:rPr>
              <a:t>B.true</a:t>
            </a:r>
            <a:endParaRPr lang="el-GR" sz="2000" dirty="0">
              <a:solidFill>
                <a:srgbClr val="008000"/>
              </a:solidFill>
            </a:endParaRP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 flipH="1" flipV="1">
            <a:off x="3131840" y="4941168"/>
            <a:ext cx="1363216" cy="44881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l-GR">
              <a:solidFill>
                <a:srgbClr val="008000"/>
              </a:solidFill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571256" y="5237584"/>
            <a:ext cx="895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8000"/>
                </a:solidFill>
              </a:rPr>
              <a:t>B.false</a:t>
            </a:r>
            <a:endParaRPr lang="el-GR" sz="2000" dirty="0">
              <a:solidFill>
                <a:srgbClr val="008000"/>
              </a:solidFill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 flipV="1">
            <a:off x="2666256" y="3789784"/>
            <a:ext cx="1752600" cy="3810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l-GR">
              <a:solidFill>
                <a:srgbClr val="008000"/>
              </a:solidFill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2915816" y="4170784"/>
            <a:ext cx="1503040" cy="12231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l-GR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dirty="0" smtClean="0"/>
              <a:t>Λογικές Παραστάσεις</a:t>
            </a:r>
            <a:r>
              <a:rPr lang="en-US" dirty="0" smtClean="0"/>
              <a:t> - OR</a:t>
            </a:r>
            <a:endParaRPr lang="el-GR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dirty="0" smtClean="0"/>
              <a:t>B</a:t>
            </a:r>
            <a:r>
              <a:rPr lang="en-US" sz="2000" b="1" dirty="0" smtClean="0">
                <a:sym typeface="Wingdings" pitchFamily="2" charset="2"/>
              </a:rPr>
              <a:t> </a:t>
            </a:r>
            <a:r>
              <a:rPr lang="el-GR" sz="2000" b="1" dirty="0" smtClean="0"/>
              <a:t>-&gt;</a:t>
            </a:r>
            <a:r>
              <a:rPr lang="en-US" sz="2000" b="1" dirty="0" smtClean="0">
                <a:sym typeface="Wingdings" pitchFamily="2" charset="2"/>
              </a:rPr>
              <a:t> </a:t>
            </a:r>
            <a:r>
              <a:rPr lang="en-US" sz="1800" b="1" dirty="0" smtClean="0">
                <a:sym typeface="Wingdings" pitchFamily="2" charset="2"/>
              </a:rPr>
              <a:t>Q</a:t>
            </a:r>
            <a:r>
              <a:rPr lang="en-US" sz="1800" b="1" baseline="30000" dirty="0" smtClean="0">
                <a:sym typeface="Wingdings" pitchFamily="2" charset="2"/>
              </a:rPr>
              <a:t>1</a:t>
            </a:r>
            <a:r>
              <a:rPr lang="en-US" sz="2000" b="1" dirty="0" smtClean="0">
                <a:sym typeface="Wingdings" pitchFamily="2" charset="2"/>
              </a:rPr>
              <a:t> </a:t>
            </a:r>
            <a:r>
              <a:rPr lang="en-US" sz="1800" b="1" dirty="0" smtClean="0">
                <a:solidFill>
                  <a:srgbClr val="F7F739"/>
                </a:solidFill>
                <a:sym typeface="Wingdings" pitchFamily="2" charset="2"/>
              </a:rPr>
              <a:t> </a:t>
            </a:r>
            <a:r>
              <a:rPr lang="en-US" sz="1800" b="1" dirty="0" smtClean="0">
                <a:sym typeface="Wingdings" pitchFamily="2" charset="2"/>
              </a:rPr>
              <a:t>( or </a:t>
            </a:r>
            <a:r>
              <a:rPr lang="en-US" sz="1800" b="1" dirty="0" smtClean="0">
                <a:solidFill>
                  <a:srgbClr val="F7F739"/>
                </a:solidFill>
                <a:sym typeface="Wingdings" pitchFamily="2" charset="2"/>
              </a:rPr>
              <a:t> </a:t>
            </a:r>
            <a:r>
              <a:rPr lang="en-US" sz="1800" b="1" dirty="0" smtClean="0">
                <a:sym typeface="Wingdings" pitchFamily="2" charset="2"/>
              </a:rPr>
              <a:t>Q</a:t>
            </a:r>
            <a:r>
              <a:rPr lang="en-US" sz="1800" b="1" baseline="30000" dirty="0" smtClean="0">
                <a:sym typeface="Wingdings" pitchFamily="2" charset="2"/>
              </a:rPr>
              <a:t>2 </a:t>
            </a:r>
            <a:r>
              <a:rPr lang="el-GR" sz="1800" b="1" dirty="0" smtClean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lang="en-US" sz="1800" b="1" dirty="0" smtClean="0">
                <a:sym typeface="Wingdings" pitchFamily="2" charset="2"/>
              </a:rPr>
              <a:t>)*</a:t>
            </a:r>
            <a:endParaRPr lang="en-US" sz="1800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rgbClr val="F7F739"/>
                </a:solidFill>
                <a:sym typeface="Wingdings" pitchFamily="2" charset="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rgbClr val="F7F739"/>
                </a:solidFill>
                <a:sym typeface="Wingdings" pitchFamily="2" charset="2"/>
              </a:rPr>
              <a:t>	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	</a:t>
            </a:r>
            <a:endParaRPr lang="el-GR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dirty="0" smtClean="0"/>
              <a:t>Λογικές Παραστάσεις</a:t>
            </a:r>
            <a:r>
              <a:rPr lang="en-US" dirty="0" smtClean="0"/>
              <a:t> - OR</a:t>
            </a:r>
            <a:endParaRPr lang="el-GR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dirty="0" smtClean="0"/>
              <a:t>B</a:t>
            </a:r>
            <a:r>
              <a:rPr lang="en-US" sz="2000" b="1" dirty="0" smtClean="0">
                <a:sym typeface="Wingdings" pitchFamily="2" charset="2"/>
              </a:rPr>
              <a:t> </a:t>
            </a:r>
            <a:r>
              <a:rPr lang="el-GR" sz="2000" b="1" dirty="0" smtClean="0"/>
              <a:t>-&gt;</a:t>
            </a:r>
            <a:r>
              <a:rPr lang="en-US" sz="2000" b="1" dirty="0" smtClean="0">
                <a:sym typeface="Wingdings" pitchFamily="2" charset="2"/>
              </a:rPr>
              <a:t> </a:t>
            </a:r>
            <a:r>
              <a:rPr lang="en-US" sz="1800" b="1" dirty="0" smtClean="0">
                <a:sym typeface="Wingdings" pitchFamily="2" charset="2"/>
              </a:rPr>
              <a:t>Q</a:t>
            </a:r>
            <a:r>
              <a:rPr lang="en-US" sz="1800" b="1" baseline="30000" dirty="0" smtClean="0">
                <a:sym typeface="Wingdings" pitchFamily="2" charset="2"/>
              </a:rPr>
              <a:t>1</a:t>
            </a:r>
            <a:r>
              <a:rPr lang="en-US" sz="2000" b="1" dirty="0" smtClean="0">
                <a:sym typeface="Wingdings" pitchFamily="2" charset="2"/>
              </a:rPr>
              <a:t> 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{P</a:t>
            </a:r>
            <a:r>
              <a:rPr lang="en-US" sz="1800" b="1" baseline="-2500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}</a:t>
            </a:r>
            <a:r>
              <a:rPr lang="en-US" sz="1800" b="1" dirty="0" smtClean="0">
                <a:solidFill>
                  <a:srgbClr val="F7F739"/>
                </a:solidFill>
                <a:sym typeface="Wingdings" pitchFamily="2" charset="2"/>
              </a:rPr>
              <a:t> </a:t>
            </a:r>
            <a:r>
              <a:rPr lang="en-US" sz="1800" b="1" dirty="0" smtClean="0">
                <a:sym typeface="Wingdings" pitchFamily="2" charset="2"/>
              </a:rPr>
              <a:t>( or </a:t>
            </a:r>
            <a:r>
              <a:rPr lang="en-US" sz="1800" b="1" dirty="0" smtClean="0">
                <a:solidFill>
                  <a:srgbClr val="F7F739"/>
                </a:solidFill>
                <a:sym typeface="Wingdings" pitchFamily="2" charset="2"/>
              </a:rPr>
              <a:t> </a:t>
            </a:r>
            <a:r>
              <a:rPr lang="en-US" sz="1800" b="1" dirty="0" smtClean="0">
                <a:sym typeface="Wingdings" pitchFamily="2" charset="2"/>
              </a:rPr>
              <a:t>Q</a:t>
            </a:r>
            <a:r>
              <a:rPr lang="en-US" sz="1800" b="1" baseline="30000" dirty="0" smtClean="0">
                <a:sym typeface="Wingdings" pitchFamily="2" charset="2"/>
              </a:rPr>
              <a:t>2 </a:t>
            </a:r>
            <a:r>
              <a:rPr lang="en-US" sz="1800" b="1" dirty="0" smtClean="0">
                <a:sym typeface="Wingdings" pitchFamily="2" charset="2"/>
              </a:rPr>
              <a:t>)*</a:t>
            </a:r>
            <a:endParaRPr lang="en-US" sz="1800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rgbClr val="F7F739"/>
                </a:solidFill>
                <a:sym typeface="Wingdings" pitchFamily="2" charset="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rgbClr val="F7F739"/>
                </a:solidFill>
                <a:sym typeface="Wingdings" pitchFamily="2" charset="2"/>
              </a:rPr>
              <a:t>	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	{P</a:t>
            </a:r>
            <a:r>
              <a:rPr lang="en-US" sz="1800" b="1" baseline="-2500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}:	</a:t>
            </a:r>
            <a:r>
              <a:rPr lang="en-US" sz="1800" b="1" dirty="0" err="1" smtClean="0">
                <a:solidFill>
                  <a:srgbClr val="0000CC"/>
                </a:solidFill>
                <a:sym typeface="Wingdings" pitchFamily="2" charset="2"/>
              </a:rPr>
              <a:t>B.true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 = Q</a:t>
            </a:r>
            <a:r>
              <a:rPr lang="en-US" sz="1800" b="1" baseline="3000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.true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			</a:t>
            </a:r>
            <a:r>
              <a:rPr lang="en-US" sz="1800" b="1" dirty="0" err="1" smtClean="0">
                <a:solidFill>
                  <a:srgbClr val="0000CC"/>
                </a:solidFill>
                <a:sym typeface="Wingdings" pitchFamily="2" charset="2"/>
              </a:rPr>
              <a:t>B.false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 = Q</a:t>
            </a:r>
            <a:r>
              <a:rPr lang="en-US" sz="1800" b="1" baseline="3000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.false</a:t>
            </a:r>
          </a:p>
          <a:p>
            <a:pPr eaLnBrk="1" hangingPunct="1">
              <a:buFontTx/>
              <a:buNone/>
            </a:pPr>
            <a:endParaRPr lang="el-GR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dirty="0" smtClean="0"/>
              <a:t>Λογικές Παραστάσεις</a:t>
            </a:r>
            <a:r>
              <a:rPr lang="en-US" dirty="0" smtClean="0"/>
              <a:t> - OR</a:t>
            </a:r>
            <a:endParaRPr lang="el-GR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dirty="0" smtClean="0"/>
              <a:t>B</a:t>
            </a:r>
            <a:r>
              <a:rPr lang="en-US" sz="2000" b="1" dirty="0" smtClean="0">
                <a:sym typeface="Wingdings" pitchFamily="2" charset="2"/>
              </a:rPr>
              <a:t> </a:t>
            </a:r>
            <a:r>
              <a:rPr lang="el-GR" sz="2000" b="1" dirty="0" smtClean="0"/>
              <a:t>-&gt;</a:t>
            </a:r>
            <a:r>
              <a:rPr lang="en-US" sz="2000" b="1" dirty="0" smtClean="0">
                <a:sym typeface="Wingdings" pitchFamily="2" charset="2"/>
              </a:rPr>
              <a:t> </a:t>
            </a:r>
            <a:r>
              <a:rPr lang="en-US" sz="1800" b="1" dirty="0" smtClean="0">
                <a:sym typeface="Wingdings" pitchFamily="2" charset="2"/>
              </a:rPr>
              <a:t>Q</a:t>
            </a:r>
            <a:r>
              <a:rPr lang="en-US" sz="1800" b="1" baseline="30000" dirty="0" smtClean="0">
                <a:sym typeface="Wingdings" pitchFamily="2" charset="2"/>
              </a:rPr>
              <a:t>1</a:t>
            </a:r>
            <a:r>
              <a:rPr lang="en-US" sz="2000" b="1" dirty="0" smtClean="0">
                <a:sym typeface="Wingdings" pitchFamily="2" charset="2"/>
              </a:rPr>
              <a:t> 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{P</a:t>
            </a:r>
            <a:r>
              <a:rPr lang="en-US" sz="1800" b="1" baseline="-2500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}</a:t>
            </a:r>
            <a:r>
              <a:rPr lang="en-US" sz="1800" b="1" dirty="0" smtClean="0">
                <a:solidFill>
                  <a:srgbClr val="F7F739"/>
                </a:solidFill>
                <a:sym typeface="Wingdings" pitchFamily="2" charset="2"/>
              </a:rPr>
              <a:t> </a:t>
            </a:r>
            <a:r>
              <a:rPr lang="en-US" sz="1800" b="1" dirty="0" smtClean="0">
                <a:sym typeface="Wingdings" pitchFamily="2" charset="2"/>
              </a:rPr>
              <a:t>( or 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{P</a:t>
            </a:r>
            <a:r>
              <a:rPr lang="en-US" sz="1800" b="1" baseline="-25000" dirty="0" smtClean="0">
                <a:solidFill>
                  <a:srgbClr val="0000CC"/>
                </a:solidFill>
                <a:sym typeface="Wingdings" pitchFamily="2" charset="2"/>
              </a:rPr>
              <a:t>2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}</a:t>
            </a:r>
            <a:r>
              <a:rPr lang="en-US" sz="1800" b="1" dirty="0" smtClean="0">
                <a:solidFill>
                  <a:srgbClr val="F7F739"/>
                </a:solidFill>
                <a:sym typeface="Wingdings" pitchFamily="2" charset="2"/>
              </a:rPr>
              <a:t> </a:t>
            </a:r>
            <a:r>
              <a:rPr lang="en-US" sz="1800" b="1" dirty="0" smtClean="0">
                <a:sym typeface="Wingdings" pitchFamily="2" charset="2"/>
              </a:rPr>
              <a:t>Q</a:t>
            </a:r>
            <a:r>
              <a:rPr lang="en-US" sz="1800" b="1" baseline="30000" dirty="0" smtClean="0">
                <a:sym typeface="Wingdings" pitchFamily="2" charset="2"/>
              </a:rPr>
              <a:t>2 </a:t>
            </a:r>
            <a:r>
              <a:rPr lang="en-US" sz="1800" b="1" dirty="0" smtClean="0">
                <a:sym typeface="Wingdings" pitchFamily="2" charset="2"/>
              </a:rPr>
              <a:t>)*</a:t>
            </a:r>
            <a:endParaRPr lang="en-US" sz="1800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rgbClr val="F7F739"/>
                </a:solidFill>
                <a:sym typeface="Wingdings" pitchFamily="2" charset="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rgbClr val="F7F739"/>
                </a:solidFill>
                <a:sym typeface="Wingdings" pitchFamily="2" charset="2"/>
              </a:rPr>
              <a:t>	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	{P</a:t>
            </a:r>
            <a:r>
              <a:rPr lang="en-US" sz="1800" b="1" baseline="-2500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}:	</a:t>
            </a:r>
            <a:r>
              <a:rPr lang="en-US" sz="1800" b="1" dirty="0" err="1" smtClean="0">
                <a:solidFill>
                  <a:srgbClr val="0000CC"/>
                </a:solidFill>
                <a:sym typeface="Wingdings" pitchFamily="2" charset="2"/>
              </a:rPr>
              <a:t>B.true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 = Q</a:t>
            </a:r>
            <a:r>
              <a:rPr lang="en-US" sz="1800" b="1" baseline="3000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.true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			</a:t>
            </a:r>
            <a:r>
              <a:rPr lang="en-US" sz="1800" b="1" dirty="0" err="1" smtClean="0">
                <a:solidFill>
                  <a:srgbClr val="0000CC"/>
                </a:solidFill>
                <a:sym typeface="Wingdings" pitchFamily="2" charset="2"/>
              </a:rPr>
              <a:t>B.false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 = Q</a:t>
            </a:r>
            <a:r>
              <a:rPr lang="en-US" sz="1800" b="1" baseline="3000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.false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		{P</a:t>
            </a:r>
            <a:r>
              <a:rPr lang="en-US" sz="1800" b="1" baseline="-25000" dirty="0" smtClean="0">
                <a:solidFill>
                  <a:srgbClr val="0000CC"/>
                </a:solidFill>
                <a:sym typeface="Wingdings" pitchFamily="2" charset="2"/>
              </a:rPr>
              <a:t>2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}:	</a:t>
            </a:r>
            <a:r>
              <a:rPr lang="en-US" sz="1800" b="1" dirty="0" err="1" smtClean="0">
                <a:solidFill>
                  <a:srgbClr val="0000CC"/>
                </a:solidFill>
                <a:sym typeface="Wingdings" pitchFamily="2" charset="2"/>
              </a:rPr>
              <a:t>backpatch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(</a:t>
            </a:r>
            <a:r>
              <a:rPr lang="en-US" sz="1800" b="1" dirty="0" err="1" smtClean="0">
                <a:solidFill>
                  <a:srgbClr val="0000CC"/>
                </a:solidFill>
                <a:sym typeface="Wingdings" pitchFamily="2" charset="2"/>
              </a:rPr>
              <a:t>B.false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, </a:t>
            </a:r>
            <a:r>
              <a:rPr lang="en-US" sz="1800" b="1" dirty="0" err="1" smtClean="0">
                <a:solidFill>
                  <a:srgbClr val="0000CC"/>
                </a:solidFill>
                <a:sym typeface="Wingdings" pitchFamily="2" charset="2"/>
              </a:rPr>
              <a:t>nextquad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()) 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		</a:t>
            </a:r>
            <a:endParaRPr lang="el-GR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dirty="0" smtClean="0"/>
              <a:t>Λογικές Παραστάσεις</a:t>
            </a:r>
            <a:r>
              <a:rPr lang="en-US" dirty="0" smtClean="0"/>
              <a:t> - OR</a:t>
            </a:r>
            <a:endParaRPr lang="el-GR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dirty="0" smtClean="0"/>
              <a:t>B</a:t>
            </a:r>
            <a:r>
              <a:rPr lang="en-US" sz="2000" b="1" dirty="0" smtClean="0">
                <a:sym typeface="Wingdings" pitchFamily="2" charset="2"/>
              </a:rPr>
              <a:t> </a:t>
            </a:r>
            <a:r>
              <a:rPr lang="el-GR" sz="2000" b="1" dirty="0" smtClean="0"/>
              <a:t>-&gt;</a:t>
            </a:r>
            <a:r>
              <a:rPr lang="en-US" sz="2000" b="1" dirty="0" smtClean="0">
                <a:sym typeface="Wingdings" pitchFamily="2" charset="2"/>
              </a:rPr>
              <a:t> </a:t>
            </a:r>
            <a:r>
              <a:rPr lang="en-US" sz="1800" b="1" dirty="0" smtClean="0">
                <a:sym typeface="Wingdings" pitchFamily="2" charset="2"/>
              </a:rPr>
              <a:t>Q</a:t>
            </a:r>
            <a:r>
              <a:rPr lang="en-US" sz="1800" b="1" baseline="30000" dirty="0" smtClean="0">
                <a:sym typeface="Wingdings" pitchFamily="2" charset="2"/>
              </a:rPr>
              <a:t>1</a:t>
            </a:r>
            <a:r>
              <a:rPr lang="en-US" sz="2000" b="1" dirty="0" smtClean="0">
                <a:sym typeface="Wingdings" pitchFamily="2" charset="2"/>
              </a:rPr>
              <a:t> 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{P</a:t>
            </a:r>
            <a:r>
              <a:rPr lang="en-US" sz="1800" b="1" baseline="-2500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}</a:t>
            </a:r>
            <a:r>
              <a:rPr lang="en-US" sz="1800" b="1" dirty="0" smtClean="0">
                <a:solidFill>
                  <a:srgbClr val="F7F739"/>
                </a:solidFill>
                <a:sym typeface="Wingdings" pitchFamily="2" charset="2"/>
              </a:rPr>
              <a:t> </a:t>
            </a:r>
            <a:r>
              <a:rPr lang="en-US" sz="1800" b="1" dirty="0" smtClean="0">
                <a:sym typeface="Wingdings" pitchFamily="2" charset="2"/>
              </a:rPr>
              <a:t>( or 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{P</a:t>
            </a:r>
            <a:r>
              <a:rPr lang="en-US" sz="1800" b="1" baseline="-25000" dirty="0" smtClean="0">
                <a:solidFill>
                  <a:srgbClr val="0000CC"/>
                </a:solidFill>
                <a:sym typeface="Wingdings" pitchFamily="2" charset="2"/>
              </a:rPr>
              <a:t>2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}</a:t>
            </a:r>
            <a:r>
              <a:rPr lang="en-US" sz="1800" b="1" dirty="0" smtClean="0">
                <a:solidFill>
                  <a:srgbClr val="F7F739"/>
                </a:solidFill>
                <a:sym typeface="Wingdings" pitchFamily="2" charset="2"/>
              </a:rPr>
              <a:t> </a:t>
            </a:r>
            <a:r>
              <a:rPr lang="en-US" sz="1800" b="1" dirty="0" smtClean="0">
                <a:sym typeface="Wingdings" pitchFamily="2" charset="2"/>
              </a:rPr>
              <a:t>Q</a:t>
            </a:r>
            <a:r>
              <a:rPr lang="en-US" sz="1800" b="1" baseline="30000" dirty="0" smtClean="0">
                <a:sym typeface="Wingdings" pitchFamily="2" charset="2"/>
              </a:rPr>
              <a:t>2 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{P</a:t>
            </a:r>
            <a:r>
              <a:rPr lang="en-US" sz="1800" b="1" baseline="-25000" dirty="0" smtClean="0">
                <a:solidFill>
                  <a:srgbClr val="0000CC"/>
                </a:solidFill>
                <a:sym typeface="Wingdings" pitchFamily="2" charset="2"/>
              </a:rPr>
              <a:t>3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}</a:t>
            </a:r>
            <a:r>
              <a:rPr lang="en-US" sz="1800" b="1" dirty="0" smtClean="0">
                <a:sym typeface="Wingdings" pitchFamily="2" charset="2"/>
              </a:rPr>
              <a:t>)*</a:t>
            </a:r>
            <a:endParaRPr lang="en-US" sz="1800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rgbClr val="F7F739"/>
                </a:solidFill>
                <a:sym typeface="Wingdings" pitchFamily="2" charset="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rgbClr val="F7F739"/>
                </a:solidFill>
                <a:sym typeface="Wingdings" pitchFamily="2" charset="2"/>
              </a:rPr>
              <a:t>	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	{P</a:t>
            </a:r>
            <a:r>
              <a:rPr lang="en-US" sz="1800" b="1" baseline="-2500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}:	</a:t>
            </a:r>
            <a:r>
              <a:rPr lang="en-US" sz="1800" b="1" dirty="0" err="1" smtClean="0">
                <a:solidFill>
                  <a:srgbClr val="0000CC"/>
                </a:solidFill>
                <a:sym typeface="Wingdings" pitchFamily="2" charset="2"/>
              </a:rPr>
              <a:t>B.true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 = Q</a:t>
            </a:r>
            <a:r>
              <a:rPr lang="en-US" sz="1800" b="1" baseline="3000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.true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			</a:t>
            </a:r>
            <a:r>
              <a:rPr lang="en-US" sz="1800" b="1" dirty="0" err="1" smtClean="0">
                <a:solidFill>
                  <a:srgbClr val="0000CC"/>
                </a:solidFill>
                <a:sym typeface="Wingdings" pitchFamily="2" charset="2"/>
              </a:rPr>
              <a:t>B.false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 = Q</a:t>
            </a:r>
            <a:r>
              <a:rPr lang="en-US" sz="1800" b="1" baseline="3000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.false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		{P</a:t>
            </a:r>
            <a:r>
              <a:rPr lang="en-US" sz="1800" b="1" baseline="-25000" dirty="0" smtClean="0">
                <a:solidFill>
                  <a:srgbClr val="0000CC"/>
                </a:solidFill>
                <a:sym typeface="Wingdings" pitchFamily="2" charset="2"/>
              </a:rPr>
              <a:t>2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}:	</a:t>
            </a:r>
            <a:r>
              <a:rPr lang="en-US" sz="1800" b="1" dirty="0" err="1" smtClean="0">
                <a:solidFill>
                  <a:srgbClr val="0000CC"/>
                </a:solidFill>
                <a:sym typeface="Wingdings" pitchFamily="2" charset="2"/>
              </a:rPr>
              <a:t>backpatch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(</a:t>
            </a:r>
            <a:r>
              <a:rPr lang="en-US" sz="1800" b="1" dirty="0" err="1" smtClean="0">
                <a:solidFill>
                  <a:srgbClr val="0000CC"/>
                </a:solidFill>
                <a:sym typeface="Wingdings" pitchFamily="2" charset="2"/>
              </a:rPr>
              <a:t>B.false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, </a:t>
            </a:r>
            <a:r>
              <a:rPr lang="en-US" sz="1800" b="1" dirty="0" err="1" smtClean="0">
                <a:solidFill>
                  <a:srgbClr val="0000CC"/>
                </a:solidFill>
                <a:sym typeface="Wingdings" pitchFamily="2" charset="2"/>
              </a:rPr>
              <a:t>nextquad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()) 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		{P</a:t>
            </a:r>
            <a:r>
              <a:rPr lang="en-US" sz="1800" b="1" baseline="-25000" dirty="0" smtClean="0">
                <a:solidFill>
                  <a:srgbClr val="0000CC"/>
                </a:solidFill>
                <a:sym typeface="Wingdings" pitchFamily="2" charset="2"/>
              </a:rPr>
              <a:t>3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}:	</a:t>
            </a:r>
            <a:r>
              <a:rPr lang="en-US" sz="1800" b="1" dirty="0" err="1" smtClean="0">
                <a:solidFill>
                  <a:srgbClr val="0000CC"/>
                </a:solidFill>
                <a:sym typeface="Wingdings" pitchFamily="2" charset="2"/>
              </a:rPr>
              <a:t>B.true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 = merge(</a:t>
            </a:r>
            <a:r>
              <a:rPr lang="en-US" sz="1800" b="1" dirty="0" err="1" smtClean="0">
                <a:solidFill>
                  <a:srgbClr val="0000CC"/>
                </a:solidFill>
                <a:sym typeface="Wingdings" pitchFamily="2" charset="2"/>
              </a:rPr>
              <a:t>B.true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, Q</a:t>
            </a:r>
            <a:r>
              <a:rPr lang="en-US" sz="1800" b="1" baseline="30000" dirty="0" smtClean="0">
                <a:solidFill>
                  <a:srgbClr val="0000CC"/>
                </a:solidFill>
                <a:sym typeface="Wingdings" pitchFamily="2" charset="2"/>
              </a:rPr>
              <a:t>2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.true)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			</a:t>
            </a:r>
            <a:r>
              <a:rPr lang="en-US" sz="1800" b="1" dirty="0" err="1" smtClean="0">
                <a:solidFill>
                  <a:srgbClr val="0000CC"/>
                </a:solidFill>
                <a:sym typeface="Wingdings" pitchFamily="2" charset="2"/>
              </a:rPr>
              <a:t>B.false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 = Q</a:t>
            </a:r>
            <a:r>
              <a:rPr lang="en-US" sz="1800" b="1" baseline="30000" dirty="0" smtClean="0">
                <a:solidFill>
                  <a:srgbClr val="0000CC"/>
                </a:solidFill>
                <a:sym typeface="Wingdings" pitchFamily="2" charset="2"/>
              </a:rPr>
              <a:t>2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.false</a:t>
            </a:r>
          </a:p>
          <a:p>
            <a:pPr eaLnBrk="1" hangingPunct="1">
              <a:buFontTx/>
              <a:buNone/>
            </a:pPr>
            <a:endParaRPr lang="el-GR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dirty="0" smtClean="0"/>
              <a:t>Λογικές Παραστάσεις</a:t>
            </a:r>
            <a:r>
              <a:rPr lang="en-US" dirty="0" smtClean="0"/>
              <a:t> - OR</a:t>
            </a:r>
            <a:endParaRPr lang="el-GR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dirty="0" smtClean="0"/>
              <a:t>B</a:t>
            </a:r>
            <a:r>
              <a:rPr lang="en-US" sz="2000" b="1" dirty="0" smtClean="0">
                <a:sym typeface="Wingdings" pitchFamily="2" charset="2"/>
              </a:rPr>
              <a:t> </a:t>
            </a:r>
            <a:r>
              <a:rPr lang="el-GR" sz="2000" b="1" dirty="0" smtClean="0"/>
              <a:t>-&gt;</a:t>
            </a:r>
            <a:r>
              <a:rPr lang="en-US" sz="2000" b="1" dirty="0" smtClean="0">
                <a:sym typeface="Wingdings" pitchFamily="2" charset="2"/>
              </a:rPr>
              <a:t> </a:t>
            </a:r>
            <a:r>
              <a:rPr lang="en-US" sz="1800" b="1" dirty="0" smtClean="0">
                <a:sym typeface="Wingdings" pitchFamily="2" charset="2"/>
              </a:rPr>
              <a:t>Q</a:t>
            </a:r>
            <a:r>
              <a:rPr lang="en-US" sz="1800" b="1" baseline="30000" dirty="0" smtClean="0">
                <a:sym typeface="Wingdings" pitchFamily="2" charset="2"/>
              </a:rPr>
              <a:t>1</a:t>
            </a:r>
            <a:r>
              <a:rPr lang="en-US" sz="2000" b="1" dirty="0" smtClean="0">
                <a:sym typeface="Wingdings" pitchFamily="2" charset="2"/>
              </a:rPr>
              <a:t> 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{P</a:t>
            </a:r>
            <a:r>
              <a:rPr lang="en-US" sz="1800" b="1" baseline="-2500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}</a:t>
            </a:r>
            <a:r>
              <a:rPr lang="en-US" sz="1800" b="1" dirty="0" smtClean="0">
                <a:solidFill>
                  <a:srgbClr val="F7F739"/>
                </a:solidFill>
                <a:sym typeface="Wingdings" pitchFamily="2" charset="2"/>
              </a:rPr>
              <a:t> </a:t>
            </a:r>
            <a:r>
              <a:rPr lang="en-US" sz="1800" b="1" dirty="0" smtClean="0">
                <a:sym typeface="Wingdings" pitchFamily="2" charset="2"/>
              </a:rPr>
              <a:t>( or 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{P</a:t>
            </a:r>
            <a:r>
              <a:rPr lang="en-US" sz="1800" b="1" baseline="-25000" dirty="0" smtClean="0">
                <a:solidFill>
                  <a:srgbClr val="0000CC"/>
                </a:solidFill>
                <a:sym typeface="Wingdings" pitchFamily="2" charset="2"/>
              </a:rPr>
              <a:t>2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}</a:t>
            </a:r>
            <a:r>
              <a:rPr lang="en-US" sz="1800" b="1" dirty="0" smtClean="0">
                <a:solidFill>
                  <a:srgbClr val="F7F739"/>
                </a:solidFill>
                <a:sym typeface="Wingdings" pitchFamily="2" charset="2"/>
              </a:rPr>
              <a:t> </a:t>
            </a:r>
            <a:r>
              <a:rPr lang="en-US" sz="1800" b="1" dirty="0" smtClean="0">
                <a:sym typeface="Wingdings" pitchFamily="2" charset="2"/>
              </a:rPr>
              <a:t>Q</a:t>
            </a:r>
            <a:r>
              <a:rPr lang="en-US" sz="1800" b="1" baseline="30000" dirty="0" smtClean="0">
                <a:sym typeface="Wingdings" pitchFamily="2" charset="2"/>
              </a:rPr>
              <a:t>2 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{P</a:t>
            </a:r>
            <a:r>
              <a:rPr lang="en-US" sz="1800" b="1" baseline="-25000" dirty="0" smtClean="0">
                <a:solidFill>
                  <a:srgbClr val="0000CC"/>
                </a:solidFill>
                <a:sym typeface="Wingdings" pitchFamily="2" charset="2"/>
              </a:rPr>
              <a:t>3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}</a:t>
            </a:r>
            <a:r>
              <a:rPr lang="en-US" sz="1800" b="1" dirty="0" smtClean="0">
                <a:sym typeface="Wingdings" pitchFamily="2" charset="2"/>
              </a:rPr>
              <a:t>)*</a:t>
            </a:r>
            <a:endParaRPr lang="en-US" sz="1800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rgbClr val="F7F739"/>
                </a:solidFill>
                <a:sym typeface="Wingdings" pitchFamily="2" charset="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rgbClr val="F7F739"/>
                </a:solidFill>
                <a:sym typeface="Wingdings" pitchFamily="2" charset="2"/>
              </a:rPr>
              <a:t>	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	{P</a:t>
            </a:r>
            <a:r>
              <a:rPr lang="en-US" sz="1800" b="1" baseline="-2500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}:	</a:t>
            </a:r>
            <a:r>
              <a:rPr lang="en-US" sz="1800" b="1" dirty="0" err="1" smtClean="0">
                <a:solidFill>
                  <a:srgbClr val="0000CC"/>
                </a:solidFill>
                <a:sym typeface="Wingdings" pitchFamily="2" charset="2"/>
              </a:rPr>
              <a:t>B.true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 = Q</a:t>
            </a:r>
            <a:r>
              <a:rPr lang="en-US" sz="1800" b="1" baseline="3000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.true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			</a:t>
            </a:r>
            <a:r>
              <a:rPr lang="en-US" sz="1800" b="1" dirty="0" err="1" smtClean="0">
                <a:solidFill>
                  <a:srgbClr val="0000CC"/>
                </a:solidFill>
                <a:sym typeface="Wingdings" pitchFamily="2" charset="2"/>
              </a:rPr>
              <a:t>B.false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 = Q</a:t>
            </a:r>
            <a:r>
              <a:rPr lang="en-US" sz="1800" b="1" baseline="3000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.false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		{P</a:t>
            </a:r>
            <a:r>
              <a:rPr lang="en-US" sz="1800" b="1" baseline="-25000" dirty="0" smtClean="0">
                <a:solidFill>
                  <a:srgbClr val="0000CC"/>
                </a:solidFill>
                <a:sym typeface="Wingdings" pitchFamily="2" charset="2"/>
              </a:rPr>
              <a:t>2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}:	</a:t>
            </a:r>
            <a:r>
              <a:rPr lang="en-US" sz="1800" b="1" dirty="0" err="1" smtClean="0">
                <a:solidFill>
                  <a:srgbClr val="0000CC"/>
                </a:solidFill>
                <a:sym typeface="Wingdings" pitchFamily="2" charset="2"/>
              </a:rPr>
              <a:t>backpatch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(</a:t>
            </a:r>
            <a:r>
              <a:rPr lang="en-US" sz="1800" b="1" dirty="0" err="1" smtClean="0">
                <a:solidFill>
                  <a:srgbClr val="0000CC"/>
                </a:solidFill>
                <a:sym typeface="Wingdings" pitchFamily="2" charset="2"/>
              </a:rPr>
              <a:t>B.false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, </a:t>
            </a:r>
            <a:r>
              <a:rPr lang="en-US" sz="1800" b="1" dirty="0" err="1" smtClean="0">
                <a:solidFill>
                  <a:srgbClr val="0000CC"/>
                </a:solidFill>
                <a:sym typeface="Wingdings" pitchFamily="2" charset="2"/>
              </a:rPr>
              <a:t>nextquad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()) 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		{P</a:t>
            </a:r>
            <a:r>
              <a:rPr lang="en-US" sz="1800" b="1" baseline="-25000" dirty="0" smtClean="0">
                <a:solidFill>
                  <a:srgbClr val="0000CC"/>
                </a:solidFill>
                <a:sym typeface="Wingdings" pitchFamily="2" charset="2"/>
              </a:rPr>
              <a:t>3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}:	</a:t>
            </a:r>
            <a:r>
              <a:rPr lang="en-US" sz="1800" b="1" dirty="0" err="1" smtClean="0">
                <a:solidFill>
                  <a:srgbClr val="0000CC"/>
                </a:solidFill>
                <a:sym typeface="Wingdings" pitchFamily="2" charset="2"/>
              </a:rPr>
              <a:t>B.true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 = merge(</a:t>
            </a:r>
            <a:r>
              <a:rPr lang="en-US" sz="1800" b="1" dirty="0" err="1" smtClean="0">
                <a:solidFill>
                  <a:srgbClr val="0000CC"/>
                </a:solidFill>
                <a:sym typeface="Wingdings" pitchFamily="2" charset="2"/>
              </a:rPr>
              <a:t>B.true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, Q</a:t>
            </a:r>
            <a:r>
              <a:rPr lang="en-US" sz="1800" b="1" baseline="30000" dirty="0" smtClean="0">
                <a:solidFill>
                  <a:srgbClr val="0000CC"/>
                </a:solidFill>
                <a:sym typeface="Wingdings" pitchFamily="2" charset="2"/>
              </a:rPr>
              <a:t>2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.true)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			</a:t>
            </a:r>
            <a:r>
              <a:rPr lang="en-US" sz="1800" b="1" dirty="0" err="1" smtClean="0">
                <a:solidFill>
                  <a:srgbClr val="0000CC"/>
                </a:solidFill>
                <a:sym typeface="Wingdings" pitchFamily="2" charset="2"/>
              </a:rPr>
              <a:t>B.false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 = Q</a:t>
            </a:r>
            <a:r>
              <a:rPr lang="en-US" sz="1800" b="1" baseline="30000" dirty="0" smtClean="0">
                <a:solidFill>
                  <a:srgbClr val="0000CC"/>
                </a:solidFill>
                <a:sym typeface="Wingdings" pitchFamily="2" charset="2"/>
              </a:rPr>
              <a:t>2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.false</a:t>
            </a:r>
          </a:p>
          <a:p>
            <a:pPr eaLnBrk="1" hangingPunct="1">
              <a:buFontTx/>
              <a:buNone/>
            </a:pPr>
            <a:endParaRPr lang="el-GR" dirty="0" smtClean="0">
              <a:solidFill>
                <a:srgbClr val="0000CC"/>
              </a:solidFill>
            </a:endParaRPr>
          </a:p>
        </p:txBody>
      </p:sp>
      <p:sp>
        <p:nvSpPr>
          <p:cNvPr id="4" name="3 - TextBox"/>
          <p:cNvSpPr txBox="1"/>
          <p:nvPr/>
        </p:nvSpPr>
        <p:spPr>
          <a:xfrm>
            <a:off x="4857752" y="2643182"/>
            <a:ext cx="2263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>
                <a:solidFill>
                  <a:srgbClr val="008000"/>
                </a:solidFill>
              </a:rPr>
              <a:t>Μεταφορά  των τετράδων </a:t>
            </a:r>
          </a:p>
          <a:p>
            <a:r>
              <a:rPr lang="el-GR" sz="1400" dirty="0" smtClean="0">
                <a:solidFill>
                  <a:srgbClr val="008000"/>
                </a:solidFill>
              </a:rPr>
              <a:t>από τη λίστα </a:t>
            </a:r>
            <a:r>
              <a:rPr lang="en-US" sz="1400" dirty="0" smtClean="0">
                <a:solidFill>
                  <a:srgbClr val="008000"/>
                </a:solidFill>
              </a:rPr>
              <a:t>Q</a:t>
            </a:r>
            <a:r>
              <a:rPr lang="el-GR" sz="1400" baseline="30000" dirty="0" smtClean="0">
                <a:solidFill>
                  <a:srgbClr val="008000"/>
                </a:solidFill>
              </a:rPr>
              <a:t>1</a:t>
            </a:r>
            <a:r>
              <a:rPr lang="en-US" sz="1400" dirty="0" smtClean="0">
                <a:solidFill>
                  <a:srgbClr val="008000"/>
                </a:solidFill>
              </a:rPr>
              <a:t> </a:t>
            </a:r>
            <a:r>
              <a:rPr lang="el-GR" sz="1400" dirty="0" smtClean="0">
                <a:solidFill>
                  <a:srgbClr val="008000"/>
                </a:solidFill>
              </a:rPr>
              <a:t>στη λίστα Β</a:t>
            </a:r>
            <a:endParaRPr lang="el-GR" sz="1200" dirty="0">
              <a:solidFill>
                <a:srgbClr val="008000"/>
              </a:solidFill>
            </a:endParaRPr>
          </a:p>
        </p:txBody>
      </p:sp>
      <p:sp>
        <p:nvSpPr>
          <p:cNvPr id="5" name="4 - TextBox"/>
          <p:cNvSpPr txBox="1"/>
          <p:nvPr/>
        </p:nvSpPr>
        <p:spPr>
          <a:xfrm>
            <a:off x="5643570" y="3500438"/>
            <a:ext cx="2980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>
                <a:solidFill>
                  <a:srgbClr val="008000"/>
                </a:solidFill>
              </a:rPr>
              <a:t>Συμπλήρωση όσων τετράδων μπορούν</a:t>
            </a:r>
          </a:p>
          <a:p>
            <a:r>
              <a:rPr lang="el-GR" sz="1400" dirty="0" smtClean="0">
                <a:solidFill>
                  <a:srgbClr val="008000"/>
                </a:solidFill>
              </a:rPr>
              <a:t>να συμπληρωθούν μέσα στον κανόνα</a:t>
            </a:r>
            <a:endParaRPr lang="el-GR" sz="1200" dirty="0">
              <a:solidFill>
                <a:srgbClr val="008000"/>
              </a:solidFill>
            </a:endParaRPr>
          </a:p>
        </p:txBody>
      </p:sp>
      <p:sp>
        <p:nvSpPr>
          <p:cNvPr id="6" name="5 - TextBox"/>
          <p:cNvSpPr txBox="1"/>
          <p:nvPr/>
        </p:nvSpPr>
        <p:spPr>
          <a:xfrm>
            <a:off x="5500694" y="4786322"/>
            <a:ext cx="33025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>
                <a:solidFill>
                  <a:srgbClr val="008000"/>
                </a:solidFill>
              </a:rPr>
              <a:t>Συσσώρευση στη λίστα </a:t>
            </a:r>
            <a:r>
              <a:rPr lang="en-US" sz="1400" dirty="0" smtClean="0">
                <a:solidFill>
                  <a:srgbClr val="008000"/>
                </a:solidFill>
              </a:rPr>
              <a:t>true </a:t>
            </a:r>
            <a:r>
              <a:rPr lang="el-GR" sz="1400" dirty="0" smtClean="0">
                <a:solidFill>
                  <a:srgbClr val="008000"/>
                </a:solidFill>
              </a:rPr>
              <a:t>των τετράδων </a:t>
            </a:r>
            <a:endParaRPr lang="en-US" sz="1400" dirty="0" smtClean="0">
              <a:solidFill>
                <a:srgbClr val="008000"/>
              </a:solidFill>
            </a:endParaRPr>
          </a:p>
          <a:p>
            <a:r>
              <a:rPr lang="el-GR" sz="1400" dirty="0" smtClean="0">
                <a:solidFill>
                  <a:srgbClr val="008000"/>
                </a:solidFill>
              </a:rPr>
              <a:t>που δεν</a:t>
            </a:r>
            <a:r>
              <a:rPr lang="en-US" sz="1400" dirty="0" smtClean="0">
                <a:solidFill>
                  <a:srgbClr val="008000"/>
                </a:solidFill>
              </a:rPr>
              <a:t> </a:t>
            </a:r>
            <a:r>
              <a:rPr lang="el-GR" sz="1400" dirty="0" smtClean="0">
                <a:solidFill>
                  <a:srgbClr val="008000"/>
                </a:solidFill>
              </a:rPr>
              <a:t>μπορούν  να συμπληρωθούν </a:t>
            </a:r>
            <a:r>
              <a:rPr lang="en-US" sz="1400" dirty="0" smtClean="0">
                <a:solidFill>
                  <a:srgbClr val="008000"/>
                </a:solidFill>
              </a:rPr>
              <a:t> </a:t>
            </a:r>
            <a:r>
              <a:rPr lang="el-GR" sz="1400" dirty="0" smtClean="0">
                <a:solidFill>
                  <a:srgbClr val="008000"/>
                </a:solidFill>
              </a:rPr>
              <a:t>και</a:t>
            </a:r>
          </a:p>
          <a:p>
            <a:r>
              <a:rPr lang="el-GR" sz="1400" dirty="0" smtClean="0">
                <a:solidFill>
                  <a:srgbClr val="008000"/>
                </a:solidFill>
              </a:rPr>
              <a:t>αντιστοιχούν  σε αληθή αποτίμηση </a:t>
            </a:r>
          </a:p>
          <a:p>
            <a:r>
              <a:rPr lang="el-GR" sz="1400" dirty="0" smtClean="0">
                <a:solidFill>
                  <a:srgbClr val="008000"/>
                </a:solidFill>
              </a:rPr>
              <a:t>λογικής παράστασης</a:t>
            </a:r>
          </a:p>
        </p:txBody>
      </p:sp>
      <p:sp>
        <p:nvSpPr>
          <p:cNvPr id="7" name="6 - TextBox"/>
          <p:cNvSpPr txBox="1"/>
          <p:nvPr/>
        </p:nvSpPr>
        <p:spPr>
          <a:xfrm>
            <a:off x="1357290" y="5643578"/>
            <a:ext cx="33554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>
                <a:solidFill>
                  <a:srgbClr val="008000"/>
                </a:solidFill>
              </a:rPr>
              <a:t>Η λίστα  </a:t>
            </a:r>
            <a:r>
              <a:rPr lang="en-US" sz="1400" dirty="0" smtClean="0">
                <a:solidFill>
                  <a:srgbClr val="008000"/>
                </a:solidFill>
              </a:rPr>
              <a:t>false </a:t>
            </a:r>
            <a:r>
              <a:rPr lang="el-GR" sz="1400" dirty="0" smtClean="0">
                <a:solidFill>
                  <a:srgbClr val="008000"/>
                </a:solidFill>
              </a:rPr>
              <a:t>περιέχει την τετράδα η οποία</a:t>
            </a:r>
          </a:p>
          <a:p>
            <a:r>
              <a:rPr lang="el-GR" sz="1400" dirty="0" smtClean="0">
                <a:solidFill>
                  <a:srgbClr val="008000"/>
                </a:solidFill>
              </a:rPr>
              <a:t>αντιστοιχεί σε στη μη αληθή αποτίμηση της</a:t>
            </a:r>
          </a:p>
          <a:p>
            <a:r>
              <a:rPr lang="el-GR" sz="1400" dirty="0" smtClean="0">
                <a:solidFill>
                  <a:srgbClr val="008000"/>
                </a:solidFill>
              </a:rPr>
              <a:t>λογικής παράστασης</a:t>
            </a:r>
            <a:endParaRPr lang="el-GR" sz="1200" dirty="0" smtClean="0">
              <a:solidFill>
                <a:srgbClr val="00800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4286248" y="2857496"/>
            <a:ext cx="609592" cy="214314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l-GR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86248" y="2857496"/>
            <a:ext cx="642942" cy="64294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l-GR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5429256" y="3714752"/>
            <a:ext cx="180964" cy="214314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l-GR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 flipV="1">
            <a:off x="4786314" y="4786322"/>
            <a:ext cx="681030" cy="28575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l-GR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 flipV="1">
            <a:off x="4000496" y="5214950"/>
            <a:ext cx="180964" cy="35719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dirty="0" smtClean="0"/>
              <a:t>Λογικές Παραστάσεις</a:t>
            </a:r>
            <a:r>
              <a:rPr lang="en-US" dirty="0" smtClean="0"/>
              <a:t> - AND</a:t>
            </a:r>
            <a:endParaRPr lang="el-GR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1800" b="1" dirty="0" smtClean="0"/>
              <a:t>Q</a:t>
            </a:r>
            <a:r>
              <a:rPr lang="en-US" sz="1800" b="1" dirty="0" smtClean="0">
                <a:sym typeface="Wingdings" pitchFamily="2" charset="2"/>
              </a:rPr>
              <a:t> </a:t>
            </a:r>
            <a:r>
              <a:rPr lang="el-GR" sz="1800" b="1" dirty="0" smtClean="0"/>
              <a:t>-&gt;</a:t>
            </a:r>
            <a:r>
              <a:rPr lang="en-US" sz="1800" b="1" dirty="0" smtClean="0">
                <a:sym typeface="Wingdings" pitchFamily="2" charset="2"/>
              </a:rPr>
              <a:t> R</a:t>
            </a:r>
            <a:r>
              <a:rPr lang="en-US" sz="1800" b="1" baseline="30000" dirty="0" smtClean="0">
                <a:sym typeface="Wingdings" pitchFamily="2" charset="2"/>
              </a:rPr>
              <a:t>1</a:t>
            </a:r>
            <a:r>
              <a:rPr lang="en-US" sz="1800" b="1" dirty="0" smtClean="0">
                <a:sym typeface="Wingdings" pitchFamily="2" charset="2"/>
              </a:rPr>
              <a:t> 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{P</a:t>
            </a:r>
            <a:r>
              <a:rPr lang="en-US" sz="1800" b="1" baseline="-2500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}</a:t>
            </a:r>
            <a:r>
              <a:rPr lang="en-US" sz="1800" b="1" dirty="0" smtClean="0">
                <a:solidFill>
                  <a:srgbClr val="F7F739"/>
                </a:solidFill>
                <a:sym typeface="Wingdings" pitchFamily="2" charset="2"/>
              </a:rPr>
              <a:t> </a:t>
            </a:r>
            <a:r>
              <a:rPr lang="en-US" sz="1800" b="1" dirty="0" smtClean="0">
                <a:sym typeface="Wingdings" pitchFamily="2" charset="2"/>
              </a:rPr>
              <a:t>( and 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{P</a:t>
            </a:r>
            <a:r>
              <a:rPr lang="en-US" sz="1800" b="1" baseline="-25000" dirty="0" smtClean="0">
                <a:solidFill>
                  <a:srgbClr val="0000CC"/>
                </a:solidFill>
                <a:sym typeface="Wingdings" pitchFamily="2" charset="2"/>
              </a:rPr>
              <a:t>2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}</a:t>
            </a:r>
            <a:r>
              <a:rPr lang="en-US" sz="1800" b="1" dirty="0" smtClean="0">
                <a:solidFill>
                  <a:srgbClr val="F7F739"/>
                </a:solidFill>
                <a:sym typeface="Wingdings" pitchFamily="2" charset="2"/>
              </a:rPr>
              <a:t> </a:t>
            </a:r>
            <a:r>
              <a:rPr lang="en-US" sz="1800" b="1" dirty="0" smtClean="0">
                <a:sym typeface="Wingdings" pitchFamily="2" charset="2"/>
              </a:rPr>
              <a:t>R</a:t>
            </a:r>
            <a:r>
              <a:rPr lang="en-US" sz="1800" b="1" baseline="30000" dirty="0" smtClean="0">
                <a:sym typeface="Wingdings" pitchFamily="2" charset="2"/>
              </a:rPr>
              <a:t>2 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{P</a:t>
            </a:r>
            <a:r>
              <a:rPr lang="en-US" sz="1800" b="1" baseline="-25000" dirty="0" smtClean="0">
                <a:solidFill>
                  <a:srgbClr val="0000CC"/>
                </a:solidFill>
                <a:sym typeface="Wingdings" pitchFamily="2" charset="2"/>
              </a:rPr>
              <a:t>3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}</a:t>
            </a:r>
            <a:r>
              <a:rPr lang="en-US" sz="1800" b="1" dirty="0" smtClean="0">
                <a:sym typeface="Wingdings" pitchFamily="2" charset="2"/>
              </a:rPr>
              <a:t>)*</a:t>
            </a:r>
            <a:endParaRPr lang="en-US" sz="1800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rgbClr val="F7F739"/>
                </a:solidFill>
                <a:sym typeface="Wingdings" pitchFamily="2" charset="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rgbClr val="F7F739"/>
                </a:solidFill>
                <a:sym typeface="Wingdings" pitchFamily="2" charset="2"/>
              </a:rPr>
              <a:t>		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{P</a:t>
            </a:r>
            <a:r>
              <a:rPr lang="en-US" sz="1800" b="1" baseline="-2500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}:	</a:t>
            </a:r>
            <a:r>
              <a:rPr lang="en-US" sz="1800" b="1" dirty="0" err="1" smtClean="0">
                <a:solidFill>
                  <a:srgbClr val="0000CC"/>
                </a:solidFill>
                <a:sym typeface="Wingdings" pitchFamily="2" charset="2"/>
              </a:rPr>
              <a:t>Q.true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 = R</a:t>
            </a:r>
            <a:r>
              <a:rPr lang="en-US" sz="1800" b="1" baseline="3000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.true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			</a:t>
            </a:r>
            <a:r>
              <a:rPr lang="en-US" sz="1800" b="1" dirty="0" err="1" smtClean="0">
                <a:solidFill>
                  <a:srgbClr val="0000CC"/>
                </a:solidFill>
                <a:sym typeface="Wingdings" pitchFamily="2" charset="2"/>
              </a:rPr>
              <a:t>Q.false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 = R</a:t>
            </a:r>
            <a:r>
              <a:rPr lang="en-US" sz="1800" b="1" baseline="3000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.false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		{P</a:t>
            </a:r>
            <a:r>
              <a:rPr lang="en-US" sz="1800" b="1" baseline="-25000" dirty="0" smtClean="0">
                <a:solidFill>
                  <a:srgbClr val="0000CC"/>
                </a:solidFill>
                <a:sym typeface="Wingdings" pitchFamily="2" charset="2"/>
              </a:rPr>
              <a:t>2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}:	 </a:t>
            </a:r>
            <a:r>
              <a:rPr lang="en-US" sz="1800" b="1" dirty="0" err="1" smtClean="0">
                <a:solidFill>
                  <a:srgbClr val="0000CC"/>
                </a:solidFill>
                <a:sym typeface="Wingdings" pitchFamily="2" charset="2"/>
              </a:rPr>
              <a:t>backpatch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(</a:t>
            </a:r>
            <a:r>
              <a:rPr lang="en-US" sz="1800" b="1" dirty="0" err="1" smtClean="0">
                <a:solidFill>
                  <a:srgbClr val="0000CC"/>
                </a:solidFill>
                <a:sym typeface="Wingdings" pitchFamily="2" charset="2"/>
              </a:rPr>
              <a:t>Q.true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, </a:t>
            </a:r>
            <a:r>
              <a:rPr lang="en-US" sz="1800" b="1" dirty="0" err="1" smtClean="0">
                <a:solidFill>
                  <a:srgbClr val="0000CC"/>
                </a:solidFill>
                <a:sym typeface="Wingdings" pitchFamily="2" charset="2"/>
              </a:rPr>
              <a:t>nextquad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())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		{P</a:t>
            </a:r>
            <a:r>
              <a:rPr lang="en-US" sz="1800" b="1" baseline="-25000" dirty="0" smtClean="0">
                <a:solidFill>
                  <a:srgbClr val="0000CC"/>
                </a:solidFill>
                <a:sym typeface="Wingdings" pitchFamily="2" charset="2"/>
              </a:rPr>
              <a:t>3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}:	</a:t>
            </a:r>
            <a:r>
              <a:rPr lang="en-US" sz="1800" b="1" dirty="0" err="1" smtClean="0">
                <a:solidFill>
                  <a:srgbClr val="0000CC"/>
                </a:solidFill>
                <a:sym typeface="Wingdings" pitchFamily="2" charset="2"/>
              </a:rPr>
              <a:t>Q.false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 = merge(</a:t>
            </a:r>
            <a:r>
              <a:rPr lang="en-US" sz="1800" b="1" dirty="0" err="1" smtClean="0">
                <a:solidFill>
                  <a:srgbClr val="0000CC"/>
                </a:solidFill>
                <a:sym typeface="Wingdings" pitchFamily="2" charset="2"/>
              </a:rPr>
              <a:t>Q.false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, R</a:t>
            </a:r>
            <a:r>
              <a:rPr lang="en-US" sz="1800" b="1" baseline="30000" dirty="0" smtClean="0">
                <a:solidFill>
                  <a:srgbClr val="0000CC"/>
                </a:solidFill>
                <a:sym typeface="Wingdings" pitchFamily="2" charset="2"/>
              </a:rPr>
              <a:t>2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.false)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			</a:t>
            </a:r>
            <a:r>
              <a:rPr lang="en-US" sz="1800" b="1" dirty="0" err="1" smtClean="0">
                <a:solidFill>
                  <a:srgbClr val="0000CC"/>
                </a:solidFill>
                <a:sym typeface="Wingdings" pitchFamily="2" charset="2"/>
              </a:rPr>
              <a:t>Q.true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 = R</a:t>
            </a:r>
            <a:r>
              <a:rPr lang="en-US" sz="1800" b="1" baseline="30000" dirty="0" smtClean="0">
                <a:solidFill>
                  <a:srgbClr val="0000CC"/>
                </a:solidFill>
                <a:sym typeface="Wingdings" pitchFamily="2" charset="2"/>
              </a:rPr>
              <a:t>2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.true</a:t>
            </a:r>
          </a:p>
          <a:p>
            <a:pPr eaLnBrk="1" hangingPunct="1">
              <a:buFontTx/>
              <a:buNone/>
            </a:pPr>
            <a:endParaRPr lang="el-GR" dirty="0" smtClean="0">
              <a:solidFill>
                <a:srgbClr val="0000CC"/>
              </a:solidFill>
            </a:endParaRPr>
          </a:p>
        </p:txBody>
      </p:sp>
      <p:sp>
        <p:nvSpPr>
          <p:cNvPr id="4" name="3 - TextBox"/>
          <p:cNvSpPr txBox="1"/>
          <p:nvPr/>
        </p:nvSpPr>
        <p:spPr>
          <a:xfrm>
            <a:off x="4857752" y="2643182"/>
            <a:ext cx="2263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>
                <a:solidFill>
                  <a:srgbClr val="008000"/>
                </a:solidFill>
              </a:rPr>
              <a:t>Μεταφορά  των τετράδων </a:t>
            </a:r>
          </a:p>
          <a:p>
            <a:r>
              <a:rPr lang="el-GR" sz="1400" dirty="0" smtClean="0">
                <a:solidFill>
                  <a:srgbClr val="008000"/>
                </a:solidFill>
              </a:rPr>
              <a:t>από τη λίστα </a:t>
            </a:r>
            <a:r>
              <a:rPr lang="en-US" sz="1400" dirty="0" smtClean="0">
                <a:solidFill>
                  <a:srgbClr val="008000"/>
                </a:solidFill>
              </a:rPr>
              <a:t>R</a:t>
            </a:r>
            <a:r>
              <a:rPr lang="el-GR" sz="1400" baseline="30000" dirty="0" smtClean="0">
                <a:solidFill>
                  <a:srgbClr val="008000"/>
                </a:solidFill>
              </a:rPr>
              <a:t>1</a:t>
            </a:r>
            <a:r>
              <a:rPr lang="en-US" sz="1400" dirty="0" smtClean="0">
                <a:solidFill>
                  <a:srgbClr val="008000"/>
                </a:solidFill>
              </a:rPr>
              <a:t> </a:t>
            </a:r>
            <a:r>
              <a:rPr lang="el-GR" sz="1400" dirty="0" smtClean="0">
                <a:solidFill>
                  <a:srgbClr val="008000"/>
                </a:solidFill>
              </a:rPr>
              <a:t>στη λίστα </a:t>
            </a:r>
            <a:r>
              <a:rPr lang="en-US" sz="1400" dirty="0" smtClean="0">
                <a:solidFill>
                  <a:srgbClr val="008000"/>
                </a:solidFill>
              </a:rPr>
              <a:t>Q</a:t>
            </a:r>
            <a:endParaRPr lang="el-GR" sz="1200" dirty="0">
              <a:solidFill>
                <a:srgbClr val="008000"/>
              </a:solidFill>
            </a:endParaRPr>
          </a:p>
        </p:txBody>
      </p:sp>
      <p:sp>
        <p:nvSpPr>
          <p:cNvPr id="5" name="4 - TextBox"/>
          <p:cNvSpPr txBox="1"/>
          <p:nvPr/>
        </p:nvSpPr>
        <p:spPr>
          <a:xfrm>
            <a:off x="5643570" y="3500438"/>
            <a:ext cx="2980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>
                <a:solidFill>
                  <a:srgbClr val="008000"/>
                </a:solidFill>
              </a:rPr>
              <a:t>Συμπλήρωση όσων τετράδων μπορούν</a:t>
            </a:r>
          </a:p>
          <a:p>
            <a:r>
              <a:rPr lang="el-GR" sz="1400" dirty="0" smtClean="0">
                <a:solidFill>
                  <a:srgbClr val="008000"/>
                </a:solidFill>
              </a:rPr>
              <a:t>να συμπληρωθούν μέσα στον κανόνα</a:t>
            </a:r>
            <a:endParaRPr lang="el-GR" sz="1200" dirty="0">
              <a:solidFill>
                <a:srgbClr val="008000"/>
              </a:solidFill>
            </a:endParaRPr>
          </a:p>
        </p:txBody>
      </p:sp>
      <p:sp>
        <p:nvSpPr>
          <p:cNvPr id="6" name="5 - TextBox"/>
          <p:cNvSpPr txBox="1"/>
          <p:nvPr/>
        </p:nvSpPr>
        <p:spPr>
          <a:xfrm>
            <a:off x="5500694" y="4786322"/>
            <a:ext cx="33634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>
                <a:solidFill>
                  <a:srgbClr val="008000"/>
                </a:solidFill>
              </a:rPr>
              <a:t>Συσσώρευση στη λίστα </a:t>
            </a:r>
            <a:r>
              <a:rPr lang="en-US" sz="1400" dirty="0" smtClean="0">
                <a:solidFill>
                  <a:srgbClr val="008000"/>
                </a:solidFill>
              </a:rPr>
              <a:t>false </a:t>
            </a:r>
            <a:r>
              <a:rPr lang="el-GR" sz="1400" dirty="0" smtClean="0">
                <a:solidFill>
                  <a:srgbClr val="008000"/>
                </a:solidFill>
              </a:rPr>
              <a:t>των τετράδων </a:t>
            </a:r>
            <a:endParaRPr lang="en-US" sz="1400" dirty="0" smtClean="0">
              <a:solidFill>
                <a:srgbClr val="008000"/>
              </a:solidFill>
            </a:endParaRPr>
          </a:p>
          <a:p>
            <a:r>
              <a:rPr lang="el-GR" sz="1400" dirty="0" smtClean="0">
                <a:solidFill>
                  <a:srgbClr val="008000"/>
                </a:solidFill>
              </a:rPr>
              <a:t>που δεν</a:t>
            </a:r>
            <a:r>
              <a:rPr lang="en-US" sz="1400" dirty="0" smtClean="0">
                <a:solidFill>
                  <a:srgbClr val="008000"/>
                </a:solidFill>
              </a:rPr>
              <a:t> </a:t>
            </a:r>
            <a:r>
              <a:rPr lang="el-GR" sz="1400" dirty="0" smtClean="0">
                <a:solidFill>
                  <a:srgbClr val="008000"/>
                </a:solidFill>
              </a:rPr>
              <a:t>μπορούν  να συμπληρωθούν </a:t>
            </a:r>
            <a:r>
              <a:rPr lang="en-US" sz="1400" dirty="0" smtClean="0">
                <a:solidFill>
                  <a:srgbClr val="008000"/>
                </a:solidFill>
              </a:rPr>
              <a:t> </a:t>
            </a:r>
            <a:r>
              <a:rPr lang="el-GR" sz="1400" dirty="0" smtClean="0">
                <a:solidFill>
                  <a:srgbClr val="008000"/>
                </a:solidFill>
              </a:rPr>
              <a:t>και</a:t>
            </a:r>
          </a:p>
          <a:p>
            <a:r>
              <a:rPr lang="el-GR" sz="1400" dirty="0" smtClean="0">
                <a:solidFill>
                  <a:srgbClr val="008000"/>
                </a:solidFill>
              </a:rPr>
              <a:t>αντιστοιχούν  σε  μη αληθή αποτίμηση </a:t>
            </a:r>
          </a:p>
          <a:p>
            <a:r>
              <a:rPr lang="el-GR" sz="1400" dirty="0" smtClean="0">
                <a:solidFill>
                  <a:srgbClr val="008000"/>
                </a:solidFill>
              </a:rPr>
              <a:t>λογικής παράστασης</a:t>
            </a:r>
          </a:p>
        </p:txBody>
      </p:sp>
      <p:sp>
        <p:nvSpPr>
          <p:cNvPr id="7" name="6 - TextBox"/>
          <p:cNvSpPr txBox="1"/>
          <p:nvPr/>
        </p:nvSpPr>
        <p:spPr>
          <a:xfrm>
            <a:off x="1357290" y="5643578"/>
            <a:ext cx="33554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>
                <a:solidFill>
                  <a:srgbClr val="008000"/>
                </a:solidFill>
              </a:rPr>
              <a:t>Η λίστα  </a:t>
            </a:r>
            <a:r>
              <a:rPr lang="en-US" sz="1400" dirty="0" smtClean="0">
                <a:solidFill>
                  <a:srgbClr val="008000"/>
                </a:solidFill>
              </a:rPr>
              <a:t>true </a:t>
            </a:r>
            <a:r>
              <a:rPr lang="el-GR" sz="1400" dirty="0" smtClean="0">
                <a:solidFill>
                  <a:srgbClr val="008000"/>
                </a:solidFill>
              </a:rPr>
              <a:t>περιέχει την τετράδα η οποία</a:t>
            </a:r>
          </a:p>
          <a:p>
            <a:r>
              <a:rPr lang="el-GR" sz="1400" dirty="0" smtClean="0">
                <a:solidFill>
                  <a:srgbClr val="008000"/>
                </a:solidFill>
              </a:rPr>
              <a:t>αντιστοιχεί σε στη</a:t>
            </a:r>
            <a:r>
              <a:rPr lang="en-US" sz="1400" dirty="0" smtClean="0">
                <a:solidFill>
                  <a:srgbClr val="008000"/>
                </a:solidFill>
              </a:rPr>
              <a:t>n</a:t>
            </a:r>
            <a:r>
              <a:rPr lang="el-GR" sz="1400" dirty="0" smtClean="0">
                <a:solidFill>
                  <a:srgbClr val="008000"/>
                </a:solidFill>
              </a:rPr>
              <a:t> αληθή αποτίμηση της</a:t>
            </a:r>
          </a:p>
          <a:p>
            <a:r>
              <a:rPr lang="el-GR" sz="1400" dirty="0" smtClean="0">
                <a:solidFill>
                  <a:srgbClr val="008000"/>
                </a:solidFill>
              </a:rPr>
              <a:t>λογικής παράστασης</a:t>
            </a:r>
            <a:endParaRPr lang="el-GR" sz="1200" dirty="0" smtClean="0">
              <a:solidFill>
                <a:srgbClr val="00800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4286248" y="2857496"/>
            <a:ext cx="609592" cy="214314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l-GR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86248" y="2857496"/>
            <a:ext cx="642942" cy="64294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l-GR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5429256" y="3714752"/>
            <a:ext cx="180964" cy="214314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l-GR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 flipV="1">
            <a:off x="4786314" y="4786322"/>
            <a:ext cx="681030" cy="28575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l-GR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 flipV="1">
            <a:off x="4000496" y="5214950"/>
            <a:ext cx="180964" cy="35719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dirty="0" smtClean="0"/>
              <a:t>Λογικές Παραστάσεις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ym typeface="Wingdings" pitchFamily="2" charset="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ym typeface="Wingdings" pitchFamily="2" charset="2"/>
              </a:rPr>
              <a:t>	R </a:t>
            </a:r>
            <a:r>
              <a:rPr lang="el-GR" sz="1800" b="1" dirty="0" smtClean="0"/>
              <a:t>-&gt;</a:t>
            </a:r>
            <a:r>
              <a:rPr lang="en-US" sz="1800" b="1" dirty="0" smtClean="0">
                <a:sym typeface="Wingdings" pitchFamily="2" charset="2"/>
              </a:rPr>
              <a:t> ( B ) 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		</a:t>
            </a:r>
            <a:endParaRPr lang="en-US" sz="2000" dirty="0" smtClean="0">
              <a:solidFill>
                <a:srgbClr val="F7F739"/>
              </a:solidFill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ym typeface="Wingdings" pitchFamily="2" charset="2"/>
              </a:rPr>
              <a:t>	</a:t>
            </a:r>
            <a:endParaRPr lang="el-GR" sz="2000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dirty="0" smtClean="0"/>
              <a:t>Λογικές Παραστάσεις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ym typeface="Wingdings" pitchFamily="2" charset="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ym typeface="Wingdings" pitchFamily="2" charset="2"/>
              </a:rPr>
              <a:t>	R </a:t>
            </a:r>
            <a:r>
              <a:rPr lang="el-GR" sz="1800" b="1" dirty="0" smtClean="0"/>
              <a:t>-&gt;</a:t>
            </a:r>
            <a:r>
              <a:rPr lang="en-US" sz="1800" b="1" dirty="0" smtClean="0">
                <a:sym typeface="Wingdings" pitchFamily="2" charset="2"/>
              </a:rPr>
              <a:t> ( B ) 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{P</a:t>
            </a:r>
            <a:r>
              <a:rPr lang="en-US" sz="1800" b="1" baseline="-2500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}</a:t>
            </a:r>
            <a:r>
              <a:rPr lang="en-US" sz="1800" b="1" dirty="0" smtClean="0">
                <a:solidFill>
                  <a:srgbClr val="F7F739"/>
                </a:solidFill>
                <a:sym typeface="Wingdings" pitchFamily="2" charset="2"/>
              </a:rPr>
              <a:t> </a:t>
            </a:r>
            <a:endParaRPr lang="en-US" sz="1800" b="1" dirty="0" smtClean="0"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		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{P</a:t>
            </a:r>
            <a:r>
              <a:rPr lang="en-US" sz="2000" b="1" baseline="-2500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}: 	</a:t>
            </a:r>
            <a:r>
              <a:rPr lang="en-US" sz="2000" b="1" dirty="0" err="1" smtClean="0">
                <a:solidFill>
                  <a:srgbClr val="0000CC"/>
                </a:solidFill>
                <a:sym typeface="Wingdings" pitchFamily="2" charset="2"/>
              </a:rPr>
              <a:t>R.true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=</a:t>
            </a:r>
            <a:r>
              <a:rPr lang="en-US" sz="2000" b="1" dirty="0" err="1" smtClean="0">
                <a:solidFill>
                  <a:srgbClr val="0000CC"/>
                </a:solidFill>
                <a:sym typeface="Wingdings" pitchFamily="2" charset="2"/>
              </a:rPr>
              <a:t>B.true</a:t>
            </a:r>
            <a:endParaRPr lang="en-US" sz="2000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			</a:t>
            </a:r>
            <a:r>
              <a:rPr lang="en-US" sz="2000" b="1" dirty="0" err="1" smtClean="0">
                <a:solidFill>
                  <a:srgbClr val="0000CC"/>
                </a:solidFill>
                <a:sym typeface="Wingdings" pitchFamily="2" charset="2"/>
              </a:rPr>
              <a:t>R.false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=</a:t>
            </a:r>
            <a:r>
              <a:rPr lang="en-US" sz="2000" b="1" dirty="0" err="1" smtClean="0">
                <a:solidFill>
                  <a:srgbClr val="0000CC"/>
                </a:solidFill>
                <a:sym typeface="Wingdings" pitchFamily="2" charset="2"/>
              </a:rPr>
              <a:t>B.false</a:t>
            </a:r>
            <a:endParaRPr lang="en-US" sz="2000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rgbClr val="F7F739"/>
              </a:solidFill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ym typeface="Wingdings" pitchFamily="2" charset="2"/>
              </a:rPr>
              <a:t>	</a:t>
            </a:r>
            <a:endParaRPr lang="el-GR" sz="2000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4" name="3 - TextBox"/>
          <p:cNvSpPr txBox="1"/>
          <p:nvPr/>
        </p:nvSpPr>
        <p:spPr>
          <a:xfrm>
            <a:off x="4786314" y="3214686"/>
            <a:ext cx="2194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>
                <a:solidFill>
                  <a:srgbClr val="008000"/>
                </a:solidFill>
              </a:rPr>
              <a:t>Μεταφορά  των τετράδων </a:t>
            </a:r>
          </a:p>
          <a:p>
            <a:r>
              <a:rPr lang="el-GR" sz="1400" dirty="0" smtClean="0">
                <a:solidFill>
                  <a:srgbClr val="008000"/>
                </a:solidFill>
              </a:rPr>
              <a:t>από τη λίστα </a:t>
            </a:r>
            <a:r>
              <a:rPr lang="en-US" sz="1400" dirty="0" smtClean="0">
                <a:solidFill>
                  <a:srgbClr val="008000"/>
                </a:solidFill>
              </a:rPr>
              <a:t>B </a:t>
            </a:r>
            <a:r>
              <a:rPr lang="el-GR" sz="1400" dirty="0" smtClean="0">
                <a:solidFill>
                  <a:srgbClr val="008000"/>
                </a:solidFill>
              </a:rPr>
              <a:t>στη λίστα </a:t>
            </a:r>
            <a:r>
              <a:rPr lang="en-US" sz="1400" dirty="0" smtClean="0">
                <a:solidFill>
                  <a:srgbClr val="008000"/>
                </a:solidFill>
              </a:rPr>
              <a:t>R</a:t>
            </a:r>
            <a:endParaRPr lang="el-GR" sz="1200" dirty="0">
              <a:solidFill>
                <a:srgbClr val="008000"/>
              </a:solidFill>
            </a:endParaRPr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 flipH="1">
            <a:off x="4214810" y="3429000"/>
            <a:ext cx="609592" cy="214314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l-GR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 flipH="1">
            <a:off x="4214810" y="3429000"/>
            <a:ext cx="642942" cy="64294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smtClean="0"/>
              <a:t>Αρχή και Τέλος </a:t>
            </a:r>
            <a:r>
              <a:rPr lang="en-US" smtClean="0"/>
              <a:t>Block</a:t>
            </a:r>
            <a:endParaRPr lang="el-GR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42910" y="2000240"/>
            <a:ext cx="328614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b="1" kern="0" dirty="0" smtClean="0">
                <a:latin typeface="+mn-lt"/>
                <a:cs typeface="Times New Roman" pitchFamily="18" charset="0"/>
              </a:rPr>
              <a:t>program</a:t>
            </a:r>
            <a:r>
              <a:rPr lang="en-US" sz="1600" kern="0" dirty="0" smtClean="0">
                <a:latin typeface="+mn-lt"/>
                <a:cs typeface="Times New Roman" pitchFamily="18" charset="0"/>
              </a:rPr>
              <a:t> P</a:t>
            </a:r>
          </a:p>
          <a:p>
            <a:pPr marL="3600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dirty="0" smtClean="0">
                <a:latin typeface="+mn-lt"/>
                <a:cs typeface="Times New Roman" pitchFamily="18" charset="0"/>
              </a:rPr>
              <a:t>	</a:t>
            </a:r>
            <a:r>
              <a:rPr lang="en-US" sz="1600" b="1" kern="0" dirty="0" smtClean="0">
                <a:latin typeface="+mn-lt"/>
                <a:cs typeface="Times New Roman" pitchFamily="18" charset="0"/>
              </a:rPr>
              <a:t>function</a:t>
            </a:r>
            <a:r>
              <a:rPr lang="en-US" sz="1600" kern="0" dirty="0" smtClean="0">
                <a:latin typeface="+mn-lt"/>
                <a:cs typeface="Times New Roman" pitchFamily="18" charset="0"/>
              </a:rPr>
              <a:t> a</a:t>
            </a:r>
            <a:r>
              <a:rPr lang="en-US" sz="1600" b="1" kern="0" dirty="0" smtClean="0">
                <a:latin typeface="+mn-lt"/>
                <a:cs typeface="Times New Roman" pitchFamily="18" charset="0"/>
              </a:rPr>
              <a:t>()</a:t>
            </a:r>
          </a:p>
          <a:p>
            <a:pPr marL="3600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		{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code for a }</a:t>
            </a:r>
          </a:p>
          <a:p>
            <a:pPr marL="3600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baseline="0" dirty="0" smtClean="0">
                <a:latin typeface="+mn-lt"/>
                <a:cs typeface="Times New Roman" pitchFamily="18" charset="0"/>
              </a:rPr>
              <a:t>	</a:t>
            </a:r>
            <a:r>
              <a:rPr lang="en-US" sz="1600" b="1" kern="0" baseline="0" dirty="0" smtClean="0">
                <a:latin typeface="+mn-lt"/>
                <a:cs typeface="Times New Roman" pitchFamily="18" charset="0"/>
              </a:rPr>
              <a:t>function</a:t>
            </a:r>
            <a:r>
              <a:rPr lang="en-US" sz="1600" kern="0" dirty="0" smtClean="0">
                <a:latin typeface="+mn-lt"/>
                <a:cs typeface="Times New Roman" pitchFamily="18" charset="0"/>
              </a:rPr>
              <a:t> b</a:t>
            </a:r>
            <a:r>
              <a:rPr lang="en-US" sz="1600" b="1" kern="0" dirty="0" smtClean="0">
                <a:latin typeface="+mn-lt"/>
                <a:cs typeface="Times New Roman" pitchFamily="18" charset="0"/>
              </a:rPr>
              <a:t>()</a:t>
            </a:r>
          </a:p>
          <a:p>
            <a:pPr marL="3600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		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{ code for b }</a:t>
            </a:r>
          </a:p>
          <a:p>
            <a:pPr marL="3600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r>
              <a:rPr lang="en-US" sz="1600" kern="0" baseline="0" dirty="0" smtClean="0">
                <a:latin typeface="+mn-lt"/>
                <a:cs typeface="Times New Roman" pitchFamily="18" charset="0"/>
              </a:rPr>
              <a:t>{</a:t>
            </a:r>
            <a:r>
              <a:rPr lang="en-US" sz="1600" kern="0" dirty="0" smtClean="0">
                <a:latin typeface="+mn-lt"/>
                <a:cs typeface="Times New Roman" pitchFamily="18" charset="0"/>
              </a:rPr>
              <a:t> code for P }</a:t>
            </a:r>
          </a:p>
          <a:p>
            <a:pPr marL="3600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3600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43438" y="2071678"/>
            <a:ext cx="3286148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lvl="0" indent="-342900">
              <a:lnSpc>
                <a:spcPct val="150000"/>
              </a:lnSpc>
              <a:spcBef>
                <a:spcPts val="0"/>
              </a:spcBef>
              <a:buSzPct val="50000"/>
              <a:defRPr/>
            </a:pPr>
            <a:r>
              <a:rPr lang="en-US" sz="1600" kern="0" dirty="0" smtClean="0">
                <a:cs typeface="Times New Roman" pitchFamily="18" charset="0"/>
              </a:rPr>
              <a:t>	</a:t>
            </a:r>
            <a:r>
              <a:rPr lang="en-US" sz="1600" kern="0" dirty="0" err="1" smtClean="0">
                <a:cs typeface="Times New Roman" pitchFamily="18" charset="0"/>
              </a:rPr>
              <a:t>begin_block</a:t>
            </a:r>
            <a:r>
              <a:rPr lang="en-US" sz="1600" kern="0" dirty="0" smtClean="0">
                <a:cs typeface="Times New Roman" pitchFamily="18" charset="0"/>
              </a:rPr>
              <a:t> a _ _</a:t>
            </a:r>
          </a:p>
          <a:p>
            <a:pPr marL="360000" lvl="0" indent="-342900">
              <a:lnSpc>
                <a:spcPct val="150000"/>
              </a:lnSpc>
              <a:spcBef>
                <a:spcPts val="0"/>
              </a:spcBef>
              <a:buSzPct val="50000"/>
              <a:defRPr/>
            </a:pPr>
            <a:r>
              <a:rPr lang="en-US" sz="1600" kern="0" dirty="0" smtClean="0">
                <a:cs typeface="Times New Roman" pitchFamily="18" charset="0"/>
              </a:rPr>
              <a:t>	… intermediate code for a</a:t>
            </a:r>
          </a:p>
          <a:p>
            <a:pPr marL="360000" lvl="0" indent="-342900">
              <a:lnSpc>
                <a:spcPct val="150000"/>
              </a:lnSpc>
              <a:spcBef>
                <a:spcPts val="0"/>
              </a:spcBef>
              <a:buSzPct val="50000"/>
              <a:defRPr/>
            </a:pPr>
            <a:r>
              <a:rPr lang="en-US" sz="1600" kern="0" dirty="0" smtClean="0">
                <a:cs typeface="Times New Roman" pitchFamily="18" charset="0"/>
              </a:rPr>
              <a:t>	</a:t>
            </a:r>
            <a:r>
              <a:rPr lang="en-US" sz="1600" kern="0" dirty="0" err="1" smtClean="0">
                <a:cs typeface="Times New Roman" pitchFamily="18" charset="0"/>
              </a:rPr>
              <a:t>end_block</a:t>
            </a:r>
            <a:r>
              <a:rPr lang="en-US" sz="1600" kern="0" dirty="0" smtClean="0">
                <a:cs typeface="Times New Roman" pitchFamily="18" charset="0"/>
              </a:rPr>
              <a:t> a _ _</a:t>
            </a:r>
          </a:p>
          <a:p>
            <a:pPr marL="360000" lvl="0" indent="-342900">
              <a:lnSpc>
                <a:spcPct val="150000"/>
              </a:lnSpc>
              <a:spcBef>
                <a:spcPts val="0"/>
              </a:spcBef>
              <a:buSzPct val="50000"/>
              <a:defRPr/>
            </a:pPr>
            <a:r>
              <a:rPr lang="en-US" sz="1600" kern="0" dirty="0" smtClean="0">
                <a:cs typeface="Times New Roman" pitchFamily="18" charset="0"/>
              </a:rPr>
              <a:t>	</a:t>
            </a:r>
            <a:r>
              <a:rPr lang="en-US" sz="1600" kern="0" dirty="0" err="1" smtClean="0">
                <a:cs typeface="Times New Roman" pitchFamily="18" charset="0"/>
              </a:rPr>
              <a:t>begin_block</a:t>
            </a:r>
            <a:r>
              <a:rPr lang="en-US" sz="1600" kern="0" dirty="0" smtClean="0">
                <a:cs typeface="Times New Roman" pitchFamily="18" charset="0"/>
              </a:rPr>
              <a:t> b _ _</a:t>
            </a:r>
          </a:p>
          <a:p>
            <a:pPr marL="360000" lvl="0" indent="-342900">
              <a:lnSpc>
                <a:spcPct val="150000"/>
              </a:lnSpc>
              <a:spcBef>
                <a:spcPts val="0"/>
              </a:spcBef>
              <a:buSzPct val="50000"/>
              <a:defRPr/>
            </a:pPr>
            <a:r>
              <a:rPr lang="en-US" sz="1600" kern="0" dirty="0" smtClean="0">
                <a:cs typeface="Times New Roman" pitchFamily="18" charset="0"/>
              </a:rPr>
              <a:t>	… intermediate code for b</a:t>
            </a:r>
          </a:p>
          <a:p>
            <a:pPr marL="360000" lvl="0" indent="-342900">
              <a:lnSpc>
                <a:spcPct val="150000"/>
              </a:lnSpc>
              <a:spcBef>
                <a:spcPts val="0"/>
              </a:spcBef>
              <a:buSzPct val="50000"/>
              <a:defRPr/>
            </a:pPr>
            <a:r>
              <a:rPr lang="en-US" sz="1600" kern="0" dirty="0" smtClean="0">
                <a:cs typeface="Times New Roman" pitchFamily="18" charset="0"/>
              </a:rPr>
              <a:t>	</a:t>
            </a:r>
            <a:r>
              <a:rPr lang="en-US" sz="1600" kern="0" dirty="0" err="1" smtClean="0">
                <a:cs typeface="Times New Roman" pitchFamily="18" charset="0"/>
              </a:rPr>
              <a:t>end_block</a:t>
            </a:r>
            <a:r>
              <a:rPr lang="en-US" sz="1600" kern="0" dirty="0" smtClean="0">
                <a:cs typeface="Times New Roman" pitchFamily="18" charset="0"/>
              </a:rPr>
              <a:t> b _ _</a:t>
            </a:r>
          </a:p>
          <a:p>
            <a:pPr marL="360000" lvl="0" indent="-342900">
              <a:lnSpc>
                <a:spcPct val="150000"/>
              </a:lnSpc>
              <a:spcBef>
                <a:spcPts val="0"/>
              </a:spcBef>
              <a:buSzPct val="50000"/>
              <a:defRPr/>
            </a:pPr>
            <a:r>
              <a:rPr lang="en-US" sz="1600" kern="0" dirty="0" smtClean="0">
                <a:cs typeface="Times New Roman" pitchFamily="18" charset="0"/>
              </a:rPr>
              <a:t>	</a:t>
            </a:r>
            <a:r>
              <a:rPr lang="en-US" sz="1600" kern="0" dirty="0" err="1" smtClean="0">
                <a:cs typeface="Times New Roman" pitchFamily="18" charset="0"/>
              </a:rPr>
              <a:t>begin_block</a:t>
            </a:r>
            <a:r>
              <a:rPr lang="en-US" sz="1600" kern="0" dirty="0" smtClean="0">
                <a:cs typeface="Times New Roman" pitchFamily="18" charset="0"/>
              </a:rPr>
              <a:t> P _ _</a:t>
            </a:r>
          </a:p>
          <a:p>
            <a:pPr marL="360000" lvl="0" indent="-342900">
              <a:lnSpc>
                <a:spcPct val="150000"/>
              </a:lnSpc>
              <a:spcBef>
                <a:spcPts val="0"/>
              </a:spcBef>
              <a:buSzPct val="50000"/>
              <a:defRPr/>
            </a:pPr>
            <a:r>
              <a:rPr lang="en-US" sz="1600" kern="0" dirty="0" smtClean="0">
                <a:cs typeface="Times New Roman" pitchFamily="18" charset="0"/>
              </a:rPr>
              <a:t>	… intermediate code for P</a:t>
            </a:r>
          </a:p>
          <a:p>
            <a:pPr marL="360000" lvl="0" indent="-342900">
              <a:lnSpc>
                <a:spcPct val="150000"/>
              </a:lnSpc>
              <a:spcBef>
                <a:spcPts val="0"/>
              </a:spcBef>
              <a:buSzPct val="50000"/>
              <a:defRPr/>
            </a:pPr>
            <a:r>
              <a:rPr lang="en-US" sz="1600" kern="0" dirty="0" smtClean="0">
                <a:cs typeface="Times New Roman" pitchFamily="18" charset="0"/>
              </a:rPr>
              <a:t>	halt _ _ _ </a:t>
            </a:r>
          </a:p>
          <a:p>
            <a:pPr marL="360000" lvl="0" indent="-342900">
              <a:lnSpc>
                <a:spcPct val="150000"/>
              </a:lnSpc>
              <a:spcBef>
                <a:spcPts val="0"/>
              </a:spcBef>
              <a:buSzPct val="50000"/>
              <a:defRPr/>
            </a:pPr>
            <a:r>
              <a:rPr lang="en-US" sz="1600" kern="0" dirty="0" smtClean="0">
                <a:cs typeface="Times New Roman" pitchFamily="18" charset="0"/>
              </a:rPr>
              <a:t>	</a:t>
            </a:r>
            <a:r>
              <a:rPr lang="en-US" sz="1600" kern="0" dirty="0" err="1" smtClean="0">
                <a:cs typeface="Times New Roman" pitchFamily="18" charset="0"/>
              </a:rPr>
              <a:t>end_block</a:t>
            </a:r>
            <a:r>
              <a:rPr lang="en-US" sz="1600" kern="0" dirty="0" smtClean="0">
                <a:cs typeface="Times New Roman" pitchFamily="18" charset="0"/>
              </a:rPr>
              <a:t> P _ _</a:t>
            </a:r>
          </a:p>
          <a:p>
            <a:pPr marL="3600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endParaRPr lang="en-US" sz="1600" kern="0" dirty="0" smtClean="0">
              <a:latin typeface="+mn-lt"/>
              <a:cs typeface="Times New Roman" pitchFamily="18" charset="0"/>
            </a:endParaRPr>
          </a:p>
          <a:p>
            <a:pPr marL="3600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50000"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</p:txBody>
      </p:sp>
      <p:cxnSp>
        <p:nvCxnSpPr>
          <p:cNvPr id="8" name="7 - Ευθύγραμμο βέλος σύνδεσης"/>
          <p:cNvCxnSpPr/>
          <p:nvPr/>
        </p:nvCxnSpPr>
        <p:spPr bwMode="auto">
          <a:xfrm>
            <a:off x="3286116" y="3286124"/>
            <a:ext cx="1357322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dirty="0" smtClean="0"/>
              <a:t>Λογικές Παραστάσεις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ym typeface="Wingdings" pitchFamily="2" charset="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ym typeface="Wingdings" pitchFamily="2" charset="2"/>
              </a:rPr>
              <a:t>	R </a:t>
            </a:r>
            <a:r>
              <a:rPr lang="el-GR" sz="1800" b="1" dirty="0" smtClean="0"/>
              <a:t>-&gt;</a:t>
            </a:r>
            <a:r>
              <a:rPr lang="en-US" sz="1800" b="1" dirty="0" smtClean="0"/>
              <a:t>not</a:t>
            </a:r>
            <a:r>
              <a:rPr lang="en-US" sz="1800" b="1" dirty="0" smtClean="0">
                <a:sym typeface="Wingdings" pitchFamily="2" charset="2"/>
              </a:rPr>
              <a:t> ( B ) 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		</a:t>
            </a:r>
            <a:endParaRPr lang="en-US" sz="2000" dirty="0" smtClean="0">
              <a:solidFill>
                <a:srgbClr val="F7F739"/>
              </a:solidFill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ym typeface="Wingdings" pitchFamily="2" charset="2"/>
              </a:rPr>
              <a:t>	</a:t>
            </a:r>
            <a:endParaRPr lang="el-GR" sz="2000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dirty="0" smtClean="0"/>
              <a:t>Λογικές Παραστάσεις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ym typeface="Wingdings" pitchFamily="2" charset="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ym typeface="Wingdings" pitchFamily="2" charset="2"/>
              </a:rPr>
              <a:t>	R </a:t>
            </a:r>
            <a:r>
              <a:rPr lang="el-GR" sz="1800" b="1" dirty="0" smtClean="0"/>
              <a:t>-&gt;</a:t>
            </a:r>
            <a:r>
              <a:rPr lang="en-US" sz="1800" b="1" dirty="0" smtClean="0">
                <a:sym typeface="Wingdings" pitchFamily="2" charset="2"/>
              </a:rPr>
              <a:t> not ( B ) 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{P</a:t>
            </a:r>
            <a:r>
              <a:rPr lang="en-US" sz="1800" b="1" baseline="-2500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}</a:t>
            </a:r>
            <a:r>
              <a:rPr lang="en-US" sz="1800" b="1" dirty="0" smtClean="0">
                <a:solidFill>
                  <a:srgbClr val="F7F739"/>
                </a:solidFill>
                <a:sym typeface="Wingdings" pitchFamily="2" charset="2"/>
              </a:rPr>
              <a:t> </a:t>
            </a:r>
            <a:endParaRPr lang="en-US" sz="1800" b="1" dirty="0" smtClean="0"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		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{P</a:t>
            </a:r>
            <a:r>
              <a:rPr lang="en-US" sz="2000" b="1" baseline="-2500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}: 	</a:t>
            </a:r>
            <a:r>
              <a:rPr lang="en-US" sz="2000" b="1" dirty="0" err="1" smtClean="0">
                <a:solidFill>
                  <a:srgbClr val="0000CC"/>
                </a:solidFill>
                <a:sym typeface="Wingdings" pitchFamily="2" charset="2"/>
              </a:rPr>
              <a:t>R.true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=</a:t>
            </a:r>
            <a:r>
              <a:rPr lang="en-US" sz="2000" b="1" dirty="0" err="1" smtClean="0">
                <a:solidFill>
                  <a:srgbClr val="0000CC"/>
                </a:solidFill>
                <a:sym typeface="Wingdings" pitchFamily="2" charset="2"/>
              </a:rPr>
              <a:t>B.false</a:t>
            </a:r>
            <a:endParaRPr lang="en-US" sz="2000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			</a:t>
            </a:r>
            <a:r>
              <a:rPr lang="en-US" sz="2000" b="1" dirty="0" err="1" smtClean="0">
                <a:solidFill>
                  <a:srgbClr val="0000CC"/>
                </a:solidFill>
                <a:sym typeface="Wingdings" pitchFamily="2" charset="2"/>
              </a:rPr>
              <a:t>R.false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=</a:t>
            </a:r>
            <a:r>
              <a:rPr lang="en-US" sz="2000" b="1" dirty="0" err="1" smtClean="0">
                <a:solidFill>
                  <a:srgbClr val="0000CC"/>
                </a:solidFill>
                <a:sym typeface="Wingdings" pitchFamily="2" charset="2"/>
              </a:rPr>
              <a:t>B.true</a:t>
            </a:r>
            <a:endParaRPr lang="en-US" sz="2000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eaLnBrk="1" hangingPunct="1">
              <a:buFontTx/>
              <a:buNone/>
            </a:pPr>
            <a:endParaRPr lang="en-US" sz="2000" dirty="0" smtClean="0">
              <a:solidFill>
                <a:srgbClr val="F7F739"/>
              </a:solidFill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ym typeface="Wingdings" pitchFamily="2" charset="2"/>
              </a:rPr>
              <a:t>	</a:t>
            </a:r>
            <a:endParaRPr lang="el-GR" sz="2000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4" name="3 - TextBox"/>
          <p:cNvSpPr txBox="1"/>
          <p:nvPr/>
        </p:nvSpPr>
        <p:spPr>
          <a:xfrm>
            <a:off x="4786314" y="3214686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>
                <a:solidFill>
                  <a:srgbClr val="008000"/>
                </a:solidFill>
              </a:rPr>
              <a:t>Αντιστροφή και μεταφορά</a:t>
            </a:r>
          </a:p>
          <a:p>
            <a:r>
              <a:rPr lang="el-GR" sz="1400" dirty="0" smtClean="0">
                <a:solidFill>
                  <a:srgbClr val="008000"/>
                </a:solidFill>
              </a:rPr>
              <a:t>τετράδων από τη λίστα </a:t>
            </a:r>
            <a:r>
              <a:rPr lang="en-US" sz="1400" dirty="0" smtClean="0">
                <a:solidFill>
                  <a:srgbClr val="008000"/>
                </a:solidFill>
              </a:rPr>
              <a:t>B </a:t>
            </a:r>
            <a:r>
              <a:rPr lang="el-GR" sz="1400" dirty="0" smtClean="0">
                <a:solidFill>
                  <a:srgbClr val="008000"/>
                </a:solidFill>
              </a:rPr>
              <a:t>στη λίστα </a:t>
            </a:r>
            <a:r>
              <a:rPr lang="en-US" sz="1400" dirty="0" smtClean="0">
                <a:solidFill>
                  <a:srgbClr val="008000"/>
                </a:solidFill>
              </a:rPr>
              <a:t>R</a:t>
            </a:r>
            <a:endParaRPr lang="el-GR" sz="1200" dirty="0">
              <a:solidFill>
                <a:srgbClr val="008000"/>
              </a:solidFill>
            </a:endParaRPr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 flipH="1">
            <a:off x="4214810" y="3429000"/>
            <a:ext cx="609592" cy="214314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l-GR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 flipH="1">
            <a:off x="4214810" y="3429000"/>
            <a:ext cx="642942" cy="64294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smtClean="0"/>
              <a:t>Λογικές Παραστάσεις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z="2000" dirty="0" smtClean="0">
              <a:solidFill>
                <a:srgbClr val="F7F739"/>
              </a:solidFill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b="1" dirty="0" smtClean="0">
                <a:sym typeface="Wingdings" pitchFamily="2" charset="2"/>
              </a:rPr>
              <a:t>	</a:t>
            </a:r>
            <a:r>
              <a:rPr lang="en-US" sz="1800" b="1" dirty="0" smtClean="0">
                <a:sym typeface="Wingdings" pitchFamily="2" charset="2"/>
              </a:rPr>
              <a:t>R </a:t>
            </a:r>
            <a:r>
              <a:rPr lang="el-GR" sz="1800" b="1" dirty="0" smtClean="0"/>
              <a:t>-&gt;</a:t>
            </a:r>
            <a:r>
              <a:rPr lang="en-US" sz="1800" b="1" dirty="0" smtClean="0">
                <a:sym typeface="Wingdings" pitchFamily="2" charset="2"/>
              </a:rPr>
              <a:t> E</a:t>
            </a:r>
            <a:r>
              <a:rPr lang="en-US" sz="1800" b="1" baseline="30000" dirty="0" smtClean="0">
                <a:sym typeface="Wingdings" pitchFamily="2" charset="2"/>
              </a:rPr>
              <a:t>1</a:t>
            </a:r>
            <a:r>
              <a:rPr lang="en-US" sz="1800" b="1" dirty="0" smtClean="0">
                <a:sym typeface="Wingdings" pitchFamily="2" charset="2"/>
              </a:rPr>
              <a:t> </a:t>
            </a:r>
            <a:r>
              <a:rPr lang="en-US" sz="1800" b="1" dirty="0" err="1" smtClean="0">
                <a:sym typeface="Wingdings" pitchFamily="2" charset="2"/>
              </a:rPr>
              <a:t>relop</a:t>
            </a:r>
            <a:r>
              <a:rPr lang="en-US" sz="1800" b="1" dirty="0" smtClean="0">
                <a:sym typeface="Wingdings" pitchFamily="2" charset="2"/>
              </a:rPr>
              <a:t> E</a:t>
            </a:r>
            <a:r>
              <a:rPr lang="en-US" sz="1800" b="1" baseline="30000" dirty="0" smtClean="0">
                <a:sym typeface="Wingdings" pitchFamily="2" charset="2"/>
              </a:rPr>
              <a:t>2</a:t>
            </a:r>
            <a:r>
              <a:rPr lang="en-US" sz="1800" b="1" dirty="0" smtClean="0">
                <a:sym typeface="Wingdings" pitchFamily="2" charset="2"/>
              </a:rPr>
              <a:t> 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{P</a:t>
            </a:r>
            <a:r>
              <a:rPr lang="en-US" sz="1800" b="1" baseline="-2500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}</a:t>
            </a:r>
            <a:endParaRPr lang="en-US" sz="2000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	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	</a:t>
            </a:r>
            <a:endParaRPr lang="el-GR" sz="2000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smtClean="0"/>
              <a:t>Λογικές Παραστάσεις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z="2000" dirty="0" smtClean="0">
              <a:solidFill>
                <a:srgbClr val="F7F739"/>
              </a:solidFill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b="1" dirty="0" smtClean="0">
                <a:sym typeface="Wingdings" pitchFamily="2" charset="2"/>
              </a:rPr>
              <a:t>	</a:t>
            </a:r>
            <a:r>
              <a:rPr lang="en-US" sz="1800" b="1" dirty="0" smtClean="0">
                <a:sym typeface="Wingdings" pitchFamily="2" charset="2"/>
              </a:rPr>
              <a:t>R </a:t>
            </a:r>
            <a:r>
              <a:rPr lang="el-GR" sz="1800" b="1" dirty="0" smtClean="0"/>
              <a:t>-&gt;</a:t>
            </a:r>
            <a:r>
              <a:rPr lang="en-US" sz="1800" b="1" dirty="0" smtClean="0">
                <a:sym typeface="Wingdings" pitchFamily="2" charset="2"/>
              </a:rPr>
              <a:t> E</a:t>
            </a:r>
            <a:r>
              <a:rPr lang="en-US" sz="1800" b="1" baseline="30000" dirty="0" smtClean="0">
                <a:sym typeface="Wingdings" pitchFamily="2" charset="2"/>
              </a:rPr>
              <a:t>1</a:t>
            </a:r>
            <a:r>
              <a:rPr lang="en-US" sz="1800" b="1" dirty="0" smtClean="0">
                <a:sym typeface="Wingdings" pitchFamily="2" charset="2"/>
              </a:rPr>
              <a:t> </a:t>
            </a:r>
            <a:r>
              <a:rPr lang="en-US" sz="1800" b="1" dirty="0" err="1" smtClean="0">
                <a:sym typeface="Wingdings" pitchFamily="2" charset="2"/>
              </a:rPr>
              <a:t>relop</a:t>
            </a:r>
            <a:r>
              <a:rPr lang="en-US" sz="1800" b="1" dirty="0" smtClean="0">
                <a:sym typeface="Wingdings" pitchFamily="2" charset="2"/>
              </a:rPr>
              <a:t> E</a:t>
            </a:r>
            <a:r>
              <a:rPr lang="en-US" sz="1800" b="1" baseline="30000" dirty="0" smtClean="0">
                <a:sym typeface="Wingdings" pitchFamily="2" charset="2"/>
              </a:rPr>
              <a:t>2</a:t>
            </a:r>
            <a:r>
              <a:rPr lang="en-US" sz="1800" b="1" dirty="0" smtClean="0">
                <a:sym typeface="Wingdings" pitchFamily="2" charset="2"/>
              </a:rPr>
              <a:t> 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{P</a:t>
            </a:r>
            <a:r>
              <a:rPr lang="en-US" sz="1800" b="1" baseline="-2500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}</a:t>
            </a:r>
            <a:endParaRPr lang="en-US" sz="2000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	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	{P</a:t>
            </a:r>
            <a:r>
              <a:rPr lang="en-US" sz="1800" b="1" baseline="-2500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}: 	</a:t>
            </a:r>
            <a:r>
              <a:rPr lang="en-US" sz="1800" b="1" dirty="0" err="1" smtClean="0">
                <a:solidFill>
                  <a:srgbClr val="0000CC"/>
                </a:solidFill>
                <a:sym typeface="Wingdings" pitchFamily="2" charset="2"/>
              </a:rPr>
              <a:t>R.true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=</a:t>
            </a:r>
            <a:r>
              <a:rPr lang="en-US" sz="1800" b="1" dirty="0" err="1" smtClean="0">
                <a:solidFill>
                  <a:srgbClr val="0000CC"/>
                </a:solidFill>
                <a:sym typeface="Wingdings" pitchFamily="2" charset="2"/>
              </a:rPr>
              <a:t>makelist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(</a:t>
            </a:r>
            <a:r>
              <a:rPr lang="en-US" sz="1800" b="1" dirty="0" err="1" smtClean="0">
                <a:solidFill>
                  <a:srgbClr val="0000CC"/>
                </a:solidFill>
                <a:sym typeface="Wingdings" pitchFamily="2" charset="2"/>
              </a:rPr>
              <a:t>nextquad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())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			</a:t>
            </a:r>
            <a:r>
              <a:rPr lang="en-US" sz="1800" b="1" dirty="0" err="1" smtClean="0">
                <a:solidFill>
                  <a:srgbClr val="0000CC"/>
                </a:solidFill>
                <a:sym typeface="Wingdings" pitchFamily="2" charset="2"/>
              </a:rPr>
              <a:t>genQuad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(</a:t>
            </a:r>
            <a:r>
              <a:rPr lang="en-US" sz="1800" b="1" dirty="0" err="1" smtClean="0">
                <a:solidFill>
                  <a:srgbClr val="0000CC"/>
                </a:solidFill>
                <a:sym typeface="Wingdings" pitchFamily="2" charset="2"/>
              </a:rPr>
              <a:t>relop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, E</a:t>
            </a:r>
            <a:r>
              <a:rPr lang="en-US" sz="1800" b="1" baseline="30000" dirty="0" smtClean="0">
                <a:solidFill>
                  <a:srgbClr val="0000CC"/>
                </a:solidFill>
                <a:sym typeface="Wingdings" pitchFamily="2" charset="2"/>
              </a:rPr>
              <a:t>1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.place, E</a:t>
            </a:r>
            <a:r>
              <a:rPr lang="en-US" sz="1800" b="1" baseline="30000" dirty="0" smtClean="0">
                <a:solidFill>
                  <a:srgbClr val="0000CC"/>
                </a:solidFill>
                <a:sym typeface="Wingdings" pitchFamily="2" charset="2"/>
              </a:rPr>
              <a:t>2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.place, “_”)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			</a:t>
            </a:r>
            <a:r>
              <a:rPr lang="en-US" sz="1800" b="1" dirty="0" err="1" smtClean="0">
                <a:solidFill>
                  <a:srgbClr val="0000CC"/>
                </a:solidFill>
                <a:sym typeface="Wingdings" pitchFamily="2" charset="2"/>
              </a:rPr>
              <a:t>R.false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=</a:t>
            </a:r>
            <a:r>
              <a:rPr lang="en-US" sz="1800" b="1" dirty="0" err="1" smtClean="0">
                <a:solidFill>
                  <a:srgbClr val="0000CC"/>
                </a:solidFill>
                <a:sym typeface="Wingdings" pitchFamily="2" charset="2"/>
              </a:rPr>
              <a:t>makelist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(</a:t>
            </a:r>
            <a:r>
              <a:rPr lang="en-US" sz="1800" b="1" dirty="0" err="1" smtClean="0">
                <a:solidFill>
                  <a:srgbClr val="0000CC"/>
                </a:solidFill>
                <a:sym typeface="Wingdings" pitchFamily="2" charset="2"/>
              </a:rPr>
              <a:t>nextquad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())</a:t>
            </a:r>
          </a:p>
          <a:p>
            <a:pPr eaLnBrk="1" hangingPunct="1">
              <a:buFontTx/>
              <a:buNone/>
            </a:pP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			</a:t>
            </a:r>
            <a:r>
              <a:rPr lang="en-US" sz="1800" b="1" dirty="0" err="1" smtClean="0">
                <a:solidFill>
                  <a:srgbClr val="0000CC"/>
                </a:solidFill>
                <a:sym typeface="Wingdings" pitchFamily="2" charset="2"/>
              </a:rPr>
              <a:t>genQuad</a:t>
            </a:r>
            <a:r>
              <a:rPr lang="en-US" sz="1800" b="1" dirty="0" smtClean="0">
                <a:solidFill>
                  <a:srgbClr val="0000CC"/>
                </a:solidFill>
                <a:sym typeface="Wingdings" pitchFamily="2" charset="2"/>
              </a:rPr>
              <a:t>(“jump” ,  “_” ,  “_” ,  “_”)</a:t>
            </a:r>
          </a:p>
          <a:p>
            <a:pPr eaLnBrk="1" hangingPunct="1">
              <a:buFontTx/>
              <a:buNone/>
            </a:pPr>
            <a:endParaRPr lang="el-GR" sz="2000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4" name="3 - TextBox"/>
          <p:cNvSpPr txBox="1"/>
          <p:nvPr/>
        </p:nvSpPr>
        <p:spPr>
          <a:xfrm>
            <a:off x="6072198" y="2643182"/>
            <a:ext cx="26340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>
                <a:solidFill>
                  <a:srgbClr val="008000"/>
                </a:solidFill>
              </a:rPr>
              <a:t>Δημιουργία μη συμπληρωμένης</a:t>
            </a:r>
          </a:p>
          <a:p>
            <a:r>
              <a:rPr lang="el-GR" sz="1400" dirty="0" smtClean="0">
                <a:solidFill>
                  <a:srgbClr val="008000"/>
                </a:solidFill>
              </a:rPr>
              <a:t>τετράδας και εισαγωγή στη λίστα</a:t>
            </a:r>
          </a:p>
          <a:p>
            <a:r>
              <a:rPr lang="el-GR" sz="1400" dirty="0" smtClean="0">
                <a:solidFill>
                  <a:srgbClr val="008000"/>
                </a:solidFill>
              </a:rPr>
              <a:t>μη συμπληρωμένων τετράδων για</a:t>
            </a:r>
          </a:p>
          <a:p>
            <a:r>
              <a:rPr lang="en-US" sz="1400" dirty="0" smtClean="0">
                <a:solidFill>
                  <a:srgbClr val="008000"/>
                </a:solidFill>
              </a:rPr>
              <a:t>t</a:t>
            </a:r>
            <a:r>
              <a:rPr lang="el-GR" sz="1400" dirty="0" smtClean="0">
                <a:solidFill>
                  <a:srgbClr val="008000"/>
                </a:solidFill>
              </a:rPr>
              <a:t>ην αληθή αποτίμηση της </a:t>
            </a:r>
            <a:r>
              <a:rPr lang="en-US" sz="1400" dirty="0" err="1" smtClean="0">
                <a:solidFill>
                  <a:srgbClr val="008000"/>
                </a:solidFill>
              </a:rPr>
              <a:t>relop</a:t>
            </a:r>
            <a:endParaRPr lang="el-GR" sz="1200" dirty="0">
              <a:solidFill>
                <a:srgbClr val="008000"/>
              </a:solidFill>
            </a:endParaRPr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 flipH="1">
            <a:off x="5500694" y="2857496"/>
            <a:ext cx="609592" cy="214314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l-GR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 flipH="1">
            <a:off x="5500694" y="2857496"/>
            <a:ext cx="642942" cy="64294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l-GR"/>
          </a:p>
        </p:txBody>
      </p:sp>
      <p:sp>
        <p:nvSpPr>
          <p:cNvPr id="7" name="6 - TextBox"/>
          <p:cNvSpPr txBox="1"/>
          <p:nvPr/>
        </p:nvSpPr>
        <p:spPr>
          <a:xfrm>
            <a:off x="1357290" y="5072074"/>
            <a:ext cx="26340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>
                <a:solidFill>
                  <a:srgbClr val="008000"/>
                </a:solidFill>
              </a:rPr>
              <a:t>Δημιουργία μη συμπληρωμένης</a:t>
            </a:r>
          </a:p>
          <a:p>
            <a:r>
              <a:rPr lang="el-GR" sz="1400" dirty="0" smtClean="0">
                <a:solidFill>
                  <a:srgbClr val="008000"/>
                </a:solidFill>
              </a:rPr>
              <a:t>τετράδας και εισαγωγή στη λίστα</a:t>
            </a:r>
          </a:p>
          <a:p>
            <a:r>
              <a:rPr lang="el-GR" sz="1400" dirty="0" smtClean="0">
                <a:solidFill>
                  <a:srgbClr val="008000"/>
                </a:solidFill>
              </a:rPr>
              <a:t>μη συμπληρωμένων τετράδων για</a:t>
            </a:r>
          </a:p>
          <a:p>
            <a:r>
              <a:rPr lang="en-US" sz="1400" dirty="0" smtClean="0">
                <a:solidFill>
                  <a:srgbClr val="008000"/>
                </a:solidFill>
              </a:rPr>
              <a:t>t</a:t>
            </a:r>
            <a:r>
              <a:rPr lang="el-GR" sz="1400" dirty="0" smtClean="0">
                <a:solidFill>
                  <a:srgbClr val="008000"/>
                </a:solidFill>
              </a:rPr>
              <a:t>η μη αληθή αποτίμηση της </a:t>
            </a:r>
            <a:r>
              <a:rPr lang="en-US" sz="1400" dirty="0" err="1" smtClean="0">
                <a:solidFill>
                  <a:srgbClr val="008000"/>
                </a:solidFill>
              </a:rPr>
              <a:t>relop</a:t>
            </a:r>
            <a:endParaRPr lang="el-GR" sz="1200" dirty="0">
              <a:solidFill>
                <a:srgbClr val="00800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V="1">
            <a:off x="1857356" y="4214818"/>
            <a:ext cx="571504" cy="785818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l-GR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1857356" y="4643446"/>
            <a:ext cx="642942" cy="35719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smtClean="0"/>
              <a:t>Κλήση Υποπρογραμμάτων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l-GR" dirty="0" smtClean="0"/>
              <a:t>	</a:t>
            </a:r>
            <a:endParaRPr lang="en-US" dirty="0" smtClean="0"/>
          </a:p>
          <a:p>
            <a:pPr eaLnBrk="1" hangingPunct="1">
              <a:buNone/>
            </a:pPr>
            <a:r>
              <a:rPr lang="en-US" sz="1800" b="1" dirty="0" smtClean="0"/>
              <a:t>	</a:t>
            </a:r>
            <a:r>
              <a:rPr lang="el-GR" sz="1800" b="1" dirty="0" smtClean="0"/>
              <a:t>Κλήση διαδικασίας:</a:t>
            </a:r>
          </a:p>
          <a:p>
            <a:pPr eaLnBrk="1" hangingPunct="1">
              <a:buNone/>
            </a:pPr>
            <a:r>
              <a:rPr lang="el-GR" sz="1800" b="1" dirty="0" smtClean="0"/>
              <a:t>		</a:t>
            </a:r>
            <a:r>
              <a:rPr lang="en-US" sz="1800" b="1" dirty="0" smtClean="0"/>
              <a:t>call </a:t>
            </a:r>
            <a:r>
              <a:rPr lang="en-US" sz="1800" b="1" dirty="0" err="1" smtClean="0"/>
              <a:t>assign_v</a:t>
            </a:r>
            <a:r>
              <a:rPr lang="en-US" sz="1800" b="1" dirty="0" smtClean="0"/>
              <a:t> (in a, </a:t>
            </a:r>
            <a:r>
              <a:rPr lang="en-US" sz="1800" b="1" dirty="0" err="1" smtClean="0"/>
              <a:t>inout</a:t>
            </a:r>
            <a:r>
              <a:rPr lang="en-US" sz="1800" b="1" dirty="0" smtClean="0"/>
              <a:t> b)</a:t>
            </a:r>
          </a:p>
          <a:p>
            <a:pPr eaLnBrk="1" hangingPunct="1">
              <a:buNone/>
            </a:pPr>
            <a:r>
              <a:rPr lang="en-US" sz="1800" b="1" dirty="0" smtClean="0"/>
              <a:t>		</a:t>
            </a:r>
          </a:p>
          <a:p>
            <a:pPr eaLnBrk="1" hangingPunct="1">
              <a:buNone/>
            </a:pPr>
            <a:r>
              <a:rPr lang="en-US" sz="1800" b="1" dirty="0" smtClean="0"/>
              <a:t>			</a:t>
            </a:r>
            <a:r>
              <a:rPr lang="en-US" sz="1800" b="1" dirty="0" smtClean="0">
                <a:solidFill>
                  <a:srgbClr val="0000FF"/>
                </a:solidFill>
              </a:rPr>
              <a:t>par, a, CV, _</a:t>
            </a:r>
          </a:p>
          <a:p>
            <a:pPr eaLnBrk="1" hangingPunct="1"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			par, b, REF, _</a:t>
            </a:r>
          </a:p>
          <a:p>
            <a:pPr eaLnBrk="1" hangingPunct="1"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			call, </a:t>
            </a:r>
            <a:r>
              <a:rPr lang="en-US" sz="1800" b="1" dirty="0" err="1" smtClean="0">
                <a:solidFill>
                  <a:srgbClr val="0000FF"/>
                </a:solidFill>
              </a:rPr>
              <a:t>assign_v</a:t>
            </a:r>
            <a:r>
              <a:rPr lang="en-US" sz="1800" b="1" dirty="0" smtClean="0">
                <a:solidFill>
                  <a:srgbClr val="0000FF"/>
                </a:solidFill>
              </a:rPr>
              <a:t> , _, _</a:t>
            </a:r>
            <a:endParaRPr lang="el-GR" sz="1800" b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smtClean="0"/>
              <a:t>Κλήση Υποπρογραμμάτων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l-GR" sz="1800" b="1" dirty="0" smtClean="0"/>
              <a:t>	</a:t>
            </a:r>
            <a:endParaRPr lang="en-US" sz="1800" b="1" dirty="0" smtClean="0"/>
          </a:p>
          <a:p>
            <a:pPr eaLnBrk="1" hangingPunct="1">
              <a:buNone/>
            </a:pPr>
            <a:r>
              <a:rPr lang="en-US" sz="1800" b="1" dirty="0" smtClean="0"/>
              <a:t>	</a:t>
            </a:r>
            <a:r>
              <a:rPr lang="el-GR" sz="1800" b="1" dirty="0" smtClean="0"/>
              <a:t>Κλήση συνάρτησης:</a:t>
            </a:r>
          </a:p>
          <a:p>
            <a:pPr eaLnBrk="1" hangingPunct="1">
              <a:buNone/>
            </a:pPr>
            <a:r>
              <a:rPr lang="el-GR" sz="1800" b="1" dirty="0" smtClean="0"/>
              <a:t>		</a:t>
            </a:r>
            <a:r>
              <a:rPr lang="en-US" sz="1800" b="1" dirty="0" smtClean="0"/>
              <a:t>error = </a:t>
            </a:r>
            <a:r>
              <a:rPr lang="en-US" sz="1800" b="1" dirty="0" err="1" smtClean="0"/>
              <a:t>assign_v</a:t>
            </a:r>
            <a:r>
              <a:rPr lang="en-US" sz="1800" b="1" dirty="0" smtClean="0"/>
              <a:t> (in a, </a:t>
            </a:r>
            <a:r>
              <a:rPr lang="en-US" sz="1800" b="1" dirty="0" err="1" smtClean="0"/>
              <a:t>inout</a:t>
            </a:r>
            <a:r>
              <a:rPr lang="en-US" sz="1800" b="1" dirty="0" smtClean="0"/>
              <a:t> b)</a:t>
            </a:r>
          </a:p>
          <a:p>
            <a:pPr eaLnBrk="1" hangingPunct="1">
              <a:buNone/>
            </a:pPr>
            <a:r>
              <a:rPr lang="en-US" sz="1800" b="1" dirty="0" smtClean="0"/>
              <a:t>			</a:t>
            </a:r>
            <a:r>
              <a:rPr lang="en-US" sz="1800" b="1" dirty="0" smtClean="0">
                <a:solidFill>
                  <a:srgbClr val="0000FF"/>
                </a:solidFill>
              </a:rPr>
              <a:t>par, a, CV, _</a:t>
            </a:r>
          </a:p>
          <a:p>
            <a:pPr eaLnBrk="1" hangingPunct="1"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			par, b, REF, _</a:t>
            </a:r>
          </a:p>
          <a:p>
            <a:pPr eaLnBrk="1" hangingPunct="1"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			w = </a:t>
            </a:r>
            <a:r>
              <a:rPr lang="en-US" sz="1800" b="1" dirty="0" err="1" smtClean="0">
                <a:solidFill>
                  <a:srgbClr val="0000FF"/>
                </a:solidFill>
              </a:rPr>
              <a:t>newTemp</a:t>
            </a:r>
            <a:r>
              <a:rPr lang="en-US" sz="1800" b="1" dirty="0" smtClean="0">
                <a:solidFill>
                  <a:srgbClr val="0000FF"/>
                </a:solidFill>
              </a:rPr>
              <a:t>()</a:t>
            </a:r>
          </a:p>
          <a:p>
            <a:pPr eaLnBrk="1" hangingPunct="1"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			par, w, RET, _</a:t>
            </a:r>
          </a:p>
          <a:p>
            <a:pPr eaLnBrk="1" hangingPunct="1"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		</a:t>
            </a:r>
            <a:r>
              <a:rPr lang="en-US" sz="1800" b="1" smtClean="0">
                <a:solidFill>
                  <a:srgbClr val="0000FF"/>
                </a:solidFill>
              </a:rPr>
              <a:t>	call, </a:t>
            </a:r>
            <a:r>
              <a:rPr lang="en-US" sz="1800" b="1" dirty="0" err="1" smtClean="0">
                <a:solidFill>
                  <a:srgbClr val="0000FF"/>
                </a:solidFill>
              </a:rPr>
              <a:t>assign_v</a:t>
            </a:r>
            <a:r>
              <a:rPr lang="en-US" sz="1800" b="1" dirty="0" smtClean="0">
                <a:solidFill>
                  <a:srgbClr val="0000FF"/>
                </a:solidFill>
              </a:rPr>
              <a:t> , _, _</a:t>
            </a:r>
            <a:endParaRPr lang="el-GR" sz="1800" b="1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l-G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smtClean="0"/>
              <a:t>Εντολή </a:t>
            </a:r>
            <a:r>
              <a:rPr lang="en-US" smtClean="0"/>
              <a:t>return</a:t>
            </a:r>
            <a:endParaRPr lang="el-GR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	</a:t>
            </a:r>
            <a:r>
              <a:rPr lang="en-US" sz="1800" b="1" dirty="0" smtClean="0"/>
              <a:t>S -&gt; return (E) </a:t>
            </a:r>
            <a:r>
              <a:rPr lang="en-US" sz="1800" b="1" dirty="0" smtClean="0">
                <a:solidFill>
                  <a:srgbClr val="0000CC"/>
                </a:solidFill>
              </a:rPr>
              <a:t>{P1}</a:t>
            </a:r>
          </a:p>
          <a:p>
            <a:pPr eaLnBrk="1" hangingPunct="1"/>
            <a:endParaRPr lang="en-US" sz="1800" b="1" dirty="0" smtClean="0">
              <a:solidFill>
                <a:srgbClr val="0000CC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CC"/>
                </a:solidFill>
              </a:rPr>
              <a:t>		{P1}:	</a:t>
            </a:r>
            <a:r>
              <a:rPr lang="en-US" sz="1800" b="1" dirty="0" err="1" smtClean="0">
                <a:solidFill>
                  <a:srgbClr val="0000CC"/>
                </a:solidFill>
              </a:rPr>
              <a:t>genquad</a:t>
            </a:r>
            <a:r>
              <a:rPr lang="en-US" sz="1800" b="1" dirty="0" smtClean="0">
                <a:solidFill>
                  <a:srgbClr val="0000CC"/>
                </a:solidFill>
              </a:rPr>
              <a:t>(“</a:t>
            </a:r>
            <a:r>
              <a:rPr lang="en-US" sz="1800" b="1" dirty="0" err="1" smtClean="0">
                <a:solidFill>
                  <a:srgbClr val="0000CC"/>
                </a:solidFill>
              </a:rPr>
              <a:t>retv”,E.place</a:t>
            </a:r>
            <a:r>
              <a:rPr lang="en-US" sz="1800" b="1" dirty="0" smtClean="0">
                <a:solidFill>
                  <a:srgbClr val="0000CC"/>
                </a:solidFill>
              </a:rPr>
              <a:t>,”_”,”_”)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0000CC"/>
                </a:solidFill>
              </a:rPr>
              <a:t>					</a:t>
            </a:r>
            <a:endParaRPr lang="el-GR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smtClean="0"/>
              <a:t>Εκχώρηση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endParaRPr lang="en-US" sz="1800" b="1" dirty="0" smtClean="0"/>
          </a:p>
          <a:p>
            <a:pPr eaLnBrk="1" hangingPunct="1">
              <a:buNone/>
            </a:pPr>
            <a:r>
              <a:rPr lang="en-US" sz="1800" b="1" dirty="0" smtClean="0"/>
              <a:t>	S</a:t>
            </a:r>
            <a:r>
              <a:rPr lang="el-GR" sz="1800" b="1" dirty="0" smtClean="0"/>
              <a:t> -&gt;  id := </a:t>
            </a:r>
            <a:r>
              <a:rPr lang="en-US" sz="1800" b="1" dirty="0" smtClean="0"/>
              <a:t>E </a:t>
            </a:r>
            <a:r>
              <a:rPr lang="en-US" sz="1800" b="1" dirty="0" smtClean="0">
                <a:solidFill>
                  <a:srgbClr val="0000CC"/>
                </a:solidFill>
              </a:rPr>
              <a:t>{P1}</a:t>
            </a:r>
            <a:r>
              <a:rPr lang="el-GR" sz="1800" b="1" dirty="0" smtClean="0"/>
              <a:t>;</a:t>
            </a:r>
            <a:endParaRPr lang="en-US" sz="1800" b="1" dirty="0" smtClean="0"/>
          </a:p>
          <a:p>
            <a:pPr lvl="1" eaLnBrk="1" hangingPunct="1"/>
            <a:endParaRPr lang="en-US" sz="1800" b="1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CC"/>
                </a:solidFill>
              </a:rPr>
              <a:t>		{P1} : 	</a:t>
            </a:r>
            <a:r>
              <a:rPr lang="en-US" sz="1800" b="1" dirty="0" err="1" smtClean="0">
                <a:solidFill>
                  <a:srgbClr val="0000CC"/>
                </a:solidFill>
              </a:rPr>
              <a:t>genQuad</a:t>
            </a:r>
            <a:r>
              <a:rPr lang="en-US" sz="1800" b="1" dirty="0" smtClean="0">
                <a:solidFill>
                  <a:srgbClr val="0000CC"/>
                </a:solidFill>
              </a:rPr>
              <a:t>(“:=“,</a:t>
            </a:r>
            <a:r>
              <a:rPr lang="en-US" sz="1800" b="1" dirty="0" err="1" smtClean="0">
                <a:solidFill>
                  <a:srgbClr val="0000CC"/>
                </a:solidFill>
              </a:rPr>
              <a:t>E.place,”_”,id</a:t>
            </a:r>
            <a:r>
              <a:rPr lang="en-US" sz="1800" b="1" dirty="0" smtClean="0">
                <a:solidFill>
                  <a:srgbClr val="0000CC"/>
                </a:solidFill>
              </a:rPr>
              <a:t>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0000CC"/>
                </a:solidFill>
              </a:rPr>
              <a:t>			</a:t>
            </a:r>
            <a:endParaRPr lang="el-GR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Δομή</a:t>
            </a:r>
            <a:r>
              <a:rPr lang="el-GR" smtClean="0"/>
              <a:t> </a:t>
            </a:r>
            <a:r>
              <a:rPr lang="en-US" smtClean="0"/>
              <a:t>while</a:t>
            </a:r>
            <a:endParaRPr lang="el-GR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r>
              <a:rPr lang="en-US" sz="1800" b="1" dirty="0" smtClean="0"/>
              <a:t>	S -&gt; while  B do  S</a:t>
            </a:r>
            <a:r>
              <a:rPr lang="en-US" sz="1800" b="1" baseline="30000" dirty="0" smtClean="0"/>
              <a:t>1</a:t>
            </a:r>
            <a:r>
              <a:rPr lang="en-US" sz="1800" b="1" dirty="0" smtClean="0"/>
              <a:t> </a:t>
            </a:r>
            <a:endParaRPr lang="en-US" sz="1800" b="1" dirty="0" smtClean="0">
              <a:solidFill>
                <a:srgbClr val="0000CC"/>
              </a:solidFill>
            </a:endParaRPr>
          </a:p>
          <a:p>
            <a:pPr eaLnBrk="1" hangingPunct="1"/>
            <a:endParaRPr lang="en-US" sz="1800" b="1" dirty="0" smtClean="0">
              <a:solidFill>
                <a:srgbClr val="0000CC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CC"/>
                </a:solidFill>
              </a:rPr>
              <a:t>		</a:t>
            </a:r>
            <a:endParaRPr lang="en-US" dirty="0" smtClean="0">
              <a:solidFill>
                <a:srgbClr val="0000CC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0000CC"/>
                </a:solidFill>
              </a:rPr>
              <a:t>			</a:t>
            </a:r>
          </a:p>
          <a:p>
            <a:pPr lvl="1" eaLnBrk="1" hangingPunct="1">
              <a:buFont typeface="Wingdings" pitchFamily="2" charset="2"/>
              <a:buNone/>
            </a:pPr>
            <a:endParaRPr lang="el-GR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Δομή</a:t>
            </a:r>
            <a:r>
              <a:rPr lang="el-GR" smtClean="0"/>
              <a:t> </a:t>
            </a:r>
            <a:r>
              <a:rPr lang="en-US" smtClean="0"/>
              <a:t>while</a:t>
            </a:r>
            <a:endParaRPr lang="el-GR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r>
              <a:rPr lang="en-US" sz="1800" b="1" dirty="0" smtClean="0"/>
              <a:t>	S -&gt; while </a:t>
            </a:r>
            <a:r>
              <a:rPr lang="en-US" sz="1800" b="1" dirty="0" smtClean="0">
                <a:solidFill>
                  <a:srgbClr val="0000CC"/>
                </a:solidFill>
              </a:rPr>
              <a:t>{P1}</a:t>
            </a:r>
            <a:r>
              <a:rPr lang="en-US" sz="1800" b="1" dirty="0" smtClean="0"/>
              <a:t> B do S</a:t>
            </a:r>
            <a:r>
              <a:rPr lang="en-US" sz="1800" b="1" baseline="30000" dirty="0" smtClean="0"/>
              <a:t>1</a:t>
            </a:r>
            <a:endParaRPr lang="en-US" sz="1800" b="1" dirty="0" smtClean="0">
              <a:solidFill>
                <a:srgbClr val="0000CC"/>
              </a:solidFill>
            </a:endParaRPr>
          </a:p>
          <a:p>
            <a:pPr eaLnBrk="1" hangingPunct="1"/>
            <a:endParaRPr lang="en-US" sz="1800" b="1" dirty="0" smtClean="0">
              <a:solidFill>
                <a:srgbClr val="0000CC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CC"/>
                </a:solidFill>
              </a:rPr>
              <a:t>		{P1}:	</a:t>
            </a:r>
            <a:r>
              <a:rPr lang="en-US" sz="1800" b="1" dirty="0" err="1" smtClean="0">
                <a:solidFill>
                  <a:srgbClr val="0000CC"/>
                </a:solidFill>
              </a:rPr>
              <a:t>Bquad</a:t>
            </a:r>
            <a:r>
              <a:rPr lang="en-US" sz="1800" b="1" dirty="0" smtClean="0">
                <a:solidFill>
                  <a:srgbClr val="0000CC"/>
                </a:solidFill>
              </a:rPr>
              <a:t>:=</a:t>
            </a:r>
            <a:r>
              <a:rPr lang="en-US" sz="1800" b="1" dirty="0" err="1" smtClean="0">
                <a:solidFill>
                  <a:srgbClr val="0000CC"/>
                </a:solidFill>
              </a:rPr>
              <a:t>nextquad</a:t>
            </a:r>
            <a:r>
              <a:rPr lang="en-US" sz="1800" b="1" dirty="0" smtClean="0">
                <a:solidFill>
                  <a:srgbClr val="0000CC"/>
                </a:solidFill>
              </a:rPr>
              <a:t>()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CC"/>
                </a:solidFill>
              </a:rPr>
              <a:t>	</a:t>
            </a:r>
            <a:endParaRPr lang="en-US" dirty="0" smtClean="0">
              <a:solidFill>
                <a:srgbClr val="0000CC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0000CC"/>
                </a:solidFill>
              </a:rPr>
              <a:t>			</a:t>
            </a:r>
          </a:p>
          <a:p>
            <a:pPr lvl="1" eaLnBrk="1" hangingPunct="1">
              <a:buFont typeface="Wingdings" pitchFamily="2" charset="2"/>
              <a:buNone/>
            </a:pPr>
            <a:endParaRPr lang="el-GR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smtClean="0"/>
              <a:t>Αρχή και Τέλος </a:t>
            </a:r>
            <a:r>
              <a:rPr lang="en-US" smtClean="0"/>
              <a:t>Block</a:t>
            </a:r>
            <a:endParaRPr lang="el-GR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n-US" dirty="0" smtClean="0">
                <a:cs typeface="Times New Roman" pitchFamily="18" charset="0"/>
              </a:rPr>
              <a:t>&lt;program&gt;	::= 	</a:t>
            </a:r>
            <a:r>
              <a:rPr lang="en-US" b="1" dirty="0" smtClean="0">
                <a:cs typeface="Times New Roman" pitchFamily="18" charset="0"/>
              </a:rPr>
              <a:t>program</a:t>
            </a:r>
            <a:r>
              <a:rPr lang="en-US" dirty="0" smtClean="0">
                <a:cs typeface="Times New Roman" pitchFamily="18" charset="0"/>
              </a:rPr>
              <a:t> name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			&lt;</a:t>
            </a:r>
            <a:r>
              <a:rPr lang="en-US" dirty="0" err="1" smtClean="0">
                <a:cs typeface="Times New Roman" pitchFamily="18" charset="0"/>
              </a:rPr>
              <a:t>program_block</a:t>
            </a:r>
            <a:r>
              <a:rPr lang="el-GR" dirty="0" smtClean="0">
                <a:cs typeface="Times New Roman" pitchFamily="18" charset="0"/>
              </a:rPr>
              <a:t>&gt;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n-US" dirty="0" smtClean="0">
                <a:cs typeface="Times New Roman" pitchFamily="18" charset="0"/>
              </a:rPr>
              <a:t>&lt;</a:t>
            </a:r>
            <a:r>
              <a:rPr lang="en-US" dirty="0" err="1" smtClean="0">
                <a:cs typeface="Times New Roman" pitchFamily="18" charset="0"/>
              </a:rPr>
              <a:t>program_block</a:t>
            </a:r>
            <a:r>
              <a:rPr lang="en-US" dirty="0" smtClean="0">
                <a:cs typeface="Times New Roman" pitchFamily="18" charset="0"/>
              </a:rPr>
              <a:t>&gt; 	::=</a:t>
            </a:r>
            <a:r>
              <a:rPr lang="el-GR" dirty="0" smtClean="0">
                <a:cs typeface="Times New Roman" pitchFamily="18" charset="0"/>
              </a:rPr>
              <a:t>	</a:t>
            </a:r>
            <a:r>
              <a:rPr lang="en-US" dirty="0" smtClean="0">
                <a:cs typeface="Times New Roman" pitchFamily="18" charset="0"/>
              </a:rPr>
              <a:t>&lt;declarations&gt;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			&lt;subprograms&gt;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l-GR" dirty="0" smtClean="0"/>
              <a:t>				</a:t>
            </a:r>
            <a:r>
              <a:rPr lang="en-US" dirty="0" smtClean="0">
                <a:cs typeface="Times New Roman" pitchFamily="18" charset="0"/>
              </a:rPr>
              <a:t>&lt; block&gt;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n-US" dirty="0" smtClean="0">
                <a:cs typeface="Times New Roman" pitchFamily="18" charset="0"/>
              </a:rPr>
              <a:t>&lt;subprograms&gt; 	::=	</a:t>
            </a:r>
            <a:r>
              <a:rPr lang="en-US" b="1" dirty="0" smtClean="0"/>
              <a:t>function</a:t>
            </a:r>
            <a:r>
              <a:rPr lang="en-US" dirty="0" smtClean="0"/>
              <a:t> id &lt;</a:t>
            </a:r>
            <a:r>
              <a:rPr lang="en-US" dirty="0" err="1" smtClean="0"/>
              <a:t>formalpars</a:t>
            </a:r>
            <a:r>
              <a:rPr lang="en-US" dirty="0" smtClean="0"/>
              <a:t>&gt; 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b="1" dirty="0" smtClean="0"/>
              <a:t>{</a:t>
            </a:r>
            <a:r>
              <a:rPr lang="en-US" dirty="0" smtClean="0"/>
              <a:t> &lt;block&gt; </a:t>
            </a:r>
            <a:r>
              <a:rPr lang="en-US" b="1" dirty="0" smtClean="0"/>
              <a:t>}</a:t>
            </a:r>
            <a:endParaRPr lang="en-US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l-GR" dirty="0" smtClean="0"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l-GR" dirty="0" smtClean="0"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Δομή</a:t>
            </a:r>
            <a:r>
              <a:rPr lang="el-GR" smtClean="0"/>
              <a:t> </a:t>
            </a:r>
            <a:r>
              <a:rPr lang="en-US" smtClean="0"/>
              <a:t>while</a:t>
            </a:r>
            <a:endParaRPr lang="el-GR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r>
              <a:rPr lang="en-US" sz="1800" b="1" dirty="0" smtClean="0"/>
              <a:t>	S -&gt; while </a:t>
            </a:r>
            <a:r>
              <a:rPr lang="en-US" sz="1800" b="1" dirty="0" smtClean="0">
                <a:solidFill>
                  <a:srgbClr val="0000CC"/>
                </a:solidFill>
              </a:rPr>
              <a:t>{P1}</a:t>
            </a:r>
            <a:r>
              <a:rPr lang="en-US" sz="1800" b="1" dirty="0" smtClean="0"/>
              <a:t> B do </a:t>
            </a:r>
            <a:r>
              <a:rPr lang="en-US" sz="1800" b="1" dirty="0" smtClean="0">
                <a:solidFill>
                  <a:srgbClr val="0000CC"/>
                </a:solidFill>
              </a:rPr>
              <a:t>{P2}</a:t>
            </a:r>
            <a:r>
              <a:rPr lang="en-US" sz="1800" b="1" dirty="0" smtClean="0"/>
              <a:t> S</a:t>
            </a:r>
            <a:r>
              <a:rPr lang="en-US" sz="1800" b="1" baseline="30000" dirty="0" smtClean="0"/>
              <a:t>1</a:t>
            </a:r>
            <a:endParaRPr lang="en-US" sz="1800" b="1" dirty="0" smtClean="0">
              <a:solidFill>
                <a:srgbClr val="0000CC"/>
              </a:solidFill>
            </a:endParaRPr>
          </a:p>
          <a:p>
            <a:pPr eaLnBrk="1" hangingPunct="1"/>
            <a:endParaRPr lang="en-US" sz="1800" b="1" dirty="0" smtClean="0">
              <a:solidFill>
                <a:srgbClr val="0000CC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CC"/>
                </a:solidFill>
              </a:rPr>
              <a:t>		{P1}:	</a:t>
            </a:r>
            <a:r>
              <a:rPr lang="en-US" sz="1800" b="1" dirty="0" err="1" smtClean="0">
                <a:solidFill>
                  <a:srgbClr val="0000CC"/>
                </a:solidFill>
              </a:rPr>
              <a:t>Bquad</a:t>
            </a:r>
            <a:r>
              <a:rPr lang="en-US" sz="1800" b="1" dirty="0" smtClean="0">
                <a:solidFill>
                  <a:srgbClr val="0000CC"/>
                </a:solidFill>
              </a:rPr>
              <a:t>:=</a:t>
            </a:r>
            <a:r>
              <a:rPr lang="en-US" sz="1800" b="1" dirty="0" err="1" smtClean="0">
                <a:solidFill>
                  <a:srgbClr val="0000CC"/>
                </a:solidFill>
              </a:rPr>
              <a:t>nextquad</a:t>
            </a:r>
            <a:r>
              <a:rPr lang="en-US" sz="1800" b="1" dirty="0" smtClean="0">
                <a:solidFill>
                  <a:srgbClr val="0000CC"/>
                </a:solidFill>
              </a:rPr>
              <a:t>()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CC"/>
                </a:solidFill>
              </a:rPr>
              <a:t>		{P2}:	</a:t>
            </a:r>
            <a:r>
              <a:rPr lang="en-US" sz="1800" b="1" dirty="0" err="1" smtClean="0">
                <a:solidFill>
                  <a:srgbClr val="0000CC"/>
                </a:solidFill>
              </a:rPr>
              <a:t>backpatch</a:t>
            </a:r>
            <a:r>
              <a:rPr lang="en-US" sz="1800" b="1" dirty="0" smtClean="0">
                <a:solidFill>
                  <a:srgbClr val="0000CC"/>
                </a:solidFill>
              </a:rPr>
              <a:t>(</a:t>
            </a:r>
            <a:r>
              <a:rPr lang="en-US" sz="1800" b="1" dirty="0" err="1" smtClean="0">
                <a:solidFill>
                  <a:srgbClr val="0000CC"/>
                </a:solidFill>
              </a:rPr>
              <a:t>B.true,nextquad</a:t>
            </a:r>
            <a:r>
              <a:rPr lang="en-US" sz="1800" b="1" dirty="0" smtClean="0">
                <a:solidFill>
                  <a:srgbClr val="0000CC"/>
                </a:solidFill>
              </a:rPr>
              <a:t>())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 smtClean="0">
              <a:solidFill>
                <a:srgbClr val="0000CC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0000CC"/>
                </a:solidFill>
              </a:rPr>
              <a:t>			</a:t>
            </a:r>
          </a:p>
          <a:p>
            <a:pPr lvl="1" eaLnBrk="1" hangingPunct="1">
              <a:buFont typeface="Wingdings" pitchFamily="2" charset="2"/>
              <a:buNone/>
            </a:pPr>
            <a:endParaRPr lang="el-GR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Δομή</a:t>
            </a:r>
            <a:r>
              <a:rPr lang="el-GR" smtClean="0"/>
              <a:t> </a:t>
            </a:r>
            <a:r>
              <a:rPr lang="en-US" smtClean="0"/>
              <a:t>while</a:t>
            </a:r>
            <a:endParaRPr lang="el-GR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r>
              <a:rPr lang="en-US" sz="1800" b="1" dirty="0" smtClean="0"/>
              <a:t>	S -&gt; while </a:t>
            </a:r>
            <a:r>
              <a:rPr lang="en-US" sz="1800" b="1" dirty="0" smtClean="0">
                <a:solidFill>
                  <a:srgbClr val="0000CC"/>
                </a:solidFill>
              </a:rPr>
              <a:t>{P1}</a:t>
            </a:r>
            <a:r>
              <a:rPr lang="en-US" sz="1800" b="1" dirty="0" smtClean="0"/>
              <a:t> B do </a:t>
            </a:r>
            <a:r>
              <a:rPr lang="en-US" sz="1800" b="1" dirty="0" smtClean="0">
                <a:solidFill>
                  <a:srgbClr val="0000CC"/>
                </a:solidFill>
              </a:rPr>
              <a:t>{P2}</a:t>
            </a:r>
            <a:r>
              <a:rPr lang="en-US" sz="1800" b="1" dirty="0" smtClean="0"/>
              <a:t> S</a:t>
            </a:r>
            <a:r>
              <a:rPr lang="en-US" sz="1800" b="1" baseline="30000" dirty="0" smtClean="0"/>
              <a:t>1</a:t>
            </a:r>
            <a:r>
              <a:rPr lang="en-US" sz="1800" b="1" dirty="0" smtClean="0"/>
              <a:t> </a:t>
            </a:r>
            <a:r>
              <a:rPr lang="en-US" sz="1800" b="1" dirty="0" smtClean="0">
                <a:solidFill>
                  <a:srgbClr val="0000CC"/>
                </a:solidFill>
              </a:rPr>
              <a:t>{P3}</a:t>
            </a:r>
          </a:p>
          <a:p>
            <a:pPr eaLnBrk="1" hangingPunct="1"/>
            <a:endParaRPr lang="en-US" sz="1800" b="1" dirty="0" smtClean="0">
              <a:solidFill>
                <a:srgbClr val="0000CC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CC"/>
                </a:solidFill>
              </a:rPr>
              <a:t>		{P1}:	</a:t>
            </a:r>
            <a:r>
              <a:rPr lang="en-US" sz="1800" b="1" dirty="0" err="1" smtClean="0">
                <a:solidFill>
                  <a:srgbClr val="0000CC"/>
                </a:solidFill>
              </a:rPr>
              <a:t>Bquad</a:t>
            </a:r>
            <a:r>
              <a:rPr lang="en-US" sz="1800" b="1" dirty="0" smtClean="0">
                <a:solidFill>
                  <a:srgbClr val="0000CC"/>
                </a:solidFill>
              </a:rPr>
              <a:t>:=</a:t>
            </a:r>
            <a:r>
              <a:rPr lang="en-US" sz="1800" b="1" dirty="0" err="1" smtClean="0">
                <a:solidFill>
                  <a:srgbClr val="0000CC"/>
                </a:solidFill>
              </a:rPr>
              <a:t>nextquad</a:t>
            </a:r>
            <a:r>
              <a:rPr lang="en-US" sz="1800" b="1" dirty="0" smtClean="0">
                <a:solidFill>
                  <a:srgbClr val="0000CC"/>
                </a:solidFill>
              </a:rPr>
              <a:t>()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CC"/>
                </a:solidFill>
              </a:rPr>
              <a:t>		{P2}:	</a:t>
            </a:r>
            <a:r>
              <a:rPr lang="en-US" sz="1800" b="1" dirty="0" err="1" smtClean="0">
                <a:solidFill>
                  <a:srgbClr val="0000CC"/>
                </a:solidFill>
              </a:rPr>
              <a:t>backpatch</a:t>
            </a:r>
            <a:r>
              <a:rPr lang="en-US" sz="1800" b="1" dirty="0" smtClean="0">
                <a:solidFill>
                  <a:srgbClr val="0000CC"/>
                </a:solidFill>
              </a:rPr>
              <a:t>(</a:t>
            </a:r>
            <a:r>
              <a:rPr lang="en-US" sz="1800" b="1" dirty="0" err="1" smtClean="0">
                <a:solidFill>
                  <a:srgbClr val="0000CC"/>
                </a:solidFill>
              </a:rPr>
              <a:t>B.true,nextquad</a:t>
            </a:r>
            <a:r>
              <a:rPr lang="en-US" sz="1800" b="1" dirty="0" smtClean="0">
                <a:solidFill>
                  <a:srgbClr val="0000CC"/>
                </a:solidFill>
              </a:rPr>
              <a:t>())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CC"/>
                </a:solidFill>
              </a:rPr>
              <a:t>		{P3}:	</a:t>
            </a:r>
            <a:r>
              <a:rPr lang="en-US" sz="1800" b="1" dirty="0" err="1" smtClean="0">
                <a:solidFill>
                  <a:srgbClr val="0000CC"/>
                </a:solidFill>
              </a:rPr>
              <a:t>genquad</a:t>
            </a:r>
            <a:r>
              <a:rPr lang="en-US" sz="1800" b="1" dirty="0" smtClean="0">
                <a:solidFill>
                  <a:srgbClr val="0000CC"/>
                </a:solidFill>
              </a:rPr>
              <a:t>(“</a:t>
            </a:r>
            <a:r>
              <a:rPr lang="en-US" sz="1800" b="1" dirty="0" err="1" smtClean="0">
                <a:solidFill>
                  <a:srgbClr val="0000CC"/>
                </a:solidFill>
              </a:rPr>
              <a:t>jump”,”_”,”_”,Bquad</a:t>
            </a:r>
            <a:r>
              <a:rPr lang="en-US" sz="1800" b="1" dirty="0" smtClean="0">
                <a:solidFill>
                  <a:srgbClr val="0000CC"/>
                </a:solidFill>
              </a:rPr>
              <a:t>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CC"/>
                </a:solidFill>
              </a:rPr>
              <a:t>			</a:t>
            </a:r>
            <a:r>
              <a:rPr lang="en-US" sz="1800" b="1" dirty="0" err="1" smtClean="0">
                <a:solidFill>
                  <a:srgbClr val="0000CC"/>
                </a:solidFill>
              </a:rPr>
              <a:t>backpatch</a:t>
            </a:r>
            <a:r>
              <a:rPr lang="en-US" sz="1800" b="1" dirty="0" smtClean="0">
                <a:solidFill>
                  <a:srgbClr val="0000CC"/>
                </a:solidFill>
              </a:rPr>
              <a:t>(</a:t>
            </a:r>
            <a:r>
              <a:rPr lang="en-US" sz="1800" b="1" dirty="0" err="1" smtClean="0">
                <a:solidFill>
                  <a:srgbClr val="0000CC"/>
                </a:solidFill>
              </a:rPr>
              <a:t>B.false,nextquad</a:t>
            </a:r>
            <a:r>
              <a:rPr lang="en-US" sz="1800" b="1" dirty="0" smtClean="0">
                <a:solidFill>
                  <a:srgbClr val="0000CC"/>
                </a:solidFill>
              </a:rPr>
              <a:t>())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 smtClean="0">
              <a:solidFill>
                <a:srgbClr val="0000CC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0000CC"/>
                </a:solidFill>
              </a:rPr>
              <a:t>			</a:t>
            </a:r>
          </a:p>
          <a:p>
            <a:pPr lvl="1" eaLnBrk="1" hangingPunct="1">
              <a:buFont typeface="Wingdings" pitchFamily="2" charset="2"/>
              <a:buNone/>
            </a:pPr>
            <a:endParaRPr lang="el-GR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Δομή</a:t>
            </a:r>
            <a:r>
              <a:rPr lang="el-GR" smtClean="0"/>
              <a:t> </a:t>
            </a:r>
            <a:r>
              <a:rPr lang="en-US" smtClean="0"/>
              <a:t>while</a:t>
            </a:r>
            <a:endParaRPr lang="el-GR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r>
              <a:rPr lang="en-US" sz="1800" b="1" dirty="0" smtClean="0"/>
              <a:t>	S -&gt; while </a:t>
            </a:r>
            <a:r>
              <a:rPr lang="en-US" sz="1800" b="1" dirty="0" smtClean="0">
                <a:solidFill>
                  <a:srgbClr val="0000CC"/>
                </a:solidFill>
              </a:rPr>
              <a:t>{P1}</a:t>
            </a:r>
            <a:r>
              <a:rPr lang="en-US" sz="1800" b="1" dirty="0" smtClean="0"/>
              <a:t> B do </a:t>
            </a:r>
            <a:r>
              <a:rPr lang="en-US" sz="1800" b="1" dirty="0" smtClean="0">
                <a:solidFill>
                  <a:srgbClr val="0000CC"/>
                </a:solidFill>
              </a:rPr>
              <a:t>{P2}</a:t>
            </a:r>
            <a:r>
              <a:rPr lang="en-US" sz="1800" b="1" dirty="0" smtClean="0"/>
              <a:t> S</a:t>
            </a:r>
            <a:r>
              <a:rPr lang="en-US" sz="1800" b="1" baseline="30000" dirty="0" smtClean="0"/>
              <a:t>1</a:t>
            </a:r>
            <a:r>
              <a:rPr lang="en-US" sz="1800" b="1" dirty="0" smtClean="0"/>
              <a:t> </a:t>
            </a:r>
            <a:r>
              <a:rPr lang="en-US" sz="1800" b="1" dirty="0" smtClean="0">
                <a:solidFill>
                  <a:srgbClr val="0000CC"/>
                </a:solidFill>
              </a:rPr>
              <a:t>{P3}</a:t>
            </a:r>
          </a:p>
          <a:p>
            <a:pPr eaLnBrk="1" hangingPunct="1"/>
            <a:endParaRPr lang="en-US" sz="1800" b="1" dirty="0" smtClean="0">
              <a:solidFill>
                <a:srgbClr val="0000CC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CC"/>
                </a:solidFill>
              </a:rPr>
              <a:t>		{P1}:	</a:t>
            </a:r>
            <a:r>
              <a:rPr lang="en-US" sz="1800" b="1" dirty="0" err="1" smtClean="0">
                <a:solidFill>
                  <a:srgbClr val="0000CC"/>
                </a:solidFill>
              </a:rPr>
              <a:t>Bquad</a:t>
            </a:r>
            <a:r>
              <a:rPr lang="en-US" sz="1800" b="1" dirty="0" smtClean="0">
                <a:solidFill>
                  <a:srgbClr val="0000CC"/>
                </a:solidFill>
              </a:rPr>
              <a:t>:=</a:t>
            </a:r>
            <a:r>
              <a:rPr lang="en-US" sz="1800" b="1" dirty="0" err="1" smtClean="0">
                <a:solidFill>
                  <a:srgbClr val="0000CC"/>
                </a:solidFill>
              </a:rPr>
              <a:t>nextquad</a:t>
            </a:r>
            <a:r>
              <a:rPr lang="en-US" sz="1800" b="1" dirty="0" smtClean="0">
                <a:solidFill>
                  <a:srgbClr val="0000CC"/>
                </a:solidFill>
              </a:rPr>
              <a:t>()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CC"/>
                </a:solidFill>
              </a:rPr>
              <a:t>		{P2}:	</a:t>
            </a:r>
            <a:r>
              <a:rPr lang="en-US" sz="1800" b="1" dirty="0" err="1" smtClean="0">
                <a:solidFill>
                  <a:srgbClr val="0000CC"/>
                </a:solidFill>
              </a:rPr>
              <a:t>backpatch</a:t>
            </a:r>
            <a:r>
              <a:rPr lang="en-US" sz="1800" b="1" dirty="0" smtClean="0">
                <a:solidFill>
                  <a:srgbClr val="0000CC"/>
                </a:solidFill>
              </a:rPr>
              <a:t>(</a:t>
            </a:r>
            <a:r>
              <a:rPr lang="en-US" sz="1800" b="1" dirty="0" err="1" smtClean="0">
                <a:solidFill>
                  <a:srgbClr val="0000CC"/>
                </a:solidFill>
              </a:rPr>
              <a:t>B.true,nextquad</a:t>
            </a:r>
            <a:r>
              <a:rPr lang="en-US" sz="1800" b="1" dirty="0" smtClean="0">
                <a:solidFill>
                  <a:srgbClr val="0000CC"/>
                </a:solidFill>
              </a:rPr>
              <a:t>())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CC"/>
                </a:solidFill>
              </a:rPr>
              <a:t>		{P3}:	</a:t>
            </a:r>
            <a:r>
              <a:rPr lang="en-US" sz="1800" b="1" dirty="0" err="1" smtClean="0">
                <a:solidFill>
                  <a:srgbClr val="0000CC"/>
                </a:solidFill>
              </a:rPr>
              <a:t>genquad</a:t>
            </a:r>
            <a:r>
              <a:rPr lang="en-US" sz="1800" b="1" dirty="0" smtClean="0">
                <a:solidFill>
                  <a:srgbClr val="0000CC"/>
                </a:solidFill>
              </a:rPr>
              <a:t>(“</a:t>
            </a:r>
            <a:r>
              <a:rPr lang="en-US" sz="1800" b="1" dirty="0" err="1" smtClean="0">
                <a:solidFill>
                  <a:srgbClr val="0000CC"/>
                </a:solidFill>
              </a:rPr>
              <a:t>jump”,”_”,”_”,Bquad</a:t>
            </a:r>
            <a:r>
              <a:rPr lang="en-US" sz="1800" b="1" dirty="0" smtClean="0">
                <a:solidFill>
                  <a:srgbClr val="0000CC"/>
                </a:solidFill>
              </a:rPr>
              <a:t>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CC"/>
                </a:solidFill>
              </a:rPr>
              <a:t>			</a:t>
            </a:r>
            <a:r>
              <a:rPr lang="en-US" sz="1800" b="1" dirty="0" err="1" smtClean="0">
                <a:solidFill>
                  <a:srgbClr val="0000CC"/>
                </a:solidFill>
              </a:rPr>
              <a:t>backpatch</a:t>
            </a:r>
            <a:r>
              <a:rPr lang="en-US" sz="1800" b="1" dirty="0" smtClean="0">
                <a:solidFill>
                  <a:srgbClr val="0000CC"/>
                </a:solidFill>
              </a:rPr>
              <a:t>(</a:t>
            </a:r>
            <a:r>
              <a:rPr lang="en-US" sz="1800" b="1" dirty="0" err="1" smtClean="0">
                <a:solidFill>
                  <a:srgbClr val="0000CC"/>
                </a:solidFill>
              </a:rPr>
              <a:t>B.false,nextquad</a:t>
            </a:r>
            <a:r>
              <a:rPr lang="en-US" sz="1800" b="1" dirty="0" smtClean="0">
                <a:solidFill>
                  <a:srgbClr val="0000CC"/>
                </a:solidFill>
              </a:rPr>
              <a:t>())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 smtClean="0">
              <a:solidFill>
                <a:srgbClr val="0000CC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0000CC"/>
                </a:solidFill>
              </a:rPr>
              <a:t>			</a:t>
            </a:r>
          </a:p>
          <a:p>
            <a:pPr lvl="1" eaLnBrk="1" hangingPunct="1">
              <a:buFont typeface="Wingdings" pitchFamily="2" charset="2"/>
              <a:buNone/>
            </a:pPr>
            <a:endParaRPr lang="el-GR" dirty="0" smtClean="0">
              <a:solidFill>
                <a:srgbClr val="0000CC"/>
              </a:solidFill>
            </a:endParaRPr>
          </a:p>
        </p:txBody>
      </p:sp>
      <p:sp>
        <p:nvSpPr>
          <p:cNvPr id="4" name="3 - TextBox"/>
          <p:cNvSpPr txBox="1"/>
          <p:nvPr/>
        </p:nvSpPr>
        <p:spPr>
          <a:xfrm>
            <a:off x="6072198" y="3214686"/>
            <a:ext cx="26709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>
                <a:solidFill>
                  <a:srgbClr val="008000"/>
                </a:solidFill>
              </a:rPr>
              <a:t>Συμπλήρωση των τετράδων που</a:t>
            </a:r>
          </a:p>
          <a:p>
            <a:r>
              <a:rPr lang="el-GR" sz="1400" dirty="0" smtClean="0">
                <a:solidFill>
                  <a:srgbClr val="008000"/>
                </a:solidFill>
              </a:rPr>
              <a:t>έχουν μείνει ασυμπλήρωτες και </a:t>
            </a:r>
          </a:p>
          <a:p>
            <a:r>
              <a:rPr lang="el-GR" sz="1400" dirty="0" smtClean="0">
                <a:solidFill>
                  <a:srgbClr val="008000"/>
                </a:solidFill>
              </a:rPr>
              <a:t>και γνωρίζουμε τώρα ότι πρέπει </a:t>
            </a:r>
          </a:p>
          <a:p>
            <a:r>
              <a:rPr lang="el-GR" sz="1400" dirty="0" smtClean="0">
                <a:solidFill>
                  <a:srgbClr val="008000"/>
                </a:solidFill>
              </a:rPr>
              <a:t>να συμπληρωθούν με την επόμενη</a:t>
            </a:r>
          </a:p>
          <a:p>
            <a:r>
              <a:rPr lang="el-GR" sz="1400" dirty="0" smtClean="0">
                <a:solidFill>
                  <a:srgbClr val="008000"/>
                </a:solidFill>
              </a:rPr>
              <a:t>τετράδα,</a:t>
            </a:r>
            <a:r>
              <a:rPr lang="en-US" sz="1400" dirty="0" smtClean="0">
                <a:solidFill>
                  <a:srgbClr val="008000"/>
                </a:solidFill>
              </a:rPr>
              <a:t> </a:t>
            </a:r>
            <a:r>
              <a:rPr lang="el-GR" sz="1400" dirty="0" smtClean="0">
                <a:solidFill>
                  <a:srgbClr val="008000"/>
                </a:solidFill>
              </a:rPr>
              <a:t>το </a:t>
            </a:r>
            <a:r>
              <a:rPr lang="en-US" sz="1400" dirty="0" smtClean="0">
                <a:solidFill>
                  <a:srgbClr val="008000"/>
                </a:solidFill>
              </a:rPr>
              <a:t>true </a:t>
            </a:r>
            <a:r>
              <a:rPr lang="el-GR" sz="1400" dirty="0" smtClean="0">
                <a:solidFill>
                  <a:srgbClr val="008000"/>
                </a:solidFill>
              </a:rPr>
              <a:t>πάνω στην </a:t>
            </a:r>
            <a:r>
              <a:rPr lang="en-US" sz="1400" dirty="0" smtClean="0">
                <a:solidFill>
                  <a:srgbClr val="008000"/>
                </a:solidFill>
              </a:rPr>
              <a:t>S </a:t>
            </a:r>
            <a:r>
              <a:rPr lang="el-GR" sz="1400" dirty="0" smtClean="0">
                <a:solidFill>
                  <a:srgbClr val="008000"/>
                </a:solidFill>
              </a:rPr>
              <a:t>και το </a:t>
            </a:r>
            <a:r>
              <a:rPr lang="en-US" sz="1400" dirty="0" smtClean="0">
                <a:solidFill>
                  <a:srgbClr val="008000"/>
                </a:solidFill>
              </a:rPr>
              <a:t>false </a:t>
            </a:r>
            <a:r>
              <a:rPr lang="el-GR" sz="1400" dirty="0" smtClean="0">
                <a:solidFill>
                  <a:srgbClr val="008000"/>
                </a:solidFill>
              </a:rPr>
              <a:t>έξω από τη δομή</a:t>
            </a:r>
            <a:endParaRPr lang="el-GR" sz="1200" dirty="0" smtClean="0">
              <a:solidFill>
                <a:srgbClr val="008000"/>
              </a:solidFill>
            </a:endParaRPr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 flipH="1">
            <a:off x="5429256" y="3429000"/>
            <a:ext cx="681030" cy="35719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l-GR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 flipH="1">
            <a:off x="5500694" y="3429000"/>
            <a:ext cx="642942" cy="121444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l-GR"/>
          </a:p>
        </p:txBody>
      </p:sp>
      <p:sp>
        <p:nvSpPr>
          <p:cNvPr id="7" name="6 - TextBox"/>
          <p:cNvSpPr txBox="1"/>
          <p:nvPr/>
        </p:nvSpPr>
        <p:spPr>
          <a:xfrm>
            <a:off x="5214942" y="5072074"/>
            <a:ext cx="278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>
                <a:solidFill>
                  <a:srgbClr val="008000"/>
                </a:solidFill>
              </a:rPr>
              <a:t>Μετάβαση στην αρχή της συνθήκης ώστε να ξαναγίνει έλεγχος</a:t>
            </a:r>
            <a:endParaRPr lang="el-GR" sz="1200" dirty="0" smtClean="0">
              <a:solidFill>
                <a:srgbClr val="00800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 flipV="1">
            <a:off x="5143504" y="4357694"/>
            <a:ext cx="109526" cy="928694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Δομή Repeat…Until</a:t>
            </a:r>
            <a:endParaRPr lang="el-GR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sz="1800" b="1" dirty="0" smtClean="0"/>
              <a:t>	S -&gt; repeat S</a:t>
            </a:r>
            <a:r>
              <a:rPr lang="en-US" sz="1800" b="1" baseline="30000" dirty="0" smtClean="0"/>
              <a:t>1</a:t>
            </a:r>
            <a:r>
              <a:rPr lang="en-US" sz="1800" b="1" dirty="0" smtClean="0"/>
              <a:t>  until (</a:t>
            </a:r>
            <a:r>
              <a:rPr lang="en-US" sz="1800" b="1" dirty="0" err="1" smtClean="0"/>
              <a:t>cond</a:t>
            </a:r>
            <a:r>
              <a:rPr lang="en-US" sz="1800" b="1" dirty="0" smtClean="0"/>
              <a:t>)</a:t>
            </a:r>
            <a:endParaRPr lang="en-US" sz="1800" b="1" dirty="0" smtClean="0">
              <a:solidFill>
                <a:srgbClr val="0000CC"/>
              </a:solidFill>
            </a:endParaRPr>
          </a:p>
          <a:p>
            <a:pPr eaLnBrk="1" hangingPunct="1"/>
            <a:endParaRPr lang="en-US" sz="1800" b="1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Δομή Repeat…Until</a:t>
            </a:r>
            <a:endParaRPr lang="el-GR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sz="1800" b="1" dirty="0" smtClean="0"/>
              <a:t>	S -&gt; repeat </a:t>
            </a:r>
            <a:r>
              <a:rPr lang="en-US" sz="1800" b="1" dirty="0" smtClean="0">
                <a:solidFill>
                  <a:srgbClr val="0000CC"/>
                </a:solidFill>
              </a:rPr>
              <a:t>{P1}</a:t>
            </a:r>
            <a:r>
              <a:rPr lang="en-US" sz="1800" b="1" dirty="0" smtClean="0"/>
              <a:t> S</a:t>
            </a:r>
            <a:r>
              <a:rPr lang="en-US" sz="1800" b="1" baseline="30000" dirty="0" smtClean="0"/>
              <a:t>1</a:t>
            </a:r>
            <a:r>
              <a:rPr lang="en-US" sz="1800" b="1" dirty="0" smtClean="0"/>
              <a:t>  until (</a:t>
            </a:r>
            <a:r>
              <a:rPr lang="en-US" sz="1800" b="1" dirty="0" err="1" smtClean="0"/>
              <a:t>cond</a:t>
            </a:r>
            <a:r>
              <a:rPr lang="en-US" sz="1800" b="1" dirty="0" smtClean="0"/>
              <a:t>) </a:t>
            </a:r>
            <a:endParaRPr lang="en-US" sz="1800" b="1" dirty="0" smtClean="0">
              <a:solidFill>
                <a:srgbClr val="0000CC"/>
              </a:solidFill>
            </a:endParaRPr>
          </a:p>
          <a:p>
            <a:pPr eaLnBrk="1" hangingPunct="1"/>
            <a:endParaRPr lang="en-US" sz="1800" b="1" dirty="0" smtClean="0">
              <a:solidFill>
                <a:srgbClr val="0000CC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CC"/>
                </a:solidFill>
              </a:rPr>
              <a:t>		{P1}:	</a:t>
            </a:r>
            <a:r>
              <a:rPr lang="en-US" sz="1800" b="1" dirty="0" err="1" smtClean="0">
                <a:solidFill>
                  <a:srgbClr val="0000CC"/>
                </a:solidFill>
              </a:rPr>
              <a:t>sQuad</a:t>
            </a:r>
            <a:r>
              <a:rPr lang="en-US" sz="1800" b="1" dirty="0" smtClean="0">
                <a:solidFill>
                  <a:srgbClr val="0000CC"/>
                </a:solidFill>
              </a:rPr>
              <a:t>:=</a:t>
            </a:r>
            <a:r>
              <a:rPr lang="en-US" sz="1800" b="1" dirty="0" err="1" smtClean="0">
                <a:solidFill>
                  <a:srgbClr val="0000CC"/>
                </a:solidFill>
              </a:rPr>
              <a:t>nextquad</a:t>
            </a:r>
            <a:r>
              <a:rPr lang="en-US" sz="1800" b="1" dirty="0" smtClean="0">
                <a:solidFill>
                  <a:srgbClr val="0000CC"/>
                </a:solidFill>
              </a:rPr>
              <a:t>()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CC"/>
                </a:solidFill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Δομή Repeat…Until</a:t>
            </a:r>
            <a:endParaRPr lang="el-GR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sz="1800" b="1" dirty="0" smtClean="0"/>
              <a:t>	S -&gt; repeat </a:t>
            </a:r>
            <a:r>
              <a:rPr lang="en-US" sz="1800" b="1" dirty="0" smtClean="0">
                <a:solidFill>
                  <a:srgbClr val="0000CC"/>
                </a:solidFill>
              </a:rPr>
              <a:t>{P1}</a:t>
            </a:r>
            <a:r>
              <a:rPr lang="en-US" sz="1800" b="1" dirty="0" smtClean="0"/>
              <a:t> S</a:t>
            </a:r>
            <a:r>
              <a:rPr lang="en-US" sz="1800" b="1" baseline="30000" dirty="0" smtClean="0"/>
              <a:t>1</a:t>
            </a:r>
            <a:r>
              <a:rPr lang="en-US" sz="1800" b="1" dirty="0" smtClean="0"/>
              <a:t>  until (</a:t>
            </a:r>
            <a:r>
              <a:rPr lang="en-US" sz="1800" b="1" dirty="0" err="1" smtClean="0"/>
              <a:t>cond</a:t>
            </a:r>
            <a:r>
              <a:rPr lang="en-US" sz="1800" b="1" dirty="0" smtClean="0"/>
              <a:t>) </a:t>
            </a:r>
            <a:r>
              <a:rPr lang="en-US" sz="1800" b="1" dirty="0" smtClean="0">
                <a:solidFill>
                  <a:srgbClr val="0000CC"/>
                </a:solidFill>
              </a:rPr>
              <a:t>{P2}</a:t>
            </a:r>
          </a:p>
          <a:p>
            <a:pPr eaLnBrk="1" hangingPunct="1"/>
            <a:endParaRPr lang="en-US" sz="1800" b="1" dirty="0" smtClean="0">
              <a:solidFill>
                <a:srgbClr val="0000CC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CC"/>
                </a:solidFill>
              </a:rPr>
              <a:t>		{P1}:	</a:t>
            </a:r>
            <a:r>
              <a:rPr lang="en-US" sz="1800" b="1" dirty="0" err="1" smtClean="0">
                <a:solidFill>
                  <a:srgbClr val="0000CC"/>
                </a:solidFill>
              </a:rPr>
              <a:t>sQuad</a:t>
            </a:r>
            <a:r>
              <a:rPr lang="en-US" sz="1800" b="1" dirty="0" smtClean="0">
                <a:solidFill>
                  <a:srgbClr val="0000CC"/>
                </a:solidFill>
              </a:rPr>
              <a:t>:=</a:t>
            </a:r>
            <a:r>
              <a:rPr lang="en-US" sz="1800" b="1" dirty="0" err="1" smtClean="0">
                <a:solidFill>
                  <a:srgbClr val="0000CC"/>
                </a:solidFill>
              </a:rPr>
              <a:t>nextquad</a:t>
            </a:r>
            <a:r>
              <a:rPr lang="en-US" sz="1800" b="1" dirty="0" smtClean="0">
                <a:solidFill>
                  <a:srgbClr val="0000CC"/>
                </a:solidFill>
              </a:rPr>
              <a:t>()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CC"/>
                </a:solidFill>
              </a:rPr>
              <a:t>		{P2}:	</a:t>
            </a:r>
            <a:r>
              <a:rPr lang="en-US" sz="1800" b="1" dirty="0" err="1" smtClean="0">
                <a:solidFill>
                  <a:srgbClr val="0000CC"/>
                </a:solidFill>
              </a:rPr>
              <a:t>backpatch</a:t>
            </a:r>
            <a:r>
              <a:rPr lang="en-US" sz="1800" b="1" dirty="0" smtClean="0">
                <a:solidFill>
                  <a:srgbClr val="0000CC"/>
                </a:solidFill>
              </a:rPr>
              <a:t>(</a:t>
            </a:r>
            <a:r>
              <a:rPr lang="en-US" sz="1800" b="1" dirty="0" err="1" smtClean="0">
                <a:solidFill>
                  <a:srgbClr val="0000CC"/>
                </a:solidFill>
              </a:rPr>
              <a:t>cond.False,sQuad</a:t>
            </a:r>
            <a:r>
              <a:rPr lang="en-US" sz="1800" b="1" dirty="0" smtClean="0">
                <a:solidFill>
                  <a:srgbClr val="0000CC"/>
                </a:solidFill>
              </a:rPr>
              <a:t>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CC"/>
                </a:solidFill>
              </a:rPr>
              <a:t>			</a:t>
            </a:r>
            <a:r>
              <a:rPr lang="en-US" sz="1800" b="1" dirty="0" err="1" smtClean="0">
                <a:solidFill>
                  <a:srgbClr val="0000CC"/>
                </a:solidFill>
              </a:rPr>
              <a:t>backpatch</a:t>
            </a:r>
            <a:r>
              <a:rPr lang="en-US" sz="1800" b="1" dirty="0" smtClean="0">
                <a:solidFill>
                  <a:srgbClr val="0000CC"/>
                </a:solidFill>
              </a:rPr>
              <a:t>(</a:t>
            </a:r>
            <a:r>
              <a:rPr lang="en-US" sz="1800" b="1" dirty="0" err="1" smtClean="0">
                <a:solidFill>
                  <a:srgbClr val="0000CC"/>
                </a:solidFill>
              </a:rPr>
              <a:t>cond.True,nextquad</a:t>
            </a:r>
            <a:r>
              <a:rPr lang="en-US" sz="1800" b="1" dirty="0" smtClean="0">
                <a:solidFill>
                  <a:srgbClr val="0000CC"/>
                </a:solidFill>
              </a:rPr>
              <a:t>())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Δομή Repeat…Until</a:t>
            </a:r>
            <a:endParaRPr lang="el-GR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sz="1800" b="1" dirty="0" smtClean="0"/>
              <a:t>	S -&gt; repeat </a:t>
            </a:r>
            <a:r>
              <a:rPr lang="en-US" sz="1800" b="1" dirty="0" smtClean="0">
                <a:solidFill>
                  <a:srgbClr val="0000CC"/>
                </a:solidFill>
              </a:rPr>
              <a:t>{P1}</a:t>
            </a:r>
            <a:r>
              <a:rPr lang="en-US" sz="1800" b="1" dirty="0" smtClean="0"/>
              <a:t> S</a:t>
            </a:r>
            <a:r>
              <a:rPr lang="en-US" sz="1800" b="1" baseline="30000" dirty="0" smtClean="0"/>
              <a:t>1</a:t>
            </a:r>
            <a:r>
              <a:rPr lang="en-US" sz="1800" b="1" dirty="0" smtClean="0"/>
              <a:t>  until (</a:t>
            </a:r>
            <a:r>
              <a:rPr lang="en-US" sz="1800" b="1" dirty="0" err="1" smtClean="0"/>
              <a:t>cond</a:t>
            </a:r>
            <a:r>
              <a:rPr lang="en-US" sz="1800" b="1" dirty="0" smtClean="0"/>
              <a:t>) </a:t>
            </a:r>
            <a:r>
              <a:rPr lang="en-US" sz="1800" b="1" dirty="0" smtClean="0">
                <a:solidFill>
                  <a:srgbClr val="0000CC"/>
                </a:solidFill>
              </a:rPr>
              <a:t>{P2}</a:t>
            </a:r>
          </a:p>
          <a:p>
            <a:pPr eaLnBrk="1" hangingPunct="1"/>
            <a:endParaRPr lang="en-US" sz="1800" b="1" dirty="0" smtClean="0">
              <a:solidFill>
                <a:srgbClr val="0000CC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CC"/>
                </a:solidFill>
              </a:rPr>
              <a:t>		{P1}:	</a:t>
            </a:r>
            <a:r>
              <a:rPr lang="en-US" sz="1800" b="1" dirty="0" err="1" smtClean="0">
                <a:solidFill>
                  <a:srgbClr val="0000CC"/>
                </a:solidFill>
              </a:rPr>
              <a:t>sQuad</a:t>
            </a:r>
            <a:r>
              <a:rPr lang="en-US" sz="1800" b="1" dirty="0" smtClean="0">
                <a:solidFill>
                  <a:srgbClr val="0000CC"/>
                </a:solidFill>
              </a:rPr>
              <a:t>:=</a:t>
            </a:r>
            <a:r>
              <a:rPr lang="en-US" sz="1800" b="1" dirty="0" err="1" smtClean="0">
                <a:solidFill>
                  <a:srgbClr val="0000CC"/>
                </a:solidFill>
              </a:rPr>
              <a:t>nextquad</a:t>
            </a:r>
            <a:r>
              <a:rPr lang="en-US" sz="1800" b="1" dirty="0" smtClean="0">
                <a:solidFill>
                  <a:srgbClr val="0000CC"/>
                </a:solidFill>
              </a:rPr>
              <a:t>()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CC"/>
                </a:solidFill>
              </a:rPr>
              <a:t>		{P2}:	</a:t>
            </a:r>
            <a:r>
              <a:rPr lang="en-US" sz="1800" b="1" dirty="0" err="1" smtClean="0">
                <a:solidFill>
                  <a:srgbClr val="0000CC"/>
                </a:solidFill>
              </a:rPr>
              <a:t>backpatch</a:t>
            </a:r>
            <a:r>
              <a:rPr lang="en-US" sz="1800" b="1" dirty="0" smtClean="0">
                <a:solidFill>
                  <a:srgbClr val="0000CC"/>
                </a:solidFill>
              </a:rPr>
              <a:t>(</a:t>
            </a:r>
            <a:r>
              <a:rPr lang="en-US" sz="1800" b="1" dirty="0" err="1" smtClean="0">
                <a:solidFill>
                  <a:srgbClr val="0000CC"/>
                </a:solidFill>
              </a:rPr>
              <a:t>cond.False,sQuad</a:t>
            </a:r>
            <a:r>
              <a:rPr lang="en-US" sz="1800" b="1" dirty="0" smtClean="0">
                <a:solidFill>
                  <a:srgbClr val="0000CC"/>
                </a:solidFill>
              </a:rPr>
              <a:t>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CC"/>
                </a:solidFill>
              </a:rPr>
              <a:t>			</a:t>
            </a:r>
            <a:r>
              <a:rPr lang="en-US" sz="1800" b="1" dirty="0" err="1" smtClean="0">
                <a:solidFill>
                  <a:srgbClr val="0000CC"/>
                </a:solidFill>
              </a:rPr>
              <a:t>backpatch</a:t>
            </a:r>
            <a:r>
              <a:rPr lang="en-US" sz="1800" b="1" dirty="0" smtClean="0">
                <a:solidFill>
                  <a:srgbClr val="0000CC"/>
                </a:solidFill>
              </a:rPr>
              <a:t>(</a:t>
            </a:r>
            <a:r>
              <a:rPr lang="en-US" sz="1800" b="1" dirty="0" err="1" smtClean="0">
                <a:solidFill>
                  <a:srgbClr val="0000CC"/>
                </a:solidFill>
              </a:rPr>
              <a:t>cond.True,nextquad</a:t>
            </a:r>
            <a:r>
              <a:rPr lang="en-US" sz="1800" b="1" dirty="0" smtClean="0">
                <a:solidFill>
                  <a:srgbClr val="0000CC"/>
                </a:solidFill>
              </a:rPr>
              <a:t>())</a:t>
            </a:r>
          </a:p>
        </p:txBody>
      </p:sp>
      <p:sp>
        <p:nvSpPr>
          <p:cNvPr id="4" name="3 - TextBox"/>
          <p:cNvSpPr txBox="1"/>
          <p:nvPr/>
        </p:nvSpPr>
        <p:spPr>
          <a:xfrm>
            <a:off x="5572132" y="4786322"/>
            <a:ext cx="26709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>
                <a:solidFill>
                  <a:srgbClr val="008000"/>
                </a:solidFill>
              </a:rPr>
              <a:t>Συμπλήρωση των τετράδων που</a:t>
            </a:r>
          </a:p>
          <a:p>
            <a:r>
              <a:rPr lang="el-GR" sz="1400" dirty="0" smtClean="0">
                <a:solidFill>
                  <a:srgbClr val="008000"/>
                </a:solidFill>
              </a:rPr>
              <a:t>έχουν μείνει ασυμπλήρωτες και </a:t>
            </a:r>
          </a:p>
          <a:p>
            <a:r>
              <a:rPr lang="el-GR" sz="1400" dirty="0" smtClean="0">
                <a:solidFill>
                  <a:srgbClr val="008000"/>
                </a:solidFill>
              </a:rPr>
              <a:t>και γνωρίζουμε τώρα ότι πρέπει </a:t>
            </a:r>
          </a:p>
          <a:p>
            <a:r>
              <a:rPr lang="el-GR" sz="1400" dirty="0" smtClean="0">
                <a:solidFill>
                  <a:srgbClr val="008000"/>
                </a:solidFill>
              </a:rPr>
              <a:t>να συμπληρωθούν με την επόμενη</a:t>
            </a:r>
          </a:p>
          <a:p>
            <a:r>
              <a:rPr lang="el-GR" sz="1400" dirty="0" smtClean="0">
                <a:solidFill>
                  <a:srgbClr val="008000"/>
                </a:solidFill>
              </a:rPr>
              <a:t>τετράδα, δηλαδή έξω από τη δομή</a:t>
            </a:r>
            <a:endParaRPr lang="el-GR" sz="1200" dirty="0" smtClean="0">
              <a:solidFill>
                <a:srgbClr val="008000"/>
              </a:solidFill>
            </a:endParaRPr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 flipH="1" flipV="1">
            <a:off x="5643570" y="4429132"/>
            <a:ext cx="168595" cy="35719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l-GR"/>
          </a:p>
        </p:txBody>
      </p:sp>
      <p:sp>
        <p:nvSpPr>
          <p:cNvPr id="7" name="6 - TextBox"/>
          <p:cNvSpPr txBox="1"/>
          <p:nvPr/>
        </p:nvSpPr>
        <p:spPr>
          <a:xfrm>
            <a:off x="5857884" y="2500306"/>
            <a:ext cx="23679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>
                <a:solidFill>
                  <a:srgbClr val="008000"/>
                </a:solidFill>
              </a:rPr>
              <a:t>Οι τετράδες αυτές πρέπει να</a:t>
            </a:r>
          </a:p>
          <a:p>
            <a:r>
              <a:rPr lang="el-GR" sz="1400" dirty="0" smtClean="0">
                <a:solidFill>
                  <a:srgbClr val="008000"/>
                </a:solidFill>
              </a:rPr>
              <a:t>μεταβούν στην αρχή της</a:t>
            </a:r>
          </a:p>
          <a:p>
            <a:r>
              <a:rPr lang="el-GR" sz="1400" dirty="0" smtClean="0">
                <a:solidFill>
                  <a:srgbClr val="008000"/>
                </a:solidFill>
              </a:rPr>
              <a:t>συνθήκης για να επανελεγχθεί</a:t>
            </a:r>
            <a:endParaRPr lang="el-GR" sz="1200" dirty="0" smtClean="0">
              <a:solidFill>
                <a:srgbClr val="00800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5429255" y="3143248"/>
            <a:ext cx="382909" cy="571504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Δομή</a:t>
            </a:r>
            <a:r>
              <a:rPr lang="el-GR" smtClean="0"/>
              <a:t> </a:t>
            </a:r>
            <a:r>
              <a:rPr lang="en-US" smtClean="0"/>
              <a:t>if</a:t>
            </a:r>
            <a:endParaRPr lang="el-GR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1800" b="1" dirty="0" smtClean="0"/>
          </a:p>
          <a:p>
            <a:pPr eaLnBrk="1" hangingPunct="1">
              <a:buNone/>
            </a:pPr>
            <a:r>
              <a:rPr lang="en-US" sz="1800" b="1" dirty="0" smtClean="0"/>
              <a:t>	S -&gt; if B then</a:t>
            </a:r>
            <a:r>
              <a:rPr lang="en-US" sz="1800" b="1" dirty="0" smtClean="0">
                <a:solidFill>
                  <a:srgbClr val="0000CC"/>
                </a:solidFill>
              </a:rPr>
              <a:t> </a:t>
            </a:r>
            <a:r>
              <a:rPr lang="en-US" sz="1800" b="1" dirty="0" smtClean="0"/>
              <a:t>S</a:t>
            </a:r>
            <a:r>
              <a:rPr lang="en-US" sz="1800" b="1" baseline="30000" dirty="0" smtClean="0"/>
              <a:t>1</a:t>
            </a:r>
            <a:r>
              <a:rPr lang="en-US" sz="1800" b="1" dirty="0" smtClean="0"/>
              <a:t>  TAIL</a:t>
            </a:r>
            <a:endParaRPr lang="en-US" sz="1800" b="1" dirty="0" smtClean="0">
              <a:solidFill>
                <a:srgbClr val="0000CC"/>
              </a:solidFill>
            </a:endParaRPr>
          </a:p>
          <a:p>
            <a:pPr eaLnBrk="1" hangingPunct="1">
              <a:buNone/>
            </a:pPr>
            <a:r>
              <a:rPr lang="en-US" sz="1800" b="1" dirty="0" smtClean="0"/>
              <a:t>	TAIL -&gt; else S</a:t>
            </a:r>
            <a:r>
              <a:rPr lang="en-US" sz="1800" b="1" baseline="30000" dirty="0" smtClean="0"/>
              <a:t>2</a:t>
            </a:r>
            <a:r>
              <a:rPr lang="en-US" sz="1800" b="1" dirty="0" smtClean="0"/>
              <a:t> | TAIL -&gt; </a:t>
            </a:r>
            <a:r>
              <a:rPr lang="el-GR" sz="1800" b="1" dirty="0" smtClean="0"/>
              <a:t>ε</a:t>
            </a:r>
            <a:endParaRPr lang="en-US" sz="1800" b="1" dirty="0" smtClean="0">
              <a:solidFill>
                <a:srgbClr val="0000CC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0000CC"/>
                </a:solidFill>
              </a:rPr>
              <a:t>			</a:t>
            </a:r>
            <a:endParaRPr lang="el-GR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Δομή</a:t>
            </a:r>
            <a:r>
              <a:rPr lang="el-GR" smtClean="0"/>
              <a:t> </a:t>
            </a:r>
            <a:r>
              <a:rPr lang="en-US" smtClean="0"/>
              <a:t>if</a:t>
            </a:r>
            <a:endParaRPr lang="el-GR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1800" b="1" dirty="0" smtClean="0"/>
          </a:p>
          <a:p>
            <a:pPr eaLnBrk="1" hangingPunct="1">
              <a:buNone/>
            </a:pPr>
            <a:r>
              <a:rPr lang="en-US" sz="1800" b="1" dirty="0" smtClean="0"/>
              <a:t>	S -&gt; if B then </a:t>
            </a:r>
            <a:r>
              <a:rPr lang="en-US" sz="1800" b="1" dirty="0" smtClean="0">
                <a:solidFill>
                  <a:srgbClr val="0000CC"/>
                </a:solidFill>
              </a:rPr>
              <a:t>{P1} </a:t>
            </a:r>
            <a:r>
              <a:rPr lang="en-US" sz="1800" b="1" dirty="0" smtClean="0"/>
              <a:t>S</a:t>
            </a:r>
            <a:r>
              <a:rPr lang="en-US" sz="1800" b="1" baseline="30000" dirty="0" smtClean="0"/>
              <a:t>1</a:t>
            </a:r>
            <a:r>
              <a:rPr lang="en-US" sz="1800" b="1" dirty="0" smtClean="0"/>
              <a:t> TAIL</a:t>
            </a:r>
            <a:endParaRPr lang="en-US" sz="1800" b="1" dirty="0" smtClean="0">
              <a:solidFill>
                <a:srgbClr val="0000CC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CC"/>
                </a:solidFill>
              </a:rPr>
              <a:t>		{P1}: 	</a:t>
            </a:r>
            <a:r>
              <a:rPr lang="en-US" sz="1800" b="1" dirty="0" err="1" smtClean="0">
                <a:solidFill>
                  <a:srgbClr val="0000CC"/>
                </a:solidFill>
              </a:rPr>
              <a:t>backpatch</a:t>
            </a:r>
            <a:r>
              <a:rPr lang="en-US" sz="1800" b="1" dirty="0" smtClean="0">
                <a:solidFill>
                  <a:srgbClr val="0000CC"/>
                </a:solidFill>
              </a:rPr>
              <a:t>(</a:t>
            </a:r>
            <a:r>
              <a:rPr lang="en-US" sz="1800" b="1" dirty="0" err="1" smtClean="0">
                <a:solidFill>
                  <a:srgbClr val="0000CC"/>
                </a:solidFill>
              </a:rPr>
              <a:t>B.true,nextquad</a:t>
            </a:r>
            <a:r>
              <a:rPr lang="en-US" sz="1800" b="1" dirty="0" smtClean="0">
                <a:solidFill>
                  <a:srgbClr val="0000CC"/>
                </a:solidFill>
              </a:rPr>
              <a:t>())</a:t>
            </a:r>
            <a:endParaRPr lang="en-US" sz="1800" b="1" dirty="0" smtClean="0"/>
          </a:p>
          <a:p>
            <a:pPr eaLnBrk="1" hangingPunct="1">
              <a:buNone/>
            </a:pPr>
            <a:r>
              <a:rPr lang="en-US" sz="1800" b="1" dirty="0" smtClean="0"/>
              <a:t>	TAIL -&gt; else S</a:t>
            </a:r>
            <a:r>
              <a:rPr lang="en-US" sz="1800" b="1" baseline="30000" dirty="0" smtClean="0"/>
              <a:t>2</a:t>
            </a:r>
            <a:r>
              <a:rPr lang="en-US" sz="1800" b="1" dirty="0" smtClean="0"/>
              <a:t> | TAIL -&gt; </a:t>
            </a:r>
            <a:r>
              <a:rPr lang="el-GR" sz="1800" b="1" dirty="0" smtClean="0"/>
              <a:t>ε</a:t>
            </a:r>
            <a:endParaRPr lang="en-US" sz="1800" b="1" dirty="0" smtClean="0">
              <a:solidFill>
                <a:srgbClr val="0000CC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0000CC"/>
                </a:solidFill>
              </a:rPr>
              <a:t>			</a:t>
            </a:r>
            <a:endParaRPr lang="el-GR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Δομή</a:t>
            </a:r>
            <a:r>
              <a:rPr lang="el-GR" smtClean="0"/>
              <a:t> </a:t>
            </a:r>
            <a:r>
              <a:rPr lang="en-US" smtClean="0"/>
              <a:t>if</a:t>
            </a:r>
            <a:endParaRPr lang="el-GR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1800" b="1" dirty="0" smtClean="0"/>
          </a:p>
          <a:p>
            <a:pPr eaLnBrk="1" hangingPunct="1">
              <a:buNone/>
            </a:pPr>
            <a:r>
              <a:rPr lang="en-US" sz="1800" b="1" dirty="0" smtClean="0"/>
              <a:t>	S -&gt; if B then </a:t>
            </a:r>
            <a:r>
              <a:rPr lang="en-US" sz="1800" b="1" dirty="0" smtClean="0">
                <a:solidFill>
                  <a:srgbClr val="0000CC"/>
                </a:solidFill>
              </a:rPr>
              <a:t>{P1} </a:t>
            </a:r>
            <a:r>
              <a:rPr lang="en-US" sz="1800" b="1" dirty="0" smtClean="0"/>
              <a:t>S</a:t>
            </a:r>
            <a:r>
              <a:rPr lang="en-US" sz="1800" b="1" baseline="30000" dirty="0" smtClean="0"/>
              <a:t>1</a:t>
            </a:r>
            <a:r>
              <a:rPr lang="en-US" sz="1800" b="1" dirty="0" smtClean="0"/>
              <a:t> </a:t>
            </a:r>
            <a:r>
              <a:rPr lang="en-US" sz="1800" b="1" dirty="0" smtClean="0">
                <a:solidFill>
                  <a:srgbClr val="0000CC"/>
                </a:solidFill>
              </a:rPr>
              <a:t>{P2}</a:t>
            </a:r>
            <a:r>
              <a:rPr lang="en-US" sz="1800" b="1" dirty="0" smtClean="0"/>
              <a:t> TAIL</a:t>
            </a:r>
            <a:endParaRPr lang="en-US" sz="1800" b="1" dirty="0" smtClean="0">
              <a:solidFill>
                <a:srgbClr val="0000CC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CC"/>
                </a:solidFill>
              </a:rPr>
              <a:t>		{P1}: 	</a:t>
            </a:r>
            <a:r>
              <a:rPr lang="en-US" sz="1800" b="1" dirty="0" err="1" smtClean="0">
                <a:solidFill>
                  <a:srgbClr val="0000CC"/>
                </a:solidFill>
              </a:rPr>
              <a:t>backpatch</a:t>
            </a:r>
            <a:r>
              <a:rPr lang="en-US" sz="1800" b="1" dirty="0" smtClean="0">
                <a:solidFill>
                  <a:srgbClr val="0000CC"/>
                </a:solidFill>
              </a:rPr>
              <a:t>(</a:t>
            </a:r>
            <a:r>
              <a:rPr lang="en-US" sz="1800" b="1" dirty="0" err="1" smtClean="0">
                <a:solidFill>
                  <a:srgbClr val="0000CC"/>
                </a:solidFill>
              </a:rPr>
              <a:t>B.true,nextquad</a:t>
            </a:r>
            <a:r>
              <a:rPr lang="en-US" sz="1800" b="1" dirty="0" smtClean="0">
                <a:solidFill>
                  <a:srgbClr val="0000CC"/>
                </a:solidFill>
              </a:rPr>
              <a:t>())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CC"/>
                </a:solidFill>
              </a:rPr>
              <a:t>		{P2}:	</a:t>
            </a:r>
            <a:r>
              <a:rPr lang="en-US" sz="1800" b="1" dirty="0" err="1" smtClean="0">
                <a:solidFill>
                  <a:srgbClr val="0000CC"/>
                </a:solidFill>
              </a:rPr>
              <a:t>ifList</a:t>
            </a:r>
            <a:r>
              <a:rPr lang="en-US" sz="1800" b="1" dirty="0" smtClean="0">
                <a:solidFill>
                  <a:srgbClr val="0000CC"/>
                </a:solidFill>
              </a:rPr>
              <a:t>=</a:t>
            </a:r>
            <a:r>
              <a:rPr lang="en-US" sz="1800" b="1" dirty="0" err="1" smtClean="0">
                <a:solidFill>
                  <a:srgbClr val="0000CC"/>
                </a:solidFill>
              </a:rPr>
              <a:t>makelist</a:t>
            </a:r>
            <a:r>
              <a:rPr lang="en-US" sz="1800" b="1" dirty="0" smtClean="0">
                <a:solidFill>
                  <a:srgbClr val="0000CC"/>
                </a:solidFill>
              </a:rPr>
              <a:t>(</a:t>
            </a:r>
            <a:r>
              <a:rPr lang="en-US" sz="1800" b="1" dirty="0" err="1" smtClean="0">
                <a:solidFill>
                  <a:srgbClr val="0000CC"/>
                </a:solidFill>
              </a:rPr>
              <a:t>nextquad</a:t>
            </a:r>
            <a:r>
              <a:rPr lang="en-US" sz="1800" b="1" dirty="0" smtClean="0">
                <a:solidFill>
                  <a:srgbClr val="0000CC"/>
                </a:solidFill>
              </a:rPr>
              <a:t>())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CC"/>
                </a:solidFill>
              </a:rPr>
              <a:t>			</a:t>
            </a:r>
            <a:r>
              <a:rPr lang="en-US" sz="1800" b="1" dirty="0" err="1" smtClean="0">
                <a:solidFill>
                  <a:srgbClr val="0000CC"/>
                </a:solidFill>
              </a:rPr>
              <a:t>genquad</a:t>
            </a:r>
            <a:r>
              <a:rPr lang="en-US" sz="1800" b="1" dirty="0" smtClean="0">
                <a:solidFill>
                  <a:srgbClr val="0000CC"/>
                </a:solidFill>
              </a:rPr>
              <a:t>(“jump”,”_”,”_”,”_”)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CC"/>
                </a:solidFill>
              </a:rPr>
              <a:t>			</a:t>
            </a:r>
            <a:r>
              <a:rPr lang="en-US" sz="1800" b="1" dirty="0" err="1" smtClean="0">
                <a:solidFill>
                  <a:srgbClr val="0000CC"/>
                </a:solidFill>
              </a:rPr>
              <a:t>backpatch</a:t>
            </a:r>
            <a:r>
              <a:rPr lang="en-US" sz="1800" b="1" dirty="0" smtClean="0">
                <a:solidFill>
                  <a:srgbClr val="0000CC"/>
                </a:solidFill>
              </a:rPr>
              <a:t>(</a:t>
            </a:r>
            <a:r>
              <a:rPr lang="en-US" sz="1800" b="1" dirty="0" err="1" smtClean="0">
                <a:solidFill>
                  <a:srgbClr val="0000CC"/>
                </a:solidFill>
              </a:rPr>
              <a:t>B.false,nextquad</a:t>
            </a:r>
            <a:r>
              <a:rPr lang="en-US" sz="1800" b="1" dirty="0" smtClean="0">
                <a:solidFill>
                  <a:srgbClr val="0000CC"/>
                </a:solidFill>
              </a:rPr>
              <a:t>())</a:t>
            </a:r>
            <a:endParaRPr lang="en-US" sz="1800" b="1" dirty="0" smtClean="0"/>
          </a:p>
          <a:p>
            <a:pPr eaLnBrk="1" hangingPunct="1">
              <a:buNone/>
            </a:pPr>
            <a:r>
              <a:rPr lang="en-US" sz="1800" b="1" dirty="0" smtClean="0"/>
              <a:t>	TAIL -&gt; else S</a:t>
            </a:r>
            <a:r>
              <a:rPr lang="en-US" sz="1800" b="1" baseline="30000" dirty="0" smtClean="0"/>
              <a:t>2</a:t>
            </a:r>
            <a:r>
              <a:rPr lang="en-US" sz="1800" b="1" dirty="0" smtClean="0"/>
              <a:t> | TAIL -&gt; </a:t>
            </a:r>
            <a:r>
              <a:rPr lang="el-GR" sz="1800" b="1" dirty="0" smtClean="0"/>
              <a:t>ε</a:t>
            </a:r>
            <a:endParaRPr lang="en-US" sz="1800" b="1" dirty="0" smtClean="0">
              <a:solidFill>
                <a:srgbClr val="0000CC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0000CC"/>
                </a:solidFill>
              </a:rPr>
              <a:t>			</a:t>
            </a:r>
            <a:endParaRPr lang="el-GR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smtClean="0"/>
              <a:t>Αρχή και Τέλος </a:t>
            </a:r>
            <a:r>
              <a:rPr lang="en-US" smtClean="0"/>
              <a:t>Block</a:t>
            </a:r>
            <a:endParaRPr lang="el-GR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n-US" dirty="0" smtClean="0">
                <a:cs typeface="Times New Roman" pitchFamily="18" charset="0"/>
              </a:rPr>
              <a:t>&lt;program&gt;	::= 	</a:t>
            </a:r>
            <a:r>
              <a:rPr lang="en-US" b="1" dirty="0" smtClean="0">
                <a:cs typeface="Times New Roman" pitchFamily="18" charset="0"/>
              </a:rPr>
              <a:t>program</a:t>
            </a:r>
            <a:r>
              <a:rPr lang="en-US" dirty="0" smtClean="0">
                <a:cs typeface="Times New Roman" pitchFamily="18" charset="0"/>
              </a:rPr>
              <a:t> name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			&lt;</a:t>
            </a:r>
            <a:r>
              <a:rPr lang="en-US" dirty="0" err="1" smtClean="0">
                <a:cs typeface="Times New Roman" pitchFamily="18" charset="0"/>
              </a:rPr>
              <a:t>program_block</a:t>
            </a:r>
            <a:r>
              <a:rPr lang="el-GR" dirty="0" smtClean="0">
                <a:cs typeface="Times New Roman" pitchFamily="18" charset="0"/>
              </a:rPr>
              <a:t>&gt;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n-US" dirty="0" smtClean="0">
                <a:cs typeface="Times New Roman" pitchFamily="18" charset="0"/>
              </a:rPr>
              <a:t>&lt;</a:t>
            </a:r>
            <a:r>
              <a:rPr lang="en-US" dirty="0" err="1" smtClean="0">
                <a:cs typeface="Times New Roman" pitchFamily="18" charset="0"/>
              </a:rPr>
              <a:t>program_block</a:t>
            </a:r>
            <a:r>
              <a:rPr lang="en-US" dirty="0" smtClean="0">
                <a:cs typeface="Times New Roman" pitchFamily="18" charset="0"/>
              </a:rPr>
              <a:t>&gt; 	::=</a:t>
            </a:r>
            <a:r>
              <a:rPr lang="el-GR" dirty="0" smtClean="0">
                <a:cs typeface="Times New Roman" pitchFamily="18" charset="0"/>
              </a:rPr>
              <a:t>	</a:t>
            </a:r>
            <a:r>
              <a:rPr lang="en-US" dirty="0" smtClean="0">
                <a:cs typeface="Times New Roman" pitchFamily="18" charset="0"/>
              </a:rPr>
              <a:t>&lt;declarations&gt;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			&lt;subprograms&gt;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				 </a:t>
            </a:r>
            <a:r>
              <a:rPr lang="en-US" b="1" dirty="0" err="1" smtClean="0">
                <a:solidFill>
                  <a:srgbClr val="0000CC"/>
                </a:solidFill>
                <a:sym typeface="Wingdings" pitchFamily="2" charset="2"/>
              </a:rPr>
              <a:t>genquad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(“</a:t>
            </a:r>
            <a:r>
              <a:rPr lang="en-US" b="1" dirty="0" err="1" smtClean="0">
                <a:solidFill>
                  <a:srgbClr val="0000CC"/>
                </a:solidFill>
                <a:sym typeface="Wingdings" pitchFamily="2" charset="2"/>
              </a:rPr>
              <a:t>begin_block”,name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,”_”,”_”)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l-GR" dirty="0" smtClean="0"/>
              <a:t>				</a:t>
            </a:r>
            <a:r>
              <a:rPr lang="en-US" dirty="0" smtClean="0">
                <a:cs typeface="Times New Roman" pitchFamily="18" charset="0"/>
              </a:rPr>
              <a:t>&lt; block&gt;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				 </a:t>
            </a:r>
            <a:r>
              <a:rPr lang="en-US" b="1" dirty="0" err="1" smtClean="0">
                <a:solidFill>
                  <a:srgbClr val="0000CC"/>
                </a:solidFill>
                <a:sym typeface="Wingdings" pitchFamily="2" charset="2"/>
              </a:rPr>
              <a:t>genquad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(“</a:t>
            </a:r>
            <a:r>
              <a:rPr lang="en-US" b="1" dirty="0" err="1" smtClean="0">
                <a:solidFill>
                  <a:srgbClr val="0000CC"/>
                </a:solidFill>
                <a:sym typeface="Wingdings" pitchFamily="2" charset="2"/>
              </a:rPr>
              <a:t>begin_block”,name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,”_”,”_”)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n-US" dirty="0" smtClean="0">
                <a:cs typeface="Times New Roman" pitchFamily="18" charset="0"/>
              </a:rPr>
              <a:t>&lt;subprograms&gt; 	::=	</a:t>
            </a:r>
            <a:r>
              <a:rPr lang="en-US" b="1" dirty="0" smtClean="0"/>
              <a:t>function</a:t>
            </a:r>
            <a:r>
              <a:rPr lang="en-US" dirty="0" smtClean="0"/>
              <a:t> id &lt;</a:t>
            </a:r>
            <a:r>
              <a:rPr lang="en-US" dirty="0" err="1" smtClean="0"/>
              <a:t>formalpars</a:t>
            </a:r>
            <a:r>
              <a:rPr lang="en-US" dirty="0" smtClean="0"/>
              <a:t>&gt; 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b="1" dirty="0" smtClean="0"/>
              <a:t>{</a:t>
            </a:r>
            <a:r>
              <a:rPr lang="en-US" dirty="0" smtClean="0"/>
              <a:t> &lt;block&gt; </a:t>
            </a:r>
            <a:r>
              <a:rPr lang="en-US" b="1" dirty="0" smtClean="0"/>
              <a:t>}</a:t>
            </a:r>
            <a:endParaRPr lang="en-US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l-GR" dirty="0" smtClean="0"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l-GR" dirty="0" smtClean="0"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Δομή</a:t>
            </a:r>
            <a:r>
              <a:rPr lang="el-GR" smtClean="0"/>
              <a:t> </a:t>
            </a:r>
            <a:r>
              <a:rPr lang="en-US" smtClean="0"/>
              <a:t>if</a:t>
            </a:r>
            <a:endParaRPr lang="el-GR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1800" b="1" dirty="0" smtClean="0"/>
          </a:p>
          <a:p>
            <a:pPr eaLnBrk="1" hangingPunct="1">
              <a:buNone/>
            </a:pPr>
            <a:r>
              <a:rPr lang="en-US" sz="1800" b="1" dirty="0" smtClean="0"/>
              <a:t>	S -&gt; if B then </a:t>
            </a:r>
            <a:r>
              <a:rPr lang="en-US" sz="1800" b="1" dirty="0" smtClean="0">
                <a:solidFill>
                  <a:srgbClr val="0000CC"/>
                </a:solidFill>
              </a:rPr>
              <a:t>{P1} </a:t>
            </a:r>
            <a:r>
              <a:rPr lang="en-US" sz="1800" b="1" dirty="0" smtClean="0"/>
              <a:t>S</a:t>
            </a:r>
            <a:r>
              <a:rPr lang="en-US" sz="1800" b="1" baseline="30000" dirty="0" smtClean="0"/>
              <a:t>1</a:t>
            </a:r>
            <a:r>
              <a:rPr lang="en-US" sz="1800" b="1" dirty="0" smtClean="0"/>
              <a:t> </a:t>
            </a:r>
            <a:r>
              <a:rPr lang="en-US" sz="1800" b="1" dirty="0" smtClean="0">
                <a:solidFill>
                  <a:srgbClr val="0000CC"/>
                </a:solidFill>
              </a:rPr>
              <a:t>{P2}</a:t>
            </a:r>
            <a:r>
              <a:rPr lang="en-US" sz="1800" b="1" dirty="0" smtClean="0"/>
              <a:t> TAIL </a:t>
            </a:r>
            <a:r>
              <a:rPr lang="en-US" sz="1800" b="1" dirty="0" smtClean="0">
                <a:solidFill>
                  <a:srgbClr val="0000CC"/>
                </a:solidFill>
              </a:rPr>
              <a:t>{P3}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CC"/>
                </a:solidFill>
              </a:rPr>
              <a:t>		{P1}: 	</a:t>
            </a:r>
            <a:r>
              <a:rPr lang="en-US" sz="1800" b="1" dirty="0" err="1" smtClean="0">
                <a:solidFill>
                  <a:srgbClr val="0000CC"/>
                </a:solidFill>
              </a:rPr>
              <a:t>backpatch</a:t>
            </a:r>
            <a:r>
              <a:rPr lang="en-US" sz="1800" b="1" dirty="0" smtClean="0">
                <a:solidFill>
                  <a:srgbClr val="0000CC"/>
                </a:solidFill>
              </a:rPr>
              <a:t>(</a:t>
            </a:r>
            <a:r>
              <a:rPr lang="en-US" sz="1800" b="1" dirty="0" err="1" smtClean="0">
                <a:solidFill>
                  <a:srgbClr val="0000CC"/>
                </a:solidFill>
              </a:rPr>
              <a:t>B.true,nextquad</a:t>
            </a:r>
            <a:r>
              <a:rPr lang="en-US" sz="1800" b="1" dirty="0" smtClean="0">
                <a:solidFill>
                  <a:srgbClr val="0000CC"/>
                </a:solidFill>
              </a:rPr>
              <a:t>())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CC"/>
                </a:solidFill>
              </a:rPr>
              <a:t>		{P2}:	</a:t>
            </a:r>
            <a:r>
              <a:rPr lang="en-US" sz="1800" b="1" dirty="0" err="1" smtClean="0">
                <a:solidFill>
                  <a:srgbClr val="0000CC"/>
                </a:solidFill>
              </a:rPr>
              <a:t>ifList</a:t>
            </a:r>
            <a:r>
              <a:rPr lang="en-US" sz="1800" b="1" dirty="0" smtClean="0">
                <a:solidFill>
                  <a:srgbClr val="0000CC"/>
                </a:solidFill>
              </a:rPr>
              <a:t>=</a:t>
            </a:r>
            <a:r>
              <a:rPr lang="en-US" sz="1800" b="1" dirty="0" err="1" smtClean="0">
                <a:solidFill>
                  <a:srgbClr val="0000CC"/>
                </a:solidFill>
              </a:rPr>
              <a:t>makelist</a:t>
            </a:r>
            <a:r>
              <a:rPr lang="en-US" sz="1800" b="1" dirty="0" smtClean="0">
                <a:solidFill>
                  <a:srgbClr val="0000CC"/>
                </a:solidFill>
              </a:rPr>
              <a:t>(</a:t>
            </a:r>
            <a:r>
              <a:rPr lang="en-US" sz="1800" b="1" dirty="0" err="1" smtClean="0">
                <a:solidFill>
                  <a:srgbClr val="0000CC"/>
                </a:solidFill>
              </a:rPr>
              <a:t>nextquad</a:t>
            </a:r>
            <a:r>
              <a:rPr lang="en-US" sz="1800" b="1" dirty="0" smtClean="0">
                <a:solidFill>
                  <a:srgbClr val="0000CC"/>
                </a:solidFill>
              </a:rPr>
              <a:t>())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CC"/>
                </a:solidFill>
              </a:rPr>
              <a:t>			</a:t>
            </a:r>
            <a:r>
              <a:rPr lang="en-US" sz="1800" b="1" dirty="0" err="1" smtClean="0">
                <a:solidFill>
                  <a:srgbClr val="0000CC"/>
                </a:solidFill>
              </a:rPr>
              <a:t>genquad</a:t>
            </a:r>
            <a:r>
              <a:rPr lang="en-US" sz="1800" b="1" dirty="0" smtClean="0">
                <a:solidFill>
                  <a:srgbClr val="0000CC"/>
                </a:solidFill>
              </a:rPr>
              <a:t>(“jump”,”_”,”_”,”_”)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CC"/>
                </a:solidFill>
              </a:rPr>
              <a:t>			</a:t>
            </a:r>
            <a:r>
              <a:rPr lang="en-US" sz="1800" b="1" dirty="0" err="1" smtClean="0">
                <a:solidFill>
                  <a:srgbClr val="0000CC"/>
                </a:solidFill>
              </a:rPr>
              <a:t>backpatch</a:t>
            </a:r>
            <a:r>
              <a:rPr lang="en-US" sz="1800" b="1" dirty="0" smtClean="0">
                <a:solidFill>
                  <a:srgbClr val="0000CC"/>
                </a:solidFill>
              </a:rPr>
              <a:t>(</a:t>
            </a:r>
            <a:r>
              <a:rPr lang="en-US" sz="1800" b="1" dirty="0" err="1" smtClean="0">
                <a:solidFill>
                  <a:srgbClr val="0000CC"/>
                </a:solidFill>
              </a:rPr>
              <a:t>B.false,nextquad</a:t>
            </a:r>
            <a:r>
              <a:rPr lang="en-US" sz="1800" b="1" dirty="0" smtClean="0">
                <a:solidFill>
                  <a:srgbClr val="0000CC"/>
                </a:solidFill>
              </a:rPr>
              <a:t>())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CC"/>
                </a:solidFill>
              </a:rPr>
              <a:t>		{P3}:	</a:t>
            </a:r>
            <a:r>
              <a:rPr lang="en-US" sz="1800" b="1" dirty="0" err="1" smtClean="0">
                <a:solidFill>
                  <a:srgbClr val="0000CC"/>
                </a:solidFill>
              </a:rPr>
              <a:t>backpatch</a:t>
            </a:r>
            <a:r>
              <a:rPr lang="en-US" sz="1800" b="1" dirty="0" smtClean="0">
                <a:solidFill>
                  <a:srgbClr val="0000CC"/>
                </a:solidFill>
              </a:rPr>
              <a:t>(</a:t>
            </a:r>
            <a:r>
              <a:rPr lang="en-US" sz="1800" b="1" dirty="0" err="1" smtClean="0">
                <a:solidFill>
                  <a:srgbClr val="0000CC"/>
                </a:solidFill>
              </a:rPr>
              <a:t>ifList,nextquad</a:t>
            </a:r>
            <a:r>
              <a:rPr lang="en-US" sz="1800" b="1" dirty="0" smtClean="0">
                <a:solidFill>
                  <a:srgbClr val="0000CC"/>
                </a:solidFill>
              </a:rPr>
              <a:t>())</a:t>
            </a:r>
            <a:endParaRPr lang="en-US" sz="1800" b="1" dirty="0" smtClean="0"/>
          </a:p>
          <a:p>
            <a:pPr eaLnBrk="1" hangingPunct="1">
              <a:buNone/>
            </a:pPr>
            <a:r>
              <a:rPr lang="en-US" sz="1800" b="1" dirty="0" smtClean="0"/>
              <a:t>	TAIL -&gt; else S</a:t>
            </a:r>
            <a:r>
              <a:rPr lang="en-US" sz="1800" b="1" baseline="30000" dirty="0" smtClean="0"/>
              <a:t>2</a:t>
            </a:r>
            <a:r>
              <a:rPr lang="en-US" sz="1800" b="1" dirty="0" smtClean="0"/>
              <a:t> | TAIL -&gt; </a:t>
            </a:r>
            <a:r>
              <a:rPr lang="el-GR" sz="1800" b="1" dirty="0" smtClean="0"/>
              <a:t>ε</a:t>
            </a:r>
            <a:endParaRPr lang="en-US" sz="1800" b="1" dirty="0" smtClean="0">
              <a:solidFill>
                <a:srgbClr val="0000CC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0000CC"/>
                </a:solidFill>
              </a:rPr>
              <a:t>			</a:t>
            </a:r>
            <a:endParaRPr lang="el-GR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Δομή</a:t>
            </a:r>
            <a:r>
              <a:rPr lang="el-GR" smtClean="0"/>
              <a:t> </a:t>
            </a:r>
            <a:r>
              <a:rPr lang="en-US" smtClean="0"/>
              <a:t>if</a:t>
            </a:r>
            <a:endParaRPr lang="el-GR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1800" b="1" dirty="0" smtClean="0"/>
          </a:p>
          <a:p>
            <a:pPr eaLnBrk="1" hangingPunct="1">
              <a:buNone/>
            </a:pPr>
            <a:r>
              <a:rPr lang="en-US" sz="1800" b="1" dirty="0" smtClean="0"/>
              <a:t>	S -&gt; if B then </a:t>
            </a:r>
            <a:r>
              <a:rPr lang="en-US" sz="1800" b="1" dirty="0" smtClean="0">
                <a:solidFill>
                  <a:srgbClr val="0000CC"/>
                </a:solidFill>
              </a:rPr>
              <a:t>{P1} </a:t>
            </a:r>
            <a:r>
              <a:rPr lang="en-US" sz="1800" b="1" dirty="0" smtClean="0"/>
              <a:t>S</a:t>
            </a:r>
            <a:r>
              <a:rPr lang="en-US" sz="1800" b="1" baseline="30000" dirty="0" smtClean="0"/>
              <a:t>1</a:t>
            </a:r>
            <a:r>
              <a:rPr lang="en-US" sz="1800" b="1" dirty="0" smtClean="0"/>
              <a:t> </a:t>
            </a:r>
            <a:r>
              <a:rPr lang="en-US" sz="1800" b="1" dirty="0" smtClean="0">
                <a:solidFill>
                  <a:srgbClr val="0000CC"/>
                </a:solidFill>
              </a:rPr>
              <a:t>{P2}</a:t>
            </a:r>
            <a:r>
              <a:rPr lang="en-US" sz="1800" b="1" dirty="0" smtClean="0"/>
              <a:t> TAIL </a:t>
            </a:r>
            <a:r>
              <a:rPr lang="en-US" sz="1800" b="1" dirty="0" smtClean="0">
                <a:solidFill>
                  <a:srgbClr val="0000CC"/>
                </a:solidFill>
              </a:rPr>
              <a:t>{P3}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CC"/>
                </a:solidFill>
              </a:rPr>
              <a:t>		{P1}: 	</a:t>
            </a:r>
            <a:r>
              <a:rPr lang="en-US" sz="1800" b="1" dirty="0" err="1" smtClean="0">
                <a:solidFill>
                  <a:srgbClr val="0000CC"/>
                </a:solidFill>
              </a:rPr>
              <a:t>backpatch</a:t>
            </a:r>
            <a:r>
              <a:rPr lang="en-US" sz="1800" b="1" dirty="0" smtClean="0">
                <a:solidFill>
                  <a:srgbClr val="0000CC"/>
                </a:solidFill>
              </a:rPr>
              <a:t>(</a:t>
            </a:r>
            <a:r>
              <a:rPr lang="en-US" sz="1800" b="1" dirty="0" err="1" smtClean="0">
                <a:solidFill>
                  <a:srgbClr val="0000CC"/>
                </a:solidFill>
              </a:rPr>
              <a:t>B.true,nextquad</a:t>
            </a:r>
            <a:r>
              <a:rPr lang="en-US" sz="1800" b="1" dirty="0" smtClean="0">
                <a:solidFill>
                  <a:srgbClr val="0000CC"/>
                </a:solidFill>
              </a:rPr>
              <a:t>())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CC"/>
                </a:solidFill>
              </a:rPr>
              <a:t>		{P2}:	</a:t>
            </a:r>
            <a:r>
              <a:rPr lang="en-US" sz="1800" b="1" dirty="0" err="1" smtClean="0">
                <a:solidFill>
                  <a:srgbClr val="0000CC"/>
                </a:solidFill>
              </a:rPr>
              <a:t>ifList</a:t>
            </a:r>
            <a:r>
              <a:rPr lang="en-US" sz="1800" b="1" dirty="0" smtClean="0">
                <a:solidFill>
                  <a:srgbClr val="0000CC"/>
                </a:solidFill>
              </a:rPr>
              <a:t>=</a:t>
            </a:r>
            <a:r>
              <a:rPr lang="en-US" sz="1800" b="1" dirty="0" err="1" smtClean="0">
                <a:solidFill>
                  <a:srgbClr val="0000CC"/>
                </a:solidFill>
              </a:rPr>
              <a:t>makelist</a:t>
            </a:r>
            <a:r>
              <a:rPr lang="en-US" sz="1800" b="1" dirty="0" smtClean="0">
                <a:solidFill>
                  <a:srgbClr val="0000CC"/>
                </a:solidFill>
              </a:rPr>
              <a:t>(</a:t>
            </a:r>
            <a:r>
              <a:rPr lang="en-US" sz="1800" b="1" dirty="0" err="1" smtClean="0">
                <a:solidFill>
                  <a:srgbClr val="0000CC"/>
                </a:solidFill>
              </a:rPr>
              <a:t>nextquad</a:t>
            </a:r>
            <a:r>
              <a:rPr lang="en-US" sz="1800" b="1" dirty="0" smtClean="0">
                <a:solidFill>
                  <a:srgbClr val="0000CC"/>
                </a:solidFill>
              </a:rPr>
              <a:t>())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CC"/>
                </a:solidFill>
              </a:rPr>
              <a:t>			</a:t>
            </a:r>
            <a:r>
              <a:rPr lang="en-US" sz="1800" b="1" dirty="0" err="1" smtClean="0">
                <a:solidFill>
                  <a:srgbClr val="0000CC"/>
                </a:solidFill>
              </a:rPr>
              <a:t>genquad</a:t>
            </a:r>
            <a:r>
              <a:rPr lang="en-US" sz="1800" b="1" dirty="0" smtClean="0">
                <a:solidFill>
                  <a:srgbClr val="0000CC"/>
                </a:solidFill>
              </a:rPr>
              <a:t>(“jump”,”_”,”_”,”_”)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CC"/>
                </a:solidFill>
              </a:rPr>
              <a:t>			</a:t>
            </a:r>
            <a:r>
              <a:rPr lang="en-US" sz="1800" b="1" dirty="0" err="1" smtClean="0">
                <a:solidFill>
                  <a:srgbClr val="0000CC"/>
                </a:solidFill>
              </a:rPr>
              <a:t>backpatch</a:t>
            </a:r>
            <a:r>
              <a:rPr lang="en-US" sz="1800" b="1" dirty="0" smtClean="0">
                <a:solidFill>
                  <a:srgbClr val="0000CC"/>
                </a:solidFill>
              </a:rPr>
              <a:t>(</a:t>
            </a:r>
            <a:r>
              <a:rPr lang="en-US" sz="1800" b="1" dirty="0" err="1" smtClean="0">
                <a:solidFill>
                  <a:srgbClr val="0000CC"/>
                </a:solidFill>
              </a:rPr>
              <a:t>B.false,nextquad</a:t>
            </a:r>
            <a:r>
              <a:rPr lang="en-US" sz="1800" b="1" dirty="0" smtClean="0">
                <a:solidFill>
                  <a:srgbClr val="0000CC"/>
                </a:solidFill>
              </a:rPr>
              <a:t>())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CC"/>
                </a:solidFill>
              </a:rPr>
              <a:t>		{P3}:	</a:t>
            </a:r>
            <a:r>
              <a:rPr lang="en-US" sz="1800" b="1" dirty="0" err="1" smtClean="0">
                <a:solidFill>
                  <a:srgbClr val="0000CC"/>
                </a:solidFill>
              </a:rPr>
              <a:t>backpatch</a:t>
            </a:r>
            <a:r>
              <a:rPr lang="en-US" sz="1800" b="1" dirty="0" smtClean="0">
                <a:solidFill>
                  <a:srgbClr val="0000CC"/>
                </a:solidFill>
              </a:rPr>
              <a:t>(</a:t>
            </a:r>
            <a:r>
              <a:rPr lang="en-US" sz="1800" b="1" dirty="0" err="1" smtClean="0">
                <a:solidFill>
                  <a:srgbClr val="0000CC"/>
                </a:solidFill>
              </a:rPr>
              <a:t>ifList,nextquad</a:t>
            </a:r>
            <a:r>
              <a:rPr lang="en-US" sz="1800" b="1" dirty="0" smtClean="0">
                <a:solidFill>
                  <a:srgbClr val="0000CC"/>
                </a:solidFill>
              </a:rPr>
              <a:t>())</a:t>
            </a:r>
            <a:endParaRPr lang="en-US" sz="1800" b="1" dirty="0" smtClean="0"/>
          </a:p>
          <a:p>
            <a:pPr eaLnBrk="1" hangingPunct="1">
              <a:buNone/>
            </a:pPr>
            <a:r>
              <a:rPr lang="en-US" sz="1800" b="1" dirty="0" smtClean="0"/>
              <a:t>	TAIL -&gt; else S</a:t>
            </a:r>
            <a:r>
              <a:rPr lang="en-US" sz="1800" b="1" baseline="30000" dirty="0" smtClean="0"/>
              <a:t>2</a:t>
            </a:r>
            <a:r>
              <a:rPr lang="en-US" sz="1800" b="1" dirty="0" smtClean="0"/>
              <a:t> | TAIL -&gt; </a:t>
            </a:r>
            <a:r>
              <a:rPr lang="el-GR" sz="1800" b="1" dirty="0" smtClean="0"/>
              <a:t>ε</a:t>
            </a:r>
            <a:endParaRPr lang="en-US" sz="1800" b="1" dirty="0" smtClean="0">
              <a:solidFill>
                <a:srgbClr val="0000CC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0000CC"/>
                </a:solidFill>
              </a:rPr>
              <a:t>			</a:t>
            </a:r>
            <a:endParaRPr lang="el-GR" dirty="0" smtClean="0">
              <a:solidFill>
                <a:srgbClr val="0000CC"/>
              </a:solidFill>
            </a:endParaRPr>
          </a:p>
        </p:txBody>
      </p:sp>
      <p:sp>
        <p:nvSpPr>
          <p:cNvPr id="4" name="3 - TextBox"/>
          <p:cNvSpPr txBox="1"/>
          <p:nvPr/>
        </p:nvSpPr>
        <p:spPr>
          <a:xfrm>
            <a:off x="6072198" y="2643182"/>
            <a:ext cx="26709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 smtClean="0">
                <a:solidFill>
                  <a:srgbClr val="008000"/>
                </a:solidFill>
              </a:rPr>
              <a:t>Συμπλήρωση των τετράδων που</a:t>
            </a:r>
          </a:p>
          <a:p>
            <a:r>
              <a:rPr lang="el-GR" sz="1400" dirty="0" smtClean="0">
                <a:solidFill>
                  <a:srgbClr val="008000"/>
                </a:solidFill>
              </a:rPr>
              <a:t>έχουν μείνει ασυμπλήρωτες και </a:t>
            </a:r>
          </a:p>
          <a:p>
            <a:r>
              <a:rPr lang="el-GR" sz="1400" dirty="0" smtClean="0">
                <a:solidFill>
                  <a:srgbClr val="008000"/>
                </a:solidFill>
              </a:rPr>
              <a:t>και γνωρίζουμε τώρα ότι πρέπει </a:t>
            </a:r>
          </a:p>
          <a:p>
            <a:r>
              <a:rPr lang="el-GR" sz="1400" dirty="0" smtClean="0">
                <a:solidFill>
                  <a:srgbClr val="008000"/>
                </a:solidFill>
              </a:rPr>
              <a:t>να συμπληρωθούν με την επόμενη</a:t>
            </a:r>
          </a:p>
          <a:p>
            <a:r>
              <a:rPr lang="el-GR" sz="1400" dirty="0" smtClean="0">
                <a:solidFill>
                  <a:srgbClr val="008000"/>
                </a:solidFill>
              </a:rPr>
              <a:t>τετράδα, στο </a:t>
            </a:r>
            <a:r>
              <a:rPr lang="en-US" sz="1400" dirty="0" smtClean="0">
                <a:solidFill>
                  <a:srgbClr val="008000"/>
                </a:solidFill>
              </a:rPr>
              <a:t>if </a:t>
            </a:r>
            <a:r>
              <a:rPr lang="el-GR" sz="1400" dirty="0" smtClean="0">
                <a:solidFill>
                  <a:srgbClr val="008000"/>
                </a:solidFill>
              </a:rPr>
              <a:t>και </a:t>
            </a:r>
            <a:r>
              <a:rPr lang="en-US" sz="1400" dirty="0" smtClean="0">
                <a:solidFill>
                  <a:srgbClr val="008000"/>
                </a:solidFill>
              </a:rPr>
              <a:t>else </a:t>
            </a:r>
            <a:r>
              <a:rPr lang="el-GR" sz="1400" dirty="0" smtClean="0">
                <a:solidFill>
                  <a:srgbClr val="008000"/>
                </a:solidFill>
              </a:rPr>
              <a:t>αντίστοιχα</a:t>
            </a:r>
            <a:endParaRPr lang="el-GR" sz="1200" dirty="0" smtClean="0">
              <a:solidFill>
                <a:srgbClr val="008000"/>
              </a:solidFill>
            </a:endParaRPr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 flipH="1">
            <a:off x="5500694" y="2857496"/>
            <a:ext cx="609592" cy="71438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l-GR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 flipH="1">
            <a:off x="5500694" y="2857496"/>
            <a:ext cx="642942" cy="1214446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l-GR"/>
          </a:p>
        </p:txBody>
      </p:sp>
      <p:sp>
        <p:nvSpPr>
          <p:cNvPr id="8" name="7 - TextBox"/>
          <p:cNvSpPr txBox="1"/>
          <p:nvPr/>
        </p:nvSpPr>
        <p:spPr>
          <a:xfrm>
            <a:off x="6072198" y="4357694"/>
            <a:ext cx="26709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smtClean="0">
                <a:solidFill>
                  <a:srgbClr val="008000"/>
                </a:solidFill>
              </a:rPr>
              <a:t>Εξασφαλίζουμε ότι εάν εκτελεστούν οι εντολές του </a:t>
            </a:r>
            <a:r>
              <a:rPr lang="en-US" sz="1400" dirty="0" smtClean="0">
                <a:solidFill>
                  <a:srgbClr val="008000"/>
                </a:solidFill>
              </a:rPr>
              <a:t>if </a:t>
            </a:r>
            <a:r>
              <a:rPr lang="el-GR" sz="1400" dirty="0" smtClean="0">
                <a:solidFill>
                  <a:srgbClr val="008000"/>
                </a:solidFill>
              </a:rPr>
              <a:t>δε θα εκτελεστούν στη συνέχεια οι εντολές του </a:t>
            </a:r>
            <a:r>
              <a:rPr lang="en-US" sz="1400" dirty="0" smtClean="0">
                <a:solidFill>
                  <a:srgbClr val="008000"/>
                </a:solidFill>
              </a:rPr>
              <a:t>else</a:t>
            </a:r>
            <a:endParaRPr lang="el-GR" sz="1200" dirty="0" smtClean="0">
              <a:solidFill>
                <a:srgbClr val="008000"/>
              </a:solidFill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 flipV="1">
            <a:off x="5429256" y="3857628"/>
            <a:ext cx="681030" cy="71438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l-GR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 flipV="1">
            <a:off x="5357818" y="4500570"/>
            <a:ext cx="785818" cy="71438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Δομή</a:t>
            </a:r>
            <a:r>
              <a:rPr lang="el-GR" dirty="0" smtClean="0"/>
              <a:t> </a:t>
            </a:r>
            <a:r>
              <a:rPr lang="en-US" dirty="0" smtClean="0"/>
              <a:t>switch</a:t>
            </a:r>
            <a:endParaRPr lang="el-GR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/>
              <a:t>	S -&gt; switch</a:t>
            </a:r>
          </a:p>
          <a:p>
            <a:pPr>
              <a:buNone/>
            </a:pPr>
            <a:r>
              <a:rPr lang="en-US" sz="1800" b="1" dirty="0" smtClean="0"/>
              <a:t>		(  (</a:t>
            </a:r>
            <a:r>
              <a:rPr lang="en-US" sz="1800" b="1" dirty="0" err="1" smtClean="0"/>
              <a:t>cond</a:t>
            </a:r>
            <a:r>
              <a:rPr lang="en-US" sz="1800" b="1" dirty="0" smtClean="0"/>
              <a:t>):</a:t>
            </a:r>
            <a:r>
              <a:rPr lang="en-US" sz="1800" b="1" dirty="0" smtClean="0">
                <a:solidFill>
                  <a:srgbClr val="0000CC"/>
                </a:solidFill>
              </a:rPr>
              <a:t> </a:t>
            </a:r>
            <a:r>
              <a:rPr lang="en-US" sz="1800" b="1" dirty="0" smtClean="0"/>
              <a:t>S</a:t>
            </a:r>
            <a:r>
              <a:rPr lang="en-US" sz="1800" b="1" baseline="30000" dirty="0" smtClean="0"/>
              <a:t>1</a:t>
            </a:r>
            <a:r>
              <a:rPr lang="en-US" sz="1800" b="1" dirty="0" smtClean="0"/>
              <a:t> break )*</a:t>
            </a:r>
          </a:p>
          <a:p>
            <a:pPr>
              <a:buNone/>
            </a:pPr>
            <a:r>
              <a:rPr lang="en-US" sz="1800" b="1" dirty="0" smtClean="0"/>
              <a:t>		default: S</a:t>
            </a:r>
            <a:r>
              <a:rPr lang="en-US" sz="1800" b="1" baseline="30000" dirty="0" smtClean="0"/>
              <a:t>2</a:t>
            </a:r>
            <a:r>
              <a:rPr lang="en-US" sz="1800" b="1" dirty="0" smtClean="0"/>
              <a:t> </a:t>
            </a:r>
            <a:endParaRPr lang="en-US" sz="1800" b="1" dirty="0" smtClean="0">
              <a:solidFill>
                <a:srgbClr val="0000CC"/>
              </a:solidFill>
            </a:endParaRPr>
          </a:p>
          <a:p>
            <a:pPr>
              <a:buNone/>
            </a:pPr>
            <a:endParaRPr lang="en-US" sz="1800" b="1" dirty="0" smtClean="0">
              <a:solidFill>
                <a:srgbClr val="0000CC"/>
              </a:solidFill>
            </a:endParaRPr>
          </a:p>
          <a:p>
            <a:pPr>
              <a:buNone/>
            </a:pPr>
            <a:endParaRPr lang="en-US" sz="1800" b="1" dirty="0" smtClean="0">
              <a:solidFill>
                <a:srgbClr val="0000CC"/>
              </a:solidFill>
            </a:endParaRPr>
          </a:p>
          <a:p>
            <a:pPr>
              <a:buNone/>
            </a:pPr>
            <a:endParaRPr lang="en-US" sz="1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Δομή</a:t>
            </a:r>
            <a:r>
              <a:rPr lang="el-GR" dirty="0" smtClean="0"/>
              <a:t> </a:t>
            </a:r>
            <a:r>
              <a:rPr lang="en-US" dirty="0" smtClean="0"/>
              <a:t>switch</a:t>
            </a:r>
            <a:endParaRPr lang="el-GR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/>
              <a:t>	S -&gt; switch </a:t>
            </a:r>
            <a:r>
              <a:rPr lang="en-US" sz="1800" b="1" dirty="0" smtClean="0">
                <a:solidFill>
                  <a:srgbClr val="0000CC"/>
                </a:solidFill>
              </a:rPr>
              <a:t>{P1}</a:t>
            </a:r>
            <a:r>
              <a:rPr lang="en-US" sz="1800" b="1" dirty="0" smtClean="0"/>
              <a:t> </a:t>
            </a:r>
          </a:p>
          <a:p>
            <a:pPr>
              <a:buNone/>
            </a:pPr>
            <a:r>
              <a:rPr lang="en-US" sz="1800" b="1" dirty="0" smtClean="0"/>
              <a:t>		(  (</a:t>
            </a:r>
            <a:r>
              <a:rPr lang="en-US" sz="1800" b="1" dirty="0" err="1" smtClean="0"/>
              <a:t>cond</a:t>
            </a:r>
            <a:r>
              <a:rPr lang="en-US" sz="1800" b="1" dirty="0" smtClean="0"/>
              <a:t>): S</a:t>
            </a:r>
            <a:r>
              <a:rPr lang="en-US" sz="1800" b="1" baseline="30000" dirty="0" smtClean="0"/>
              <a:t>1</a:t>
            </a:r>
            <a:r>
              <a:rPr lang="en-US" sz="1800" b="1" dirty="0" smtClean="0"/>
              <a:t> break )*</a:t>
            </a:r>
          </a:p>
          <a:p>
            <a:pPr>
              <a:buNone/>
            </a:pPr>
            <a:r>
              <a:rPr lang="en-US" sz="1800" b="1" dirty="0" smtClean="0"/>
              <a:t>		default: S</a:t>
            </a:r>
            <a:r>
              <a:rPr lang="en-US" sz="1800" b="1" baseline="30000" dirty="0" smtClean="0"/>
              <a:t>2</a:t>
            </a:r>
            <a:endParaRPr lang="en-US" sz="1800" b="1" dirty="0" smtClean="0">
              <a:solidFill>
                <a:srgbClr val="0000CC"/>
              </a:solidFill>
            </a:endParaRPr>
          </a:p>
          <a:p>
            <a:pPr>
              <a:buNone/>
            </a:pPr>
            <a:endParaRPr lang="en-US" sz="1800" b="1" dirty="0" smtClean="0">
              <a:solidFill>
                <a:srgbClr val="0000CC"/>
              </a:solidFill>
            </a:endParaRPr>
          </a:p>
          <a:p>
            <a:pPr lvl="1" eaLnBrk="1" hangingPunct="1">
              <a:buNone/>
              <a:tabLst>
                <a:tab pos="900113" algn="l"/>
                <a:tab pos="1706563" algn="l"/>
              </a:tabLst>
            </a:pPr>
            <a:r>
              <a:rPr lang="en-US" sz="1800" b="1" dirty="0" smtClean="0">
                <a:solidFill>
                  <a:srgbClr val="0000CC"/>
                </a:solidFill>
              </a:rPr>
              <a:t>		 {P1}</a:t>
            </a:r>
            <a:r>
              <a:rPr lang="en-US" sz="1800" b="1" dirty="0" smtClean="0"/>
              <a:t> </a:t>
            </a:r>
            <a:r>
              <a:rPr lang="en-US" sz="1800" b="1" dirty="0" smtClean="0">
                <a:solidFill>
                  <a:srgbClr val="0000CC"/>
                </a:solidFill>
              </a:rPr>
              <a:t>:	</a:t>
            </a:r>
            <a:r>
              <a:rPr lang="en-US" sz="1800" b="1" dirty="0" err="1" smtClean="0">
                <a:solidFill>
                  <a:srgbClr val="0000CC"/>
                </a:solidFill>
              </a:rPr>
              <a:t>exitlist</a:t>
            </a:r>
            <a:r>
              <a:rPr lang="en-US" sz="1800" b="1" dirty="0" smtClean="0">
                <a:solidFill>
                  <a:srgbClr val="0000CC"/>
                </a:solidFill>
              </a:rPr>
              <a:t> = </a:t>
            </a:r>
            <a:r>
              <a:rPr lang="en-US" sz="1800" b="1" dirty="0" err="1" smtClean="0">
                <a:solidFill>
                  <a:srgbClr val="0000CC"/>
                </a:solidFill>
              </a:rPr>
              <a:t>emptylist</a:t>
            </a:r>
            <a:r>
              <a:rPr lang="en-US" sz="1800" b="1" dirty="0" smtClean="0">
                <a:solidFill>
                  <a:srgbClr val="0000CC"/>
                </a:solidFill>
              </a:rPr>
              <a:t>()</a:t>
            </a:r>
          </a:p>
          <a:p>
            <a:pPr>
              <a:buNone/>
            </a:pPr>
            <a:endParaRPr lang="en-US" sz="1800" b="1" dirty="0" smtClean="0">
              <a:solidFill>
                <a:srgbClr val="0000CC"/>
              </a:solidFill>
            </a:endParaRPr>
          </a:p>
          <a:p>
            <a:pPr>
              <a:buNone/>
            </a:pPr>
            <a:endParaRPr lang="en-US" sz="1800" b="1" dirty="0" smtClean="0">
              <a:solidFill>
                <a:srgbClr val="0000CC"/>
              </a:solidFill>
            </a:endParaRPr>
          </a:p>
          <a:p>
            <a:pPr>
              <a:buNone/>
            </a:pPr>
            <a:endParaRPr lang="en-US" sz="1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Δομή</a:t>
            </a:r>
            <a:r>
              <a:rPr lang="el-GR" dirty="0" smtClean="0"/>
              <a:t> </a:t>
            </a:r>
            <a:r>
              <a:rPr lang="en-US" dirty="0" smtClean="0"/>
              <a:t>switch</a:t>
            </a:r>
            <a:endParaRPr lang="el-GR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/>
              <a:t>	S -&gt; switch </a:t>
            </a:r>
            <a:r>
              <a:rPr lang="en-US" sz="1800" b="1" dirty="0" smtClean="0">
                <a:solidFill>
                  <a:srgbClr val="0000CC"/>
                </a:solidFill>
              </a:rPr>
              <a:t>{P1}</a:t>
            </a:r>
            <a:r>
              <a:rPr lang="en-US" sz="1800" b="1" dirty="0" smtClean="0"/>
              <a:t> </a:t>
            </a:r>
          </a:p>
          <a:p>
            <a:pPr>
              <a:buNone/>
            </a:pPr>
            <a:r>
              <a:rPr lang="en-US" sz="1800" b="1" dirty="0" smtClean="0"/>
              <a:t>		(  (</a:t>
            </a:r>
            <a:r>
              <a:rPr lang="en-US" sz="1800" b="1" dirty="0" err="1" smtClean="0"/>
              <a:t>cond</a:t>
            </a:r>
            <a:r>
              <a:rPr lang="en-US" sz="1800" b="1" dirty="0" smtClean="0"/>
              <a:t>): </a:t>
            </a:r>
            <a:r>
              <a:rPr lang="en-US" sz="1800" b="1" dirty="0" smtClean="0">
                <a:solidFill>
                  <a:srgbClr val="0000CC"/>
                </a:solidFill>
              </a:rPr>
              <a:t>{P2} </a:t>
            </a:r>
            <a:r>
              <a:rPr lang="en-US" sz="1800" b="1" dirty="0" smtClean="0"/>
              <a:t>S</a:t>
            </a:r>
            <a:r>
              <a:rPr lang="en-US" sz="1800" b="1" baseline="30000" dirty="0" smtClean="0"/>
              <a:t>1</a:t>
            </a:r>
            <a:r>
              <a:rPr lang="en-US" sz="1800" b="1" dirty="0" smtClean="0"/>
              <a:t> break )*</a:t>
            </a:r>
          </a:p>
          <a:p>
            <a:pPr>
              <a:buNone/>
            </a:pPr>
            <a:r>
              <a:rPr lang="en-US" sz="1800" b="1" dirty="0" smtClean="0"/>
              <a:t>		default: S</a:t>
            </a:r>
            <a:r>
              <a:rPr lang="en-US" sz="1800" b="1" baseline="30000" dirty="0" smtClean="0"/>
              <a:t>2</a:t>
            </a:r>
            <a:r>
              <a:rPr lang="en-US" sz="1800" b="1" dirty="0" smtClean="0"/>
              <a:t> </a:t>
            </a:r>
            <a:endParaRPr lang="en-US" sz="1800" b="1" dirty="0" smtClean="0">
              <a:solidFill>
                <a:srgbClr val="0000CC"/>
              </a:solidFill>
            </a:endParaRPr>
          </a:p>
          <a:p>
            <a:pPr>
              <a:buNone/>
            </a:pPr>
            <a:endParaRPr lang="en-US" sz="1800" b="1" dirty="0" smtClean="0">
              <a:solidFill>
                <a:srgbClr val="0000CC"/>
              </a:solidFill>
            </a:endParaRPr>
          </a:p>
          <a:p>
            <a:pPr lvl="1" eaLnBrk="1" hangingPunct="1">
              <a:buNone/>
              <a:tabLst>
                <a:tab pos="900113" algn="l"/>
                <a:tab pos="1706563" algn="l"/>
              </a:tabLst>
            </a:pPr>
            <a:r>
              <a:rPr lang="en-US" sz="1800" b="1" dirty="0" smtClean="0">
                <a:solidFill>
                  <a:srgbClr val="0000CC"/>
                </a:solidFill>
              </a:rPr>
              <a:t>		 {P1}</a:t>
            </a:r>
            <a:r>
              <a:rPr lang="en-US" sz="1800" b="1" dirty="0" smtClean="0"/>
              <a:t> </a:t>
            </a:r>
            <a:r>
              <a:rPr lang="en-US" sz="1800" b="1" dirty="0" smtClean="0">
                <a:solidFill>
                  <a:srgbClr val="0000CC"/>
                </a:solidFill>
              </a:rPr>
              <a:t>:	</a:t>
            </a:r>
            <a:r>
              <a:rPr lang="en-US" sz="1800" b="1" dirty="0" err="1" smtClean="0">
                <a:solidFill>
                  <a:srgbClr val="0000CC"/>
                </a:solidFill>
              </a:rPr>
              <a:t>exitlist</a:t>
            </a:r>
            <a:r>
              <a:rPr lang="en-US" sz="1800" b="1" dirty="0" smtClean="0">
                <a:solidFill>
                  <a:srgbClr val="0000CC"/>
                </a:solidFill>
              </a:rPr>
              <a:t> = </a:t>
            </a:r>
            <a:r>
              <a:rPr lang="en-US" sz="1800" b="1" dirty="0" err="1" smtClean="0">
                <a:solidFill>
                  <a:srgbClr val="0000CC"/>
                </a:solidFill>
              </a:rPr>
              <a:t>emptylist</a:t>
            </a:r>
            <a:r>
              <a:rPr lang="en-US" sz="1800" b="1" dirty="0" smtClean="0">
                <a:solidFill>
                  <a:srgbClr val="0000CC"/>
                </a:solidFill>
              </a:rPr>
              <a:t>()</a:t>
            </a:r>
          </a:p>
          <a:p>
            <a:pPr lvl="1" eaLnBrk="1" hangingPunct="1">
              <a:buNone/>
              <a:tabLst>
                <a:tab pos="900113" algn="l"/>
                <a:tab pos="1706563" algn="l"/>
              </a:tabLst>
            </a:pPr>
            <a:r>
              <a:rPr lang="en-US" sz="1800" b="1" dirty="0" smtClean="0">
                <a:solidFill>
                  <a:srgbClr val="0000CC"/>
                </a:solidFill>
              </a:rPr>
              <a:t>		 {P2}</a:t>
            </a:r>
            <a:r>
              <a:rPr lang="en-US" sz="1800" b="1" dirty="0" smtClean="0"/>
              <a:t> </a:t>
            </a:r>
            <a:r>
              <a:rPr lang="en-US" sz="1800" b="1" dirty="0" smtClean="0">
                <a:solidFill>
                  <a:srgbClr val="0000CC"/>
                </a:solidFill>
              </a:rPr>
              <a:t>: 	</a:t>
            </a:r>
            <a:r>
              <a:rPr lang="en-US" sz="1800" b="1" dirty="0" err="1" smtClean="0">
                <a:solidFill>
                  <a:srgbClr val="0000CC"/>
                </a:solidFill>
              </a:rPr>
              <a:t>backpatch</a:t>
            </a:r>
            <a:r>
              <a:rPr lang="en-US" sz="1800" b="1" dirty="0" smtClean="0">
                <a:solidFill>
                  <a:srgbClr val="0000CC"/>
                </a:solidFill>
              </a:rPr>
              <a:t>(</a:t>
            </a:r>
            <a:r>
              <a:rPr lang="en-US" sz="1800" b="1" dirty="0" err="1" smtClean="0">
                <a:solidFill>
                  <a:srgbClr val="0000CC"/>
                </a:solidFill>
              </a:rPr>
              <a:t>cond.true,nextquad</a:t>
            </a:r>
            <a:r>
              <a:rPr lang="en-US" sz="1800" b="1" dirty="0" smtClean="0">
                <a:solidFill>
                  <a:srgbClr val="0000CC"/>
                </a:solidFill>
              </a:rPr>
              <a:t>())</a:t>
            </a:r>
          </a:p>
          <a:p>
            <a:pPr>
              <a:buNone/>
            </a:pPr>
            <a:endParaRPr lang="en-US" sz="1800" b="1" dirty="0" smtClean="0">
              <a:solidFill>
                <a:srgbClr val="0000CC"/>
              </a:solidFill>
            </a:endParaRPr>
          </a:p>
          <a:p>
            <a:pPr>
              <a:buNone/>
            </a:pPr>
            <a:endParaRPr lang="en-US" sz="1800" b="1" dirty="0" smtClean="0">
              <a:solidFill>
                <a:srgbClr val="0000CC"/>
              </a:solidFill>
            </a:endParaRPr>
          </a:p>
          <a:p>
            <a:pPr>
              <a:buNone/>
            </a:pPr>
            <a:endParaRPr lang="en-US" sz="1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Δομή</a:t>
            </a:r>
            <a:r>
              <a:rPr lang="el-GR" dirty="0" smtClean="0"/>
              <a:t> </a:t>
            </a:r>
            <a:r>
              <a:rPr lang="en-US" dirty="0" smtClean="0"/>
              <a:t>switch</a:t>
            </a:r>
            <a:endParaRPr lang="el-GR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/>
              <a:t>	S -&gt; switch </a:t>
            </a:r>
            <a:r>
              <a:rPr lang="en-US" sz="1800" b="1" dirty="0" smtClean="0">
                <a:solidFill>
                  <a:srgbClr val="0000CC"/>
                </a:solidFill>
              </a:rPr>
              <a:t>{P1}</a:t>
            </a:r>
            <a:r>
              <a:rPr lang="en-US" sz="1800" b="1" dirty="0" smtClean="0"/>
              <a:t> </a:t>
            </a:r>
          </a:p>
          <a:p>
            <a:pPr>
              <a:buNone/>
            </a:pPr>
            <a:r>
              <a:rPr lang="en-US" sz="1800" b="1" dirty="0" smtClean="0"/>
              <a:t>		(  (</a:t>
            </a:r>
            <a:r>
              <a:rPr lang="en-US" sz="1800" b="1" dirty="0" err="1" smtClean="0"/>
              <a:t>cond</a:t>
            </a:r>
            <a:r>
              <a:rPr lang="en-US" sz="1800" b="1" dirty="0" smtClean="0"/>
              <a:t>): </a:t>
            </a:r>
            <a:r>
              <a:rPr lang="en-US" sz="1800" b="1" dirty="0" smtClean="0">
                <a:solidFill>
                  <a:srgbClr val="0000CC"/>
                </a:solidFill>
              </a:rPr>
              <a:t>{P2} </a:t>
            </a:r>
            <a:r>
              <a:rPr lang="en-US" sz="1800" b="1" dirty="0" smtClean="0"/>
              <a:t>S</a:t>
            </a:r>
            <a:r>
              <a:rPr lang="en-US" sz="1800" b="1" baseline="30000" dirty="0" smtClean="0"/>
              <a:t>1</a:t>
            </a:r>
            <a:r>
              <a:rPr lang="en-US" sz="1800" b="1" dirty="0" smtClean="0"/>
              <a:t> break </a:t>
            </a:r>
            <a:r>
              <a:rPr lang="en-US" sz="1800" b="1" dirty="0" smtClean="0">
                <a:solidFill>
                  <a:srgbClr val="0000CC"/>
                </a:solidFill>
              </a:rPr>
              <a:t>{P3}</a:t>
            </a:r>
            <a:r>
              <a:rPr lang="en-US" sz="1800" b="1" dirty="0" smtClean="0"/>
              <a:t> )*</a:t>
            </a:r>
          </a:p>
          <a:p>
            <a:pPr>
              <a:buNone/>
            </a:pPr>
            <a:r>
              <a:rPr lang="en-US" sz="1800" b="1" dirty="0" smtClean="0"/>
              <a:t>		default: S</a:t>
            </a:r>
            <a:r>
              <a:rPr lang="en-US" sz="1800" b="1" baseline="30000" dirty="0" smtClean="0"/>
              <a:t>2</a:t>
            </a:r>
            <a:r>
              <a:rPr lang="en-US" sz="1800" b="1" dirty="0" smtClean="0"/>
              <a:t> </a:t>
            </a:r>
            <a:endParaRPr lang="en-US" sz="1800" b="1" dirty="0" smtClean="0">
              <a:solidFill>
                <a:srgbClr val="0000CC"/>
              </a:solidFill>
            </a:endParaRPr>
          </a:p>
          <a:p>
            <a:pPr>
              <a:buNone/>
            </a:pPr>
            <a:endParaRPr lang="en-US" sz="1800" b="1" dirty="0" smtClean="0">
              <a:solidFill>
                <a:srgbClr val="0000CC"/>
              </a:solidFill>
            </a:endParaRPr>
          </a:p>
          <a:p>
            <a:pPr lvl="1" eaLnBrk="1" hangingPunct="1">
              <a:buNone/>
              <a:tabLst>
                <a:tab pos="900113" algn="l"/>
                <a:tab pos="1706563" algn="l"/>
              </a:tabLst>
            </a:pPr>
            <a:r>
              <a:rPr lang="en-US" sz="1800" b="1" dirty="0" smtClean="0">
                <a:solidFill>
                  <a:srgbClr val="0000CC"/>
                </a:solidFill>
              </a:rPr>
              <a:t>		 {P1}</a:t>
            </a:r>
            <a:r>
              <a:rPr lang="en-US" sz="1800" b="1" dirty="0" smtClean="0"/>
              <a:t> </a:t>
            </a:r>
            <a:r>
              <a:rPr lang="en-US" sz="1800" b="1" dirty="0" smtClean="0">
                <a:solidFill>
                  <a:srgbClr val="0000CC"/>
                </a:solidFill>
              </a:rPr>
              <a:t>:	</a:t>
            </a:r>
            <a:r>
              <a:rPr lang="en-US" sz="1800" b="1" dirty="0" err="1" smtClean="0">
                <a:solidFill>
                  <a:srgbClr val="0000CC"/>
                </a:solidFill>
              </a:rPr>
              <a:t>exitlist</a:t>
            </a:r>
            <a:r>
              <a:rPr lang="en-US" sz="1800" b="1" dirty="0" smtClean="0">
                <a:solidFill>
                  <a:srgbClr val="0000CC"/>
                </a:solidFill>
              </a:rPr>
              <a:t> = </a:t>
            </a:r>
            <a:r>
              <a:rPr lang="en-US" sz="1800" b="1" dirty="0" err="1" smtClean="0">
                <a:solidFill>
                  <a:srgbClr val="0000CC"/>
                </a:solidFill>
              </a:rPr>
              <a:t>emptylist</a:t>
            </a:r>
            <a:r>
              <a:rPr lang="en-US" sz="1800" b="1" dirty="0" smtClean="0">
                <a:solidFill>
                  <a:srgbClr val="0000CC"/>
                </a:solidFill>
              </a:rPr>
              <a:t>()</a:t>
            </a:r>
          </a:p>
          <a:p>
            <a:pPr lvl="1" eaLnBrk="1" hangingPunct="1">
              <a:buNone/>
              <a:tabLst>
                <a:tab pos="900113" algn="l"/>
                <a:tab pos="1706563" algn="l"/>
              </a:tabLst>
            </a:pPr>
            <a:r>
              <a:rPr lang="en-US" sz="1800" b="1" dirty="0" smtClean="0">
                <a:solidFill>
                  <a:srgbClr val="0000CC"/>
                </a:solidFill>
              </a:rPr>
              <a:t>		 {P2}</a:t>
            </a:r>
            <a:r>
              <a:rPr lang="en-US" sz="1800" b="1" dirty="0" smtClean="0"/>
              <a:t> </a:t>
            </a:r>
            <a:r>
              <a:rPr lang="en-US" sz="1800" b="1" dirty="0" smtClean="0">
                <a:solidFill>
                  <a:srgbClr val="0000CC"/>
                </a:solidFill>
              </a:rPr>
              <a:t>: 	</a:t>
            </a:r>
            <a:r>
              <a:rPr lang="en-US" sz="1800" b="1" dirty="0" err="1" smtClean="0">
                <a:solidFill>
                  <a:srgbClr val="0000CC"/>
                </a:solidFill>
              </a:rPr>
              <a:t>backpatch</a:t>
            </a:r>
            <a:r>
              <a:rPr lang="en-US" sz="1800" b="1" dirty="0" smtClean="0">
                <a:solidFill>
                  <a:srgbClr val="0000CC"/>
                </a:solidFill>
              </a:rPr>
              <a:t>(</a:t>
            </a:r>
            <a:r>
              <a:rPr lang="en-US" sz="1800" b="1" dirty="0" err="1" smtClean="0">
                <a:solidFill>
                  <a:srgbClr val="0000CC"/>
                </a:solidFill>
              </a:rPr>
              <a:t>cond.true,nextquad</a:t>
            </a:r>
            <a:r>
              <a:rPr lang="en-US" sz="1800" b="1" dirty="0" smtClean="0">
                <a:solidFill>
                  <a:srgbClr val="0000CC"/>
                </a:solidFill>
              </a:rPr>
              <a:t>())</a:t>
            </a:r>
          </a:p>
          <a:p>
            <a:pPr lvl="1" eaLnBrk="1" hangingPunct="1">
              <a:buNone/>
              <a:tabLst>
                <a:tab pos="900113" algn="l"/>
                <a:tab pos="1706563" algn="l"/>
              </a:tabLst>
            </a:pPr>
            <a:r>
              <a:rPr lang="en-US" sz="1800" b="1" dirty="0" smtClean="0">
                <a:solidFill>
                  <a:srgbClr val="0000CC"/>
                </a:solidFill>
              </a:rPr>
              <a:t>		 {P3}</a:t>
            </a:r>
            <a:r>
              <a:rPr lang="en-US" sz="1800" b="1" dirty="0" smtClean="0"/>
              <a:t> </a:t>
            </a:r>
            <a:r>
              <a:rPr lang="en-US" sz="1800" b="1" dirty="0" smtClean="0">
                <a:solidFill>
                  <a:srgbClr val="0000CC"/>
                </a:solidFill>
              </a:rPr>
              <a:t>: 	e = </a:t>
            </a:r>
            <a:r>
              <a:rPr lang="en-US" sz="1800" b="1" dirty="0" err="1" smtClean="0">
                <a:solidFill>
                  <a:srgbClr val="0000CC"/>
                </a:solidFill>
              </a:rPr>
              <a:t>makelist</a:t>
            </a:r>
            <a:r>
              <a:rPr lang="en-US" sz="1800" b="1" dirty="0" smtClean="0">
                <a:solidFill>
                  <a:srgbClr val="0000CC"/>
                </a:solidFill>
              </a:rPr>
              <a:t>(</a:t>
            </a:r>
            <a:r>
              <a:rPr lang="en-US" sz="1800" b="1" dirty="0" err="1" smtClean="0">
                <a:solidFill>
                  <a:srgbClr val="0000CC"/>
                </a:solidFill>
              </a:rPr>
              <a:t>nextquad</a:t>
            </a:r>
            <a:r>
              <a:rPr lang="en-US" sz="1800" b="1" dirty="0" smtClean="0">
                <a:solidFill>
                  <a:srgbClr val="0000CC"/>
                </a:solidFill>
              </a:rPr>
              <a:t>())</a:t>
            </a:r>
          </a:p>
          <a:p>
            <a:pPr lvl="1" eaLnBrk="1" hangingPunct="1">
              <a:buNone/>
              <a:tabLst>
                <a:tab pos="900113" algn="l"/>
                <a:tab pos="1706563" algn="l"/>
              </a:tabLst>
            </a:pPr>
            <a:r>
              <a:rPr lang="en-US" sz="1800" b="1" dirty="0" smtClean="0">
                <a:solidFill>
                  <a:srgbClr val="0000CC"/>
                </a:solidFill>
              </a:rPr>
              <a:t>			</a:t>
            </a:r>
            <a:r>
              <a:rPr lang="en-US" sz="1800" b="1" dirty="0" err="1" smtClean="0">
                <a:solidFill>
                  <a:srgbClr val="0000CC"/>
                </a:solidFill>
              </a:rPr>
              <a:t>genquad</a:t>
            </a:r>
            <a:r>
              <a:rPr lang="en-US" sz="1800" b="1" dirty="0" smtClean="0">
                <a:solidFill>
                  <a:srgbClr val="0000CC"/>
                </a:solidFill>
              </a:rPr>
              <a:t>('jump', '_', '_', '_')</a:t>
            </a:r>
          </a:p>
          <a:p>
            <a:pPr lvl="1" eaLnBrk="1" hangingPunct="1">
              <a:buNone/>
              <a:tabLst>
                <a:tab pos="900113" algn="l"/>
                <a:tab pos="1706563" algn="l"/>
              </a:tabLst>
            </a:pPr>
            <a:r>
              <a:rPr lang="en-US" sz="1800" b="1" dirty="0" smtClean="0">
                <a:solidFill>
                  <a:srgbClr val="0000CC"/>
                </a:solidFill>
              </a:rPr>
              <a:t>			</a:t>
            </a:r>
            <a:r>
              <a:rPr lang="en-US" sz="1800" b="1" dirty="0" err="1" smtClean="0">
                <a:solidFill>
                  <a:srgbClr val="0000CC"/>
                </a:solidFill>
              </a:rPr>
              <a:t>mergelist</a:t>
            </a:r>
            <a:r>
              <a:rPr lang="en-US" sz="1800" b="1" dirty="0" smtClean="0">
                <a:solidFill>
                  <a:srgbClr val="0000CC"/>
                </a:solidFill>
              </a:rPr>
              <a:t>(</a:t>
            </a:r>
            <a:r>
              <a:rPr lang="en-US" sz="1800" b="1" dirty="0" err="1" smtClean="0">
                <a:solidFill>
                  <a:srgbClr val="0000CC"/>
                </a:solidFill>
              </a:rPr>
              <a:t>exitlist,e</a:t>
            </a:r>
            <a:r>
              <a:rPr lang="en-US" sz="1800" b="1" dirty="0" smtClean="0">
                <a:solidFill>
                  <a:srgbClr val="0000CC"/>
                </a:solidFill>
              </a:rPr>
              <a:t>)</a:t>
            </a:r>
          </a:p>
          <a:p>
            <a:pPr lvl="1" eaLnBrk="1" hangingPunct="1">
              <a:buNone/>
              <a:tabLst>
                <a:tab pos="900113" algn="l"/>
                <a:tab pos="1706563" algn="l"/>
              </a:tabLst>
            </a:pPr>
            <a:r>
              <a:rPr lang="en-US" sz="1800" b="1" dirty="0" smtClean="0">
                <a:solidFill>
                  <a:srgbClr val="0000CC"/>
                </a:solidFill>
              </a:rPr>
              <a:t>			</a:t>
            </a:r>
            <a:r>
              <a:rPr lang="en-US" sz="1800" b="1" dirty="0" err="1" smtClean="0">
                <a:solidFill>
                  <a:srgbClr val="0000CC"/>
                </a:solidFill>
              </a:rPr>
              <a:t>backpatch</a:t>
            </a:r>
            <a:r>
              <a:rPr lang="en-US" sz="1800" b="1" dirty="0" smtClean="0">
                <a:solidFill>
                  <a:srgbClr val="0000CC"/>
                </a:solidFill>
              </a:rPr>
              <a:t>(</a:t>
            </a:r>
            <a:r>
              <a:rPr lang="en-US" sz="1800" b="1" dirty="0" err="1" smtClean="0">
                <a:solidFill>
                  <a:srgbClr val="0000CC"/>
                </a:solidFill>
              </a:rPr>
              <a:t>cond.false,nextquad</a:t>
            </a:r>
            <a:r>
              <a:rPr lang="en-US" sz="1800" b="1" dirty="0" smtClean="0">
                <a:solidFill>
                  <a:srgbClr val="0000CC"/>
                </a:solidFill>
              </a:rPr>
              <a:t>())</a:t>
            </a:r>
          </a:p>
          <a:p>
            <a:pPr>
              <a:buNone/>
            </a:pPr>
            <a:endParaRPr lang="en-US" sz="1800" b="1" dirty="0" smtClean="0">
              <a:solidFill>
                <a:srgbClr val="0000CC"/>
              </a:solidFill>
            </a:endParaRPr>
          </a:p>
          <a:p>
            <a:pPr>
              <a:buNone/>
            </a:pPr>
            <a:endParaRPr lang="en-US" sz="1800" b="1" dirty="0" smtClean="0">
              <a:solidFill>
                <a:srgbClr val="0000CC"/>
              </a:solidFill>
            </a:endParaRPr>
          </a:p>
          <a:p>
            <a:pPr>
              <a:buNone/>
            </a:pPr>
            <a:endParaRPr lang="en-US" sz="1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Δομή</a:t>
            </a:r>
            <a:r>
              <a:rPr lang="el-GR" dirty="0" smtClean="0"/>
              <a:t> </a:t>
            </a:r>
            <a:r>
              <a:rPr lang="en-US" dirty="0" smtClean="0"/>
              <a:t>switch</a:t>
            </a:r>
            <a:endParaRPr lang="el-GR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/>
              <a:t>	S -&gt; switch </a:t>
            </a:r>
            <a:r>
              <a:rPr lang="en-US" sz="1800" b="1" dirty="0" smtClean="0">
                <a:solidFill>
                  <a:srgbClr val="0000CC"/>
                </a:solidFill>
              </a:rPr>
              <a:t>{P1}</a:t>
            </a:r>
            <a:r>
              <a:rPr lang="en-US" sz="1800" b="1" dirty="0" smtClean="0"/>
              <a:t> </a:t>
            </a:r>
          </a:p>
          <a:p>
            <a:pPr>
              <a:buNone/>
            </a:pPr>
            <a:r>
              <a:rPr lang="en-US" sz="1800" b="1" dirty="0" smtClean="0"/>
              <a:t>		(  (</a:t>
            </a:r>
            <a:r>
              <a:rPr lang="en-US" sz="1800" b="1" dirty="0" err="1" smtClean="0"/>
              <a:t>cond</a:t>
            </a:r>
            <a:r>
              <a:rPr lang="en-US" sz="1800" b="1" dirty="0" smtClean="0"/>
              <a:t>): </a:t>
            </a:r>
            <a:r>
              <a:rPr lang="en-US" sz="1800" b="1" dirty="0" smtClean="0">
                <a:solidFill>
                  <a:srgbClr val="0000CC"/>
                </a:solidFill>
              </a:rPr>
              <a:t>{P2} </a:t>
            </a:r>
            <a:r>
              <a:rPr lang="en-US" sz="1800" b="1" dirty="0" smtClean="0"/>
              <a:t>S</a:t>
            </a:r>
            <a:r>
              <a:rPr lang="en-US" sz="1800" b="1" baseline="30000" dirty="0" smtClean="0"/>
              <a:t>1</a:t>
            </a:r>
            <a:r>
              <a:rPr lang="en-US" sz="1800" b="1" dirty="0" smtClean="0"/>
              <a:t> break </a:t>
            </a:r>
            <a:r>
              <a:rPr lang="en-US" sz="1800" b="1" dirty="0" smtClean="0">
                <a:solidFill>
                  <a:srgbClr val="0000CC"/>
                </a:solidFill>
              </a:rPr>
              <a:t>{P3}</a:t>
            </a:r>
            <a:r>
              <a:rPr lang="en-US" sz="1800" b="1" dirty="0" smtClean="0"/>
              <a:t> )*</a:t>
            </a:r>
          </a:p>
          <a:p>
            <a:pPr>
              <a:buNone/>
            </a:pPr>
            <a:r>
              <a:rPr lang="en-US" sz="1800" b="1" dirty="0" smtClean="0"/>
              <a:t>		default: S</a:t>
            </a:r>
            <a:r>
              <a:rPr lang="en-US" sz="1800" b="1" baseline="30000" dirty="0" smtClean="0"/>
              <a:t>2</a:t>
            </a:r>
            <a:r>
              <a:rPr lang="en-US" sz="1800" b="1" dirty="0" smtClean="0"/>
              <a:t> </a:t>
            </a:r>
            <a:r>
              <a:rPr lang="en-US" sz="1800" b="1" dirty="0" smtClean="0">
                <a:solidFill>
                  <a:srgbClr val="0000CC"/>
                </a:solidFill>
              </a:rPr>
              <a:t>{P4}</a:t>
            </a:r>
          </a:p>
          <a:p>
            <a:pPr>
              <a:buNone/>
            </a:pPr>
            <a:endParaRPr lang="en-US" sz="1800" b="1" dirty="0" smtClean="0">
              <a:solidFill>
                <a:srgbClr val="0000CC"/>
              </a:solidFill>
            </a:endParaRPr>
          </a:p>
          <a:p>
            <a:pPr lvl="1" eaLnBrk="1" hangingPunct="1">
              <a:buNone/>
              <a:tabLst>
                <a:tab pos="900113" algn="l"/>
                <a:tab pos="1706563" algn="l"/>
              </a:tabLst>
            </a:pPr>
            <a:r>
              <a:rPr lang="en-US" sz="1800" b="1" dirty="0" smtClean="0">
                <a:solidFill>
                  <a:srgbClr val="0000CC"/>
                </a:solidFill>
              </a:rPr>
              <a:t>		 {P1}</a:t>
            </a:r>
            <a:r>
              <a:rPr lang="en-US" sz="1800" b="1" dirty="0" smtClean="0"/>
              <a:t> </a:t>
            </a:r>
            <a:r>
              <a:rPr lang="en-US" sz="1800" b="1" dirty="0" smtClean="0">
                <a:solidFill>
                  <a:srgbClr val="0000CC"/>
                </a:solidFill>
              </a:rPr>
              <a:t>:	</a:t>
            </a:r>
            <a:r>
              <a:rPr lang="en-US" sz="1800" b="1" dirty="0" err="1" smtClean="0">
                <a:solidFill>
                  <a:srgbClr val="0000CC"/>
                </a:solidFill>
              </a:rPr>
              <a:t>exitlist</a:t>
            </a:r>
            <a:r>
              <a:rPr lang="en-US" sz="1800" b="1" dirty="0" smtClean="0">
                <a:solidFill>
                  <a:srgbClr val="0000CC"/>
                </a:solidFill>
              </a:rPr>
              <a:t> = </a:t>
            </a:r>
            <a:r>
              <a:rPr lang="en-US" sz="1800" b="1" dirty="0" err="1" smtClean="0">
                <a:solidFill>
                  <a:srgbClr val="0000CC"/>
                </a:solidFill>
              </a:rPr>
              <a:t>emptylist</a:t>
            </a:r>
            <a:r>
              <a:rPr lang="en-US" sz="1800" b="1" dirty="0" smtClean="0">
                <a:solidFill>
                  <a:srgbClr val="0000CC"/>
                </a:solidFill>
              </a:rPr>
              <a:t>()</a:t>
            </a:r>
          </a:p>
          <a:p>
            <a:pPr lvl="1" eaLnBrk="1" hangingPunct="1">
              <a:buNone/>
              <a:tabLst>
                <a:tab pos="900113" algn="l"/>
                <a:tab pos="1706563" algn="l"/>
              </a:tabLst>
            </a:pPr>
            <a:r>
              <a:rPr lang="en-US" sz="1800" b="1" dirty="0" smtClean="0">
                <a:solidFill>
                  <a:srgbClr val="0000CC"/>
                </a:solidFill>
              </a:rPr>
              <a:t>		 {P2}</a:t>
            </a:r>
            <a:r>
              <a:rPr lang="en-US" sz="1800" b="1" dirty="0" smtClean="0"/>
              <a:t> </a:t>
            </a:r>
            <a:r>
              <a:rPr lang="en-US" sz="1800" b="1" dirty="0" smtClean="0">
                <a:solidFill>
                  <a:srgbClr val="0000CC"/>
                </a:solidFill>
              </a:rPr>
              <a:t>: 	</a:t>
            </a:r>
            <a:r>
              <a:rPr lang="en-US" sz="1800" b="1" dirty="0" err="1" smtClean="0">
                <a:solidFill>
                  <a:srgbClr val="0000CC"/>
                </a:solidFill>
              </a:rPr>
              <a:t>backpatch</a:t>
            </a:r>
            <a:r>
              <a:rPr lang="en-US" sz="1800" b="1" dirty="0" smtClean="0">
                <a:solidFill>
                  <a:srgbClr val="0000CC"/>
                </a:solidFill>
              </a:rPr>
              <a:t>(</a:t>
            </a:r>
            <a:r>
              <a:rPr lang="en-US" sz="1800" b="1" dirty="0" err="1" smtClean="0">
                <a:solidFill>
                  <a:srgbClr val="0000CC"/>
                </a:solidFill>
              </a:rPr>
              <a:t>cond.true,nextquad</a:t>
            </a:r>
            <a:r>
              <a:rPr lang="en-US" sz="1800" b="1" dirty="0" smtClean="0">
                <a:solidFill>
                  <a:srgbClr val="0000CC"/>
                </a:solidFill>
              </a:rPr>
              <a:t>())</a:t>
            </a:r>
          </a:p>
          <a:p>
            <a:pPr lvl="1" eaLnBrk="1" hangingPunct="1">
              <a:buNone/>
              <a:tabLst>
                <a:tab pos="900113" algn="l"/>
                <a:tab pos="1706563" algn="l"/>
              </a:tabLst>
            </a:pPr>
            <a:r>
              <a:rPr lang="en-US" sz="1800" b="1" dirty="0" smtClean="0">
                <a:solidFill>
                  <a:srgbClr val="0000CC"/>
                </a:solidFill>
              </a:rPr>
              <a:t>		 {P3}</a:t>
            </a:r>
            <a:r>
              <a:rPr lang="en-US" sz="1800" b="1" dirty="0" smtClean="0"/>
              <a:t> </a:t>
            </a:r>
            <a:r>
              <a:rPr lang="en-US" sz="1800" b="1" dirty="0" smtClean="0">
                <a:solidFill>
                  <a:srgbClr val="0000CC"/>
                </a:solidFill>
              </a:rPr>
              <a:t>: 	e = </a:t>
            </a:r>
            <a:r>
              <a:rPr lang="en-US" sz="1800" b="1" dirty="0" err="1" smtClean="0">
                <a:solidFill>
                  <a:srgbClr val="0000CC"/>
                </a:solidFill>
              </a:rPr>
              <a:t>makelist</a:t>
            </a:r>
            <a:r>
              <a:rPr lang="en-US" sz="1800" b="1" dirty="0" smtClean="0">
                <a:solidFill>
                  <a:srgbClr val="0000CC"/>
                </a:solidFill>
              </a:rPr>
              <a:t>(</a:t>
            </a:r>
            <a:r>
              <a:rPr lang="en-US" sz="1800" b="1" dirty="0" err="1" smtClean="0">
                <a:solidFill>
                  <a:srgbClr val="0000CC"/>
                </a:solidFill>
              </a:rPr>
              <a:t>nextquad</a:t>
            </a:r>
            <a:r>
              <a:rPr lang="en-US" sz="1800" b="1" dirty="0" smtClean="0">
                <a:solidFill>
                  <a:srgbClr val="0000CC"/>
                </a:solidFill>
              </a:rPr>
              <a:t>())</a:t>
            </a:r>
          </a:p>
          <a:p>
            <a:pPr lvl="1" eaLnBrk="1" hangingPunct="1">
              <a:buNone/>
              <a:tabLst>
                <a:tab pos="900113" algn="l"/>
                <a:tab pos="1706563" algn="l"/>
              </a:tabLst>
            </a:pPr>
            <a:r>
              <a:rPr lang="en-US" sz="1800" b="1" dirty="0" smtClean="0">
                <a:solidFill>
                  <a:srgbClr val="0000CC"/>
                </a:solidFill>
              </a:rPr>
              <a:t>			</a:t>
            </a:r>
            <a:r>
              <a:rPr lang="en-US" sz="1800" b="1" dirty="0" err="1" smtClean="0">
                <a:solidFill>
                  <a:srgbClr val="0000CC"/>
                </a:solidFill>
              </a:rPr>
              <a:t>genquad</a:t>
            </a:r>
            <a:r>
              <a:rPr lang="en-US" sz="1800" b="1" dirty="0" smtClean="0">
                <a:solidFill>
                  <a:srgbClr val="0000CC"/>
                </a:solidFill>
              </a:rPr>
              <a:t>('jump', '_', '_', '_')</a:t>
            </a:r>
          </a:p>
          <a:p>
            <a:pPr lvl="1" eaLnBrk="1" hangingPunct="1">
              <a:buNone/>
              <a:tabLst>
                <a:tab pos="900113" algn="l"/>
                <a:tab pos="1706563" algn="l"/>
              </a:tabLst>
            </a:pPr>
            <a:r>
              <a:rPr lang="en-US" sz="1800" b="1" dirty="0" smtClean="0">
                <a:solidFill>
                  <a:srgbClr val="0000CC"/>
                </a:solidFill>
              </a:rPr>
              <a:t>			</a:t>
            </a:r>
            <a:r>
              <a:rPr lang="en-US" sz="1800" b="1" dirty="0" err="1" smtClean="0">
                <a:solidFill>
                  <a:srgbClr val="0000CC"/>
                </a:solidFill>
              </a:rPr>
              <a:t>mergelist</a:t>
            </a:r>
            <a:r>
              <a:rPr lang="en-US" sz="1800" b="1" dirty="0" smtClean="0">
                <a:solidFill>
                  <a:srgbClr val="0000CC"/>
                </a:solidFill>
              </a:rPr>
              <a:t>(</a:t>
            </a:r>
            <a:r>
              <a:rPr lang="en-US" sz="1800" b="1" dirty="0" err="1" smtClean="0">
                <a:solidFill>
                  <a:srgbClr val="0000CC"/>
                </a:solidFill>
              </a:rPr>
              <a:t>exitlist,e</a:t>
            </a:r>
            <a:r>
              <a:rPr lang="en-US" sz="1800" b="1" dirty="0" smtClean="0">
                <a:solidFill>
                  <a:srgbClr val="0000CC"/>
                </a:solidFill>
              </a:rPr>
              <a:t>)</a:t>
            </a:r>
          </a:p>
          <a:p>
            <a:pPr lvl="1" eaLnBrk="1" hangingPunct="1">
              <a:buNone/>
              <a:tabLst>
                <a:tab pos="900113" algn="l"/>
                <a:tab pos="1706563" algn="l"/>
              </a:tabLst>
            </a:pPr>
            <a:r>
              <a:rPr lang="en-US" sz="1800" b="1" dirty="0" smtClean="0">
                <a:solidFill>
                  <a:srgbClr val="0000CC"/>
                </a:solidFill>
              </a:rPr>
              <a:t>			</a:t>
            </a:r>
            <a:r>
              <a:rPr lang="en-US" sz="1800" b="1" dirty="0" err="1" smtClean="0">
                <a:solidFill>
                  <a:srgbClr val="0000CC"/>
                </a:solidFill>
              </a:rPr>
              <a:t>backpatch</a:t>
            </a:r>
            <a:r>
              <a:rPr lang="en-US" sz="1800" b="1" dirty="0" smtClean="0">
                <a:solidFill>
                  <a:srgbClr val="0000CC"/>
                </a:solidFill>
              </a:rPr>
              <a:t>(</a:t>
            </a:r>
            <a:r>
              <a:rPr lang="en-US" sz="1800" b="1" dirty="0" err="1" smtClean="0">
                <a:solidFill>
                  <a:srgbClr val="0000CC"/>
                </a:solidFill>
              </a:rPr>
              <a:t>cond.false,nextquad</a:t>
            </a:r>
            <a:r>
              <a:rPr lang="en-US" sz="1800" b="1" dirty="0" smtClean="0">
                <a:solidFill>
                  <a:srgbClr val="0000CC"/>
                </a:solidFill>
              </a:rPr>
              <a:t>())</a:t>
            </a:r>
          </a:p>
          <a:p>
            <a:pPr lvl="1" eaLnBrk="1" hangingPunct="1">
              <a:buNone/>
              <a:tabLst>
                <a:tab pos="900113" algn="l"/>
                <a:tab pos="1706563" algn="l"/>
              </a:tabLst>
            </a:pPr>
            <a:r>
              <a:rPr lang="en-US" sz="1800" b="1" dirty="0" smtClean="0">
                <a:solidFill>
                  <a:srgbClr val="0000CC"/>
                </a:solidFill>
              </a:rPr>
              <a:t>		 {P4}</a:t>
            </a:r>
            <a:r>
              <a:rPr lang="en-US" sz="1800" b="1" dirty="0" smtClean="0"/>
              <a:t> </a:t>
            </a:r>
            <a:r>
              <a:rPr lang="en-US" sz="1800" b="1" dirty="0" smtClean="0">
                <a:solidFill>
                  <a:srgbClr val="0000CC"/>
                </a:solidFill>
              </a:rPr>
              <a:t>: 	</a:t>
            </a:r>
            <a:r>
              <a:rPr lang="en-US" sz="1800" b="1" dirty="0" err="1" smtClean="0">
                <a:solidFill>
                  <a:srgbClr val="0000CC"/>
                </a:solidFill>
              </a:rPr>
              <a:t>backpatch</a:t>
            </a:r>
            <a:r>
              <a:rPr lang="en-US" sz="1800" b="1" dirty="0" smtClean="0">
                <a:solidFill>
                  <a:srgbClr val="0000CC"/>
                </a:solidFill>
              </a:rPr>
              <a:t>(</a:t>
            </a:r>
            <a:r>
              <a:rPr lang="en-US" sz="1800" b="1" dirty="0" err="1" smtClean="0">
                <a:solidFill>
                  <a:srgbClr val="0000CC"/>
                </a:solidFill>
              </a:rPr>
              <a:t>exitlist,nextquad</a:t>
            </a:r>
            <a:r>
              <a:rPr lang="en-US" sz="1800" b="1" dirty="0" smtClean="0">
                <a:solidFill>
                  <a:srgbClr val="0000CC"/>
                </a:solidFill>
              </a:rPr>
              <a:t>())</a:t>
            </a:r>
          </a:p>
          <a:p>
            <a:pPr>
              <a:buNone/>
            </a:pPr>
            <a:endParaRPr lang="en-US" sz="1800" b="1" dirty="0" smtClean="0">
              <a:solidFill>
                <a:srgbClr val="0000CC"/>
              </a:solidFill>
            </a:endParaRPr>
          </a:p>
          <a:p>
            <a:pPr>
              <a:buNone/>
            </a:pPr>
            <a:endParaRPr lang="en-US" sz="1800" b="1" dirty="0" smtClean="0">
              <a:solidFill>
                <a:srgbClr val="0000CC"/>
              </a:solidFill>
            </a:endParaRPr>
          </a:p>
          <a:p>
            <a:pPr>
              <a:buNone/>
            </a:pPr>
            <a:endParaRPr lang="en-US" sz="1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dirty="0" smtClean="0"/>
              <a:t>Είσοδος - Έξοδος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	</a:t>
            </a:r>
            <a:r>
              <a:rPr lang="en-US" sz="1800" b="1" dirty="0" smtClean="0"/>
              <a:t>S -&gt; input (id) </a:t>
            </a:r>
            <a:r>
              <a:rPr lang="en-US" sz="1800" b="1" dirty="0" smtClean="0">
                <a:solidFill>
                  <a:srgbClr val="0000CC"/>
                </a:solidFill>
              </a:rPr>
              <a:t>{P1}</a:t>
            </a:r>
          </a:p>
          <a:p>
            <a:pPr lvl="1" eaLnBrk="1" hangingPunct="1">
              <a:buNone/>
            </a:pPr>
            <a:r>
              <a:rPr lang="en-US" sz="1800" b="1" dirty="0" smtClean="0">
                <a:solidFill>
                  <a:srgbClr val="0000CC"/>
                </a:solidFill>
              </a:rPr>
              <a:t>		{P1}:	</a:t>
            </a:r>
            <a:r>
              <a:rPr lang="en-US" sz="1800" b="1" dirty="0" err="1" smtClean="0">
                <a:solidFill>
                  <a:srgbClr val="0000CC"/>
                </a:solidFill>
              </a:rPr>
              <a:t>genquad</a:t>
            </a:r>
            <a:r>
              <a:rPr lang="en-US" sz="1800" b="1" dirty="0" smtClean="0">
                <a:solidFill>
                  <a:srgbClr val="0000CC"/>
                </a:solidFill>
              </a:rPr>
              <a:t>(“</a:t>
            </a:r>
            <a:r>
              <a:rPr lang="en-US" sz="1800" b="1" dirty="0" err="1" smtClean="0">
                <a:solidFill>
                  <a:srgbClr val="0000CC"/>
                </a:solidFill>
              </a:rPr>
              <a:t>inp”,id.place</a:t>
            </a:r>
            <a:r>
              <a:rPr lang="en-US" sz="1800" b="1" dirty="0" smtClean="0">
                <a:solidFill>
                  <a:srgbClr val="0000CC"/>
                </a:solidFill>
              </a:rPr>
              <a:t>,”_”,”_”)</a:t>
            </a:r>
          </a:p>
          <a:p>
            <a:pPr eaLnBrk="1" hangingPunct="1">
              <a:buFontTx/>
              <a:buNone/>
            </a:pPr>
            <a:endParaRPr lang="en-US" sz="1800" b="1" dirty="0" smtClean="0"/>
          </a:p>
          <a:p>
            <a:pPr eaLnBrk="1" hangingPunct="1">
              <a:buFontTx/>
              <a:buNone/>
            </a:pPr>
            <a:r>
              <a:rPr lang="en-US" sz="1800" b="1" dirty="0" smtClean="0"/>
              <a:t>	S -&gt; print (E) </a:t>
            </a:r>
            <a:r>
              <a:rPr lang="en-US" sz="1800" b="1" dirty="0" smtClean="0">
                <a:solidFill>
                  <a:srgbClr val="0000CC"/>
                </a:solidFill>
              </a:rPr>
              <a:t>{P2}</a:t>
            </a:r>
          </a:p>
          <a:p>
            <a:pPr lvl="1" eaLnBrk="1" hangingPunct="1">
              <a:buNone/>
            </a:pPr>
            <a:r>
              <a:rPr lang="en-US" sz="1800" b="1" dirty="0" smtClean="0">
                <a:solidFill>
                  <a:srgbClr val="0000CC"/>
                </a:solidFill>
              </a:rPr>
              <a:t>		{P2}:	</a:t>
            </a:r>
            <a:r>
              <a:rPr lang="en-US" sz="1800" b="1" dirty="0" err="1" smtClean="0">
                <a:solidFill>
                  <a:srgbClr val="0000CC"/>
                </a:solidFill>
              </a:rPr>
              <a:t>genquad</a:t>
            </a:r>
            <a:r>
              <a:rPr lang="en-US" sz="1800" b="1" dirty="0" smtClean="0">
                <a:solidFill>
                  <a:srgbClr val="0000CC"/>
                </a:solidFill>
              </a:rPr>
              <a:t>(“</a:t>
            </a:r>
            <a:r>
              <a:rPr lang="en-US" sz="1800" b="1" dirty="0" err="1" smtClean="0">
                <a:solidFill>
                  <a:srgbClr val="0000CC"/>
                </a:solidFill>
              </a:rPr>
              <a:t>out”,E.place</a:t>
            </a:r>
            <a:r>
              <a:rPr lang="en-US" sz="1800" b="1" dirty="0" smtClean="0">
                <a:solidFill>
                  <a:srgbClr val="0000CC"/>
                </a:solidFill>
              </a:rPr>
              <a:t>,”_”,”_”)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0000CC"/>
                </a:solidFill>
              </a:rPr>
              <a:t>					</a:t>
            </a:r>
            <a:endParaRPr lang="el-GR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2786050" y="2928934"/>
            <a:ext cx="3286148" cy="1143000"/>
          </a:xfrm>
        </p:spPr>
        <p:txBody>
          <a:bodyPr/>
          <a:lstStyle/>
          <a:p>
            <a:pPr eaLnBrk="1" hangingPunct="1"/>
            <a:r>
              <a:rPr lang="el-GR" sz="3200" dirty="0" smtClean="0"/>
              <a:t>Ευχαριστώ</a:t>
            </a:r>
            <a:endParaRPr lang="el-G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smtClean="0"/>
              <a:t>Αρχή και Τέλος </a:t>
            </a:r>
            <a:r>
              <a:rPr lang="en-US" smtClean="0"/>
              <a:t>Block</a:t>
            </a:r>
            <a:endParaRPr lang="el-GR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n-US" dirty="0" smtClean="0">
                <a:cs typeface="Times New Roman" pitchFamily="18" charset="0"/>
              </a:rPr>
              <a:t>&lt;program&gt;	::= 	</a:t>
            </a:r>
            <a:r>
              <a:rPr lang="en-US" b="1" dirty="0" smtClean="0">
                <a:cs typeface="Times New Roman" pitchFamily="18" charset="0"/>
              </a:rPr>
              <a:t>program</a:t>
            </a:r>
            <a:r>
              <a:rPr lang="en-US" dirty="0" smtClean="0">
                <a:cs typeface="Times New Roman" pitchFamily="18" charset="0"/>
              </a:rPr>
              <a:t> name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			&lt;</a:t>
            </a:r>
            <a:r>
              <a:rPr lang="en-US" dirty="0" err="1" smtClean="0">
                <a:cs typeface="Times New Roman" pitchFamily="18" charset="0"/>
              </a:rPr>
              <a:t>program_block</a:t>
            </a:r>
            <a:r>
              <a:rPr lang="el-GR" dirty="0" smtClean="0">
                <a:cs typeface="Times New Roman" pitchFamily="18" charset="0"/>
              </a:rPr>
              <a:t>&gt;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n-US" dirty="0" smtClean="0">
                <a:cs typeface="Times New Roman" pitchFamily="18" charset="0"/>
              </a:rPr>
              <a:t>&lt;</a:t>
            </a:r>
            <a:r>
              <a:rPr lang="en-US" dirty="0" err="1" smtClean="0">
                <a:cs typeface="Times New Roman" pitchFamily="18" charset="0"/>
              </a:rPr>
              <a:t>program_block</a:t>
            </a:r>
            <a:r>
              <a:rPr lang="en-US" dirty="0" smtClean="0">
                <a:cs typeface="Times New Roman" pitchFamily="18" charset="0"/>
              </a:rPr>
              <a:t>&gt; 	::=</a:t>
            </a:r>
            <a:r>
              <a:rPr lang="el-GR" dirty="0" smtClean="0">
                <a:cs typeface="Times New Roman" pitchFamily="18" charset="0"/>
              </a:rPr>
              <a:t>	</a:t>
            </a:r>
            <a:r>
              <a:rPr lang="en-US" dirty="0" smtClean="0">
                <a:cs typeface="Times New Roman" pitchFamily="18" charset="0"/>
              </a:rPr>
              <a:t>&lt;declarations&gt;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			&lt;subprograms&gt;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				 </a:t>
            </a:r>
            <a:r>
              <a:rPr lang="en-US" b="1" dirty="0" err="1" smtClean="0">
                <a:solidFill>
                  <a:srgbClr val="0000CC"/>
                </a:solidFill>
                <a:sym typeface="Wingdings" pitchFamily="2" charset="2"/>
              </a:rPr>
              <a:t>genquad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(“</a:t>
            </a:r>
            <a:r>
              <a:rPr lang="en-US" b="1" dirty="0" err="1" smtClean="0">
                <a:solidFill>
                  <a:srgbClr val="0000CC"/>
                </a:solidFill>
                <a:sym typeface="Wingdings" pitchFamily="2" charset="2"/>
              </a:rPr>
              <a:t>begin_block”,name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,”_”,”_”)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l-GR" dirty="0" smtClean="0"/>
              <a:t>				</a:t>
            </a:r>
            <a:r>
              <a:rPr lang="en-US" dirty="0" smtClean="0">
                <a:cs typeface="Times New Roman" pitchFamily="18" charset="0"/>
              </a:rPr>
              <a:t>&lt; block&gt;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				 </a:t>
            </a:r>
            <a:r>
              <a:rPr lang="en-US" b="1" dirty="0" err="1" smtClean="0">
                <a:solidFill>
                  <a:srgbClr val="0000CC"/>
                </a:solidFill>
                <a:sym typeface="Wingdings" pitchFamily="2" charset="2"/>
              </a:rPr>
              <a:t>genquad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(“</a:t>
            </a:r>
            <a:r>
              <a:rPr lang="en-US" b="1" dirty="0" err="1" smtClean="0">
                <a:solidFill>
                  <a:srgbClr val="0000CC"/>
                </a:solidFill>
                <a:sym typeface="Wingdings" pitchFamily="2" charset="2"/>
              </a:rPr>
              <a:t>begin_block”,name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,”_”,”_”)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n-US" dirty="0" smtClean="0">
                <a:cs typeface="Times New Roman" pitchFamily="18" charset="0"/>
              </a:rPr>
              <a:t>&lt;subprograms&gt; 	::=	</a:t>
            </a:r>
            <a:r>
              <a:rPr lang="en-US" b="1" dirty="0" smtClean="0"/>
              <a:t>function</a:t>
            </a:r>
            <a:r>
              <a:rPr lang="en-US" dirty="0" smtClean="0"/>
              <a:t> id &lt;</a:t>
            </a:r>
            <a:r>
              <a:rPr lang="en-US" dirty="0" err="1" smtClean="0"/>
              <a:t>formalpars</a:t>
            </a:r>
            <a:r>
              <a:rPr lang="en-US" dirty="0" smtClean="0"/>
              <a:t>&gt; 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b="1" dirty="0" smtClean="0"/>
              <a:t>{    </a:t>
            </a:r>
            <a:r>
              <a:rPr lang="en-US" b="1" dirty="0" err="1" smtClean="0">
                <a:solidFill>
                  <a:srgbClr val="0000CC"/>
                </a:solidFill>
                <a:sym typeface="Wingdings" pitchFamily="2" charset="2"/>
              </a:rPr>
              <a:t>genquad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(“</a:t>
            </a:r>
            <a:r>
              <a:rPr lang="en-US" b="1" dirty="0" err="1" smtClean="0">
                <a:solidFill>
                  <a:srgbClr val="0000CC"/>
                </a:solidFill>
                <a:sym typeface="Wingdings" pitchFamily="2" charset="2"/>
              </a:rPr>
              <a:t>begin_block”,id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,”_”,”_”)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				&lt;block&gt; 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				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  <a:sym typeface="Wingdings" pitchFamily="2" charset="2"/>
              </a:rPr>
              <a:t>genquad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(“</a:t>
            </a:r>
            <a:r>
              <a:rPr lang="en-US" b="1" dirty="0" err="1" smtClean="0">
                <a:solidFill>
                  <a:srgbClr val="0000CC"/>
                </a:solidFill>
                <a:sym typeface="Wingdings" pitchFamily="2" charset="2"/>
              </a:rPr>
              <a:t>begin_block”,id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,”_”,”_”)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n-US" b="1" dirty="0" smtClean="0"/>
              <a:t>				}</a:t>
            </a:r>
            <a:endParaRPr lang="en-US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l-GR" dirty="0" smtClean="0"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l-GR" dirty="0" smtClean="0"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smtClean="0"/>
              <a:t>Αρχή και Τέλος </a:t>
            </a:r>
            <a:r>
              <a:rPr lang="en-US" smtClean="0"/>
              <a:t>Block</a:t>
            </a:r>
            <a:endParaRPr lang="el-GR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n-US" dirty="0" smtClean="0">
                <a:cs typeface="Times New Roman" pitchFamily="18" charset="0"/>
              </a:rPr>
              <a:t>&lt;program&gt;	::= 	</a:t>
            </a:r>
            <a:r>
              <a:rPr lang="en-US" b="1" dirty="0" smtClean="0">
                <a:cs typeface="Times New Roman" pitchFamily="18" charset="0"/>
              </a:rPr>
              <a:t>program</a:t>
            </a:r>
            <a:r>
              <a:rPr lang="en-US" dirty="0" smtClean="0">
                <a:cs typeface="Times New Roman" pitchFamily="18" charset="0"/>
              </a:rPr>
              <a:t> name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			&lt;</a:t>
            </a:r>
            <a:r>
              <a:rPr lang="en-US" dirty="0" err="1" smtClean="0">
                <a:cs typeface="Times New Roman" pitchFamily="18" charset="0"/>
              </a:rPr>
              <a:t>program_block</a:t>
            </a:r>
            <a:r>
              <a:rPr lang="el-GR" dirty="0" smtClean="0">
                <a:cs typeface="Times New Roman" pitchFamily="18" charset="0"/>
              </a:rPr>
              <a:t>&gt;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n-US" dirty="0" smtClean="0">
                <a:cs typeface="Times New Roman" pitchFamily="18" charset="0"/>
              </a:rPr>
              <a:t>&lt;</a:t>
            </a:r>
            <a:r>
              <a:rPr lang="en-US" dirty="0" err="1" smtClean="0">
                <a:cs typeface="Times New Roman" pitchFamily="18" charset="0"/>
              </a:rPr>
              <a:t>program_block</a:t>
            </a:r>
            <a:r>
              <a:rPr lang="en-US" dirty="0" smtClean="0">
                <a:cs typeface="Times New Roman" pitchFamily="18" charset="0"/>
              </a:rPr>
              <a:t>&gt; 	::=</a:t>
            </a:r>
            <a:r>
              <a:rPr lang="el-GR" dirty="0" smtClean="0">
                <a:cs typeface="Times New Roman" pitchFamily="18" charset="0"/>
              </a:rPr>
              <a:t>	</a:t>
            </a:r>
            <a:r>
              <a:rPr lang="en-US" dirty="0" smtClean="0">
                <a:cs typeface="Times New Roman" pitchFamily="18" charset="0"/>
              </a:rPr>
              <a:t>&lt;declarations&gt;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			&lt;subprograms&gt;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n-US" dirty="0" smtClean="0">
                <a:cs typeface="Times New Roman" pitchFamily="18" charset="0"/>
              </a:rPr>
              <a:t>				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  <a:sym typeface="Wingdings" pitchFamily="2" charset="2"/>
              </a:rPr>
              <a:t>genquad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(“</a:t>
            </a:r>
            <a:r>
              <a:rPr lang="en-US" b="1" dirty="0" err="1" smtClean="0">
                <a:solidFill>
                  <a:srgbClr val="0000CC"/>
                </a:solidFill>
                <a:sym typeface="Wingdings" pitchFamily="2" charset="2"/>
              </a:rPr>
              <a:t>begin_block”,name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,”_”,”_”)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l-GR" dirty="0" smtClean="0"/>
              <a:t>				</a:t>
            </a:r>
            <a:r>
              <a:rPr lang="en-US" dirty="0" smtClean="0">
                <a:cs typeface="Times New Roman" pitchFamily="18" charset="0"/>
              </a:rPr>
              <a:t>&lt; block&gt;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n-US" dirty="0" smtClean="0">
                <a:cs typeface="Times New Roman" pitchFamily="18" charset="0"/>
              </a:rPr>
              <a:t>				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  <a:sym typeface="Wingdings" pitchFamily="2" charset="2"/>
              </a:rPr>
              <a:t>genquad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(“</a:t>
            </a:r>
            <a:r>
              <a:rPr lang="en-US" b="1" dirty="0" err="1" smtClean="0">
                <a:solidFill>
                  <a:srgbClr val="0000CC"/>
                </a:solidFill>
                <a:sym typeface="Wingdings" pitchFamily="2" charset="2"/>
              </a:rPr>
              <a:t>begin_block”,name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,”_”,”_”)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n-US" dirty="0" smtClean="0">
                <a:cs typeface="Times New Roman" pitchFamily="18" charset="0"/>
              </a:rPr>
              <a:t>&lt;subprograms&gt; 	::=	</a:t>
            </a:r>
            <a:r>
              <a:rPr lang="en-US" b="1" dirty="0" smtClean="0"/>
              <a:t>function</a:t>
            </a:r>
            <a:r>
              <a:rPr lang="en-US" dirty="0" smtClean="0"/>
              <a:t> id &lt;</a:t>
            </a:r>
            <a:r>
              <a:rPr lang="en-US" dirty="0" err="1" smtClean="0"/>
              <a:t>formalpars</a:t>
            </a:r>
            <a:r>
              <a:rPr lang="en-US" dirty="0" smtClean="0"/>
              <a:t>&gt; 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b="1" dirty="0" smtClean="0"/>
              <a:t>{    </a:t>
            </a:r>
            <a:r>
              <a:rPr lang="en-US" b="1" dirty="0" err="1" smtClean="0">
                <a:solidFill>
                  <a:srgbClr val="0000CC"/>
                </a:solidFill>
                <a:sym typeface="Wingdings" pitchFamily="2" charset="2"/>
              </a:rPr>
              <a:t>genquad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(“</a:t>
            </a:r>
            <a:r>
              <a:rPr lang="en-US" b="1" dirty="0" err="1" smtClean="0">
                <a:solidFill>
                  <a:srgbClr val="0000CC"/>
                </a:solidFill>
                <a:sym typeface="Wingdings" pitchFamily="2" charset="2"/>
              </a:rPr>
              <a:t>begin_block”,id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,”_”,”_”)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				&lt;block&gt; 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				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  <a:sym typeface="Wingdings" pitchFamily="2" charset="2"/>
              </a:rPr>
              <a:t>genquad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(“</a:t>
            </a:r>
            <a:r>
              <a:rPr lang="en-US" b="1" dirty="0" err="1" smtClean="0">
                <a:solidFill>
                  <a:srgbClr val="0000CC"/>
                </a:solidFill>
                <a:sym typeface="Wingdings" pitchFamily="2" charset="2"/>
              </a:rPr>
              <a:t>begin_block”,id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,”_”,”_”)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				 </a:t>
            </a:r>
            <a:r>
              <a:rPr lang="en-US" b="1" dirty="0" err="1" smtClean="0">
                <a:solidFill>
                  <a:srgbClr val="0000CC"/>
                </a:solidFill>
                <a:sym typeface="Wingdings" pitchFamily="2" charset="2"/>
              </a:rPr>
              <a:t>genquad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(“halt”,”_,”_”,”_”)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n-US" b="1" dirty="0" smtClean="0"/>
              <a:t>				}</a:t>
            </a:r>
            <a:endParaRPr lang="en-US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l-GR" dirty="0" smtClean="0"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l-GR" dirty="0" smtClean="0"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smtClean="0"/>
              <a:t>Αρχή και Τέλος </a:t>
            </a:r>
            <a:r>
              <a:rPr lang="en-US" smtClean="0"/>
              <a:t>Block</a:t>
            </a:r>
            <a:endParaRPr lang="el-GR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n-US" dirty="0" smtClean="0">
                <a:cs typeface="Times New Roman" pitchFamily="18" charset="0"/>
              </a:rPr>
              <a:t>&lt;program&gt;	::= 	</a:t>
            </a:r>
            <a:r>
              <a:rPr lang="en-US" b="1" dirty="0" smtClean="0">
                <a:cs typeface="Times New Roman" pitchFamily="18" charset="0"/>
              </a:rPr>
              <a:t>program</a:t>
            </a:r>
            <a:r>
              <a:rPr lang="en-US" dirty="0" smtClean="0">
                <a:cs typeface="Times New Roman" pitchFamily="18" charset="0"/>
              </a:rPr>
              <a:t> name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			&lt;</a:t>
            </a:r>
            <a:r>
              <a:rPr lang="en-US" dirty="0" err="1" smtClean="0">
                <a:cs typeface="Times New Roman" pitchFamily="18" charset="0"/>
              </a:rPr>
              <a:t>program_block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(name) </a:t>
            </a:r>
            <a:r>
              <a:rPr lang="el-GR" dirty="0" smtClean="0">
                <a:cs typeface="Times New Roman" pitchFamily="18" charset="0"/>
              </a:rPr>
              <a:t>&gt;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n-US" dirty="0" smtClean="0">
                <a:cs typeface="Times New Roman" pitchFamily="18" charset="0"/>
              </a:rPr>
              <a:t>&lt;</a:t>
            </a:r>
            <a:r>
              <a:rPr lang="en-US" dirty="0" err="1" smtClean="0">
                <a:cs typeface="Times New Roman" pitchFamily="18" charset="0"/>
              </a:rPr>
              <a:t>program_block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(name)    </a:t>
            </a:r>
            <a:r>
              <a:rPr lang="en-US" dirty="0" smtClean="0">
                <a:cs typeface="Times New Roman" pitchFamily="18" charset="0"/>
              </a:rPr>
              <a:t>::=</a:t>
            </a:r>
            <a:r>
              <a:rPr lang="el-GR" dirty="0" smtClean="0">
                <a:cs typeface="Times New Roman" pitchFamily="18" charset="0"/>
              </a:rPr>
              <a:t>	</a:t>
            </a:r>
            <a:r>
              <a:rPr lang="en-US" dirty="0" smtClean="0">
                <a:cs typeface="Times New Roman" pitchFamily="18" charset="0"/>
              </a:rPr>
              <a:t>&lt;declarations&gt;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			&lt;subprograms&gt;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n-US" dirty="0" smtClean="0">
                <a:cs typeface="Times New Roman" pitchFamily="18" charset="0"/>
              </a:rPr>
              <a:t>				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  <a:sym typeface="Wingdings" pitchFamily="2" charset="2"/>
              </a:rPr>
              <a:t>genquad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(“</a:t>
            </a:r>
            <a:r>
              <a:rPr lang="en-US" b="1" dirty="0" err="1" smtClean="0">
                <a:solidFill>
                  <a:srgbClr val="0000CC"/>
                </a:solidFill>
                <a:sym typeface="Wingdings" pitchFamily="2" charset="2"/>
              </a:rPr>
              <a:t>begin_block”,name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,”_”,”_”)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l-GR" dirty="0" smtClean="0"/>
              <a:t>				</a:t>
            </a:r>
            <a:r>
              <a:rPr lang="en-US" dirty="0" smtClean="0">
                <a:cs typeface="Times New Roman" pitchFamily="18" charset="0"/>
              </a:rPr>
              <a:t>&lt; block&gt;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n-US" dirty="0" smtClean="0">
                <a:cs typeface="Times New Roman" pitchFamily="18" charset="0"/>
              </a:rPr>
              <a:t>				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  <a:sym typeface="Wingdings" pitchFamily="2" charset="2"/>
              </a:rPr>
              <a:t>genquad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(“</a:t>
            </a:r>
            <a:r>
              <a:rPr lang="en-US" b="1" dirty="0" err="1" smtClean="0">
                <a:solidFill>
                  <a:srgbClr val="0000CC"/>
                </a:solidFill>
                <a:sym typeface="Wingdings" pitchFamily="2" charset="2"/>
              </a:rPr>
              <a:t>begin_block”,name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,”_”,”_”)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n-US" dirty="0" smtClean="0">
                <a:cs typeface="Times New Roman" pitchFamily="18" charset="0"/>
              </a:rPr>
              <a:t>&lt;subprograms&gt; 	::=	</a:t>
            </a:r>
            <a:r>
              <a:rPr lang="en-US" b="1" dirty="0" smtClean="0"/>
              <a:t>function</a:t>
            </a:r>
            <a:r>
              <a:rPr lang="en-US" dirty="0" smtClean="0"/>
              <a:t> id &lt;</a:t>
            </a:r>
            <a:r>
              <a:rPr lang="en-US" dirty="0" err="1" smtClean="0"/>
              <a:t>formalpars</a:t>
            </a:r>
            <a:r>
              <a:rPr lang="en-US" dirty="0" smtClean="0"/>
              <a:t>&gt; 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b="1" dirty="0" smtClean="0"/>
              <a:t>{    </a:t>
            </a:r>
            <a:r>
              <a:rPr lang="en-US" b="1" dirty="0" err="1" smtClean="0">
                <a:solidFill>
                  <a:srgbClr val="0000CC"/>
                </a:solidFill>
                <a:sym typeface="Wingdings" pitchFamily="2" charset="2"/>
              </a:rPr>
              <a:t>genquad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(“</a:t>
            </a:r>
            <a:r>
              <a:rPr lang="en-US" b="1" dirty="0" err="1" smtClean="0">
                <a:solidFill>
                  <a:srgbClr val="0000CC"/>
                </a:solidFill>
                <a:sym typeface="Wingdings" pitchFamily="2" charset="2"/>
              </a:rPr>
              <a:t>begin_block”,id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,”_”,”_”)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				&lt;block&gt; 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				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  <a:sym typeface="Wingdings" pitchFamily="2" charset="2"/>
              </a:rPr>
              <a:t>genquad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(“</a:t>
            </a:r>
            <a:r>
              <a:rPr lang="en-US" b="1" dirty="0" err="1" smtClean="0">
                <a:solidFill>
                  <a:srgbClr val="0000CC"/>
                </a:solidFill>
                <a:sym typeface="Wingdings" pitchFamily="2" charset="2"/>
              </a:rPr>
              <a:t>begin_block”,id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,”_”,”_”)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n-US" b="1" dirty="0" smtClean="0"/>
              <a:t>				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  <a:sym typeface="Wingdings" pitchFamily="2" charset="2"/>
              </a:rPr>
              <a:t>genquad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(“halt”,”_,”_”,”_”)</a:t>
            </a:r>
          </a:p>
          <a:p>
            <a:pPr eaLnBrk="1" hangingPunct="1">
              <a:lnSpc>
                <a:spcPts val="2500"/>
              </a:lnSpc>
              <a:spcBef>
                <a:spcPts val="0"/>
              </a:spcBef>
              <a:buFontTx/>
              <a:buNone/>
            </a:pPr>
            <a:r>
              <a:rPr lang="en-US" b="1" dirty="0" smtClean="0"/>
              <a:t>				}</a:t>
            </a:r>
            <a:endParaRPr lang="en-US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l-GR" dirty="0" smtClean="0"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l-GR" dirty="0" smtClean="0"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smtClean="0"/>
              <a:t>Αριθμητικές Παραστάσεις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l-GR" sz="1800" dirty="0" smtClean="0"/>
              <a:t>		Παράδειγμα:</a:t>
            </a:r>
          </a:p>
          <a:p>
            <a:pPr eaLnBrk="1" hangingPunct="1">
              <a:buFontTx/>
              <a:buNone/>
            </a:pPr>
            <a:r>
              <a:rPr lang="el-GR" sz="1800" dirty="0" smtClean="0"/>
              <a:t>		</a:t>
            </a:r>
            <a:r>
              <a:rPr lang="en-US" sz="1800" dirty="0" smtClean="0"/>
              <a:t>	x+(</a:t>
            </a:r>
            <a:r>
              <a:rPr lang="en-US" sz="1800" dirty="0" err="1" smtClean="0"/>
              <a:t>y+z</a:t>
            </a:r>
            <a:r>
              <a:rPr lang="en-US" sz="1800" dirty="0" smtClean="0"/>
              <a:t>) </a:t>
            </a:r>
            <a:r>
              <a:rPr lang="en-US" sz="1800" dirty="0" smtClean="0">
                <a:cs typeface="Times New Roman" pitchFamily="18" charset="0"/>
                <a:sym typeface="Wingdings" pitchFamily="2" charset="2"/>
              </a:rPr>
              <a:t>×</a:t>
            </a:r>
            <a:r>
              <a:rPr lang="en-US" sz="1800" dirty="0" smtClean="0"/>
              <a:t> w</a:t>
            </a:r>
          </a:p>
          <a:p>
            <a:pPr eaLnBrk="1" hangingPunct="1">
              <a:buFontTx/>
              <a:buNone/>
            </a:pPr>
            <a:r>
              <a:rPr lang="el-GR" sz="1800" dirty="0" smtClean="0"/>
              <a:t>				ενδιάμεσος κώδικας:</a:t>
            </a:r>
          </a:p>
          <a:p>
            <a:pPr eaLnBrk="1" hangingPunct="1">
              <a:buFontTx/>
              <a:buNone/>
            </a:pPr>
            <a:r>
              <a:rPr lang="el-GR" sz="1800" dirty="0" smtClean="0"/>
              <a:t>				1: +,</a:t>
            </a:r>
            <a:r>
              <a:rPr lang="en-US" sz="1800" dirty="0" smtClean="0"/>
              <a:t>y,z,T_1</a:t>
            </a:r>
          </a:p>
          <a:p>
            <a:pPr eaLnBrk="1" hangingPunct="1">
              <a:buFontTx/>
              <a:buNone/>
            </a:pPr>
            <a:r>
              <a:rPr lang="en-US" sz="1800" dirty="0" smtClean="0"/>
              <a:t>				2: </a:t>
            </a:r>
            <a:r>
              <a:rPr lang="en-US" sz="1800" dirty="0" smtClean="0">
                <a:cs typeface="Times New Roman" pitchFamily="18" charset="0"/>
                <a:sym typeface="Wingdings" pitchFamily="2" charset="2"/>
              </a:rPr>
              <a:t>×,T_1,w,T_2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cs typeface="Times New Roman" pitchFamily="18" charset="0"/>
                <a:sym typeface="Wingdings" pitchFamily="2" charset="2"/>
              </a:rPr>
              <a:t>				3: +, x, T_2, T_3</a:t>
            </a:r>
            <a:endParaRPr lang="el-GR" sz="1800" dirty="0" smtClean="0"/>
          </a:p>
          <a:p>
            <a:pPr eaLnBrk="1" hangingPunct="1">
              <a:buFontTx/>
              <a:buNone/>
            </a:pPr>
            <a:r>
              <a:rPr lang="el-GR" sz="1800" dirty="0" smtClean="0"/>
              <a:t>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Ρυζόχαρτο">
  <a:themeElements>
    <a:clrScheme name="Ρυζόχαρτο 2">
      <a:dk1>
        <a:srgbClr val="00264C"/>
      </a:dk1>
      <a:lt1>
        <a:srgbClr val="FFFFE9"/>
      </a:lt1>
      <a:dk2>
        <a:srgbClr val="333333"/>
      </a:dk2>
      <a:lt2>
        <a:srgbClr val="333333"/>
      </a:lt2>
      <a:accent1>
        <a:srgbClr val="78C0B2"/>
      </a:accent1>
      <a:accent2>
        <a:srgbClr val="262D4C"/>
      </a:accent2>
      <a:accent3>
        <a:srgbClr val="FFFFF2"/>
      </a:accent3>
      <a:accent4>
        <a:srgbClr val="001F40"/>
      </a:accent4>
      <a:accent5>
        <a:srgbClr val="BEDCD5"/>
      </a:accent5>
      <a:accent6>
        <a:srgbClr val="212844"/>
      </a:accent6>
      <a:hlink>
        <a:srgbClr val="598BBD"/>
      </a:hlink>
      <a:folHlink>
        <a:srgbClr val="4D4D4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l-G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l-G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Ρυζόχαρτο 1">
        <a:dk1>
          <a:srgbClr val="9D9475"/>
        </a:dk1>
        <a:lt1>
          <a:srgbClr val="333333"/>
        </a:lt1>
        <a:dk2>
          <a:srgbClr val="333300"/>
        </a:dk2>
        <a:lt2>
          <a:srgbClr val="333333"/>
        </a:lt2>
        <a:accent1>
          <a:srgbClr val="B3C39F"/>
        </a:accent1>
        <a:accent2>
          <a:srgbClr val="DCD9CE"/>
        </a:accent2>
        <a:accent3>
          <a:srgbClr val="ADADAA"/>
        </a:accent3>
        <a:accent4>
          <a:srgbClr val="2A2A2A"/>
        </a:accent4>
        <a:accent5>
          <a:srgbClr val="D6DECD"/>
        </a:accent5>
        <a:accent6>
          <a:srgbClr val="C7C4BA"/>
        </a:accent6>
        <a:hlink>
          <a:srgbClr val="CC9900"/>
        </a:hlink>
        <a:folHlink>
          <a:srgbClr val="ADA6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Ρυζόχαρτο 2">
        <a:dk1>
          <a:srgbClr val="00264C"/>
        </a:dk1>
        <a:lt1>
          <a:srgbClr val="FFFFE9"/>
        </a:lt1>
        <a:dk2>
          <a:srgbClr val="333333"/>
        </a:dk2>
        <a:lt2>
          <a:srgbClr val="333333"/>
        </a:lt2>
        <a:accent1>
          <a:srgbClr val="78C0B2"/>
        </a:accent1>
        <a:accent2>
          <a:srgbClr val="262D4C"/>
        </a:accent2>
        <a:accent3>
          <a:srgbClr val="FFFFF2"/>
        </a:accent3>
        <a:accent4>
          <a:srgbClr val="001F40"/>
        </a:accent4>
        <a:accent5>
          <a:srgbClr val="BEDCD5"/>
        </a:accent5>
        <a:accent6>
          <a:srgbClr val="212844"/>
        </a:accent6>
        <a:hlink>
          <a:srgbClr val="598BBD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Ρυζόχαρτο 3">
        <a:dk1>
          <a:srgbClr val="000000"/>
        </a:dk1>
        <a:lt1>
          <a:srgbClr val="F8F8F8"/>
        </a:lt1>
        <a:dk2>
          <a:srgbClr val="333333"/>
        </a:dk2>
        <a:lt2>
          <a:srgbClr val="5F5F5F"/>
        </a:lt2>
        <a:accent1>
          <a:srgbClr val="DDDDDD"/>
        </a:accent1>
        <a:accent2>
          <a:srgbClr val="808080"/>
        </a:accent2>
        <a:accent3>
          <a:srgbClr val="FBFBFB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Ρυζόχαρτο 4">
        <a:dk1>
          <a:srgbClr val="00264C"/>
        </a:dk1>
        <a:lt1>
          <a:srgbClr val="FFFFFF"/>
        </a:lt1>
        <a:dk2>
          <a:srgbClr val="333333"/>
        </a:dk2>
        <a:lt2>
          <a:srgbClr val="2E697E"/>
        </a:lt2>
        <a:accent1>
          <a:srgbClr val="BAC8AA"/>
        </a:accent1>
        <a:accent2>
          <a:srgbClr val="6E9883"/>
        </a:accent2>
        <a:accent3>
          <a:srgbClr val="FFFFFF"/>
        </a:accent3>
        <a:accent4>
          <a:srgbClr val="001F40"/>
        </a:accent4>
        <a:accent5>
          <a:srgbClr val="D9E0D2"/>
        </a:accent5>
        <a:accent6>
          <a:srgbClr val="638976"/>
        </a:accent6>
        <a:hlink>
          <a:srgbClr val="CC9900"/>
        </a:hlink>
        <a:folHlink>
          <a:srgbClr val="7DAEC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Ρυζόχαρτο 5">
        <a:dk1>
          <a:srgbClr val="20374E"/>
        </a:dk1>
        <a:lt1>
          <a:srgbClr val="DCE4D2"/>
        </a:lt1>
        <a:dk2>
          <a:srgbClr val="333333"/>
        </a:dk2>
        <a:lt2>
          <a:srgbClr val="524C46"/>
        </a:lt2>
        <a:accent1>
          <a:srgbClr val="C9C491"/>
        </a:accent1>
        <a:accent2>
          <a:srgbClr val="8A776A"/>
        </a:accent2>
        <a:accent3>
          <a:srgbClr val="EBEFE5"/>
        </a:accent3>
        <a:accent4>
          <a:srgbClr val="1A2D41"/>
        </a:accent4>
        <a:accent5>
          <a:srgbClr val="E1DEC7"/>
        </a:accent5>
        <a:accent6>
          <a:srgbClr val="7D6B5F"/>
        </a:accent6>
        <a:hlink>
          <a:srgbClr val="67895F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Θέμα του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D8B1D82337AB4C85CEFF3AD2960809" ma:contentTypeVersion="2" ma:contentTypeDescription="Create a new document." ma:contentTypeScope="" ma:versionID="595ade4e3dc390fcd4c585b71e2d4a0b">
  <xsd:schema xmlns:xsd="http://www.w3.org/2001/XMLSchema" xmlns:xs="http://www.w3.org/2001/XMLSchema" xmlns:p="http://schemas.microsoft.com/office/2006/metadata/properties" xmlns:ns2="a443a233-4d01-4580-9bcc-d6f427914bfc" targetNamespace="http://schemas.microsoft.com/office/2006/metadata/properties" ma:root="true" ma:fieldsID="7199501e8256c6254a50510bc34836c9" ns2:_="">
    <xsd:import namespace="a443a233-4d01-4580-9bcc-d6f427914b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43a233-4d01-4580-9bcc-d6f427914b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D48704-D373-4DA4-92BC-F48071474BBD}"/>
</file>

<file path=customXml/itemProps2.xml><?xml version="1.0" encoding="utf-8"?>
<ds:datastoreItem xmlns:ds="http://schemas.openxmlformats.org/officeDocument/2006/customXml" ds:itemID="{85AB4018-5655-47C2-8512-126FB4F5805B}"/>
</file>

<file path=customXml/itemProps3.xml><?xml version="1.0" encoding="utf-8"?>
<ds:datastoreItem xmlns:ds="http://schemas.openxmlformats.org/officeDocument/2006/customXml" ds:itemID="{B74FD3DC-040A-44D0-A1F3-68DE84DF4170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Designs\Ρυζόχαρτο.pot</Template>
  <TotalTime>6776</TotalTime>
  <Words>629</Words>
  <Application>Microsoft Office PowerPoint</Application>
  <PresentationFormat>Προβολή στην οθόνη (4:3)</PresentationFormat>
  <Paragraphs>538</Paragraphs>
  <Slides>58</Slides>
  <Notes>7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58</vt:i4>
      </vt:variant>
    </vt:vector>
  </HeadingPairs>
  <TitlesOfParts>
    <vt:vector size="59" baseType="lpstr">
      <vt:lpstr>Ρυζόχαρτο</vt:lpstr>
      <vt:lpstr>Διαφάνεια 1</vt:lpstr>
      <vt:lpstr>Αρχή και Τέλος Block</vt:lpstr>
      <vt:lpstr>Αρχή και Τέλος Block</vt:lpstr>
      <vt:lpstr>Αρχή και Τέλος Block</vt:lpstr>
      <vt:lpstr>Αρχή και Τέλος Block</vt:lpstr>
      <vt:lpstr>Αρχή και Τέλος Block</vt:lpstr>
      <vt:lpstr>Αρχή και Τέλος Block</vt:lpstr>
      <vt:lpstr>Αρχή και Τέλος Block</vt:lpstr>
      <vt:lpstr>Αριθμητικές Παραστάσεις</vt:lpstr>
      <vt:lpstr>Αριθμητικές Παραστάσεις</vt:lpstr>
      <vt:lpstr>Αριθμητικές Παραστάσεις</vt:lpstr>
      <vt:lpstr>Αριθμητικές Παραστάσεις</vt:lpstr>
      <vt:lpstr>Αριθμητικές Παραστάσεις</vt:lpstr>
      <vt:lpstr>Αριθμητικές Παραστάσεις</vt:lpstr>
      <vt:lpstr>Αριθμητικές Παραστάσεις</vt:lpstr>
      <vt:lpstr>Αριθμητικές Παραστάσεις</vt:lpstr>
      <vt:lpstr>Αριθμητικές Παραστάσεις</vt:lpstr>
      <vt:lpstr>Λογικές Παραστάσεις</vt:lpstr>
      <vt:lpstr>Λογικές Παραστάσεις - OR</vt:lpstr>
      <vt:lpstr>Λογικές Παραστάσεις - OR</vt:lpstr>
      <vt:lpstr>Λογικές Παραστάσεις - OR</vt:lpstr>
      <vt:lpstr>Λογικές Παραστάσεις - OR</vt:lpstr>
      <vt:lpstr>Λογικές Παραστάσεις - OR</vt:lpstr>
      <vt:lpstr>Λογικές Παραστάσεις - OR</vt:lpstr>
      <vt:lpstr>Λογικές Παραστάσεις - OR</vt:lpstr>
      <vt:lpstr>Λογικές Παραστάσεις - OR</vt:lpstr>
      <vt:lpstr>Λογικές Παραστάσεις - AND</vt:lpstr>
      <vt:lpstr>Λογικές Παραστάσεις</vt:lpstr>
      <vt:lpstr>Λογικές Παραστάσεις</vt:lpstr>
      <vt:lpstr>Λογικές Παραστάσεις</vt:lpstr>
      <vt:lpstr>Λογικές Παραστάσεις</vt:lpstr>
      <vt:lpstr>Λογικές Παραστάσεις</vt:lpstr>
      <vt:lpstr>Λογικές Παραστάσεις</vt:lpstr>
      <vt:lpstr>Κλήση Υποπρογραμμάτων</vt:lpstr>
      <vt:lpstr>Κλήση Υποπρογραμμάτων</vt:lpstr>
      <vt:lpstr>Εντολή return</vt:lpstr>
      <vt:lpstr>Εκχώρηση</vt:lpstr>
      <vt:lpstr>Δομή while</vt:lpstr>
      <vt:lpstr>Δομή while</vt:lpstr>
      <vt:lpstr>Δομή while</vt:lpstr>
      <vt:lpstr>Δομή while</vt:lpstr>
      <vt:lpstr>Δομή while</vt:lpstr>
      <vt:lpstr>Δομή Repeat…Until</vt:lpstr>
      <vt:lpstr>Δομή Repeat…Until</vt:lpstr>
      <vt:lpstr>Δομή Repeat…Until</vt:lpstr>
      <vt:lpstr>Δομή Repeat…Until</vt:lpstr>
      <vt:lpstr>Δομή if</vt:lpstr>
      <vt:lpstr>Δομή if</vt:lpstr>
      <vt:lpstr>Δομή if</vt:lpstr>
      <vt:lpstr>Δομή if</vt:lpstr>
      <vt:lpstr>Δομή if</vt:lpstr>
      <vt:lpstr>Δομή switch</vt:lpstr>
      <vt:lpstr>Δομή switch</vt:lpstr>
      <vt:lpstr>Δομή switch</vt:lpstr>
      <vt:lpstr>Δομή switch</vt:lpstr>
      <vt:lpstr>Δομή switch</vt:lpstr>
      <vt:lpstr>Είσοδος - Έξοδος</vt:lpstr>
      <vt:lpstr>Ευχαριστώ</vt:lpstr>
    </vt:vector>
  </TitlesOfParts>
  <Company>*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Μεταγλωττιστής</dc:title>
  <dc:creator>*</dc:creator>
  <cp:lastModifiedBy>George</cp:lastModifiedBy>
  <cp:revision>198</cp:revision>
  <dcterms:created xsi:type="dcterms:W3CDTF">2003-02-10T08:36:46Z</dcterms:created>
  <dcterms:modified xsi:type="dcterms:W3CDTF">2020-03-25T20:52:28Z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0x010100E8D8B1D82337AB4C85CEFF3AD2960809</vt:lpwstr>
  </property>
</Properties>
</file>