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294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6" r:id="rId25"/>
    <p:sldId id="495" r:id="rId26"/>
    <p:sldId id="491" r:id="rId27"/>
    <p:sldId id="492" r:id="rId28"/>
    <p:sldId id="493" r:id="rId29"/>
    <p:sldId id="494" r:id="rId30"/>
    <p:sldId id="497" r:id="rId31"/>
    <p:sldId id="498" r:id="rId32"/>
    <p:sldId id="499" r:id="rId33"/>
    <p:sldId id="500" r:id="rId34"/>
    <p:sldId id="502" r:id="rId35"/>
    <p:sldId id="501" r:id="rId36"/>
    <p:sldId id="503" r:id="rId37"/>
    <p:sldId id="505" r:id="rId38"/>
    <p:sldId id="504" r:id="rId39"/>
    <p:sldId id="506" r:id="rId40"/>
    <p:sldId id="507" r:id="rId41"/>
    <p:sldId id="509" r:id="rId42"/>
    <p:sldId id="449" r:id="rId43"/>
  </p:sldIdLst>
  <p:sldSz cx="9144000" cy="6858000" type="screen4x3"/>
  <p:notesSz cx="6669088" cy="9928225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EBEBEB"/>
    <a:srgbClr val="0033CC"/>
    <a:srgbClr val="FF0000"/>
    <a:srgbClr val="FFFF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Φωτεινό στυλ 2 - Έμφαση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84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97BF7-CEE7-45A5-ACC8-FE81908081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DD1B9-5EFD-4BE5-B9FC-D60261965A71}" type="datetimeFigureOut">
              <a:rPr lang="el-GR" smtClean="0"/>
              <a:pPr/>
              <a:t>9/4/2020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650E-1A6C-4E91-89EA-4FEC23E1B1D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99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A95C8A-AEC5-42B8-910D-3F69383DB7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1200"/>
              </a:spcBef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τον τίτλο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50000"/>
        <a:buBlip>
          <a:blip r:embed="rId13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3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43042" y="2928934"/>
            <a:ext cx="6000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3200" b="1" dirty="0" smtClean="0">
                <a:solidFill>
                  <a:srgbClr val="0000FF"/>
                </a:solidFill>
                <a:latin typeface="+mj-lt"/>
              </a:rPr>
              <a:t>Πίνακας Συμβόλων</a:t>
            </a:r>
          </a:p>
        </p:txBody>
      </p:sp>
      <p:sp>
        <p:nvSpPr>
          <p:cNvPr id="6" name="5 - Ορθογώνιο"/>
          <p:cNvSpPr/>
          <p:nvPr/>
        </p:nvSpPr>
        <p:spPr bwMode="auto">
          <a:xfrm>
            <a:off x="395288" y="5516563"/>
            <a:ext cx="3313112" cy="8651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292080" y="4509120"/>
            <a:ext cx="2995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Διαλέξεις στο μάθημα: Μεταφραστές</a:t>
            </a:r>
          </a:p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Γεώργιος Μανής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  <a:p>
            <a:pPr algn="r"/>
            <a:endParaRPr lang="el-GR" sz="1400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373216"/>
            <a:ext cx="7553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sz="1800" dirty="0" smtClean="0"/>
          </a:p>
          <a:p>
            <a:r>
              <a:rPr lang="en-US" sz="1800" b="1" dirty="0" err="1" smtClean="0"/>
              <a:t>Διεύθυνση</a:t>
            </a:r>
            <a:r>
              <a:rPr lang="en-US" sz="1800" b="1" dirty="0" smtClean="0"/>
              <a:t> </a:t>
            </a:r>
            <a:r>
              <a:rPr lang="en-US" sz="1800" b="1" dirty="0" err="1"/>
              <a:t>επιστροφής</a:t>
            </a:r>
            <a:r>
              <a:rPr lang="en-US" sz="1800" dirty="0"/>
              <a:t>: η </a:t>
            </a:r>
            <a:r>
              <a:rPr lang="en-US" sz="1800" dirty="0" err="1"/>
              <a:t>διεύθυνση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οποία</a:t>
            </a:r>
            <a:r>
              <a:rPr lang="en-US" sz="1800" dirty="0"/>
              <a:t> </a:t>
            </a:r>
            <a:r>
              <a:rPr lang="en-US" sz="1800" dirty="0" err="1"/>
              <a:t>θα</a:t>
            </a:r>
            <a:r>
              <a:rPr lang="en-US" sz="1800" dirty="0"/>
              <a:t> </a:t>
            </a:r>
            <a:r>
              <a:rPr lang="en-US" sz="1800" dirty="0" err="1"/>
              <a:t>μεταβεί</a:t>
            </a:r>
            <a:r>
              <a:rPr lang="en-US" sz="1800" dirty="0"/>
              <a:t> η </a:t>
            </a:r>
            <a:r>
              <a:rPr lang="en-US" sz="1800" dirty="0" err="1"/>
              <a:t>ροή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προγράμματος</a:t>
            </a:r>
            <a:r>
              <a:rPr lang="en-US" sz="1800" dirty="0"/>
              <a:t>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ολοκληρωθεί</a:t>
            </a:r>
            <a:r>
              <a:rPr lang="en-US" sz="1800" dirty="0"/>
              <a:t> η </a:t>
            </a:r>
            <a:r>
              <a:rPr lang="en-US" sz="1800" dirty="0" err="1"/>
              <a:t>εκτέλεση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r>
              <a:rPr lang="en-US" sz="1800" b="1" dirty="0" err="1"/>
              <a:t>Σύνδεσμος</a:t>
            </a:r>
            <a:r>
              <a:rPr lang="en-US" sz="1800" b="1" dirty="0"/>
              <a:t> </a:t>
            </a:r>
            <a:r>
              <a:rPr lang="en-US" sz="1800" b="1" dirty="0" err="1"/>
              <a:t>Προσπέλασης</a:t>
            </a:r>
            <a:r>
              <a:rPr lang="en-US" sz="1800" dirty="0"/>
              <a:t>: </a:t>
            </a:r>
            <a:r>
              <a:rPr lang="en-US" sz="1800" dirty="0" err="1"/>
              <a:t>δείχνει</a:t>
            </a:r>
            <a:r>
              <a:rPr lang="en-US" sz="1800" dirty="0"/>
              <a:t> </a:t>
            </a:r>
            <a:r>
              <a:rPr lang="en-US" sz="1800" dirty="0" err="1"/>
              <a:t>στο</a:t>
            </a:r>
            <a:r>
              <a:rPr lang="en-US" sz="1800" dirty="0"/>
              <a:t> </a:t>
            </a:r>
            <a:r>
              <a:rPr lang="en-US" sz="1800" dirty="0" err="1"/>
              <a:t>εγγράφημα</a:t>
            </a:r>
            <a:r>
              <a:rPr lang="en-US" sz="1800" dirty="0"/>
              <a:t> </a:t>
            </a:r>
            <a:r>
              <a:rPr lang="en-US" sz="1800" dirty="0" err="1"/>
              <a:t>δραστηριοποίσης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πρέπει</a:t>
            </a:r>
            <a:r>
              <a:rPr lang="en-US" sz="1800" dirty="0"/>
              <a:t> </a:t>
            </a:r>
            <a:r>
              <a:rPr lang="en-US" sz="1800" dirty="0" err="1"/>
              <a:t>να</a:t>
            </a:r>
            <a:r>
              <a:rPr lang="en-US" sz="1800" dirty="0"/>
              <a:t> </a:t>
            </a:r>
            <a:r>
              <a:rPr lang="en-US" sz="1800" dirty="0" err="1"/>
              <a:t>αναζητηθούν</a:t>
            </a:r>
            <a:r>
              <a:rPr lang="en-US" sz="1800" dirty="0"/>
              <a:t> </a:t>
            </a:r>
            <a:r>
              <a:rPr lang="en-US" sz="1800" dirty="0" err="1"/>
              <a:t>μεταβλητές</a:t>
            </a:r>
            <a:r>
              <a:rPr lang="en-US" sz="1800" dirty="0"/>
              <a:t> </a:t>
            </a:r>
            <a:r>
              <a:rPr lang="en-US" sz="1800" dirty="0" err="1"/>
              <a:t>οι</a:t>
            </a:r>
            <a:r>
              <a:rPr lang="en-US" sz="1800" dirty="0"/>
              <a:t> </a:t>
            </a:r>
            <a:r>
              <a:rPr lang="en-US" sz="1800" dirty="0" err="1"/>
              <a:t>οποίες</a:t>
            </a:r>
            <a:r>
              <a:rPr lang="en-US" sz="1800" dirty="0"/>
              <a:t> </a:t>
            </a:r>
            <a:r>
              <a:rPr lang="en-US" sz="1800" dirty="0" err="1"/>
              <a:t>δεν</a:t>
            </a:r>
            <a:r>
              <a:rPr lang="en-US" sz="1800" dirty="0"/>
              <a:t> </a:t>
            </a:r>
            <a:r>
              <a:rPr lang="en-US" sz="1800" dirty="0" err="1"/>
              <a:t>είναι</a:t>
            </a:r>
            <a:r>
              <a:rPr lang="en-US" sz="1800" dirty="0"/>
              <a:t> </a:t>
            </a:r>
            <a:r>
              <a:rPr lang="en-US" sz="1800" dirty="0" err="1"/>
              <a:t>τοπικές</a:t>
            </a:r>
            <a:r>
              <a:rPr lang="en-US" sz="1800" dirty="0"/>
              <a:t> </a:t>
            </a:r>
            <a:r>
              <a:rPr lang="en-US" sz="1800" dirty="0" err="1"/>
              <a:t>αλλά</a:t>
            </a:r>
            <a:r>
              <a:rPr lang="en-US" sz="1800" dirty="0"/>
              <a:t> η </a:t>
            </a:r>
            <a:r>
              <a:rPr lang="en-US" sz="1800" dirty="0" err="1"/>
              <a:t>συνάρτηση</a:t>
            </a:r>
            <a:r>
              <a:rPr lang="en-US" sz="1800" dirty="0"/>
              <a:t> </a:t>
            </a:r>
            <a:r>
              <a:rPr lang="en-US" sz="1800" dirty="0" err="1"/>
              <a:t>έχει</a:t>
            </a:r>
            <a:r>
              <a:rPr lang="en-US" sz="1800" dirty="0"/>
              <a:t> </a:t>
            </a:r>
            <a:r>
              <a:rPr lang="en-US" sz="1800" dirty="0" err="1"/>
              <a:t>δικαίωμα</a:t>
            </a:r>
            <a:r>
              <a:rPr lang="en-US" sz="1800" dirty="0"/>
              <a:t> </a:t>
            </a:r>
            <a:r>
              <a:rPr lang="en-US" sz="1800" dirty="0" err="1"/>
              <a:t>να</a:t>
            </a:r>
            <a:r>
              <a:rPr lang="en-US" sz="1800" dirty="0"/>
              <a:t> </a:t>
            </a:r>
            <a:r>
              <a:rPr lang="en-US" sz="1800" dirty="0" err="1"/>
              <a:t>χρησιμοποιήσει</a:t>
            </a:r>
            <a:endParaRPr lang="en-US" sz="1800" dirty="0"/>
          </a:p>
          <a:p>
            <a:r>
              <a:rPr lang="en-US" sz="1800" b="1" dirty="0" err="1"/>
              <a:t>Επιστροφή</a:t>
            </a:r>
            <a:r>
              <a:rPr lang="en-US" sz="1800" b="1" dirty="0"/>
              <a:t> </a:t>
            </a:r>
            <a:r>
              <a:rPr lang="en-US" sz="1800" b="1" dirty="0" err="1"/>
              <a:t>τιμής</a:t>
            </a:r>
            <a:r>
              <a:rPr lang="en-US" sz="1800" dirty="0"/>
              <a:t>: η </a:t>
            </a:r>
            <a:r>
              <a:rPr lang="en-US" sz="1800" dirty="0" err="1"/>
              <a:t>διεύθυνση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οποία</a:t>
            </a:r>
            <a:r>
              <a:rPr lang="en-US" sz="1800" dirty="0"/>
              <a:t> </a:t>
            </a:r>
            <a:r>
              <a:rPr lang="en-US" sz="1800" dirty="0" err="1"/>
              <a:t>θα</a:t>
            </a:r>
            <a:r>
              <a:rPr lang="en-US" sz="1800" dirty="0"/>
              <a:t> </a:t>
            </a:r>
            <a:r>
              <a:rPr lang="en-US" sz="1800" dirty="0" err="1"/>
              <a:t>γραφεί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αποτέλεσμα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αυτό</a:t>
            </a:r>
            <a:r>
              <a:rPr lang="en-US" sz="1800" dirty="0"/>
              <a:t> </a:t>
            </a:r>
            <a:r>
              <a:rPr lang="en-US" sz="1800" dirty="0" err="1"/>
              <a:t>υπολογιστεί</a:t>
            </a:r>
            <a:endParaRPr lang="en-US" sz="1800" dirty="0"/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sz="1800" dirty="0" smtClean="0"/>
          </a:p>
          <a:p>
            <a:r>
              <a:rPr lang="en-US" sz="1800" dirty="0" err="1" smtClean="0"/>
              <a:t>Χώρος</a:t>
            </a:r>
            <a:r>
              <a:rPr lang="en-US" sz="1800" dirty="0" smtClean="0"/>
              <a:t> </a:t>
            </a:r>
            <a:r>
              <a:rPr lang="en-US" sz="1800" dirty="0" err="1"/>
              <a:t>αποθήκευσης</a:t>
            </a:r>
            <a:r>
              <a:rPr lang="en-US" sz="1800" dirty="0"/>
              <a:t> </a:t>
            </a:r>
            <a:r>
              <a:rPr lang="en-US" sz="1800" b="1" dirty="0" err="1"/>
              <a:t>παραμέτρων</a:t>
            </a:r>
            <a:r>
              <a:rPr lang="en-US" sz="1800" b="1" dirty="0"/>
              <a:t> </a:t>
            </a:r>
            <a:r>
              <a:rPr lang="en-US" sz="1800" b="1" dirty="0" err="1"/>
              <a:t>συνάρτησης</a:t>
            </a:r>
            <a:endParaRPr lang="en-US" sz="1800" b="1" dirty="0"/>
          </a:p>
          <a:p>
            <a:pPr lvl="1"/>
            <a:r>
              <a:rPr lang="en-US" sz="1800" dirty="0" err="1"/>
              <a:t>αποθηκεύεται</a:t>
            </a:r>
            <a:r>
              <a:rPr lang="en-US" sz="1800" dirty="0"/>
              <a:t> η </a:t>
            </a:r>
            <a:r>
              <a:rPr lang="en-US" sz="1800" dirty="0" err="1"/>
              <a:t>τιμή</a:t>
            </a:r>
            <a:r>
              <a:rPr lang="en-US" sz="1800" dirty="0"/>
              <a:t>, 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πρόκειται</a:t>
            </a:r>
            <a:r>
              <a:rPr lang="en-US" sz="1800" dirty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dirty="0" err="1"/>
              <a:t>πέρασμα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τιμή</a:t>
            </a:r>
            <a:endParaRPr lang="en-US" sz="1800" dirty="0"/>
          </a:p>
          <a:p>
            <a:pPr lvl="1"/>
            <a:r>
              <a:rPr lang="en-US" sz="1800" dirty="0" err="1"/>
              <a:t>αποθηκεύεται</a:t>
            </a:r>
            <a:r>
              <a:rPr lang="en-US" sz="1800" dirty="0"/>
              <a:t> η </a:t>
            </a:r>
            <a:r>
              <a:rPr lang="en-US" sz="1800" dirty="0" err="1"/>
              <a:t>διεύθυνση</a:t>
            </a:r>
            <a:r>
              <a:rPr lang="en-US" sz="1800" dirty="0"/>
              <a:t>, 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πρόκειται</a:t>
            </a:r>
            <a:r>
              <a:rPr lang="en-US" sz="1800" dirty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dirty="0" err="1"/>
              <a:t>πέρασμα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αναφορά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Χώρος</a:t>
            </a:r>
            <a:r>
              <a:rPr lang="en-US" sz="1800" dirty="0"/>
              <a:t> </a:t>
            </a:r>
            <a:r>
              <a:rPr lang="en-US" sz="1800" dirty="0" err="1"/>
              <a:t>αποθήκευσης</a:t>
            </a:r>
            <a:r>
              <a:rPr lang="en-US" sz="1800" dirty="0"/>
              <a:t> </a:t>
            </a:r>
            <a:r>
              <a:rPr lang="en-US" sz="1800" b="1" dirty="0" err="1"/>
              <a:t>τοπικών</a:t>
            </a:r>
            <a:r>
              <a:rPr lang="en-US" sz="1800" b="1" dirty="0"/>
              <a:t> </a:t>
            </a:r>
            <a:r>
              <a:rPr lang="en-US" sz="1800" b="1" dirty="0" err="1"/>
              <a:t>μεταβλητών</a:t>
            </a:r>
            <a:endParaRPr lang="en-US" sz="1800" b="1" dirty="0"/>
          </a:p>
          <a:p>
            <a:endParaRPr lang="en-US" sz="1800" dirty="0"/>
          </a:p>
          <a:p>
            <a:r>
              <a:rPr lang="en-US" sz="1800" dirty="0" err="1"/>
              <a:t>Χώρος</a:t>
            </a:r>
            <a:r>
              <a:rPr lang="en-US" sz="1800" dirty="0"/>
              <a:t> </a:t>
            </a:r>
            <a:r>
              <a:rPr lang="en-US" sz="1800" dirty="0" err="1"/>
              <a:t>αποθήκευσης</a:t>
            </a:r>
            <a:r>
              <a:rPr lang="en-US" sz="1800" dirty="0"/>
              <a:t> </a:t>
            </a:r>
            <a:r>
              <a:rPr lang="en-US" sz="1800" b="1" dirty="0" err="1"/>
              <a:t>προσωρινών</a:t>
            </a:r>
            <a:r>
              <a:rPr lang="en-US" sz="1800" b="1" dirty="0"/>
              <a:t> </a:t>
            </a:r>
            <a:r>
              <a:rPr lang="en-US" sz="1800" b="1" dirty="0" err="1"/>
              <a:t>μεταβλητών</a:t>
            </a:r>
            <a:endParaRPr lang="el-GR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Ενέργειες στον Πίνακα Συμβόλων</a:t>
            </a:r>
            <a:endParaRPr lang="el-G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/>
              <a:t>Προσθήκη</a:t>
            </a:r>
            <a:r>
              <a:rPr lang="en-US" sz="1800" b="1" dirty="0"/>
              <a:t> </a:t>
            </a:r>
            <a:r>
              <a:rPr lang="en-US" sz="1800" b="1" dirty="0" err="1"/>
              <a:t>νέου</a:t>
            </a:r>
            <a:r>
              <a:rPr lang="en-US" sz="1800" b="1" dirty="0"/>
              <a:t> Scope</a:t>
            </a:r>
            <a:r>
              <a:rPr lang="en-US" sz="1800" dirty="0"/>
              <a:t>: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ξεκινάμε</a:t>
            </a:r>
            <a:r>
              <a:rPr lang="en-US" sz="1800" dirty="0"/>
              <a:t> </a:t>
            </a:r>
            <a:r>
              <a:rPr lang="en-US" sz="1800" dirty="0" err="1"/>
              <a:t>τη</a:t>
            </a:r>
            <a:r>
              <a:rPr lang="en-US" sz="1800" dirty="0"/>
              <a:t> </a:t>
            </a:r>
            <a:r>
              <a:rPr lang="en-US" sz="1800" dirty="0" err="1"/>
              <a:t>μετάφραση</a:t>
            </a:r>
            <a:r>
              <a:rPr lang="en-US" sz="1800" dirty="0"/>
              <a:t> </a:t>
            </a:r>
            <a:r>
              <a:rPr lang="en-US" sz="1800" dirty="0" err="1"/>
              <a:t>μιας</a:t>
            </a:r>
            <a:r>
              <a:rPr lang="en-US" sz="1800" dirty="0"/>
              <a:t> </a:t>
            </a:r>
            <a:r>
              <a:rPr lang="en-US" sz="1800" dirty="0" err="1"/>
              <a:t>νέας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r>
              <a:rPr lang="en-US" sz="1800" b="1" dirty="0" err="1"/>
              <a:t>Διαφραφή</a:t>
            </a:r>
            <a:r>
              <a:rPr lang="en-US" sz="1800" b="1" dirty="0"/>
              <a:t> Scope</a:t>
            </a:r>
            <a:r>
              <a:rPr lang="en-US" sz="1800" dirty="0"/>
              <a:t>: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τελειώνουμε</a:t>
            </a:r>
            <a:r>
              <a:rPr lang="en-US" sz="1800" dirty="0"/>
              <a:t> </a:t>
            </a:r>
            <a:r>
              <a:rPr lang="en-US" sz="1800" dirty="0" err="1"/>
              <a:t>τη</a:t>
            </a:r>
            <a:r>
              <a:rPr lang="en-US" sz="1800" dirty="0"/>
              <a:t> </a:t>
            </a:r>
            <a:r>
              <a:rPr lang="en-US" sz="1800" dirty="0" err="1"/>
              <a:t>μετάφραση</a:t>
            </a:r>
            <a:r>
              <a:rPr lang="en-US" sz="1800" dirty="0"/>
              <a:t> </a:t>
            </a:r>
            <a:r>
              <a:rPr lang="en-US" sz="1800" dirty="0" err="1"/>
              <a:t>μιας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-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τη</a:t>
            </a:r>
            <a:r>
              <a:rPr lang="en-US" sz="1800" dirty="0"/>
              <a:t> </a:t>
            </a:r>
            <a:r>
              <a:rPr lang="en-US" sz="1800" dirty="0" err="1"/>
              <a:t>διαγραφή</a:t>
            </a:r>
            <a:r>
              <a:rPr lang="en-US" sz="1800" dirty="0"/>
              <a:t> </a:t>
            </a:r>
            <a:r>
              <a:rPr lang="en-US" sz="1800" dirty="0" err="1"/>
              <a:t>διαγράφουμε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εγγραφή</a:t>
            </a:r>
            <a:r>
              <a:rPr lang="en-US" sz="1800" dirty="0"/>
              <a:t> (record) </a:t>
            </a:r>
            <a:r>
              <a:rPr lang="en-US" sz="1800" dirty="0" err="1"/>
              <a:t>του</a:t>
            </a:r>
            <a:r>
              <a:rPr lang="en-US" sz="1800" dirty="0"/>
              <a:t> Scope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όλες</a:t>
            </a:r>
            <a:r>
              <a:rPr lang="en-US" sz="1800" dirty="0"/>
              <a:t> </a:t>
            </a:r>
            <a:r>
              <a:rPr lang="en-US" sz="1800" dirty="0" err="1"/>
              <a:t>τις</a:t>
            </a:r>
            <a:r>
              <a:rPr lang="en-US" sz="1800" dirty="0"/>
              <a:t> </a:t>
            </a:r>
            <a:r>
              <a:rPr lang="en-US" sz="1800" dirty="0" err="1"/>
              <a:t>λίστες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τα</a:t>
            </a:r>
            <a:r>
              <a:rPr lang="en-US" sz="1800" dirty="0"/>
              <a:t> Entity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τα</a:t>
            </a:r>
            <a:r>
              <a:rPr lang="en-US" sz="1800" dirty="0"/>
              <a:t> Argument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εξαρτώνται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αυτήν</a:t>
            </a:r>
            <a:endParaRPr lang="en-US" sz="1800" dirty="0"/>
          </a:p>
          <a:p>
            <a:r>
              <a:rPr lang="en-US" sz="1800" b="1" dirty="0" err="1"/>
              <a:t>Προσθήκη</a:t>
            </a:r>
            <a:r>
              <a:rPr lang="en-US" sz="1800" b="1" dirty="0"/>
              <a:t> </a:t>
            </a:r>
            <a:r>
              <a:rPr lang="en-US" sz="1800" b="1" dirty="0" err="1"/>
              <a:t>νέου</a:t>
            </a:r>
            <a:r>
              <a:rPr lang="en-US" sz="1800" b="1" dirty="0"/>
              <a:t> Entity</a:t>
            </a:r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μεταβλητής</a:t>
            </a:r>
            <a:endParaRPr lang="en-US" sz="1800" dirty="0"/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δημιουργείται</a:t>
            </a:r>
            <a:r>
              <a:rPr lang="en-US" sz="1800" dirty="0"/>
              <a:t> </a:t>
            </a:r>
            <a:r>
              <a:rPr lang="en-US" sz="1800" dirty="0" err="1"/>
              <a:t>νέα</a:t>
            </a:r>
            <a:r>
              <a:rPr lang="en-US" sz="1800" dirty="0"/>
              <a:t> </a:t>
            </a:r>
            <a:r>
              <a:rPr lang="en-US" sz="1800" dirty="0" err="1"/>
              <a:t>προσωρινή</a:t>
            </a:r>
            <a:r>
              <a:rPr lang="en-US" sz="1800" dirty="0"/>
              <a:t> </a:t>
            </a:r>
            <a:r>
              <a:rPr lang="en-US" sz="1800" dirty="0" err="1"/>
              <a:t>μεταβλητή</a:t>
            </a:r>
            <a:endParaRPr lang="en-US" sz="1800" dirty="0"/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νέας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τυπικής</a:t>
            </a:r>
            <a:r>
              <a:rPr lang="en-US" sz="1800" dirty="0"/>
              <a:t> </a:t>
            </a:r>
            <a:r>
              <a:rPr lang="en-US" sz="1800" dirty="0" err="1"/>
              <a:t>παραμέτρου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l-GR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Ενέργειες στον Πίνακα Συμβόλων</a:t>
            </a:r>
            <a:endParaRPr lang="el-GR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/>
              <a:t>Προσθήκη</a:t>
            </a:r>
            <a:r>
              <a:rPr lang="en-US" sz="1800" b="1" dirty="0"/>
              <a:t> </a:t>
            </a:r>
            <a:r>
              <a:rPr lang="en-US" sz="1800" b="1" dirty="0" err="1"/>
              <a:t>νέου</a:t>
            </a:r>
            <a:r>
              <a:rPr lang="en-US" sz="1800" b="1" dirty="0"/>
              <a:t> Argument</a:t>
            </a:r>
            <a:r>
              <a:rPr lang="en-US" sz="1800" dirty="0"/>
              <a:t>: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τυπικής</a:t>
            </a:r>
            <a:r>
              <a:rPr lang="en-US" sz="1800" dirty="0"/>
              <a:t> </a:t>
            </a:r>
            <a:r>
              <a:rPr lang="en-US" sz="1800" dirty="0" err="1"/>
              <a:t>παραμέτρου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r>
              <a:rPr lang="en-US" sz="1800" b="1" dirty="0" err="1"/>
              <a:t>Αναζήτηση</a:t>
            </a:r>
            <a:r>
              <a:rPr lang="en-US" sz="1800" dirty="0"/>
              <a:t>: </a:t>
            </a:r>
            <a:r>
              <a:rPr lang="en-US" sz="1800" dirty="0" err="1"/>
              <a:t>μπορεί</a:t>
            </a:r>
            <a:r>
              <a:rPr lang="en-US" sz="1800" dirty="0"/>
              <a:t> </a:t>
            </a:r>
            <a:r>
              <a:rPr lang="en-US" sz="1800" dirty="0" err="1"/>
              <a:t>να</a:t>
            </a:r>
            <a:r>
              <a:rPr lang="en-US" sz="1800" dirty="0"/>
              <a:t> </a:t>
            </a:r>
            <a:r>
              <a:rPr lang="en-US" sz="1800" dirty="0" err="1"/>
              <a:t>αναζητηθεί</a:t>
            </a:r>
            <a:r>
              <a:rPr lang="en-US" sz="1800" dirty="0"/>
              <a:t> </a:t>
            </a:r>
            <a:r>
              <a:rPr lang="en-US" sz="1800" dirty="0" err="1"/>
              <a:t>κάποιο</a:t>
            </a:r>
            <a:r>
              <a:rPr lang="en-US" sz="1800" dirty="0"/>
              <a:t> entity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βάση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όνομά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.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sz="1800" dirty="0"/>
              <a:t>Η </a:t>
            </a:r>
            <a:r>
              <a:rPr lang="en-US" sz="1800" dirty="0" err="1"/>
              <a:t>αναζήτηση</a:t>
            </a:r>
            <a:r>
              <a:rPr lang="en-US" sz="1800" dirty="0"/>
              <a:t> </a:t>
            </a:r>
            <a:r>
              <a:rPr lang="en-US" sz="1800" dirty="0" err="1"/>
              <a:t>ενός</a:t>
            </a:r>
            <a:r>
              <a:rPr lang="en-US" sz="1800" dirty="0"/>
              <a:t> entity </a:t>
            </a:r>
            <a:r>
              <a:rPr lang="en-US" sz="1800" dirty="0" err="1"/>
              <a:t>γίνεται</a:t>
            </a:r>
            <a:r>
              <a:rPr lang="en-US" sz="1800" dirty="0"/>
              <a:t> </a:t>
            </a:r>
            <a:r>
              <a:rPr lang="en-US" sz="1800" dirty="0" err="1"/>
              <a:t>ξεκινώντας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αρχή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πίνακα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πρώτη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γραμμή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δε</a:t>
            </a:r>
            <a:r>
              <a:rPr lang="en-US" sz="1800" dirty="0"/>
              <a:t> </a:t>
            </a:r>
            <a:r>
              <a:rPr lang="en-US" sz="1800" dirty="0" err="1"/>
              <a:t>βρεθεί</a:t>
            </a:r>
            <a:r>
              <a:rPr lang="en-US" sz="1800" dirty="0"/>
              <a:t> </a:t>
            </a:r>
            <a:r>
              <a:rPr lang="en-US" sz="1800" dirty="0" err="1"/>
              <a:t>πηγαίνουμε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επόμενη</a:t>
            </a:r>
            <a:r>
              <a:rPr lang="en-US" sz="1800" dirty="0"/>
              <a:t> </a:t>
            </a:r>
            <a:r>
              <a:rPr lang="en-US" sz="1800" dirty="0" err="1"/>
              <a:t>γραμμή</a:t>
            </a:r>
            <a:r>
              <a:rPr lang="en-US" sz="1800" dirty="0"/>
              <a:t> </a:t>
            </a:r>
            <a:r>
              <a:rPr lang="en-US" sz="1800" dirty="0" err="1"/>
              <a:t>έως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ότου</a:t>
            </a:r>
            <a:r>
              <a:rPr lang="en-US" sz="1800" dirty="0"/>
              <a:t> </a:t>
            </a:r>
            <a:r>
              <a:rPr lang="en-US" sz="1800" dirty="0" err="1"/>
              <a:t>βρεθεί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entity ή </a:t>
            </a:r>
            <a:r>
              <a:rPr lang="en-US" sz="1800" dirty="0" err="1"/>
              <a:t>τελειώσουν</a:t>
            </a:r>
            <a:r>
              <a:rPr lang="en-US" sz="1800" dirty="0"/>
              <a:t> </a:t>
            </a:r>
            <a:r>
              <a:rPr lang="en-US" sz="1800" dirty="0" err="1"/>
              <a:t>όλα</a:t>
            </a:r>
            <a:r>
              <a:rPr lang="en-US" sz="1800" dirty="0"/>
              <a:t>  </a:t>
            </a:r>
            <a:r>
              <a:rPr lang="en-US" sz="1800" dirty="0" err="1"/>
              <a:t>τα</a:t>
            </a:r>
            <a:r>
              <a:rPr lang="en-US" sz="1800" dirty="0"/>
              <a:t> entities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οπότε</a:t>
            </a:r>
            <a:r>
              <a:rPr lang="en-US" sz="1800" dirty="0"/>
              <a:t> </a:t>
            </a:r>
            <a:r>
              <a:rPr lang="en-US" sz="1800" dirty="0" err="1"/>
              <a:t>επιστρέφουμε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μήνυμα</a:t>
            </a:r>
            <a:r>
              <a:rPr lang="en-US" sz="1800" dirty="0"/>
              <a:t> </a:t>
            </a:r>
            <a:r>
              <a:rPr lang="en-US" sz="1800" dirty="0" err="1"/>
              <a:t>λάθους</a:t>
            </a:r>
            <a:r>
              <a:rPr lang="en-US" sz="1800" dirty="0"/>
              <a:t>. 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ζητούμενο</a:t>
            </a:r>
            <a:r>
              <a:rPr lang="en-US" sz="1800" dirty="0"/>
              <a:t> </a:t>
            </a:r>
            <a:r>
              <a:rPr lang="en-US" sz="1800" dirty="0" err="1"/>
              <a:t>όνομα</a:t>
            </a:r>
            <a:r>
              <a:rPr lang="en-US" sz="1800" dirty="0"/>
              <a:t> </a:t>
            </a:r>
            <a:r>
              <a:rPr lang="en-US" sz="1800" dirty="0" err="1"/>
              <a:t>υπάρχει</a:t>
            </a:r>
            <a:r>
              <a:rPr lang="en-US" sz="1800" dirty="0"/>
              <a:t> </a:t>
            </a:r>
            <a:r>
              <a:rPr lang="en-US" sz="1800" dirty="0" err="1"/>
              <a:t>πάνω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ένα</a:t>
            </a:r>
            <a:r>
              <a:rPr lang="en-US" sz="1800" dirty="0"/>
              <a:t> entity </a:t>
            </a:r>
            <a:r>
              <a:rPr lang="en-US" sz="1800" dirty="0" err="1"/>
              <a:t>τότε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επιστρέφουμε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πρώτο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θα</a:t>
            </a:r>
            <a:r>
              <a:rPr lang="en-US" sz="1800" dirty="0"/>
              <a:t> </a:t>
            </a:r>
            <a:r>
              <a:rPr lang="en-US" sz="1800" dirty="0" err="1"/>
              <a:t>συναντήσουμε</a:t>
            </a:r>
            <a:endParaRPr lang="el-GR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program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ps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a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function f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4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in a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16" name="15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8" name="17 - Ευθύγραμμο βέλος σύνδεσης"/>
          <p:cNvCxnSpPr>
            <a:stCxn id="16" idx="4"/>
            <a:endCxn id="4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18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0" name="19 - Ευθύγραμμο βέλος σύνδεσης"/>
          <p:cNvCxnSpPr>
            <a:stCxn id="19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Πίνακας Συμβόλων</a:t>
            </a:r>
            <a:endParaRPr lang="el-GR"/>
          </a:p>
        </p:txBody>
      </p:sp>
      <p:graphicFrame>
        <p:nvGraphicFramePr>
          <p:cNvPr id="24592" name="Group 16"/>
          <p:cNvGraphicFramePr>
            <a:graphicFrameLocks noGrp="1"/>
          </p:cNvGraphicFramePr>
          <p:nvPr/>
        </p:nvGraphicFramePr>
        <p:xfrm>
          <a:off x="2743200" y="2057400"/>
          <a:ext cx="3962400" cy="4064001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λεκτική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συντακτική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σημασιολογική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παραγωγή ενδιάμεσου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βελτιστοποίηση ενδιάμεσου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παραγωγή τελικού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βελτιστοποίηση τελικού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46125" y="3443288"/>
            <a:ext cx="13227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  <a:latin typeface="+mn-lt"/>
              </a:rPr>
              <a:t>Πίνακας</a:t>
            </a:r>
          </a:p>
          <a:p>
            <a:r>
              <a:rPr lang="el-GR" sz="2000" b="1" dirty="0">
                <a:solidFill>
                  <a:srgbClr val="FF0000"/>
                </a:solidFill>
                <a:latin typeface="+mn-lt"/>
              </a:rPr>
              <a:t>Συμβόλων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 flipV="1">
            <a:off x="2286000" y="2895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 flipV="1">
            <a:off x="2286000" y="3505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22860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2286000" y="37338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c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</a:p>
        </p:txBody>
      </p:sp>
      <p:sp>
        <p:nvSpPr>
          <p:cNvPr id="16" name="15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8" name="17 - Ευθύγραμμο βέλος σύνδεσης"/>
          <p:cNvCxnSpPr>
            <a:stCxn id="16" idx="4"/>
            <a:endCxn id="4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18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0" name="19 - Ευθύγραμμο βέλος σύνδεσης"/>
          <p:cNvCxnSpPr>
            <a:stCxn id="19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Ορθογώνιο"/>
          <p:cNvSpPr/>
          <p:nvPr/>
        </p:nvSpPr>
        <p:spPr bwMode="auto">
          <a:xfrm>
            <a:off x="342899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2" name="21 - Ευθύγραμμο βέλος σύνδεσης"/>
          <p:cNvCxnSpPr>
            <a:stCxn id="21" idx="1"/>
          </p:cNvCxnSpPr>
          <p:nvPr/>
        </p:nvCxnSpPr>
        <p:spPr bwMode="auto">
          <a:xfrm rot="10800000">
            <a:off x="285748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c=a+1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0" name="29 - Ευθύγραμμο βέλος σύνδεσης"/>
          <p:cNvCxnSpPr>
            <a:stCxn id="29" idx="1"/>
            <a:endCxn id="28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>
            <a:stCxn id="31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32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4" name="33 - Ευθύγραμμο βέλος σύνδεσης"/>
          <p:cNvCxnSpPr>
            <a:stCxn id="33" idx="4"/>
            <a:endCxn id="28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34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6" name="35 - Ευθύγραμμο βέλος σύνδεσης"/>
          <p:cNvCxnSpPr>
            <a:stCxn id="35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36 - Ορθογώνιο"/>
          <p:cNvSpPr/>
          <p:nvPr/>
        </p:nvSpPr>
        <p:spPr bwMode="auto">
          <a:xfrm>
            <a:off x="342899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1"/>
          </p:cNvCxnSpPr>
          <p:nvPr/>
        </p:nvCxnSpPr>
        <p:spPr bwMode="auto">
          <a:xfrm rot="10800000">
            <a:off x="285748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0" name="39 - Ευθύγραμμο βέλος σύνδεσης"/>
          <p:cNvCxnSpPr>
            <a:stCxn id="39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40 - Ορθογώνιο"/>
          <p:cNvSpPr/>
          <p:nvPr/>
        </p:nvSpPr>
        <p:spPr bwMode="auto">
          <a:xfrm>
            <a:off x="52149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T_1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2" name="41 - Ευθύγραμμο βέλος σύνδεσης"/>
          <p:cNvCxnSpPr>
            <a:stCxn id="41" idx="1"/>
          </p:cNvCxnSpPr>
          <p:nvPr/>
        </p:nvCxnSpPr>
        <p:spPr bwMode="auto">
          <a:xfrm rot="10800000">
            <a:off x="464343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42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return c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0" name="29 - Ευθύγραμμο βέλος σύνδεσης"/>
          <p:cNvCxnSpPr>
            <a:stCxn id="29" idx="1"/>
            <a:endCxn id="28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>
            <a:stCxn id="31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32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4" name="33 - Ευθύγραμμο βέλος σύνδεσης"/>
          <p:cNvCxnSpPr>
            <a:stCxn id="33" idx="4"/>
            <a:endCxn id="28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34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6" name="35 - Ευθύγραμμο βέλος σύνδεσης"/>
          <p:cNvCxnSpPr>
            <a:stCxn id="35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36 - Ορθογώνιο"/>
          <p:cNvSpPr/>
          <p:nvPr/>
        </p:nvSpPr>
        <p:spPr bwMode="auto">
          <a:xfrm>
            <a:off x="342899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1"/>
          </p:cNvCxnSpPr>
          <p:nvPr/>
        </p:nvCxnSpPr>
        <p:spPr bwMode="auto">
          <a:xfrm rot="10800000">
            <a:off x="285748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0" name="39 - Ευθύγραμμο βέλος σύνδεσης"/>
          <p:cNvCxnSpPr>
            <a:stCxn id="39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40 - Ορθογώνιο"/>
          <p:cNvSpPr/>
          <p:nvPr/>
        </p:nvSpPr>
        <p:spPr bwMode="auto">
          <a:xfrm>
            <a:off x="52149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T_1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2" name="41 - Ευθύγραμμο βέλος σύνδεσης"/>
          <p:cNvCxnSpPr>
            <a:stCxn id="41" idx="1"/>
          </p:cNvCxnSpPr>
          <p:nvPr/>
        </p:nvCxnSpPr>
        <p:spPr bwMode="auto">
          <a:xfrm rot="10800000">
            <a:off x="464343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42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0" name="29 - Ευθύγραμμο βέλος σύνδεσης"/>
          <p:cNvCxnSpPr>
            <a:stCxn id="29" idx="1"/>
            <a:endCxn id="28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>
            <a:stCxn id="31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32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4" name="33 - Ευθύγραμμο βέλος σύνδεσης"/>
          <p:cNvCxnSpPr>
            <a:stCxn id="33" idx="4"/>
            <a:endCxn id="28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34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6" name="35 - Ευθύγραμμο βέλος σύνδεσης"/>
          <p:cNvCxnSpPr>
            <a:stCxn id="35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36 - Ορθογώνιο"/>
          <p:cNvSpPr/>
          <p:nvPr/>
        </p:nvSpPr>
        <p:spPr bwMode="auto">
          <a:xfrm>
            <a:off x="342899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1"/>
          </p:cNvCxnSpPr>
          <p:nvPr/>
        </p:nvCxnSpPr>
        <p:spPr bwMode="auto">
          <a:xfrm rot="10800000">
            <a:off x="285748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0" name="39 - Ευθύγραμμο βέλος σύνδεσης"/>
          <p:cNvCxnSpPr>
            <a:stCxn id="39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40 - Ορθογώνιο"/>
          <p:cNvSpPr/>
          <p:nvPr/>
        </p:nvSpPr>
        <p:spPr bwMode="auto">
          <a:xfrm>
            <a:off x="52149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T_1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2" name="41 - Ευθύγραμμο βέλος σύνδεσης"/>
          <p:cNvCxnSpPr>
            <a:stCxn id="41" idx="1"/>
          </p:cNvCxnSpPr>
          <p:nvPr/>
        </p:nvCxnSpPr>
        <p:spPr bwMode="auto">
          <a:xfrm rot="10800000">
            <a:off x="464343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42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0" name="29 - Ευθύγραμμο βέλος σύνδεσης"/>
          <p:cNvCxnSpPr>
            <a:stCxn id="29" idx="1"/>
            <a:endCxn id="28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>
            <a:stCxn id="31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32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4" name="33 - Ευθύγραμμο βέλος σύνδεσης"/>
          <p:cNvCxnSpPr>
            <a:stCxn id="33" idx="4"/>
            <a:endCxn id="28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34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6" name="35 - Ευθύγραμμο βέλος σύνδεσης"/>
          <p:cNvCxnSpPr>
            <a:stCxn id="35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36 - Ορθογώνιο"/>
          <p:cNvSpPr/>
          <p:nvPr/>
        </p:nvSpPr>
        <p:spPr bwMode="auto">
          <a:xfrm>
            <a:off x="342899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1"/>
          </p:cNvCxnSpPr>
          <p:nvPr/>
        </p:nvCxnSpPr>
        <p:spPr bwMode="auto">
          <a:xfrm rot="10800000">
            <a:off x="285748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0" name="39 - Ευθύγραμμο βέλος σύνδεσης"/>
          <p:cNvCxnSpPr>
            <a:stCxn id="39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40 - Ορθογώνιο"/>
          <p:cNvSpPr/>
          <p:nvPr/>
        </p:nvSpPr>
        <p:spPr bwMode="auto">
          <a:xfrm>
            <a:off x="52149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T_1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2" name="41 - Ευθύγραμμο βέλος σύνδεσης"/>
          <p:cNvCxnSpPr>
            <a:stCxn id="41" idx="1"/>
          </p:cNvCxnSpPr>
          <p:nvPr/>
        </p:nvCxnSpPr>
        <p:spPr bwMode="auto">
          <a:xfrm rot="10800000">
            <a:off x="464343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42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1" name="20 - TextBox"/>
          <p:cNvSpPr txBox="1"/>
          <p:nvPr/>
        </p:nvSpPr>
        <p:spPr>
          <a:xfrm>
            <a:off x="6858016" y="4857760"/>
            <a:ext cx="20924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Η πληροφορία για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την 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f </a:t>
            </a:r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είναι </a:t>
            </a:r>
            <a:r>
              <a:rPr lang="el-GR" sz="1600" b="1" dirty="0" err="1" smtClean="0">
                <a:solidFill>
                  <a:srgbClr val="0000FF"/>
                </a:solidFill>
                <a:latin typeface="+mj-lt"/>
              </a:rPr>
              <a:t>συμπληρω</a:t>
            </a:r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-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μένη και μπορεί να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γίνει αναζήτηση</a:t>
            </a:r>
            <a:endParaRPr lang="el-GR" sz="16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0" name="29 - Ευθύγραμμο βέλος σύνδεσης"/>
          <p:cNvCxnSpPr>
            <a:stCxn id="29" idx="1"/>
            <a:endCxn id="28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>
            <a:stCxn id="31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0" name="39 - Ευθύγραμμο βέλος σύνδεσης"/>
          <p:cNvCxnSpPr>
            <a:stCxn id="39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42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a=1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f/</a:t>
            </a:r>
            <a:r>
              <a:rPr lang="en-US" sz="1600" dirty="0" smtClean="0">
                <a:latin typeface="Consolas" pitchFamily="49" charset="0"/>
              </a:rPr>
              <a:t>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7: = 1 _ a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</a:p>
        </p:txBody>
      </p:sp>
      <p:sp>
        <p:nvSpPr>
          <p:cNvPr id="14" name="13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b=f(in a)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f/</a:t>
            </a:r>
            <a:r>
              <a:rPr lang="en-US" sz="1600" dirty="0" smtClean="0">
                <a:latin typeface="Consolas" pitchFamily="49" charset="0"/>
              </a:rPr>
              <a:t>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7: = 1 _ a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8: par a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cv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9: par T_2 ret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10: call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11: = T_2 _ b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14" name="13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5" name="24 - Ορθογώνιο"/>
          <p:cNvSpPr/>
          <p:nvPr/>
        </p:nvSpPr>
        <p:spPr bwMode="auto">
          <a:xfrm>
            <a:off x="692945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T_2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6" name="25 - Ευθύγραμμο βέλος σύνδεσης"/>
          <p:cNvCxnSpPr>
            <a:stCxn id="25" idx="1"/>
          </p:cNvCxnSpPr>
          <p:nvPr/>
        </p:nvCxnSpPr>
        <p:spPr bwMode="auto">
          <a:xfrm rot="10800000">
            <a:off x="635795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f/</a:t>
            </a:r>
            <a:r>
              <a:rPr lang="en-US" sz="1600" dirty="0" smtClean="0">
                <a:latin typeface="Consolas" pitchFamily="49" charset="0"/>
              </a:rPr>
              <a:t>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7: = 1 _ a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8: par a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cv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9: par T_2 ret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10: call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11: = T_2 _ b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12: halt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13: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14" name="13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5" name="24 - Ορθογώνιο"/>
          <p:cNvSpPr/>
          <p:nvPr/>
        </p:nvSpPr>
        <p:spPr bwMode="auto">
          <a:xfrm>
            <a:off x="692945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T_2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6" name="25 - Ευθύγραμμο βέλος σύνδεσης"/>
          <p:cNvCxnSpPr>
            <a:stCxn id="25" idx="1"/>
          </p:cNvCxnSpPr>
          <p:nvPr/>
        </p:nvCxnSpPr>
        <p:spPr bwMode="auto">
          <a:xfrm rot="10800000">
            <a:off x="635795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Ορθογώνιο"/>
          <p:cNvSpPr/>
          <p:nvPr/>
        </p:nvSpPr>
        <p:spPr bwMode="auto">
          <a:xfrm>
            <a:off x="285720" y="6000768"/>
            <a:ext cx="1143008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Consolas" pitchFamily="49" charset="0"/>
              </a:rPr>
              <a:t>ps</a:t>
            </a:r>
            <a:r>
              <a:rPr lang="en-US" sz="1600" b="1" dirty="0" smtClean="0">
                <a:latin typeface="Consolas" pitchFamily="49" charset="0"/>
              </a:rPr>
              <a:t>/</a:t>
            </a:r>
            <a:r>
              <a:rPr lang="en-US" sz="1600" dirty="0" smtClean="0">
                <a:latin typeface="Consolas" pitchFamily="49" charset="0"/>
              </a:rPr>
              <a:t>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TextBox"/>
          <p:cNvSpPr txBox="1"/>
          <p:nvPr/>
        </p:nvSpPr>
        <p:spPr>
          <a:xfrm>
            <a:off x="571472" y="4143380"/>
            <a:ext cx="22645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Η πληροφορία για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την 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+mj-lt"/>
              </a:rPr>
              <a:t>ps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είναι </a:t>
            </a:r>
            <a:r>
              <a:rPr lang="el-GR" sz="1600" b="1" dirty="0" err="1" smtClean="0">
                <a:solidFill>
                  <a:srgbClr val="0000FF"/>
                </a:solidFill>
                <a:latin typeface="+mj-lt"/>
              </a:rPr>
              <a:t>συμπληρω</a:t>
            </a:r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-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μένη και μπορεί να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γίνει αναζήτηση</a:t>
            </a:r>
            <a:endParaRPr lang="el-GR" sz="16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7: = 1 _ a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8: par a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cv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9: par T_2 ret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10: call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11: = T_2 _ b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12: halt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13: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Μορφή του Πίνακα Συμβόλων</a:t>
            </a:r>
            <a:endParaRPr lang="el-GR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066800" y="5638800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26365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1066800" y="4738688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263650" y="42052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1066800" y="3854450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1263650" y="33210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1066800" y="2943225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073275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14478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3382963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2757488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648200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022725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927725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530225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2073275" y="4754563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1447800" y="4891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3382963" y="4754563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2757488" y="4891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4648200" y="4754563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4022725" y="4891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2073275" y="38703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1447800" y="40068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3382963" y="38703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2757488" y="40068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2073275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1447800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3382963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2757488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4648200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4022725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5927725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>
            <a:off x="5302250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>
            <a:off x="4968875" y="4465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18" name="Line 62"/>
          <p:cNvSpPr>
            <a:spLocks noChangeShapeType="1"/>
          </p:cNvSpPr>
          <p:nvPr/>
        </p:nvSpPr>
        <p:spPr bwMode="auto">
          <a:xfrm>
            <a:off x="3703638" y="26685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25" name="Line 69"/>
          <p:cNvSpPr>
            <a:spLocks noChangeShapeType="1"/>
          </p:cNvSpPr>
          <p:nvPr/>
        </p:nvSpPr>
        <p:spPr bwMode="auto">
          <a:xfrm>
            <a:off x="3719513" y="35655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29" name="Rectangle 73"/>
          <p:cNvSpPr>
            <a:spLocks noChangeArrowheads="1"/>
          </p:cNvSpPr>
          <p:nvPr/>
        </p:nvSpPr>
        <p:spPr bwMode="auto">
          <a:xfrm>
            <a:off x="238125" y="3603625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+mn-lt"/>
              </a:rPr>
              <a:t>Scope</a:t>
            </a:r>
            <a:endParaRPr lang="el-GR" sz="1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130" name="Rectangle 74"/>
          <p:cNvSpPr>
            <a:spLocks noChangeArrowheads="1"/>
          </p:cNvSpPr>
          <p:nvPr/>
        </p:nvSpPr>
        <p:spPr bwMode="auto">
          <a:xfrm>
            <a:off x="6164263" y="5264150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+mn-lt"/>
              </a:rPr>
              <a:t>Entity</a:t>
            </a:r>
            <a:endParaRPr lang="el-GR" sz="1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131" name="Rectangle 75"/>
          <p:cNvSpPr>
            <a:spLocks noChangeArrowheads="1"/>
          </p:cNvSpPr>
          <p:nvPr/>
        </p:nvSpPr>
        <p:spPr bwMode="auto">
          <a:xfrm>
            <a:off x="7399338" y="4000500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+mn-lt"/>
              </a:rPr>
              <a:t>Argument</a:t>
            </a:r>
            <a:endParaRPr lang="el-GR" sz="1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133" name="Line 77"/>
          <p:cNvSpPr>
            <a:spLocks noChangeShapeType="1"/>
          </p:cNvSpPr>
          <p:nvPr/>
        </p:nvSpPr>
        <p:spPr bwMode="auto">
          <a:xfrm flipH="1">
            <a:off x="1385888" y="2376488"/>
            <a:ext cx="274637" cy="533400"/>
          </a:xfrm>
          <a:prstGeom prst="line">
            <a:avLst/>
          </a:prstGeom>
          <a:noFill/>
          <a:ln w="76200" cmpd="tri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34" name="Rectangle 78"/>
          <p:cNvSpPr>
            <a:spLocks noChangeArrowheads="1"/>
          </p:cNvSpPr>
          <p:nvPr/>
        </p:nvSpPr>
        <p:spPr bwMode="auto">
          <a:xfrm>
            <a:off x="1235059" y="2049463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+mn-lt"/>
              </a:rPr>
              <a:t>Αρχή</a:t>
            </a:r>
            <a:endParaRPr lang="el-GR" sz="1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0" name="59 - Ρόμβος"/>
          <p:cNvSpPr/>
          <p:nvPr/>
        </p:nvSpPr>
        <p:spPr bwMode="auto">
          <a:xfrm>
            <a:off x="4731722" y="4030998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1" name="60 - Ρόμβος"/>
          <p:cNvSpPr/>
          <p:nvPr/>
        </p:nvSpPr>
        <p:spPr bwMode="auto">
          <a:xfrm>
            <a:off x="5231788" y="4030998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2" name="61 - Ρόμβος"/>
          <p:cNvSpPr/>
          <p:nvPr/>
        </p:nvSpPr>
        <p:spPr bwMode="auto">
          <a:xfrm>
            <a:off x="5731854" y="4030998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3" name="62 - Ρόμβος"/>
          <p:cNvSpPr/>
          <p:nvPr/>
        </p:nvSpPr>
        <p:spPr bwMode="auto">
          <a:xfrm>
            <a:off x="3714744" y="3357562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4" name="63 - Ρόμβος"/>
          <p:cNvSpPr/>
          <p:nvPr/>
        </p:nvSpPr>
        <p:spPr bwMode="auto">
          <a:xfrm>
            <a:off x="4214810" y="3357562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5" name="64 - Ρόμβος"/>
          <p:cNvSpPr/>
          <p:nvPr/>
        </p:nvSpPr>
        <p:spPr bwMode="auto">
          <a:xfrm>
            <a:off x="3459486" y="2228202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6" name="65 - Ρόμβος"/>
          <p:cNvSpPr/>
          <p:nvPr/>
        </p:nvSpPr>
        <p:spPr bwMode="auto">
          <a:xfrm>
            <a:off x="3959552" y="2228202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7" name="66 - Ρόμβος"/>
          <p:cNvSpPr/>
          <p:nvPr/>
        </p:nvSpPr>
        <p:spPr bwMode="auto">
          <a:xfrm>
            <a:off x="4459618" y="2228202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284162"/>
            <a:ext cx="2643206" cy="3716341"/>
          </a:xfrm>
        </p:spPr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57166"/>
            <a:ext cx="2826247" cy="603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1" y="3786190"/>
            <a:ext cx="3181891" cy="25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071678"/>
            <a:ext cx="17049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143116"/>
            <a:ext cx="2609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0" name="19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0" idx="4"/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3" name="22 - Ευθύγραμμο βέλος σύνδεσης"/>
          <p:cNvCxnSpPr>
            <a:stCxn id="2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342899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16/ref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4" idx="1"/>
          </p:cNvCxnSpPr>
          <p:nvPr/>
        </p:nvCxnSpPr>
        <p:spPr bwMode="auto">
          <a:xfrm rot="10800000">
            <a:off x="285748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Ορθογώνιο"/>
          <p:cNvSpPr/>
          <p:nvPr/>
        </p:nvSpPr>
        <p:spPr bwMode="auto">
          <a:xfrm>
            <a:off x="52149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7" name="26 - Ευθύγραμμο βέλος σύνδεσης"/>
          <p:cNvCxnSpPr>
            <a:stCxn id="26" idx="1"/>
          </p:cNvCxnSpPr>
          <p:nvPr/>
        </p:nvCxnSpPr>
        <p:spPr bwMode="auto">
          <a:xfrm rot="10800000">
            <a:off x="464343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0" name="19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0" idx="4"/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3" name="22 - Ευθύγραμμο βέλος σύνδεσης"/>
          <p:cNvCxnSpPr>
            <a:stCxn id="2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342899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16/ref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4" idx="1"/>
          </p:cNvCxnSpPr>
          <p:nvPr/>
        </p:nvCxnSpPr>
        <p:spPr bwMode="auto">
          <a:xfrm rot="10800000">
            <a:off x="285748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Ορθογώνιο"/>
          <p:cNvSpPr/>
          <p:nvPr/>
        </p:nvSpPr>
        <p:spPr bwMode="auto">
          <a:xfrm>
            <a:off x="52149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7" name="26 - Ευθύγραμμο βέλος σύνδεσης"/>
          <p:cNvCxnSpPr>
            <a:stCxn id="26" idx="1"/>
          </p:cNvCxnSpPr>
          <p:nvPr/>
        </p:nvCxnSpPr>
        <p:spPr bwMode="auto">
          <a:xfrm rot="10800000">
            <a:off x="464343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214290"/>
            <a:ext cx="2514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27 - Ορθογώνιο"/>
          <p:cNvSpPr/>
          <p:nvPr/>
        </p:nvSpPr>
        <p:spPr bwMode="auto">
          <a:xfrm>
            <a:off x="6929454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F11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1"/>
          </p:cNvCxnSpPr>
          <p:nvPr/>
        </p:nvCxnSpPr>
        <p:spPr bwMode="auto">
          <a:xfrm rot="10800000">
            <a:off x="6357950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Ρόμβος"/>
          <p:cNvSpPr/>
          <p:nvPr/>
        </p:nvSpPr>
        <p:spPr bwMode="auto">
          <a:xfrm>
            <a:off x="7858148" y="342900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3" name="42 - Έλλειψη"/>
          <p:cNvSpPr/>
          <p:nvPr/>
        </p:nvSpPr>
        <p:spPr bwMode="auto">
          <a:xfrm>
            <a:off x="500034" y="278605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2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4" name="43 - Ευθύγραμμο βέλος σύνδεσης"/>
          <p:cNvCxnSpPr>
            <a:stCxn id="43" idx="4"/>
            <a:endCxn id="20" idx="0"/>
          </p:cNvCxnSpPr>
          <p:nvPr/>
        </p:nvCxnSpPr>
        <p:spPr bwMode="auto">
          <a:xfrm rot="5400000">
            <a:off x="571472" y="3500438"/>
            <a:ext cx="4286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44 - Ορθογώνιο"/>
          <p:cNvSpPr/>
          <p:nvPr/>
        </p:nvSpPr>
        <p:spPr bwMode="auto">
          <a:xfrm>
            <a:off x="1643042" y="285749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6" name="45 - Ευθύγραμμο βέλος σύνδεσης"/>
          <p:cNvCxnSpPr>
            <a:stCxn id="45" idx="1"/>
          </p:cNvCxnSpPr>
          <p:nvPr/>
        </p:nvCxnSpPr>
        <p:spPr bwMode="auto">
          <a:xfrm rot="10800000">
            <a:off x="1071538" y="3063388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46 - Ορθογώνιο"/>
          <p:cNvSpPr/>
          <p:nvPr/>
        </p:nvSpPr>
        <p:spPr bwMode="auto">
          <a:xfrm>
            <a:off x="3428992" y="285749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8" name="47 - Ευθύγραμμο βέλος σύνδεσης"/>
          <p:cNvCxnSpPr>
            <a:stCxn id="47" idx="1"/>
          </p:cNvCxnSpPr>
          <p:nvPr/>
        </p:nvCxnSpPr>
        <p:spPr bwMode="auto">
          <a:xfrm rot="10800000">
            <a:off x="2857488" y="3066586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49 - Ορθογώνιο"/>
          <p:cNvSpPr/>
          <p:nvPr/>
        </p:nvSpPr>
        <p:spPr bwMode="auto">
          <a:xfrm>
            <a:off x="5143504" y="285749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T_1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1" name="50 - Ευθύγραμμο βέλος σύνδεσης"/>
          <p:cNvCxnSpPr>
            <a:stCxn id="50" idx="1"/>
          </p:cNvCxnSpPr>
          <p:nvPr/>
        </p:nvCxnSpPr>
        <p:spPr bwMode="auto">
          <a:xfrm rot="10800000">
            <a:off x="4572000" y="3066586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0" name="19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0" idx="4"/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3" name="22 - Ευθύγραμμο βέλος σύνδεσης"/>
          <p:cNvCxnSpPr>
            <a:stCxn id="2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342899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16/ref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4" idx="1"/>
          </p:cNvCxnSpPr>
          <p:nvPr/>
        </p:nvCxnSpPr>
        <p:spPr bwMode="auto">
          <a:xfrm rot="10800000">
            <a:off x="285748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Ορθογώνιο"/>
          <p:cNvSpPr/>
          <p:nvPr/>
        </p:nvSpPr>
        <p:spPr bwMode="auto">
          <a:xfrm>
            <a:off x="52149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7" name="26 - Ευθύγραμμο βέλος σύνδεσης"/>
          <p:cNvCxnSpPr>
            <a:stCxn id="26" idx="1"/>
          </p:cNvCxnSpPr>
          <p:nvPr/>
        </p:nvCxnSpPr>
        <p:spPr bwMode="auto">
          <a:xfrm rot="10800000">
            <a:off x="464343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Ορθογώνιο"/>
          <p:cNvSpPr/>
          <p:nvPr/>
        </p:nvSpPr>
        <p:spPr bwMode="auto">
          <a:xfrm>
            <a:off x="6929454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F11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1"/>
          </p:cNvCxnSpPr>
          <p:nvPr/>
        </p:nvCxnSpPr>
        <p:spPr bwMode="auto">
          <a:xfrm rot="10800000">
            <a:off x="6357950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Ρόμβος"/>
          <p:cNvSpPr/>
          <p:nvPr/>
        </p:nvSpPr>
        <p:spPr bwMode="auto">
          <a:xfrm>
            <a:off x="7858148" y="342900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0" name="19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0" idx="4"/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3" name="22 - Ευθύγραμμο βέλος σύνδεσης"/>
          <p:cNvCxnSpPr>
            <a:stCxn id="2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342899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16/ref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4" idx="1"/>
          </p:cNvCxnSpPr>
          <p:nvPr/>
        </p:nvCxnSpPr>
        <p:spPr bwMode="auto">
          <a:xfrm rot="10800000">
            <a:off x="285748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Ορθογώνιο"/>
          <p:cNvSpPr/>
          <p:nvPr/>
        </p:nvSpPr>
        <p:spPr bwMode="auto">
          <a:xfrm>
            <a:off x="52149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7" name="26 - Ευθύγραμμο βέλος σύνδεσης"/>
          <p:cNvCxnSpPr>
            <a:stCxn id="26" idx="1"/>
          </p:cNvCxnSpPr>
          <p:nvPr/>
        </p:nvCxnSpPr>
        <p:spPr bwMode="auto">
          <a:xfrm rot="10800000">
            <a:off x="464343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Ορθογώνιο"/>
          <p:cNvSpPr/>
          <p:nvPr/>
        </p:nvSpPr>
        <p:spPr bwMode="auto">
          <a:xfrm>
            <a:off x="6929454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F11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1"/>
          </p:cNvCxnSpPr>
          <p:nvPr/>
        </p:nvCxnSpPr>
        <p:spPr bwMode="auto">
          <a:xfrm rot="10800000">
            <a:off x="6357950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Ρόμβος"/>
          <p:cNvSpPr/>
          <p:nvPr/>
        </p:nvSpPr>
        <p:spPr bwMode="auto">
          <a:xfrm>
            <a:off x="7858148" y="342900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7" name="36 - Ορθογώνιο"/>
          <p:cNvSpPr/>
          <p:nvPr/>
        </p:nvSpPr>
        <p:spPr bwMode="auto">
          <a:xfrm>
            <a:off x="6929454" y="300037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F21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2"/>
            <a:endCxn id="28" idx="0"/>
          </p:cNvCxnSpPr>
          <p:nvPr/>
        </p:nvCxnSpPr>
        <p:spPr bwMode="auto">
          <a:xfrm rot="5400000">
            <a:off x="7322363" y="3607595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Ρόμβος"/>
          <p:cNvSpPr/>
          <p:nvPr/>
        </p:nvSpPr>
        <p:spPr bwMode="auto">
          <a:xfrm>
            <a:off x="7858148" y="264318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571480"/>
            <a:ext cx="21526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48 - Έλλειψη"/>
          <p:cNvSpPr/>
          <p:nvPr/>
        </p:nvSpPr>
        <p:spPr bwMode="auto">
          <a:xfrm>
            <a:off x="500034" y="278605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2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6" name="55 - Ορθογώνιο"/>
          <p:cNvSpPr/>
          <p:nvPr/>
        </p:nvSpPr>
        <p:spPr bwMode="auto">
          <a:xfrm>
            <a:off x="1656690" y="2802904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</a:t>
            </a:r>
            <a:r>
              <a:rPr lang="en-US" sz="1600" b="1" dirty="0" smtClean="0">
                <a:latin typeface="Consolas" pitchFamily="49" charset="0"/>
              </a:rPr>
              <a:t>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7" name="56 - Ευθύγραμμο βέλος σύνδεσης"/>
          <p:cNvCxnSpPr>
            <a:stCxn id="56" idx="1"/>
          </p:cNvCxnSpPr>
          <p:nvPr/>
        </p:nvCxnSpPr>
        <p:spPr bwMode="auto">
          <a:xfrm rot="10800000">
            <a:off x="1085186" y="3011994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57 - Ευθύγραμμο βέλος σύνδεσης"/>
          <p:cNvCxnSpPr>
            <a:stCxn id="49" idx="4"/>
            <a:endCxn id="20" idx="0"/>
          </p:cNvCxnSpPr>
          <p:nvPr/>
        </p:nvCxnSpPr>
        <p:spPr bwMode="auto">
          <a:xfrm rot="5400000">
            <a:off x="571472" y="3500438"/>
            <a:ext cx="4286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34 - Ορθογώνιο"/>
          <p:cNvSpPr/>
          <p:nvPr/>
        </p:nvSpPr>
        <p:spPr bwMode="auto">
          <a:xfrm>
            <a:off x="3347864" y="2802904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T_2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6" name="35 - Ευθύγραμμο βέλος σύνδεσης"/>
          <p:cNvCxnSpPr>
            <a:stCxn id="35" idx="1"/>
          </p:cNvCxnSpPr>
          <p:nvPr/>
        </p:nvCxnSpPr>
        <p:spPr bwMode="auto">
          <a:xfrm rot="10800000">
            <a:off x="2776360" y="3011994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0" name="19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0" idx="4"/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3" name="22 - Ευθύγραμμο βέλος σύνδεσης"/>
          <p:cNvCxnSpPr>
            <a:stCxn id="2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342899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16/ref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4" idx="1"/>
          </p:cNvCxnSpPr>
          <p:nvPr/>
        </p:nvCxnSpPr>
        <p:spPr bwMode="auto">
          <a:xfrm rot="10800000">
            <a:off x="285748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Ορθογώνιο"/>
          <p:cNvSpPr/>
          <p:nvPr/>
        </p:nvSpPr>
        <p:spPr bwMode="auto">
          <a:xfrm>
            <a:off x="52149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7" name="26 - Ευθύγραμμο βέλος σύνδεσης"/>
          <p:cNvCxnSpPr>
            <a:stCxn id="26" idx="1"/>
          </p:cNvCxnSpPr>
          <p:nvPr/>
        </p:nvCxnSpPr>
        <p:spPr bwMode="auto">
          <a:xfrm rot="10800000">
            <a:off x="464343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Ορθογώνιο"/>
          <p:cNvSpPr/>
          <p:nvPr/>
        </p:nvSpPr>
        <p:spPr bwMode="auto">
          <a:xfrm>
            <a:off x="6929454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F11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1"/>
          </p:cNvCxnSpPr>
          <p:nvPr/>
        </p:nvCxnSpPr>
        <p:spPr bwMode="auto">
          <a:xfrm rot="10800000">
            <a:off x="6357950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Ρόμβος"/>
          <p:cNvSpPr/>
          <p:nvPr/>
        </p:nvSpPr>
        <p:spPr bwMode="auto">
          <a:xfrm>
            <a:off x="7858148" y="342900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7" name="36 - Ορθογώνιο"/>
          <p:cNvSpPr/>
          <p:nvPr/>
        </p:nvSpPr>
        <p:spPr bwMode="auto">
          <a:xfrm>
            <a:off x="6929454" y="300037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F21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2"/>
            <a:endCxn id="28" idx="0"/>
          </p:cNvCxnSpPr>
          <p:nvPr/>
        </p:nvCxnSpPr>
        <p:spPr bwMode="auto">
          <a:xfrm rot="5400000">
            <a:off x="7322363" y="3607595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Ρόμβος"/>
          <p:cNvSpPr/>
          <p:nvPr/>
        </p:nvSpPr>
        <p:spPr bwMode="auto">
          <a:xfrm>
            <a:off x="7858148" y="264318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85728"/>
            <a:ext cx="32670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30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2" name="3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12/ref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3" name="32 - Ευθύγραμμο βέλος σύνδεσης"/>
          <p:cNvCxnSpPr>
            <a:stCxn id="3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46 - Ορθογώνιο"/>
          <p:cNvSpPr/>
          <p:nvPr/>
        </p:nvSpPr>
        <p:spPr bwMode="auto">
          <a:xfrm>
            <a:off x="521494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8" name="47 - Ρόμβος"/>
          <p:cNvSpPr/>
          <p:nvPr/>
        </p:nvSpPr>
        <p:spPr bwMode="auto">
          <a:xfrm>
            <a:off x="614363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0" name="49 - Ευθύγραμμο βέλος σύνδεσης"/>
          <p:cNvCxnSpPr>
            <a:stCxn id="47" idx="3"/>
            <a:endCxn id="16" idx="1"/>
          </p:cNvCxnSpPr>
          <p:nvPr/>
        </p:nvCxnSpPr>
        <p:spPr bwMode="auto">
          <a:xfrm>
            <a:off x="6357950" y="4857760"/>
            <a:ext cx="6429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52 - Ορθογώνιο"/>
          <p:cNvSpPr/>
          <p:nvPr/>
        </p:nvSpPr>
        <p:spPr bwMode="auto">
          <a:xfrm>
            <a:off x="3357554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4" name="53 - Ευθύγραμμο βέλος σύνδεσης"/>
          <p:cNvCxnSpPr>
            <a:stCxn id="53" idx="1"/>
          </p:cNvCxnSpPr>
          <p:nvPr/>
        </p:nvCxnSpPr>
        <p:spPr bwMode="auto">
          <a:xfrm rot="10800000">
            <a:off x="2786050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7" name="46 - Ορθογώνιο"/>
          <p:cNvSpPr/>
          <p:nvPr/>
        </p:nvSpPr>
        <p:spPr bwMode="auto">
          <a:xfrm>
            <a:off x="521494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8" name="47 - Ρόμβος"/>
          <p:cNvSpPr/>
          <p:nvPr/>
        </p:nvSpPr>
        <p:spPr bwMode="auto">
          <a:xfrm>
            <a:off x="614363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0" name="49 - Ευθύγραμμο βέλος σύνδεσης"/>
          <p:cNvCxnSpPr>
            <a:stCxn id="47" idx="3"/>
            <a:endCxn id="16" idx="1"/>
          </p:cNvCxnSpPr>
          <p:nvPr/>
        </p:nvCxnSpPr>
        <p:spPr bwMode="auto">
          <a:xfrm>
            <a:off x="6357950" y="4857760"/>
            <a:ext cx="6429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Εγγραφές στον Πίνακα</a:t>
            </a:r>
            <a:endParaRPr lang="el-G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58963"/>
            <a:ext cx="7772400" cy="4572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1800" b="1" dirty="0" smtClean="0"/>
              <a:t>Record </a:t>
            </a:r>
            <a:r>
              <a:rPr lang="en-US" sz="1800" b="1" dirty="0"/>
              <a:t>Entity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l-GR" sz="1800" dirty="0" smtClean="0"/>
              <a:t>Μ</a:t>
            </a:r>
            <a:r>
              <a:rPr lang="en-US" sz="1800" dirty="0" err="1" smtClean="0"/>
              <a:t>εταβλητή</a:t>
            </a:r>
            <a:endParaRPr lang="en-US" sz="1800" dirty="0" smtClean="0"/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name</a:t>
            </a:r>
          </a:p>
          <a:p>
            <a:pPr lvl="3">
              <a:lnSpc>
                <a:spcPct val="100000"/>
              </a:lnSpc>
            </a:pPr>
            <a:r>
              <a:rPr lang="en-US" sz="1800" dirty="0" err="1" smtClean="0"/>
              <a:t>int</a:t>
            </a:r>
            <a:r>
              <a:rPr lang="en-US" sz="1800" dirty="0" smtClean="0"/>
              <a:t> type</a:t>
            </a:r>
            <a:endParaRPr lang="en-US" sz="1800" dirty="0"/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/>
              <a:t>int</a:t>
            </a:r>
            <a:r>
              <a:rPr lang="en-US" sz="1800" dirty="0"/>
              <a:t> offset </a:t>
            </a:r>
            <a:r>
              <a:rPr lang="el-GR" sz="1800" dirty="0" smtClean="0"/>
              <a:t> (απόσταση από την αρχή του </a:t>
            </a:r>
            <a:r>
              <a:rPr lang="el-GR" sz="1800" dirty="0" err="1" smtClean="0"/>
              <a:t>εγγραφήματος</a:t>
            </a:r>
            <a:r>
              <a:rPr lang="el-GR" sz="1800" dirty="0" smtClean="0"/>
              <a:t> δραστηριοποίησης)</a:t>
            </a:r>
            <a:endParaRPr lang="en-US" sz="1800" dirty="0" smtClean="0"/>
          </a:p>
          <a:p>
            <a:pPr lvl="2">
              <a:lnSpc>
                <a:spcPct val="100000"/>
              </a:lnSpc>
            </a:pPr>
            <a:r>
              <a:rPr lang="el-GR" sz="1800" dirty="0" err="1" smtClean="0"/>
              <a:t>Σ</a:t>
            </a:r>
            <a:r>
              <a:rPr lang="en-US" sz="1800" dirty="0" err="1" smtClean="0"/>
              <a:t>υνάρτηση</a:t>
            </a:r>
            <a:endParaRPr lang="el-GR" sz="1800" dirty="0" smtClean="0"/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name</a:t>
            </a:r>
          </a:p>
          <a:p>
            <a:pPr lvl="3">
              <a:lnSpc>
                <a:spcPct val="100000"/>
              </a:lnSpc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l-GR" sz="1800" dirty="0" smtClean="0"/>
              <a:t> </a:t>
            </a:r>
            <a:r>
              <a:rPr lang="en-US" sz="1800" dirty="0" smtClean="0"/>
              <a:t>type</a:t>
            </a:r>
            <a:endParaRPr lang="en-US" sz="1800" dirty="0"/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startQuad</a:t>
            </a:r>
            <a:r>
              <a:rPr lang="en-US" sz="1800" dirty="0" smtClean="0"/>
              <a:t> (</a:t>
            </a:r>
            <a:r>
              <a:rPr lang="en-US" sz="1800" dirty="0" err="1" smtClean="0"/>
              <a:t>ετικέτα</a:t>
            </a:r>
            <a:r>
              <a:rPr lang="en-US" sz="1800" dirty="0" smtClean="0"/>
              <a:t> </a:t>
            </a:r>
            <a:r>
              <a:rPr lang="en-US" sz="1800" dirty="0" err="1" smtClean="0"/>
              <a:t>της</a:t>
            </a:r>
            <a:r>
              <a:rPr lang="en-US" sz="1800" dirty="0" smtClean="0"/>
              <a:t> </a:t>
            </a:r>
            <a:r>
              <a:rPr lang="en-US" sz="1800" dirty="0" err="1" smtClean="0"/>
              <a:t>πρώτης</a:t>
            </a:r>
            <a:r>
              <a:rPr lang="en-US" sz="1800" dirty="0" smtClean="0"/>
              <a:t> </a:t>
            </a:r>
            <a:r>
              <a:rPr lang="en-US" sz="1800" dirty="0" err="1" smtClean="0"/>
              <a:t>τετράδας</a:t>
            </a:r>
            <a:r>
              <a:rPr lang="en-US" sz="1800" dirty="0" smtClean="0"/>
              <a:t> </a:t>
            </a:r>
            <a:r>
              <a:rPr lang="en-US" sz="1800" dirty="0" err="1" smtClean="0"/>
              <a:t>του</a:t>
            </a:r>
            <a:r>
              <a:rPr lang="en-US" sz="1800" dirty="0" smtClean="0"/>
              <a:t> </a:t>
            </a:r>
            <a:r>
              <a:rPr lang="en-US" sz="1800" dirty="0" err="1" smtClean="0"/>
              <a:t>κώδικα</a:t>
            </a:r>
            <a:r>
              <a:rPr lang="en-US" sz="1800" dirty="0" smtClean="0"/>
              <a:t> </a:t>
            </a:r>
            <a:r>
              <a:rPr lang="en-US" sz="1800" dirty="0" err="1" smtClean="0"/>
              <a:t>της</a:t>
            </a:r>
            <a:r>
              <a:rPr lang="en-US" sz="1800" dirty="0" smtClean="0"/>
              <a:t> </a:t>
            </a:r>
            <a:r>
              <a:rPr lang="en-US" sz="1800" dirty="0" err="1" smtClean="0"/>
              <a:t>συνάρτησης</a:t>
            </a:r>
            <a:r>
              <a:rPr lang="en-US" sz="1800" dirty="0" smtClean="0"/>
              <a:t>)</a:t>
            </a:r>
            <a:endParaRPr lang="en-US" sz="1800" dirty="0"/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/>
              <a:t>list argument (</a:t>
            </a:r>
            <a:r>
              <a:rPr lang="en-US" sz="1800" dirty="0" err="1"/>
              <a:t>λίστα</a:t>
            </a:r>
            <a:r>
              <a:rPr lang="en-US" sz="1800" dirty="0"/>
              <a:t> </a:t>
            </a:r>
            <a:r>
              <a:rPr lang="en-US" sz="1800" dirty="0" err="1"/>
              <a:t>παραμέτρων</a:t>
            </a:r>
            <a:r>
              <a:rPr lang="en-US" sz="1800" dirty="0"/>
              <a:t>)</a:t>
            </a:r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framelength</a:t>
            </a:r>
            <a:r>
              <a:rPr lang="en-US" sz="1800" dirty="0"/>
              <a:t> (</a:t>
            </a:r>
            <a:r>
              <a:rPr lang="en-US" sz="1800" dirty="0" err="1"/>
              <a:t>μήκος</a:t>
            </a:r>
            <a:r>
              <a:rPr lang="en-US" sz="1800" dirty="0"/>
              <a:t> </a:t>
            </a:r>
            <a:r>
              <a:rPr lang="en-US" sz="1800" dirty="0" err="1"/>
              <a:t>εγγραφήματος</a:t>
            </a:r>
            <a:r>
              <a:rPr lang="en-US" sz="1800" dirty="0"/>
              <a:t> </a:t>
            </a:r>
            <a:r>
              <a:rPr lang="en-US" sz="1800" dirty="0" err="1"/>
              <a:t>δραστηριοποίησης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42913" y="37814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7" name="46 - Ορθογώνιο"/>
          <p:cNvSpPr/>
          <p:nvPr/>
        </p:nvSpPr>
        <p:spPr bwMode="auto">
          <a:xfrm>
            <a:off x="521494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8" name="47 - Ρόμβος"/>
          <p:cNvSpPr/>
          <p:nvPr/>
        </p:nvSpPr>
        <p:spPr bwMode="auto">
          <a:xfrm>
            <a:off x="614363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0" name="49 - Ευθύγραμμο βέλος σύνδεσης"/>
          <p:cNvCxnSpPr>
            <a:stCxn id="47" idx="3"/>
            <a:endCxn id="16" idx="1"/>
          </p:cNvCxnSpPr>
          <p:nvPr/>
        </p:nvCxnSpPr>
        <p:spPr bwMode="auto">
          <a:xfrm>
            <a:off x="6357950" y="4857760"/>
            <a:ext cx="6429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85926"/>
            <a:ext cx="30670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284162"/>
            <a:ext cx="2643206" cy="3716341"/>
          </a:xfrm>
        </p:spPr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57166"/>
            <a:ext cx="2826247" cy="603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1" y="3786190"/>
            <a:ext cx="3181891" cy="25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786050" y="2928934"/>
            <a:ext cx="3286148" cy="1143000"/>
          </a:xfrm>
        </p:spPr>
        <p:txBody>
          <a:bodyPr/>
          <a:lstStyle/>
          <a:p>
            <a:pPr eaLnBrk="1" hangingPunct="1"/>
            <a:r>
              <a:rPr lang="el-GR" sz="3200" dirty="0" smtClean="0"/>
              <a:t>Ευχαριστώ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Εγγραφές</a:t>
            </a:r>
            <a:r>
              <a:rPr lang="en-US" dirty="0"/>
              <a:t> </a:t>
            </a:r>
            <a:r>
              <a:rPr lang="en-US" dirty="0" err="1"/>
              <a:t>στον</a:t>
            </a:r>
            <a:r>
              <a:rPr lang="en-US" dirty="0"/>
              <a:t> </a:t>
            </a:r>
            <a:r>
              <a:rPr lang="en-US" dirty="0" err="1"/>
              <a:t>Πίνακα</a:t>
            </a:r>
            <a:endParaRPr lang="el-G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58963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l-GR" sz="1800" b="1" dirty="0" smtClean="0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sz="1800" b="1" dirty="0" smtClean="0"/>
              <a:t>Record Entity</a:t>
            </a:r>
            <a:r>
              <a:rPr lang="el-GR" sz="1800" b="1" dirty="0" smtClean="0"/>
              <a:t> (συνέχεια)</a:t>
            </a:r>
            <a:endParaRPr lang="el-GR" sz="2000" dirty="0" smtClean="0"/>
          </a:p>
          <a:p>
            <a:pPr lvl="2">
              <a:lnSpc>
                <a:spcPct val="100000"/>
              </a:lnSpc>
            </a:pPr>
            <a:r>
              <a:rPr lang="el-GR" sz="1800" dirty="0" smtClean="0"/>
              <a:t>Σ</a:t>
            </a:r>
            <a:r>
              <a:rPr lang="en-US" sz="1800" dirty="0" err="1" smtClean="0"/>
              <a:t>ταθερ</a:t>
            </a:r>
            <a:r>
              <a:rPr lang="el-GR" sz="1800" dirty="0" smtClean="0"/>
              <a:t>ά</a:t>
            </a:r>
            <a:endParaRPr lang="en-US" sz="1500" dirty="0" smtClean="0"/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name</a:t>
            </a:r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value (</a:t>
            </a:r>
            <a:r>
              <a:rPr lang="en-US" sz="1800" dirty="0" err="1" smtClean="0"/>
              <a:t>τιμή</a:t>
            </a:r>
            <a:r>
              <a:rPr lang="en-US" sz="1800" dirty="0" smtClean="0"/>
              <a:t> </a:t>
            </a:r>
            <a:r>
              <a:rPr lang="en-US" sz="1800" dirty="0" err="1" smtClean="0"/>
              <a:t>της</a:t>
            </a:r>
            <a:r>
              <a:rPr lang="en-US" sz="1800" dirty="0" smtClean="0"/>
              <a:t> </a:t>
            </a:r>
            <a:r>
              <a:rPr lang="en-US" sz="1800" dirty="0" err="1" smtClean="0"/>
              <a:t>σταθεράς</a:t>
            </a:r>
            <a:r>
              <a:rPr lang="en-US" sz="18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l-GR" sz="1800" dirty="0" err="1" smtClean="0"/>
              <a:t>Π</a:t>
            </a:r>
            <a:r>
              <a:rPr lang="en-US" sz="1800" dirty="0" err="1" smtClean="0"/>
              <a:t>αράμετρος</a:t>
            </a:r>
            <a:endParaRPr lang="en-US" sz="1800" dirty="0"/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name</a:t>
            </a:r>
          </a:p>
          <a:p>
            <a:pPr lvl="3">
              <a:lnSpc>
                <a:spcPct val="100000"/>
              </a:lnSpc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parMode</a:t>
            </a:r>
            <a:r>
              <a:rPr lang="en-US" sz="1800" dirty="0"/>
              <a:t> (</a:t>
            </a:r>
            <a:r>
              <a:rPr lang="en-US" sz="1800" dirty="0" err="1"/>
              <a:t>τρόπος</a:t>
            </a:r>
            <a:r>
              <a:rPr lang="en-US" sz="1800" dirty="0"/>
              <a:t> </a:t>
            </a:r>
            <a:r>
              <a:rPr lang="en-US" sz="1800" dirty="0" err="1"/>
              <a:t>περάσματος</a:t>
            </a:r>
            <a:r>
              <a:rPr lang="en-US" sz="1800" dirty="0"/>
              <a:t>)</a:t>
            </a:r>
          </a:p>
          <a:p>
            <a:pPr lvl="3">
              <a:lnSpc>
                <a:spcPct val="100000"/>
              </a:lnSpc>
            </a:pPr>
            <a:r>
              <a:rPr lang="en-US" sz="1800" dirty="0" err="1"/>
              <a:t>int</a:t>
            </a:r>
            <a:r>
              <a:rPr lang="en-US" sz="1800" dirty="0"/>
              <a:t> offset (</a:t>
            </a:r>
            <a:r>
              <a:rPr lang="en-US" sz="1800" dirty="0" err="1"/>
              <a:t>απόσταση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κορυφή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στοίβας</a:t>
            </a:r>
            <a:r>
              <a:rPr lang="en-US" sz="1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l-GR" sz="1800" dirty="0" err="1" smtClean="0"/>
              <a:t>Π</a:t>
            </a:r>
            <a:r>
              <a:rPr lang="en-US" sz="1800" dirty="0" err="1" smtClean="0"/>
              <a:t>ροσωρινή</a:t>
            </a:r>
            <a:r>
              <a:rPr lang="en-US" sz="1800" dirty="0" smtClean="0"/>
              <a:t> </a:t>
            </a:r>
            <a:r>
              <a:rPr lang="en-US" sz="1800" dirty="0" err="1"/>
              <a:t>μεταβλητή</a:t>
            </a:r>
            <a:endParaRPr lang="en-US" sz="1800" dirty="0"/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name</a:t>
            </a:r>
          </a:p>
          <a:p>
            <a:pPr lvl="3">
              <a:lnSpc>
                <a:spcPct val="100000"/>
              </a:lnSpc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offset (</a:t>
            </a:r>
            <a:r>
              <a:rPr lang="en-US" sz="1800" dirty="0" err="1"/>
              <a:t>απόσταση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κορυφή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στοίβας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buNone/>
            </a:pPr>
            <a:endParaRPr lang="el-GR" sz="1800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42913" y="37814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Εγγραφές στον Πίνακα</a:t>
            </a:r>
            <a:endParaRPr lang="el-G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Record </a:t>
            </a:r>
            <a:r>
              <a:rPr lang="en-US" sz="1800" b="1" dirty="0" smtClean="0"/>
              <a:t>Scope</a:t>
            </a:r>
            <a:endParaRPr lang="en-US" sz="1800" b="1" dirty="0"/>
          </a:p>
          <a:p>
            <a:pPr lvl="1"/>
            <a:r>
              <a:rPr lang="en-US" sz="1800" dirty="0" smtClean="0"/>
              <a:t>List Entity </a:t>
            </a:r>
            <a:r>
              <a:rPr lang="en-US" sz="1800" dirty="0"/>
              <a:t>(</a:t>
            </a:r>
            <a:r>
              <a:rPr lang="en-US" sz="1800" dirty="0" err="1"/>
              <a:t>λίστα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Entities)</a:t>
            </a:r>
          </a:p>
          <a:p>
            <a:pPr lvl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nestingLevel</a:t>
            </a:r>
            <a:r>
              <a:rPr lang="en-US" sz="1800" dirty="0"/>
              <a:t> (</a:t>
            </a:r>
            <a:r>
              <a:rPr lang="en-US" sz="1800" dirty="0" err="1"/>
              <a:t>βάθος</a:t>
            </a:r>
            <a:r>
              <a:rPr lang="en-US" sz="1800" dirty="0"/>
              <a:t> </a:t>
            </a:r>
            <a:r>
              <a:rPr lang="en-US" sz="1800" dirty="0" err="1"/>
              <a:t>φωλιάσματος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endParaRPr lang="el-GR" dirty="0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393700" y="3049588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Εγγραφές στον Πίνακα</a:t>
            </a:r>
            <a:endParaRPr lang="el-G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58963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1800" b="1" dirty="0" smtClean="0"/>
              <a:t>Record Argument</a:t>
            </a:r>
            <a:endParaRPr lang="en-US" sz="1800" dirty="0" smtClean="0"/>
          </a:p>
          <a:p>
            <a:pPr lvl="1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parMode</a:t>
            </a:r>
            <a:r>
              <a:rPr lang="en-US" sz="1800" dirty="0"/>
              <a:t> (</a:t>
            </a:r>
            <a:r>
              <a:rPr lang="en-US" sz="1800" dirty="0" err="1"/>
              <a:t>τρόπος</a:t>
            </a:r>
            <a:r>
              <a:rPr lang="en-US" sz="1800" dirty="0"/>
              <a:t> </a:t>
            </a:r>
            <a:r>
              <a:rPr lang="en-US" sz="1800" dirty="0" err="1"/>
              <a:t>περάσματος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 smtClean="0"/>
              <a:t>int</a:t>
            </a:r>
            <a:r>
              <a:rPr lang="en-US" sz="1800" dirty="0" smtClean="0"/>
              <a:t> type (</a:t>
            </a:r>
            <a:r>
              <a:rPr lang="el-GR" sz="1800" dirty="0" smtClean="0"/>
              <a:t>τύπος μεταβλητής)</a:t>
            </a:r>
            <a:endParaRPr lang="en-US" sz="1800" dirty="0" smtClean="0"/>
          </a:p>
        </p:txBody>
      </p:sp>
      <p:sp>
        <p:nvSpPr>
          <p:cNvPr id="5" name="4 - Ρόμβος"/>
          <p:cNvSpPr/>
          <p:nvPr/>
        </p:nvSpPr>
        <p:spPr bwMode="auto">
          <a:xfrm>
            <a:off x="500034" y="3143248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sz="1800" dirty="0" smtClean="0"/>
          </a:p>
          <a:p>
            <a:r>
              <a:rPr lang="en-US" sz="1800" dirty="0" err="1" smtClean="0"/>
              <a:t>Δημιουργείται</a:t>
            </a:r>
            <a:r>
              <a:rPr lang="en-US" sz="1800" dirty="0" smtClean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b="1" dirty="0" err="1"/>
              <a:t>κάθε</a:t>
            </a:r>
            <a:r>
              <a:rPr lang="en-US" sz="1800" b="1" dirty="0"/>
              <a:t> </a:t>
            </a:r>
            <a:r>
              <a:rPr lang="en-US" sz="1800" b="1" dirty="0" err="1"/>
              <a:t>συνάρτηση</a:t>
            </a:r>
            <a:r>
              <a:rPr lang="en-US" sz="1800" b="1" dirty="0"/>
              <a:t> </a:t>
            </a:r>
            <a:r>
              <a:rPr lang="en-US" sz="1800" b="1" dirty="0" err="1"/>
              <a:t>από</a:t>
            </a:r>
            <a:r>
              <a:rPr lang="en-US" sz="1800" b="1" dirty="0"/>
              <a:t> </a:t>
            </a:r>
            <a:r>
              <a:rPr lang="en-US" sz="1800" b="1" dirty="0" err="1"/>
              <a:t>αυτήν</a:t>
            </a:r>
            <a:r>
              <a:rPr lang="en-US" sz="1800" b="1" dirty="0"/>
              <a:t> </a:t>
            </a:r>
            <a:r>
              <a:rPr lang="en-US" sz="1800" b="1" dirty="0" err="1"/>
              <a:t>που</a:t>
            </a:r>
            <a:r>
              <a:rPr lang="en-US" sz="1800" b="1" dirty="0"/>
              <a:t> </a:t>
            </a:r>
            <a:r>
              <a:rPr lang="en-US" sz="1800" b="1" dirty="0" err="1"/>
              <a:t>την</a:t>
            </a:r>
            <a:r>
              <a:rPr lang="en-US" sz="1800" b="1" dirty="0"/>
              <a:t> </a:t>
            </a:r>
            <a:r>
              <a:rPr lang="en-US" sz="1800" b="1" dirty="0" err="1"/>
              <a:t>καλεί</a:t>
            </a:r>
            <a:endParaRPr lang="en-US" sz="1800" b="1" dirty="0"/>
          </a:p>
          <a:p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αρχίζει</a:t>
            </a:r>
            <a:r>
              <a:rPr lang="en-US" sz="1800" dirty="0"/>
              <a:t> η </a:t>
            </a:r>
            <a:r>
              <a:rPr lang="en-US" sz="1800" dirty="0" err="1"/>
              <a:t>εκτέλεση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</a:t>
            </a:r>
            <a:r>
              <a:rPr lang="en-US" sz="1800" b="1" dirty="0"/>
              <a:t>ο </a:t>
            </a:r>
            <a:r>
              <a:rPr lang="en-US" sz="1800" b="1" dirty="0" err="1"/>
              <a:t>δείκτης</a:t>
            </a:r>
            <a:r>
              <a:rPr lang="en-US" sz="1800" b="1" dirty="0"/>
              <a:t> </a:t>
            </a:r>
            <a:r>
              <a:rPr lang="en-US" sz="1800" b="1" dirty="0" err="1"/>
              <a:t>στοίβας</a:t>
            </a:r>
            <a:r>
              <a:rPr lang="en-US" sz="1800" b="1" dirty="0"/>
              <a:t> </a:t>
            </a:r>
            <a:r>
              <a:rPr lang="en-US" sz="1800" dirty="0" err="1"/>
              <a:t>μεταφέρεται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αρχή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εγγρασήματος</a:t>
            </a:r>
            <a:r>
              <a:rPr lang="en-US" sz="1800" dirty="0"/>
              <a:t> </a:t>
            </a:r>
            <a:r>
              <a:rPr lang="en-US" sz="1800" dirty="0" err="1"/>
              <a:t>δραστηριοποίησης</a:t>
            </a:r>
            <a:endParaRPr lang="en-US" sz="1800" dirty="0"/>
          </a:p>
          <a:p>
            <a:r>
              <a:rPr lang="en-US" sz="1800" dirty="0" err="1"/>
              <a:t>Περιέχει</a:t>
            </a:r>
            <a:r>
              <a:rPr lang="en-US" sz="1800" dirty="0"/>
              <a:t> </a:t>
            </a:r>
            <a:r>
              <a:rPr lang="en-US" sz="1800" b="1" dirty="0" err="1"/>
              <a:t>πληροφορίες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χρησιμέυουν</a:t>
            </a:r>
            <a:r>
              <a:rPr lang="en-US" sz="1800" dirty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b="1" dirty="0" err="1"/>
              <a:t>εκτέλεση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τον</a:t>
            </a:r>
            <a:r>
              <a:rPr lang="en-US" sz="1800" dirty="0"/>
              <a:t> </a:t>
            </a:r>
            <a:r>
              <a:rPr lang="en-US" sz="1800" b="1" dirty="0" err="1"/>
              <a:t>τερματισμό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</a:t>
            </a:r>
            <a:r>
              <a:rPr lang="en-US" sz="1800" dirty="0" err="1"/>
              <a:t>καθώς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πληροφορίες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σχετίζονται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τις</a:t>
            </a:r>
            <a:r>
              <a:rPr lang="en-US" sz="1800" dirty="0"/>
              <a:t> </a:t>
            </a:r>
            <a:r>
              <a:rPr lang="en-US" sz="1800" b="1" dirty="0" err="1"/>
              <a:t>μεταβλητές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χρησιμοποιεί</a:t>
            </a:r>
            <a:endParaRPr lang="en-US" sz="1800" dirty="0"/>
          </a:p>
          <a:p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τερματίζεται</a:t>
            </a:r>
            <a:r>
              <a:rPr lang="en-US" sz="1800" dirty="0"/>
              <a:t> η </a:t>
            </a:r>
            <a:r>
              <a:rPr lang="en-US" sz="1800" dirty="0" err="1"/>
              <a:t>συνάρτηση</a:t>
            </a:r>
            <a:r>
              <a:rPr lang="en-US" sz="1800" dirty="0"/>
              <a:t> ο </a:t>
            </a:r>
            <a:r>
              <a:rPr lang="en-US" sz="1800" b="1" dirty="0" err="1"/>
              <a:t>χώρος</a:t>
            </a:r>
            <a:r>
              <a:rPr lang="en-US" sz="1800" b="1" dirty="0"/>
              <a:t> </a:t>
            </a:r>
            <a:r>
              <a:rPr lang="en-US" sz="1800" b="1" dirty="0" err="1"/>
              <a:t>που</a:t>
            </a:r>
            <a:r>
              <a:rPr lang="en-US" sz="1800" b="1" dirty="0"/>
              <a:t> </a:t>
            </a:r>
            <a:r>
              <a:rPr lang="en-US" sz="1800" b="1" dirty="0" err="1"/>
              <a:t>καταλαμβάνει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εγγράφημα</a:t>
            </a:r>
            <a:r>
              <a:rPr lang="en-US" sz="1800" dirty="0"/>
              <a:t> </a:t>
            </a:r>
            <a:r>
              <a:rPr lang="en-US" sz="1800" dirty="0" err="1"/>
              <a:t>δραστηριοποίησης</a:t>
            </a:r>
            <a:r>
              <a:rPr lang="en-US" sz="1800" dirty="0"/>
              <a:t> </a:t>
            </a:r>
            <a:r>
              <a:rPr lang="en-US" sz="1800" b="1" dirty="0" err="1"/>
              <a:t>επιστρέφεται</a:t>
            </a:r>
            <a:r>
              <a:rPr lang="en-US" sz="1800" dirty="0"/>
              <a:t> </a:t>
            </a:r>
            <a:r>
              <a:rPr lang="en-US" sz="1800" dirty="0" err="1"/>
              <a:t>στο</a:t>
            </a:r>
            <a:r>
              <a:rPr lang="en-US" sz="1800" dirty="0"/>
              <a:t> </a:t>
            </a:r>
            <a:r>
              <a:rPr lang="en-US" sz="1800" dirty="0" err="1"/>
              <a:t>σύστημα</a:t>
            </a:r>
            <a:endParaRPr lang="el-GR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176612" y="1804988"/>
            <a:ext cx="0" cy="464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774974" y="2074863"/>
            <a:ext cx="339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774974" y="6345238"/>
            <a:ext cx="339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5943624" y="4425950"/>
            <a:ext cx="0" cy="1874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5946799" y="2138363"/>
            <a:ext cx="0" cy="1311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276945" y="5742312"/>
            <a:ext cx="2163762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Διεύθυνση</a:t>
            </a:r>
            <a:r>
              <a:rPr lang="en-US" sz="1200" b="1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Επιστροφής</a:t>
            </a:r>
            <a:endParaRPr lang="el-GR" sz="12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3276945" y="5283190"/>
            <a:ext cx="2163762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Σύνδεσμος Προσπέλασης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3276945" y="4827266"/>
            <a:ext cx="2163762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Επιστροφή Τιμής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3273747" y="3884924"/>
            <a:ext cx="2163762" cy="86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Τυπικές</a:t>
            </a:r>
            <a:r>
              <a:rPr lang="en-US" sz="1200" b="1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Παράμετροι</a:t>
            </a:r>
            <a:endParaRPr lang="el-GR" sz="12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3273747" y="3019759"/>
            <a:ext cx="2163762" cy="86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Τοπικές</a:t>
            </a:r>
            <a:r>
              <a:rPr lang="en-US" sz="1200" b="1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Μεταβλητές</a:t>
            </a:r>
            <a:endParaRPr lang="el-GR" sz="12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3273747" y="2143116"/>
            <a:ext cx="2163762" cy="86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Προσωρινές Μεταβλητές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5538812" y="1804988"/>
            <a:ext cx="0" cy="464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5746774" y="3375025"/>
            <a:ext cx="22542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>
                <a:solidFill>
                  <a:srgbClr val="000000"/>
                </a:solidFill>
                <a:latin typeface="Tahoma" pitchFamily="34" charset="0"/>
              </a:rPr>
              <a:t>Μήκος</a:t>
            </a:r>
          </a:p>
          <a:p>
            <a:r>
              <a:rPr lang="en-US" sz="1400" b="1">
                <a:solidFill>
                  <a:srgbClr val="000000"/>
                </a:solidFill>
                <a:latin typeface="Tahoma" pitchFamily="34" charset="0"/>
              </a:rPr>
              <a:t>Εγγραφήματος</a:t>
            </a:r>
          </a:p>
          <a:p>
            <a:r>
              <a:rPr lang="en-US" sz="1400" b="1">
                <a:solidFill>
                  <a:srgbClr val="000000"/>
                </a:solidFill>
                <a:latin typeface="Tahoma" pitchFamily="34" charset="0"/>
              </a:rPr>
              <a:t>Δραστηριοποίησης</a:t>
            </a:r>
            <a:endParaRPr lang="el-GR" sz="1400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Ρυζόχαρτο">
  <a:themeElements>
    <a:clrScheme name="Ρυζόχαρτο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Ρυζόχαρτ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υζόχαρτ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8B1D82337AB4C85CEFF3AD2960809" ma:contentTypeVersion="2" ma:contentTypeDescription="Create a new document." ma:contentTypeScope="" ma:versionID="595ade4e3dc390fcd4c585b71e2d4a0b">
  <xsd:schema xmlns:xsd="http://www.w3.org/2001/XMLSchema" xmlns:xs="http://www.w3.org/2001/XMLSchema" xmlns:p="http://schemas.microsoft.com/office/2006/metadata/properties" xmlns:ns2="a443a233-4d01-4580-9bcc-d6f427914bfc" targetNamespace="http://schemas.microsoft.com/office/2006/metadata/properties" ma:root="true" ma:fieldsID="7199501e8256c6254a50510bc34836c9" ns2:_="">
    <xsd:import namespace="a443a233-4d01-4580-9bcc-d6f427914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3a233-4d01-4580-9bcc-d6f42791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FCEAF6-5AFD-4B51-87F5-4A444ACBFF3E}"/>
</file>

<file path=customXml/itemProps2.xml><?xml version="1.0" encoding="utf-8"?>
<ds:datastoreItem xmlns:ds="http://schemas.openxmlformats.org/officeDocument/2006/customXml" ds:itemID="{2CF80688-FFE3-4254-8C90-C927079A7709}"/>
</file>

<file path=customXml/itemProps3.xml><?xml version="1.0" encoding="utf-8"?>
<ds:datastoreItem xmlns:ds="http://schemas.openxmlformats.org/officeDocument/2006/customXml" ds:itemID="{37ED6494-D75C-4157-A5FD-A90028F7EBA6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Designs\Ρυζόχαρτο.pot</Template>
  <TotalTime>7123</TotalTime>
  <Words>1383</Words>
  <Application>Microsoft Office PowerPoint</Application>
  <PresentationFormat>Προβολή στην οθόνη (4:3)</PresentationFormat>
  <Paragraphs>540</Paragraphs>
  <Slides>42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42</vt:i4>
      </vt:variant>
    </vt:vector>
  </HeadingPairs>
  <TitlesOfParts>
    <vt:vector size="43" baseType="lpstr">
      <vt:lpstr>Ρυζόχαρτο</vt:lpstr>
      <vt:lpstr>Διαφάνεια 1</vt:lpstr>
      <vt:lpstr>Πίνακας Συμβόλων</vt:lpstr>
      <vt:lpstr>Μορφή του Πίνακα Συμβόλων</vt:lpstr>
      <vt:lpstr>Εγγραφές στον Πίνακα</vt:lpstr>
      <vt:lpstr>Εγγραφές στον Πίνακα</vt:lpstr>
      <vt:lpstr>Εγγραφές στον Πίνακα</vt:lpstr>
      <vt:lpstr>Εγγραφές στον Πίνακα</vt:lpstr>
      <vt:lpstr>Εγγράφημα Δραστηριοποίησης</vt:lpstr>
      <vt:lpstr>Εγγράφημα Δραστηριοποίησης</vt:lpstr>
      <vt:lpstr>Εγγράφημα Δραστηριοποίησης</vt:lpstr>
      <vt:lpstr>Εγγράφημα Δραστηριοποίησης</vt:lpstr>
      <vt:lpstr>Ενέργειες στον Πίνακα Συμβόλων</vt:lpstr>
      <vt:lpstr>Ενέργειες στον Πίνακα Συμβόλων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Ευχαριστώ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Μεταγλωττιστής</dc:title>
  <dc:creator>*</dc:creator>
  <cp:lastModifiedBy>Γιώργος Μανής</cp:lastModifiedBy>
  <cp:revision>242</cp:revision>
  <dcterms:created xsi:type="dcterms:W3CDTF">2003-02-10T08:36:46Z</dcterms:created>
  <dcterms:modified xsi:type="dcterms:W3CDTF">2020-04-09T06:46:43Z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0x010100E8D8B1D82337AB4C85CEFF3AD2960809</vt:lpwstr>
  </property>
</Properties>
</file>