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3"/>
  </p:notesMasterIdLst>
  <p:handoutMasterIdLst>
    <p:handoutMasterId r:id="rId44"/>
  </p:handoutMasterIdLst>
  <p:sldIdLst>
    <p:sldId id="294" r:id="rId2"/>
    <p:sldId id="451" r:id="rId3"/>
    <p:sldId id="452" r:id="rId4"/>
    <p:sldId id="453" r:id="rId5"/>
    <p:sldId id="454" r:id="rId6"/>
    <p:sldId id="455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70" r:id="rId18"/>
    <p:sldId id="469" r:id="rId19"/>
    <p:sldId id="468" r:id="rId20"/>
    <p:sldId id="471" r:id="rId21"/>
    <p:sldId id="472" r:id="rId22"/>
    <p:sldId id="473" r:id="rId23"/>
    <p:sldId id="474" r:id="rId24"/>
    <p:sldId id="476" r:id="rId25"/>
    <p:sldId id="475" r:id="rId26"/>
    <p:sldId id="477" r:id="rId27"/>
    <p:sldId id="478" r:id="rId28"/>
    <p:sldId id="479" r:id="rId29"/>
    <p:sldId id="480" r:id="rId30"/>
    <p:sldId id="481" r:id="rId31"/>
    <p:sldId id="482" r:id="rId32"/>
    <p:sldId id="483" r:id="rId33"/>
    <p:sldId id="484" r:id="rId34"/>
    <p:sldId id="485" r:id="rId35"/>
    <p:sldId id="487" r:id="rId36"/>
    <p:sldId id="486" r:id="rId37"/>
    <p:sldId id="488" r:id="rId38"/>
    <p:sldId id="491" r:id="rId39"/>
    <p:sldId id="489" r:id="rId40"/>
    <p:sldId id="490" r:id="rId41"/>
    <p:sldId id="449" r:id="rId42"/>
  </p:sldIdLst>
  <p:sldSz cx="9144000" cy="6858000" type="screen4x3"/>
  <p:notesSz cx="6669088" cy="9928225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EBEBEB"/>
    <a:srgbClr val="0033CC"/>
    <a:srgbClr val="FF0000"/>
    <a:srgbClr val="FFFFFF"/>
    <a:srgbClr val="00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Μεσαίο στυλ 2 - Έμφαση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Φωτεινό στυλ 2 - Έμφαση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92" y="-84"/>
      </p:cViewPr>
      <p:guideLst>
        <p:guide orient="horz" pos="3127"/>
        <p:guide pos="210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7607" y="0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7607" y="9430091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797BF7-CEE7-45A5-ACC8-FE81908081A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DD1B9-5EFD-4BE5-B9FC-D60261965A71}" type="datetimeFigureOut">
              <a:rPr lang="el-GR" smtClean="0"/>
              <a:pPr/>
              <a:t>2/4/2020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6650E-1A6C-4E91-89EA-4FEC23E1B1D1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Large confetti"/>
          <p:cNvSpPr>
            <a:spLocks noChangeArrowheads="1"/>
          </p:cNvSpPr>
          <p:nvPr/>
        </p:nvSpPr>
        <p:spPr bwMode="ltGray">
          <a:xfrm>
            <a:off x="484188" y="1549400"/>
            <a:ext cx="8158162" cy="1689100"/>
          </a:xfrm>
          <a:prstGeom prst="rect">
            <a:avLst/>
          </a:prstGeom>
          <a:pattFill prst="lgConfetti">
            <a:fgClr>
              <a:schemeClr val="accent2">
                <a:alpha val="50000"/>
              </a:schemeClr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ltGray">
          <a:xfrm>
            <a:off x="228600" y="3206750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ltGray">
          <a:xfrm>
            <a:off x="228600" y="1482725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ltGray">
          <a:xfrm>
            <a:off x="8623300" y="124618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ltGray">
          <a:xfrm>
            <a:off x="434975" y="125253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ltGray">
          <a:xfrm>
            <a:off x="2830513" y="5783263"/>
            <a:ext cx="3481387" cy="7778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10" name="Rectangle 8" descr="Large confetti"/>
          <p:cNvSpPr>
            <a:spLocks noChangeArrowheads="1"/>
          </p:cNvSpPr>
          <p:nvPr/>
        </p:nvSpPr>
        <p:spPr bwMode="ltGray">
          <a:xfrm>
            <a:off x="4095750" y="5734050"/>
            <a:ext cx="949325" cy="176213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39945" name="Rectangle 9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  <a:pattFill prst="lgConfetti">
            <a:fgClr>
              <a:schemeClr val="accent2"/>
            </a:fgClr>
            <a:bgClr>
              <a:schemeClr val="folHlink"/>
            </a:bgClr>
          </a:patt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l-GR"/>
              <a:t>Κάντε κλικ για να επεξεργαστείτε τον τίτλο</a:t>
            </a:r>
          </a:p>
        </p:txBody>
      </p:sp>
      <p:sp>
        <p:nvSpPr>
          <p:cNvPr id="3994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465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3A95C8A-AEC5-42B8-910D-3F69383DB792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821488" y="284163"/>
            <a:ext cx="2044700" cy="5811837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685800" y="284163"/>
            <a:ext cx="5983288" cy="5811837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0000">
              <a:spcBef>
                <a:spcPts val="1200"/>
              </a:spcBef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l-GR" dirty="0" err="1" smtClean="0"/>
              <a:t>Kλικ</a:t>
            </a:r>
            <a:r>
              <a:rPr lang="el-GR" dirty="0" smtClean="0"/>
              <a:t> για επεξεργασία των στυλ του υποδείγματος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l-G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l-GR" noProof="0" smtClean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Large confetti"/>
          <p:cNvSpPr>
            <a:spLocks noGrp="1" noChangeArrowheads="1"/>
          </p:cNvSpPr>
          <p:nvPr>
            <p:ph type="title"/>
          </p:nvPr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Κάντε κλικ για να επεξεργαστείτε τον τίτλο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1512888"/>
            <a:ext cx="8458200" cy="8731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7067550" y="6553200"/>
            <a:ext cx="2076450" cy="793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50000"/>
        <a:buBlip>
          <a:blip r:embed="rId13"/>
        </a:buBlip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3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70000"/>
        <a:buFont typeface="Wingdings" pitchFamily="2" charset="2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643042" y="2928934"/>
            <a:ext cx="600079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l-GR" sz="3200" b="1" dirty="0" smtClean="0">
                <a:solidFill>
                  <a:srgbClr val="0000FF"/>
                </a:solidFill>
                <a:latin typeface="+mj-lt"/>
              </a:rPr>
              <a:t>Παραδείγματα</a:t>
            </a:r>
          </a:p>
          <a:p>
            <a:pPr algn="ctr"/>
            <a:r>
              <a:rPr lang="el-GR" sz="3200" b="1" dirty="0" smtClean="0">
                <a:solidFill>
                  <a:srgbClr val="0000FF"/>
                </a:solidFill>
                <a:latin typeface="+mj-lt"/>
              </a:rPr>
              <a:t>Ενδιάμεσου Κώδικα</a:t>
            </a:r>
            <a:endParaRPr lang="en-US" sz="4400" b="1" dirty="0">
              <a:latin typeface="+mj-lt"/>
            </a:endParaRPr>
          </a:p>
        </p:txBody>
      </p:sp>
      <p:sp>
        <p:nvSpPr>
          <p:cNvPr id="6" name="5 - Ορθογώνιο"/>
          <p:cNvSpPr/>
          <p:nvPr/>
        </p:nvSpPr>
        <p:spPr bwMode="auto">
          <a:xfrm>
            <a:off x="395288" y="5516563"/>
            <a:ext cx="3313112" cy="86518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l-GR"/>
          </a:p>
        </p:txBody>
      </p:sp>
      <p:sp>
        <p:nvSpPr>
          <p:cNvPr id="7" name="6 - TextBox"/>
          <p:cNvSpPr txBox="1"/>
          <p:nvPr/>
        </p:nvSpPr>
        <p:spPr>
          <a:xfrm>
            <a:off x="5292080" y="4509120"/>
            <a:ext cx="29953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l-GR" sz="1400" b="1" dirty="0" smtClean="0">
                <a:solidFill>
                  <a:srgbClr val="0000FF"/>
                </a:solidFill>
                <a:latin typeface="+mj-lt"/>
              </a:rPr>
              <a:t>Διαλέξεις στο μάθημα: Μεταφραστές</a:t>
            </a:r>
          </a:p>
          <a:p>
            <a:pPr algn="r"/>
            <a:r>
              <a:rPr lang="el-GR" sz="1400" b="1" dirty="0" smtClean="0">
                <a:solidFill>
                  <a:srgbClr val="0000FF"/>
                </a:solidFill>
                <a:latin typeface="+mj-lt"/>
              </a:rPr>
              <a:t>Γεώργιος Μανής</a:t>
            </a:r>
            <a:endParaRPr lang="en-US" sz="1400" b="1" dirty="0" smtClean="0">
              <a:solidFill>
                <a:srgbClr val="0000FF"/>
              </a:solidFill>
              <a:latin typeface="+mj-lt"/>
            </a:endParaRPr>
          </a:p>
          <a:p>
            <a:pPr algn="r"/>
            <a:endParaRPr lang="el-GR" sz="1400" b="1" dirty="0">
              <a:solidFill>
                <a:srgbClr val="0000FF"/>
              </a:solidFill>
              <a:latin typeface="+mj-lt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5373216"/>
            <a:ext cx="75533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158" y="1857364"/>
            <a:ext cx="3957638" cy="4191000"/>
          </a:xfrm>
        </p:spPr>
        <p:txBody>
          <a:bodyPr/>
          <a:lstStyle/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program ex1()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{	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b,c,g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;	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function P1(in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X,inout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Y)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{</a:t>
            </a:r>
            <a:r>
              <a:rPr lang="el-GR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Y:=Y-1;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if (X=1)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  <a:cs typeface="Courier New" pitchFamily="49" charset="0"/>
              </a:rPr>
              <a:t>		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return(X);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else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			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return(P1(in X-1,inout Y));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}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c:=10;	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b:=5;	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g:=P1(in c,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inout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b);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}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l-GR" dirty="0"/>
          </a:p>
        </p:txBody>
      </p:sp>
      <p:sp>
        <p:nvSpPr>
          <p:cNvPr id="4" name="2 - Θέση περιεχομένου"/>
          <p:cNvSpPr txBox="1">
            <a:spLocks/>
          </p:cNvSpPr>
          <p:nvPr/>
        </p:nvSpPr>
        <p:spPr bwMode="auto">
          <a:xfrm>
            <a:off x="4429124" y="1857364"/>
            <a:ext cx="395763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P1 _ _</a:t>
            </a:r>
            <a:endParaRPr lang="el-GR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2: - Y 1 T_0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3: := T_0 _ Y</a:t>
            </a:r>
            <a:endParaRPr lang="el-GR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4: = X 1 6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5: jump _ _ 8</a:t>
            </a:r>
            <a:endParaRPr lang="el-GR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6: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retv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X _ _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7: jump _ _ _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8: - X 1 T_1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9: par T_1 CV _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10: par Y REF _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11: par T_2 RET _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12: call _ _ P1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13: </a:t>
            </a:r>
            <a:r>
              <a:rPr lang="fr-FR" sz="1600" kern="0" dirty="0" err="1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retv</a:t>
            </a:r>
            <a:r>
              <a:rPr lang="fr-F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T_2 _ _</a:t>
            </a:r>
            <a:endParaRPr lang="el-GR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kumimoji="0" lang="el-G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158" y="1857364"/>
            <a:ext cx="3957638" cy="4191000"/>
          </a:xfrm>
        </p:spPr>
        <p:txBody>
          <a:bodyPr/>
          <a:lstStyle/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program ex1()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{	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b,c,g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;	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function P1(in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X,inout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Y)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{</a:t>
            </a:r>
            <a:r>
              <a:rPr lang="el-GR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Y:=Y-1;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if (X=1)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  <a:cs typeface="Courier New" pitchFamily="49" charset="0"/>
              </a:rPr>
              <a:t>		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return(X);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else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	return(P1(in X-1,inout Y));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}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c:=10;	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b:=5;	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g:=P1(in c,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inout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b);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}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l-GR" dirty="0"/>
          </a:p>
        </p:txBody>
      </p:sp>
      <p:sp>
        <p:nvSpPr>
          <p:cNvPr id="4" name="2 - Θέση περιεχομένου"/>
          <p:cNvSpPr txBox="1">
            <a:spLocks/>
          </p:cNvSpPr>
          <p:nvPr/>
        </p:nvSpPr>
        <p:spPr bwMode="auto">
          <a:xfrm>
            <a:off x="4429124" y="1857364"/>
            <a:ext cx="395763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P1 _ _</a:t>
            </a:r>
            <a:endParaRPr lang="el-GR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2: - Y 1 T_0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3: := T_0 _ Y</a:t>
            </a:r>
            <a:endParaRPr lang="el-GR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4: = X 1 6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5: jump _ _ 8</a:t>
            </a:r>
            <a:endParaRPr lang="el-GR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6: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retv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X _ _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7: jump _ _ </a:t>
            </a:r>
            <a:r>
              <a:rPr lang="el-G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14</a:t>
            </a: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8: - X 1 T_1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9: par T_1 CV _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10: par Y REF _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11: par T_2 RET _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12: call _ _ P1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13: </a:t>
            </a:r>
            <a:r>
              <a:rPr lang="fr-FR" sz="1600" kern="0" dirty="0" err="1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retv</a:t>
            </a:r>
            <a:r>
              <a:rPr lang="fr-F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T_2 _ _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14: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end_block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P1 _ _</a:t>
            </a:r>
            <a:endParaRPr lang="el-GR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kumimoji="0" lang="el-G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158" y="1857364"/>
            <a:ext cx="3957638" cy="4191000"/>
          </a:xfrm>
        </p:spPr>
        <p:txBody>
          <a:bodyPr/>
          <a:lstStyle/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program ex1()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{	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b,c,g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;	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function P1(in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X,inout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Y)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{</a:t>
            </a:r>
            <a:r>
              <a:rPr lang="el-GR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Y:=Y-1;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if (X=1)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  <a:cs typeface="Courier New" pitchFamily="49" charset="0"/>
              </a:rPr>
              <a:t>		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return(X);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else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	return(P1(in X-1,inout Y));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}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c:=10;	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b:=5;	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g:=P1(in c,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inout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b);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}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l-GR" dirty="0"/>
          </a:p>
        </p:txBody>
      </p:sp>
      <p:sp>
        <p:nvSpPr>
          <p:cNvPr id="4" name="2 - Θέση περιεχομένου"/>
          <p:cNvSpPr txBox="1">
            <a:spLocks/>
          </p:cNvSpPr>
          <p:nvPr/>
        </p:nvSpPr>
        <p:spPr bwMode="auto">
          <a:xfrm>
            <a:off x="4429124" y="1857364"/>
            <a:ext cx="395763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15: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ex1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16: := 10 _ c</a:t>
            </a:r>
            <a:endParaRPr kumimoji="0" lang="el-G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158" y="1857364"/>
            <a:ext cx="3957638" cy="4191000"/>
          </a:xfrm>
        </p:spPr>
        <p:txBody>
          <a:bodyPr/>
          <a:lstStyle/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program ex1()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{	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b,c,g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;	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function P1(in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X,inout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Y)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{</a:t>
            </a:r>
            <a:r>
              <a:rPr lang="el-GR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Y:=Y-1;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if (X=1)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  <a:cs typeface="Courier New" pitchFamily="49" charset="0"/>
              </a:rPr>
              <a:t>		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return(X);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else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	return(P1(in X-1,inout Y));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}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c:=10;	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	b:=5;	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g:=P1(in c,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inout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b);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}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l-GR" dirty="0"/>
          </a:p>
        </p:txBody>
      </p:sp>
      <p:sp>
        <p:nvSpPr>
          <p:cNvPr id="4" name="2 - Θέση περιεχομένου"/>
          <p:cNvSpPr txBox="1">
            <a:spLocks/>
          </p:cNvSpPr>
          <p:nvPr/>
        </p:nvSpPr>
        <p:spPr bwMode="auto">
          <a:xfrm>
            <a:off x="4429124" y="1857364"/>
            <a:ext cx="395763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15: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ex1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16: := 10 _ c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17: := 5 _ b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kumimoji="0" lang="el-G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158" y="1857364"/>
            <a:ext cx="3957638" cy="4191000"/>
          </a:xfrm>
        </p:spPr>
        <p:txBody>
          <a:bodyPr/>
          <a:lstStyle/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program ex1()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{	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b,c,g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;	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function P1(in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X,inout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Y)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{</a:t>
            </a:r>
            <a:r>
              <a:rPr lang="el-GR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Y:=Y-1;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if (X=1)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  <a:cs typeface="Courier New" pitchFamily="49" charset="0"/>
              </a:rPr>
              <a:t>		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return(X);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else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	return(P1(in X-1,inout Y));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}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c:=10;	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b:=5;	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	g:=P1(in c, </a:t>
            </a:r>
            <a:r>
              <a:rPr lang="en-US" b="1" dirty="0" err="1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inout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b);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}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l-GR" dirty="0"/>
          </a:p>
        </p:txBody>
      </p:sp>
      <p:sp>
        <p:nvSpPr>
          <p:cNvPr id="4" name="2 - Θέση περιεχομένου"/>
          <p:cNvSpPr txBox="1">
            <a:spLocks/>
          </p:cNvSpPr>
          <p:nvPr/>
        </p:nvSpPr>
        <p:spPr bwMode="auto">
          <a:xfrm>
            <a:off x="4429124" y="1857364"/>
            <a:ext cx="395763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15: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ex1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16: := 10 _ c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17: := 5 _ b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18: par c CV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19: par b REF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20: par T_3 RET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21: call _ _ P1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22: := T_3 _ g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kumimoji="0" lang="el-G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158" y="1857364"/>
            <a:ext cx="3957638" cy="4191000"/>
          </a:xfrm>
        </p:spPr>
        <p:txBody>
          <a:bodyPr/>
          <a:lstStyle/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program ex1()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{	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b,c,g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;	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function P1(in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X,inout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Y)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{</a:t>
            </a:r>
            <a:r>
              <a:rPr lang="el-GR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Y:=Y-1;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if (X=1)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  <a:cs typeface="Courier New" pitchFamily="49" charset="0"/>
              </a:rPr>
              <a:t>		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return(X);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else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	return(P1(in X-1,inout Y));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}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c:=10;	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b:=5;	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g:=P1(in c,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inout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b);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}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l-GR" dirty="0"/>
          </a:p>
        </p:txBody>
      </p:sp>
      <p:sp>
        <p:nvSpPr>
          <p:cNvPr id="4" name="2 - Θέση περιεχομένου"/>
          <p:cNvSpPr txBox="1">
            <a:spLocks/>
          </p:cNvSpPr>
          <p:nvPr/>
        </p:nvSpPr>
        <p:spPr bwMode="auto">
          <a:xfrm>
            <a:off x="4429124" y="1857364"/>
            <a:ext cx="395763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15: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ex1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16: := 10 _ c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17: := 5 _ b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18: par c CV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19: par b REF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20: par T_3 RET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21: call _ _ P1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22: := T_3 _ g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sv-SE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23: halt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sv-SE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24: end_block ex1 _ _</a:t>
            </a:r>
            <a:endParaRPr lang="fr-FR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kumimoji="0" lang="el-G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2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158" y="1857364"/>
            <a:ext cx="3957638" cy="4191000"/>
          </a:xfrm>
        </p:spPr>
        <p:txBody>
          <a:bodyPr/>
          <a:lstStyle/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program exams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{ 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declareint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c,a,b,t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enddeclare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 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a:=1;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while (</a:t>
            </a:r>
            <a:r>
              <a:rPr lang="en-US" dirty="0" err="1" smtClean="0">
                <a:latin typeface="Consolas" pitchFamily="49" charset="0"/>
              </a:rPr>
              <a:t>a+b</a:t>
            </a:r>
            <a:r>
              <a:rPr lang="en-US" dirty="0" smtClean="0">
                <a:latin typeface="Consolas" pitchFamily="49" charset="0"/>
              </a:rPr>
              <a:t>&lt;1 and b&lt;5)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{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 if (t=1) c:=2;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</a:rPr>
              <a:t>else if (t=2) c:=4;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	</a:t>
            </a:r>
            <a:r>
              <a:rPr lang="en-US" dirty="0" smtClean="0">
                <a:latin typeface="Consolas" pitchFamily="49" charset="0"/>
              </a:rPr>
              <a:t>else c:=0;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</a:rPr>
              <a:t>while (a&lt;1)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</a:t>
            </a:r>
            <a:r>
              <a:rPr lang="en-US" dirty="0" smtClean="0">
                <a:latin typeface="Consolas" pitchFamily="49" charset="0"/>
              </a:rPr>
              <a:t>if (a=2)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</a:t>
            </a:r>
            <a:r>
              <a:rPr lang="en-US" dirty="0" smtClean="0">
                <a:latin typeface="Consolas" pitchFamily="49" charset="0"/>
              </a:rPr>
              <a:t>while(b=1)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	</a:t>
            </a:r>
            <a:r>
              <a:rPr lang="en-US" dirty="0" smtClean="0">
                <a:latin typeface="Consolas" pitchFamily="49" charset="0"/>
              </a:rPr>
              <a:t>c:=2;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}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 }</a:t>
            </a:r>
            <a:endParaRPr lang="el-GR" dirty="0">
              <a:latin typeface="Consolas" pitchFamily="49" charset="0"/>
            </a:endParaRPr>
          </a:p>
        </p:txBody>
      </p:sp>
      <p:sp>
        <p:nvSpPr>
          <p:cNvPr id="4" name="2 - Θέση περιεχομένου"/>
          <p:cNvSpPr txBox="1">
            <a:spLocks/>
          </p:cNvSpPr>
          <p:nvPr/>
        </p:nvSpPr>
        <p:spPr bwMode="auto">
          <a:xfrm>
            <a:off x="4429124" y="1857364"/>
            <a:ext cx="395763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kumimoji="0" lang="el-G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2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158" y="1857364"/>
            <a:ext cx="3957638" cy="4191000"/>
          </a:xfrm>
        </p:spPr>
        <p:txBody>
          <a:bodyPr/>
          <a:lstStyle/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program exams </a:t>
            </a:r>
            <a:endParaRPr lang="el-GR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{ 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declareint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c,a,b,t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enddeclare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 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a:=1;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while (</a:t>
            </a:r>
            <a:r>
              <a:rPr lang="en-US" dirty="0" err="1" smtClean="0">
                <a:latin typeface="Consolas" pitchFamily="49" charset="0"/>
              </a:rPr>
              <a:t>a+b</a:t>
            </a:r>
            <a:r>
              <a:rPr lang="en-US" dirty="0" smtClean="0">
                <a:latin typeface="Consolas" pitchFamily="49" charset="0"/>
              </a:rPr>
              <a:t>&lt;1 and b&lt;5)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{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 if (t=1) c:=2;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</a:rPr>
              <a:t>else if (t=2) c:=4;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	</a:t>
            </a:r>
            <a:r>
              <a:rPr lang="en-US" dirty="0" smtClean="0">
                <a:latin typeface="Consolas" pitchFamily="49" charset="0"/>
              </a:rPr>
              <a:t>else c:=0;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</a:rPr>
              <a:t>while (a&lt;1)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</a:t>
            </a:r>
            <a:r>
              <a:rPr lang="en-US" dirty="0" smtClean="0">
                <a:latin typeface="Consolas" pitchFamily="49" charset="0"/>
              </a:rPr>
              <a:t>if (a=2)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</a:t>
            </a:r>
            <a:r>
              <a:rPr lang="en-US" dirty="0" smtClean="0">
                <a:latin typeface="Consolas" pitchFamily="49" charset="0"/>
              </a:rPr>
              <a:t>while(b=1)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	</a:t>
            </a:r>
            <a:r>
              <a:rPr lang="en-US" dirty="0" smtClean="0">
                <a:latin typeface="Consolas" pitchFamily="49" charset="0"/>
              </a:rPr>
              <a:t>c:=2;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}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 }</a:t>
            </a:r>
            <a:endParaRPr lang="el-GR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2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158" y="1857364"/>
            <a:ext cx="3957638" cy="4191000"/>
          </a:xfrm>
        </p:spPr>
        <p:txBody>
          <a:bodyPr/>
          <a:lstStyle/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program exams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{ </a:t>
            </a:r>
            <a:r>
              <a:rPr lang="el-GR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b="1" dirty="0" err="1" smtClean="0">
                <a:solidFill>
                  <a:srgbClr val="008000"/>
                </a:solidFill>
                <a:latin typeface="Consolas" pitchFamily="49" charset="0"/>
              </a:rPr>
              <a:t>declareint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latin typeface="Consolas" pitchFamily="49" charset="0"/>
              </a:rPr>
              <a:t>c,a,b,t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latin typeface="Consolas" pitchFamily="49" charset="0"/>
              </a:rPr>
              <a:t>enddeclare</a:t>
            </a:r>
            <a:endParaRPr lang="el-GR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 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a:=1;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while (</a:t>
            </a:r>
            <a:r>
              <a:rPr lang="en-US" dirty="0" err="1" smtClean="0">
                <a:latin typeface="Consolas" pitchFamily="49" charset="0"/>
              </a:rPr>
              <a:t>a+b</a:t>
            </a:r>
            <a:r>
              <a:rPr lang="en-US" dirty="0" smtClean="0">
                <a:latin typeface="Consolas" pitchFamily="49" charset="0"/>
              </a:rPr>
              <a:t>&lt;1 and b&lt;5)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{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 if (t=1) c:=2;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</a:rPr>
              <a:t>else if (t=2) c:=4;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	</a:t>
            </a:r>
            <a:r>
              <a:rPr lang="en-US" dirty="0" smtClean="0">
                <a:latin typeface="Consolas" pitchFamily="49" charset="0"/>
              </a:rPr>
              <a:t>else c:=0;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</a:rPr>
              <a:t>while (a&lt;1)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</a:t>
            </a:r>
            <a:r>
              <a:rPr lang="en-US" dirty="0" smtClean="0">
                <a:latin typeface="Consolas" pitchFamily="49" charset="0"/>
              </a:rPr>
              <a:t>if (a=2)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</a:t>
            </a:r>
            <a:r>
              <a:rPr lang="en-US" dirty="0" smtClean="0">
                <a:latin typeface="Consolas" pitchFamily="49" charset="0"/>
              </a:rPr>
              <a:t>while(b=1)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	</a:t>
            </a:r>
            <a:r>
              <a:rPr lang="en-US" dirty="0" smtClean="0">
                <a:latin typeface="Consolas" pitchFamily="49" charset="0"/>
              </a:rPr>
              <a:t>c:=2;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}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 }</a:t>
            </a:r>
            <a:endParaRPr lang="el-GR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2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158" y="1857364"/>
            <a:ext cx="3957638" cy="4191000"/>
          </a:xfrm>
        </p:spPr>
        <p:txBody>
          <a:bodyPr/>
          <a:lstStyle/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program exams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{ 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declareint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c,a,b,t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enddeclare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l-GR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a:=1; </a:t>
            </a:r>
            <a:endParaRPr lang="el-GR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while (</a:t>
            </a:r>
            <a:r>
              <a:rPr lang="en-US" dirty="0" err="1" smtClean="0">
                <a:latin typeface="Consolas" pitchFamily="49" charset="0"/>
              </a:rPr>
              <a:t>a+b</a:t>
            </a:r>
            <a:r>
              <a:rPr lang="en-US" dirty="0" smtClean="0">
                <a:latin typeface="Consolas" pitchFamily="49" charset="0"/>
              </a:rPr>
              <a:t>&lt;1 and b&lt;5)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{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 if (t=1) c:=2;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</a:rPr>
              <a:t>else if (t=2) c:=4;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	</a:t>
            </a:r>
            <a:r>
              <a:rPr lang="en-US" dirty="0" smtClean="0">
                <a:latin typeface="Consolas" pitchFamily="49" charset="0"/>
              </a:rPr>
              <a:t>else c:=0;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</a:rPr>
              <a:t>while (a&lt;1)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</a:t>
            </a:r>
            <a:r>
              <a:rPr lang="en-US" dirty="0" smtClean="0">
                <a:latin typeface="Consolas" pitchFamily="49" charset="0"/>
              </a:rPr>
              <a:t>if (a=2)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</a:t>
            </a:r>
            <a:r>
              <a:rPr lang="en-US" dirty="0" smtClean="0">
                <a:latin typeface="Consolas" pitchFamily="49" charset="0"/>
              </a:rPr>
              <a:t>while(b=1)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	</a:t>
            </a:r>
            <a:r>
              <a:rPr lang="en-US" dirty="0" smtClean="0">
                <a:latin typeface="Consolas" pitchFamily="49" charset="0"/>
              </a:rPr>
              <a:t>c:=2;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}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 }</a:t>
            </a:r>
            <a:endParaRPr lang="el-GR" dirty="0">
              <a:latin typeface="Consolas" pitchFamily="49" charset="0"/>
            </a:endParaRPr>
          </a:p>
        </p:txBody>
      </p:sp>
      <p:sp>
        <p:nvSpPr>
          <p:cNvPr id="4" name="2 - Θέση περιεχομένου"/>
          <p:cNvSpPr txBox="1">
            <a:spLocks/>
          </p:cNvSpPr>
          <p:nvPr/>
        </p:nvSpPr>
        <p:spPr bwMode="auto">
          <a:xfrm>
            <a:off x="4429124" y="1857364"/>
            <a:ext cx="395763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exams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2: := 1 _ a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kumimoji="0" lang="el-G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158" y="1857364"/>
            <a:ext cx="3957638" cy="4191000"/>
          </a:xfrm>
        </p:spPr>
        <p:txBody>
          <a:bodyPr/>
          <a:lstStyle/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program ex1()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{	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b,c,g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;	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function P1(in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X,inout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Y)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{</a:t>
            </a:r>
            <a:r>
              <a:rPr lang="el-GR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Y:=Y-1;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if (X=1)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  <a:cs typeface="Courier New" pitchFamily="49" charset="0"/>
              </a:rPr>
              <a:t>		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return(X);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else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	return(P1(in X-1,inout Y));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}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c:=10;	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b:=5;	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g:=P1(in c,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inout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b);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}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l-GR" dirty="0"/>
          </a:p>
        </p:txBody>
      </p:sp>
      <p:sp>
        <p:nvSpPr>
          <p:cNvPr id="4" name="2 - Θέση περιεχομένου"/>
          <p:cNvSpPr txBox="1">
            <a:spLocks/>
          </p:cNvSpPr>
          <p:nvPr/>
        </p:nvSpPr>
        <p:spPr bwMode="auto">
          <a:xfrm>
            <a:off x="4429124" y="1857364"/>
            <a:ext cx="395763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endParaRPr kumimoji="0" lang="el-G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2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158" y="1857364"/>
            <a:ext cx="3957638" cy="4191000"/>
          </a:xfrm>
        </p:spPr>
        <p:txBody>
          <a:bodyPr/>
          <a:lstStyle/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program exams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{ 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declareint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c,a,b,t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enddeclare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 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a:=1;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b="1" dirty="0" smtClean="0">
                <a:latin typeface="Consolas" pitchFamily="49" charset="0"/>
              </a:rPr>
              <a:t>	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while (</a:t>
            </a:r>
            <a:r>
              <a:rPr lang="en-US" b="1" dirty="0" err="1" smtClean="0">
                <a:solidFill>
                  <a:srgbClr val="008000"/>
                </a:solidFill>
                <a:latin typeface="Consolas" pitchFamily="49" charset="0"/>
              </a:rPr>
              <a:t>a+b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&lt;1 </a:t>
            </a:r>
            <a:r>
              <a:rPr lang="en-US" dirty="0" smtClean="0">
                <a:latin typeface="Consolas" pitchFamily="49" charset="0"/>
              </a:rPr>
              <a:t>and b&lt;5)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{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 if (t=1) c:=2;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</a:rPr>
              <a:t>else if (t=2) c:=4;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	</a:t>
            </a:r>
            <a:r>
              <a:rPr lang="en-US" dirty="0" smtClean="0">
                <a:latin typeface="Consolas" pitchFamily="49" charset="0"/>
              </a:rPr>
              <a:t>else c:=0;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</a:rPr>
              <a:t>while (a&lt;1)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</a:t>
            </a:r>
            <a:r>
              <a:rPr lang="en-US" dirty="0" smtClean="0">
                <a:latin typeface="Consolas" pitchFamily="49" charset="0"/>
              </a:rPr>
              <a:t>if (a=2)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</a:t>
            </a:r>
            <a:r>
              <a:rPr lang="en-US" dirty="0" smtClean="0">
                <a:latin typeface="Consolas" pitchFamily="49" charset="0"/>
              </a:rPr>
              <a:t>while(b=1)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	</a:t>
            </a:r>
            <a:r>
              <a:rPr lang="en-US" dirty="0" smtClean="0">
                <a:latin typeface="Consolas" pitchFamily="49" charset="0"/>
              </a:rPr>
              <a:t>c:=2;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}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 }</a:t>
            </a:r>
            <a:endParaRPr lang="el-GR" dirty="0">
              <a:latin typeface="Consolas" pitchFamily="49" charset="0"/>
            </a:endParaRPr>
          </a:p>
        </p:txBody>
      </p:sp>
      <p:sp>
        <p:nvSpPr>
          <p:cNvPr id="4" name="2 - Θέση περιεχομένου"/>
          <p:cNvSpPr txBox="1">
            <a:spLocks/>
          </p:cNvSpPr>
          <p:nvPr/>
        </p:nvSpPr>
        <p:spPr bwMode="auto">
          <a:xfrm>
            <a:off x="4429124" y="1857364"/>
            <a:ext cx="395763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exams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2: := 1 _ a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3: + a b T_1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4: &lt; T_1 1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5: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kumimoji="0" lang="el-G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2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158" y="1857364"/>
            <a:ext cx="3957638" cy="4191000"/>
          </a:xfrm>
        </p:spPr>
        <p:txBody>
          <a:bodyPr/>
          <a:lstStyle/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program exams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{ 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declareint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c,a,b,t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enddeclare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 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a:=1;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while (</a:t>
            </a:r>
            <a:r>
              <a:rPr lang="en-US" dirty="0" err="1" smtClean="0">
                <a:latin typeface="Consolas" pitchFamily="49" charset="0"/>
              </a:rPr>
              <a:t>a+b</a:t>
            </a:r>
            <a:r>
              <a:rPr lang="en-US" dirty="0" smtClean="0">
                <a:latin typeface="Consolas" pitchFamily="49" charset="0"/>
              </a:rPr>
              <a:t>&lt;1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and b&lt;5</a:t>
            </a:r>
            <a:r>
              <a:rPr lang="en-US" dirty="0" smtClean="0">
                <a:latin typeface="Consolas" pitchFamily="49" charset="0"/>
              </a:rPr>
              <a:t>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{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 if (t=1) c:=2;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</a:rPr>
              <a:t>else if (t=2) c:=4;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	</a:t>
            </a:r>
            <a:r>
              <a:rPr lang="en-US" dirty="0" smtClean="0">
                <a:latin typeface="Consolas" pitchFamily="49" charset="0"/>
              </a:rPr>
              <a:t>else c:=0;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</a:rPr>
              <a:t>while (a&lt;1)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</a:t>
            </a:r>
            <a:r>
              <a:rPr lang="en-US" dirty="0" smtClean="0">
                <a:latin typeface="Consolas" pitchFamily="49" charset="0"/>
              </a:rPr>
              <a:t>if (a=2)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</a:t>
            </a:r>
            <a:r>
              <a:rPr lang="en-US" dirty="0" smtClean="0">
                <a:latin typeface="Consolas" pitchFamily="49" charset="0"/>
              </a:rPr>
              <a:t>while(b=1)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	</a:t>
            </a:r>
            <a:r>
              <a:rPr lang="en-US" dirty="0" smtClean="0">
                <a:latin typeface="Consolas" pitchFamily="49" charset="0"/>
              </a:rPr>
              <a:t>c:=2;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}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 }</a:t>
            </a:r>
            <a:endParaRPr lang="el-GR" dirty="0">
              <a:latin typeface="Consolas" pitchFamily="49" charset="0"/>
            </a:endParaRPr>
          </a:p>
        </p:txBody>
      </p:sp>
      <p:sp>
        <p:nvSpPr>
          <p:cNvPr id="4" name="2 - Θέση περιεχομένου"/>
          <p:cNvSpPr txBox="1">
            <a:spLocks/>
          </p:cNvSpPr>
          <p:nvPr/>
        </p:nvSpPr>
        <p:spPr bwMode="auto">
          <a:xfrm>
            <a:off x="4429124" y="1857364"/>
            <a:ext cx="395763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exams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2: := 1 _ a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3: + a b T_1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4: &lt; T_1 1 6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5: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6: &lt; b 5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7: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kumimoji="0" lang="el-G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2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158" y="1857364"/>
            <a:ext cx="3957638" cy="4191000"/>
          </a:xfrm>
        </p:spPr>
        <p:txBody>
          <a:bodyPr/>
          <a:lstStyle/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program exams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{ 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declareint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c,a,b,t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enddeclare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 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a:=1;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while (</a:t>
            </a:r>
            <a:r>
              <a:rPr lang="en-US" dirty="0" err="1" smtClean="0">
                <a:latin typeface="Consolas" pitchFamily="49" charset="0"/>
              </a:rPr>
              <a:t>a+b</a:t>
            </a:r>
            <a:r>
              <a:rPr lang="en-US" dirty="0" smtClean="0">
                <a:latin typeface="Consolas" pitchFamily="49" charset="0"/>
              </a:rPr>
              <a:t>&lt;1 and b&lt;5)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{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if (t=1) </a:t>
            </a:r>
            <a:r>
              <a:rPr lang="en-US" dirty="0" smtClean="0">
                <a:latin typeface="Consolas" pitchFamily="49" charset="0"/>
              </a:rPr>
              <a:t>c:=2;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</a:rPr>
              <a:t>else if (t=2) c:=4;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	</a:t>
            </a:r>
            <a:r>
              <a:rPr lang="en-US" dirty="0" smtClean="0">
                <a:latin typeface="Consolas" pitchFamily="49" charset="0"/>
              </a:rPr>
              <a:t>else c:=0;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</a:rPr>
              <a:t>while (a&lt;1)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</a:t>
            </a:r>
            <a:r>
              <a:rPr lang="en-US" dirty="0" smtClean="0">
                <a:latin typeface="Consolas" pitchFamily="49" charset="0"/>
              </a:rPr>
              <a:t>if (a=2)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</a:t>
            </a:r>
            <a:r>
              <a:rPr lang="en-US" dirty="0" smtClean="0">
                <a:latin typeface="Consolas" pitchFamily="49" charset="0"/>
              </a:rPr>
              <a:t>while(b=1)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	</a:t>
            </a:r>
            <a:r>
              <a:rPr lang="en-US" dirty="0" smtClean="0">
                <a:latin typeface="Consolas" pitchFamily="49" charset="0"/>
              </a:rPr>
              <a:t>c:=2;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}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 }</a:t>
            </a:r>
            <a:endParaRPr lang="el-GR" dirty="0">
              <a:latin typeface="Consolas" pitchFamily="49" charset="0"/>
            </a:endParaRPr>
          </a:p>
        </p:txBody>
      </p:sp>
      <p:sp>
        <p:nvSpPr>
          <p:cNvPr id="4" name="2 - Θέση περιεχομένου"/>
          <p:cNvSpPr txBox="1">
            <a:spLocks/>
          </p:cNvSpPr>
          <p:nvPr/>
        </p:nvSpPr>
        <p:spPr bwMode="auto">
          <a:xfrm>
            <a:off x="4429124" y="1857364"/>
            <a:ext cx="395763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exams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2: := 1 _ a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3: + a b T_1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4: &lt; T_1 1 6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5: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6: &lt; b 5 8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7: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8: = t 1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9: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kumimoji="0" lang="el-G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2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158" y="1857364"/>
            <a:ext cx="3957638" cy="4191000"/>
          </a:xfrm>
        </p:spPr>
        <p:txBody>
          <a:bodyPr/>
          <a:lstStyle/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program exams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{ 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declareint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c,a,b,t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enddeclare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 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a:=1;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while (</a:t>
            </a:r>
            <a:r>
              <a:rPr lang="en-US" dirty="0" err="1" smtClean="0">
                <a:latin typeface="Consolas" pitchFamily="49" charset="0"/>
              </a:rPr>
              <a:t>a+b</a:t>
            </a:r>
            <a:r>
              <a:rPr lang="en-US" dirty="0" smtClean="0">
                <a:latin typeface="Consolas" pitchFamily="49" charset="0"/>
              </a:rPr>
              <a:t>&lt;1 and b&lt;5)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{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if (t=1)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c:=2</a:t>
            </a:r>
            <a:r>
              <a:rPr lang="en-US" dirty="0" smtClean="0">
                <a:latin typeface="Consolas" pitchFamily="49" charset="0"/>
              </a:rPr>
              <a:t>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</a:rPr>
              <a:t>else if (t=2) c:=4;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	</a:t>
            </a:r>
            <a:r>
              <a:rPr lang="en-US" dirty="0" smtClean="0">
                <a:latin typeface="Consolas" pitchFamily="49" charset="0"/>
              </a:rPr>
              <a:t>else c:=0;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</a:rPr>
              <a:t>while (a&lt;1)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</a:t>
            </a:r>
            <a:r>
              <a:rPr lang="en-US" dirty="0" smtClean="0">
                <a:latin typeface="Consolas" pitchFamily="49" charset="0"/>
              </a:rPr>
              <a:t>if (a=2)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</a:t>
            </a:r>
            <a:r>
              <a:rPr lang="en-US" dirty="0" smtClean="0">
                <a:latin typeface="Consolas" pitchFamily="49" charset="0"/>
              </a:rPr>
              <a:t>while(b=1)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	</a:t>
            </a:r>
            <a:r>
              <a:rPr lang="en-US" dirty="0" smtClean="0">
                <a:latin typeface="Consolas" pitchFamily="49" charset="0"/>
              </a:rPr>
              <a:t>c:=2;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}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 }</a:t>
            </a:r>
            <a:endParaRPr lang="el-GR" dirty="0">
              <a:latin typeface="Consolas" pitchFamily="49" charset="0"/>
            </a:endParaRPr>
          </a:p>
        </p:txBody>
      </p:sp>
      <p:sp>
        <p:nvSpPr>
          <p:cNvPr id="4" name="2 - Θέση περιεχομένου"/>
          <p:cNvSpPr txBox="1">
            <a:spLocks/>
          </p:cNvSpPr>
          <p:nvPr/>
        </p:nvSpPr>
        <p:spPr bwMode="auto">
          <a:xfrm>
            <a:off x="4429124" y="1857364"/>
            <a:ext cx="395763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exams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2: := 1 _ a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3: + a b T_1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4: &lt; T_1 1 6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5: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6: &lt; b 5 8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7: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8: = t 1 10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9: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10: := 2 _ c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kumimoji="0" lang="el-G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2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158" y="1857364"/>
            <a:ext cx="3957638" cy="4191000"/>
          </a:xfrm>
        </p:spPr>
        <p:txBody>
          <a:bodyPr/>
          <a:lstStyle/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program exams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{ 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declareint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c,a,b,t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enddeclare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 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a:=1;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while (</a:t>
            </a:r>
            <a:r>
              <a:rPr lang="en-US" dirty="0" err="1" smtClean="0">
                <a:latin typeface="Consolas" pitchFamily="49" charset="0"/>
              </a:rPr>
              <a:t>a+b</a:t>
            </a:r>
            <a:r>
              <a:rPr lang="en-US" dirty="0" smtClean="0">
                <a:latin typeface="Consolas" pitchFamily="49" charset="0"/>
              </a:rPr>
              <a:t>&lt;1 and b&lt;5)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{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if (t=1) c:=2;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else</a:t>
            </a:r>
            <a:r>
              <a:rPr lang="en-US" dirty="0" smtClean="0">
                <a:latin typeface="Consolas" pitchFamily="49" charset="0"/>
              </a:rPr>
              <a:t> if (t=2) c:=4;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	</a:t>
            </a:r>
            <a:r>
              <a:rPr lang="en-US" dirty="0" smtClean="0">
                <a:latin typeface="Consolas" pitchFamily="49" charset="0"/>
              </a:rPr>
              <a:t>else c:=0;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</a:rPr>
              <a:t>while (a&lt;1)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</a:t>
            </a:r>
            <a:r>
              <a:rPr lang="en-US" dirty="0" smtClean="0">
                <a:latin typeface="Consolas" pitchFamily="49" charset="0"/>
              </a:rPr>
              <a:t>if (a=2)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</a:t>
            </a:r>
            <a:r>
              <a:rPr lang="en-US" dirty="0" smtClean="0">
                <a:latin typeface="Consolas" pitchFamily="49" charset="0"/>
              </a:rPr>
              <a:t>while(b=1)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	</a:t>
            </a:r>
            <a:r>
              <a:rPr lang="en-US" dirty="0" smtClean="0">
                <a:latin typeface="Consolas" pitchFamily="49" charset="0"/>
              </a:rPr>
              <a:t>c:=2;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}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 }</a:t>
            </a:r>
            <a:endParaRPr lang="el-GR" dirty="0">
              <a:latin typeface="Consolas" pitchFamily="49" charset="0"/>
            </a:endParaRPr>
          </a:p>
        </p:txBody>
      </p:sp>
      <p:sp>
        <p:nvSpPr>
          <p:cNvPr id="4" name="2 - Θέση περιεχομένου"/>
          <p:cNvSpPr txBox="1">
            <a:spLocks/>
          </p:cNvSpPr>
          <p:nvPr/>
        </p:nvSpPr>
        <p:spPr bwMode="auto">
          <a:xfrm>
            <a:off x="4429124" y="1857364"/>
            <a:ext cx="395763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exams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2: := 1 _ a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3: + a b T_1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4: &lt; T_1 1 6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5: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6: &lt; b 5 8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7: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8: = t 1 10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9: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10: := 2 _ c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11: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kumimoji="0" lang="el-G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2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158" y="1857364"/>
            <a:ext cx="3957638" cy="4191000"/>
          </a:xfrm>
        </p:spPr>
        <p:txBody>
          <a:bodyPr/>
          <a:lstStyle/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program exams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{ 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declareint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c,a,b,t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enddeclare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 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a:=1;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while (</a:t>
            </a:r>
            <a:r>
              <a:rPr lang="en-US" dirty="0" err="1" smtClean="0">
                <a:latin typeface="Consolas" pitchFamily="49" charset="0"/>
              </a:rPr>
              <a:t>a+b</a:t>
            </a:r>
            <a:r>
              <a:rPr lang="en-US" dirty="0" smtClean="0">
                <a:latin typeface="Consolas" pitchFamily="49" charset="0"/>
              </a:rPr>
              <a:t>&lt;1 and b&lt;5)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{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if (t=1) c:=2;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</a:rPr>
              <a:t>else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if (t=2) </a:t>
            </a:r>
            <a:r>
              <a:rPr lang="en-US" dirty="0" smtClean="0">
                <a:latin typeface="Consolas" pitchFamily="49" charset="0"/>
              </a:rPr>
              <a:t>c:=4;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	</a:t>
            </a:r>
            <a:r>
              <a:rPr lang="en-US" dirty="0" smtClean="0">
                <a:latin typeface="Consolas" pitchFamily="49" charset="0"/>
              </a:rPr>
              <a:t>else c:=0;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</a:rPr>
              <a:t>while (a&lt;1)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</a:t>
            </a:r>
            <a:r>
              <a:rPr lang="en-US" dirty="0" smtClean="0">
                <a:latin typeface="Consolas" pitchFamily="49" charset="0"/>
              </a:rPr>
              <a:t>if (a=2)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</a:t>
            </a:r>
            <a:r>
              <a:rPr lang="en-US" dirty="0" smtClean="0">
                <a:latin typeface="Consolas" pitchFamily="49" charset="0"/>
              </a:rPr>
              <a:t>while(b=1)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	</a:t>
            </a:r>
            <a:r>
              <a:rPr lang="en-US" dirty="0" smtClean="0">
                <a:latin typeface="Consolas" pitchFamily="49" charset="0"/>
              </a:rPr>
              <a:t>c:=2;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}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 }</a:t>
            </a:r>
            <a:endParaRPr lang="el-GR" dirty="0">
              <a:latin typeface="Consolas" pitchFamily="49" charset="0"/>
            </a:endParaRPr>
          </a:p>
        </p:txBody>
      </p:sp>
      <p:sp>
        <p:nvSpPr>
          <p:cNvPr id="4" name="2 - Θέση περιεχομένου"/>
          <p:cNvSpPr txBox="1">
            <a:spLocks/>
          </p:cNvSpPr>
          <p:nvPr/>
        </p:nvSpPr>
        <p:spPr bwMode="auto">
          <a:xfrm>
            <a:off x="4429124" y="1857364"/>
            <a:ext cx="395763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exams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2: := 1 _ a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3: + a b T_1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4: &lt; T_1 1 6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5: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6: &lt; b 5 8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7: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8: = t 1 10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9: jump _ _ 1</a:t>
            </a:r>
            <a:r>
              <a:rPr lang="el-G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</a:t>
            </a: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10: := 2 _ c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11: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12: = t 2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13: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kumimoji="0" lang="el-G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2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158" y="1857364"/>
            <a:ext cx="3957638" cy="4191000"/>
          </a:xfrm>
        </p:spPr>
        <p:txBody>
          <a:bodyPr/>
          <a:lstStyle/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program exams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{ 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declareint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c,a,b,t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enddeclare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 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a:=1;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while (</a:t>
            </a:r>
            <a:r>
              <a:rPr lang="en-US" dirty="0" err="1" smtClean="0">
                <a:latin typeface="Consolas" pitchFamily="49" charset="0"/>
              </a:rPr>
              <a:t>a+b</a:t>
            </a:r>
            <a:r>
              <a:rPr lang="en-US" dirty="0" smtClean="0">
                <a:latin typeface="Consolas" pitchFamily="49" charset="0"/>
              </a:rPr>
              <a:t>&lt;1 and b&lt;5)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{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if (t=1) c:=2;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</a:rPr>
              <a:t>else if (t=2)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c:=4</a:t>
            </a:r>
            <a:r>
              <a:rPr lang="en-US" dirty="0" smtClean="0">
                <a:latin typeface="Consolas" pitchFamily="49" charset="0"/>
              </a:rPr>
              <a:t>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	</a:t>
            </a:r>
            <a:r>
              <a:rPr lang="en-US" dirty="0" smtClean="0">
                <a:latin typeface="Consolas" pitchFamily="49" charset="0"/>
              </a:rPr>
              <a:t>else c:=0;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</a:rPr>
              <a:t>while (a&lt;1)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</a:t>
            </a:r>
            <a:r>
              <a:rPr lang="en-US" dirty="0" smtClean="0">
                <a:latin typeface="Consolas" pitchFamily="49" charset="0"/>
              </a:rPr>
              <a:t>if (a=2)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</a:t>
            </a:r>
            <a:r>
              <a:rPr lang="en-US" dirty="0" smtClean="0">
                <a:latin typeface="Consolas" pitchFamily="49" charset="0"/>
              </a:rPr>
              <a:t>while(b=1)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	</a:t>
            </a:r>
            <a:r>
              <a:rPr lang="en-US" dirty="0" smtClean="0">
                <a:latin typeface="Consolas" pitchFamily="49" charset="0"/>
              </a:rPr>
              <a:t>c:=2;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}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 }</a:t>
            </a:r>
            <a:endParaRPr lang="el-GR" dirty="0">
              <a:latin typeface="Consolas" pitchFamily="49" charset="0"/>
            </a:endParaRPr>
          </a:p>
        </p:txBody>
      </p:sp>
      <p:sp>
        <p:nvSpPr>
          <p:cNvPr id="4" name="2 - Θέση περιεχομένου"/>
          <p:cNvSpPr txBox="1">
            <a:spLocks/>
          </p:cNvSpPr>
          <p:nvPr/>
        </p:nvSpPr>
        <p:spPr bwMode="auto">
          <a:xfrm>
            <a:off x="4429124" y="1857364"/>
            <a:ext cx="395763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exams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2: := 1 _ a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3: + a b T_1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4: &lt; T_1 1 6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5: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6: &lt; b 5 8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7: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8: = t 1 10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9: jump _ _ 1</a:t>
            </a:r>
            <a:r>
              <a:rPr lang="el-G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</a:t>
            </a: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10: := 2 _ c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11: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12: = t 2 14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13: jump _ _ _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14: := c _ 4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kumimoji="0" lang="el-G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2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158" y="1857364"/>
            <a:ext cx="3957638" cy="4191000"/>
          </a:xfrm>
        </p:spPr>
        <p:txBody>
          <a:bodyPr/>
          <a:lstStyle/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program exams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{ 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declareint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c,a,b,t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enddeclare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 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a:=1;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while (</a:t>
            </a:r>
            <a:r>
              <a:rPr lang="en-US" dirty="0" err="1" smtClean="0">
                <a:latin typeface="Consolas" pitchFamily="49" charset="0"/>
              </a:rPr>
              <a:t>a+b</a:t>
            </a:r>
            <a:r>
              <a:rPr lang="en-US" dirty="0" smtClean="0">
                <a:latin typeface="Consolas" pitchFamily="49" charset="0"/>
              </a:rPr>
              <a:t>&lt;1 and b&lt;5)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{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if (t=1) c:=2;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</a:rPr>
              <a:t>else if (t=2) c:=4;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	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else</a:t>
            </a:r>
            <a:r>
              <a:rPr lang="en-US" dirty="0" smtClean="0">
                <a:latin typeface="Consolas" pitchFamily="49" charset="0"/>
              </a:rPr>
              <a:t> c:=0;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</a:rPr>
              <a:t>while (a&lt;1)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</a:t>
            </a:r>
            <a:r>
              <a:rPr lang="en-US" dirty="0" smtClean="0">
                <a:latin typeface="Consolas" pitchFamily="49" charset="0"/>
              </a:rPr>
              <a:t>if (a=2)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</a:t>
            </a:r>
            <a:r>
              <a:rPr lang="en-US" dirty="0" smtClean="0">
                <a:latin typeface="Consolas" pitchFamily="49" charset="0"/>
              </a:rPr>
              <a:t>while(b=1)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	</a:t>
            </a:r>
            <a:r>
              <a:rPr lang="en-US" dirty="0" smtClean="0">
                <a:latin typeface="Consolas" pitchFamily="49" charset="0"/>
              </a:rPr>
              <a:t>c:=2;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}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 }</a:t>
            </a:r>
            <a:endParaRPr lang="el-GR" dirty="0">
              <a:latin typeface="Consolas" pitchFamily="49" charset="0"/>
            </a:endParaRPr>
          </a:p>
        </p:txBody>
      </p:sp>
      <p:sp>
        <p:nvSpPr>
          <p:cNvPr id="4" name="2 - Θέση περιεχομένου"/>
          <p:cNvSpPr txBox="1">
            <a:spLocks/>
          </p:cNvSpPr>
          <p:nvPr/>
        </p:nvSpPr>
        <p:spPr bwMode="auto">
          <a:xfrm>
            <a:off x="4429124" y="1857364"/>
            <a:ext cx="3957638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exams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2: := 1 _ a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3: + a b T_1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4: &lt; T_1 1 6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5: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6: &lt; b 5 8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7: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8: = t 1 10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9: jump _ _ 1</a:t>
            </a:r>
            <a:r>
              <a:rPr lang="el-G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</a:t>
            </a: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10: := 2 _ c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11: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12: = t 2 14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13: jump _ _ _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14: := c _ 4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15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kumimoji="0" lang="el-G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2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158" y="1857364"/>
            <a:ext cx="3957638" cy="4191000"/>
          </a:xfrm>
        </p:spPr>
        <p:txBody>
          <a:bodyPr/>
          <a:lstStyle/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program exams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{ 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declareint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c,a,b,t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enddeclare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 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a:=1;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while (</a:t>
            </a:r>
            <a:r>
              <a:rPr lang="en-US" dirty="0" err="1" smtClean="0">
                <a:latin typeface="Consolas" pitchFamily="49" charset="0"/>
              </a:rPr>
              <a:t>a+b</a:t>
            </a:r>
            <a:r>
              <a:rPr lang="en-US" dirty="0" smtClean="0">
                <a:latin typeface="Consolas" pitchFamily="49" charset="0"/>
              </a:rPr>
              <a:t>&lt;1 and b&lt;5)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{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if (t=1) c:=2;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</a:rPr>
              <a:t>else if (t=2) c:=4;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	</a:t>
            </a:r>
            <a:r>
              <a:rPr lang="en-US" dirty="0" smtClean="0">
                <a:latin typeface="Consolas" pitchFamily="49" charset="0"/>
              </a:rPr>
              <a:t>else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c:=0</a:t>
            </a:r>
            <a:r>
              <a:rPr lang="en-US" b="1" dirty="0" smtClean="0">
                <a:latin typeface="Consolas" pitchFamily="49" charset="0"/>
              </a:rPr>
              <a:t>; </a:t>
            </a:r>
            <a:endParaRPr lang="el-GR" b="1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</a:rPr>
              <a:t>while (a&lt;1)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</a:t>
            </a:r>
            <a:r>
              <a:rPr lang="en-US" dirty="0" smtClean="0">
                <a:latin typeface="Consolas" pitchFamily="49" charset="0"/>
              </a:rPr>
              <a:t>if (a=2)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</a:t>
            </a:r>
            <a:r>
              <a:rPr lang="en-US" dirty="0" smtClean="0">
                <a:latin typeface="Consolas" pitchFamily="49" charset="0"/>
              </a:rPr>
              <a:t>while(b=1)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	</a:t>
            </a:r>
            <a:r>
              <a:rPr lang="en-US" dirty="0" smtClean="0">
                <a:latin typeface="Consolas" pitchFamily="49" charset="0"/>
              </a:rPr>
              <a:t>c:=2;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}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 }</a:t>
            </a:r>
            <a:endParaRPr lang="el-GR" dirty="0">
              <a:latin typeface="Consolas" pitchFamily="49" charset="0"/>
            </a:endParaRPr>
          </a:p>
        </p:txBody>
      </p:sp>
      <p:sp>
        <p:nvSpPr>
          <p:cNvPr id="4" name="2 - Θέση περιεχομένου"/>
          <p:cNvSpPr txBox="1">
            <a:spLocks/>
          </p:cNvSpPr>
          <p:nvPr/>
        </p:nvSpPr>
        <p:spPr bwMode="auto">
          <a:xfrm>
            <a:off x="4429124" y="1857364"/>
            <a:ext cx="395763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exams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2: := 1 _ a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3: + a b T_1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4: &lt; T_1 1 6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5: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6: &lt; b 5 8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7: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8: = t 1 10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9: jump _ _ 1</a:t>
            </a:r>
            <a:r>
              <a:rPr lang="el-G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</a:t>
            </a: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10: := 2 _ c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11: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12: = t 2 14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13: jump _ _ 1</a:t>
            </a:r>
            <a:r>
              <a:rPr lang="el-G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6</a:t>
            </a: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14: := c _ 4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15 jump _ _ _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16 := 0 _ c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kumimoji="0" lang="el-G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2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158" y="1857364"/>
            <a:ext cx="3957638" cy="4191000"/>
          </a:xfrm>
        </p:spPr>
        <p:txBody>
          <a:bodyPr/>
          <a:lstStyle/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program exams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{ 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declareint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c,a,b,t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enddeclare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 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a:=1;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while (</a:t>
            </a:r>
            <a:r>
              <a:rPr lang="en-US" dirty="0" err="1" smtClean="0">
                <a:latin typeface="Consolas" pitchFamily="49" charset="0"/>
              </a:rPr>
              <a:t>a+b</a:t>
            </a:r>
            <a:r>
              <a:rPr lang="en-US" dirty="0" smtClean="0">
                <a:latin typeface="Consolas" pitchFamily="49" charset="0"/>
              </a:rPr>
              <a:t>&lt;1 and b&lt;5)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{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if (t=1) c:=2;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</a:rPr>
              <a:t>else if (t=2) c:=4;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	</a:t>
            </a:r>
            <a:r>
              <a:rPr lang="en-US" dirty="0" smtClean="0">
                <a:latin typeface="Consolas" pitchFamily="49" charset="0"/>
              </a:rPr>
              <a:t>else c:=0;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while (a&lt;1) </a:t>
            </a:r>
            <a:endParaRPr lang="el-GR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</a:t>
            </a:r>
            <a:r>
              <a:rPr lang="en-US" dirty="0" smtClean="0">
                <a:latin typeface="Consolas" pitchFamily="49" charset="0"/>
              </a:rPr>
              <a:t>if (a=2)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</a:t>
            </a:r>
            <a:r>
              <a:rPr lang="en-US" dirty="0" smtClean="0">
                <a:latin typeface="Consolas" pitchFamily="49" charset="0"/>
              </a:rPr>
              <a:t>while(b=1)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	</a:t>
            </a:r>
            <a:r>
              <a:rPr lang="en-US" dirty="0" smtClean="0">
                <a:latin typeface="Consolas" pitchFamily="49" charset="0"/>
              </a:rPr>
              <a:t>c:=2;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}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 }</a:t>
            </a:r>
            <a:endParaRPr lang="el-GR" dirty="0">
              <a:latin typeface="Consolas" pitchFamily="49" charset="0"/>
            </a:endParaRPr>
          </a:p>
        </p:txBody>
      </p:sp>
      <p:sp>
        <p:nvSpPr>
          <p:cNvPr id="5" name="2 - Θέση περιεχομένου"/>
          <p:cNvSpPr txBox="1">
            <a:spLocks/>
          </p:cNvSpPr>
          <p:nvPr/>
        </p:nvSpPr>
        <p:spPr bwMode="auto">
          <a:xfrm>
            <a:off x="4214810" y="285728"/>
            <a:ext cx="3000396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exams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2: := 1 _ a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3: + a b T_1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4: &lt; T_1 1 6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5: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6: &lt; b 5 8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7: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8: = t 1 10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9: jump _ _ 1</a:t>
            </a:r>
            <a:r>
              <a:rPr lang="el-G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</a:t>
            </a: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10: := 2 _ c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11: jump _ _ 17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12: = t 2 14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13: jump _ _ 1</a:t>
            </a:r>
            <a:r>
              <a:rPr lang="el-G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6</a:t>
            </a: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14: := c _ 4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15 jump _ _ 17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16 := 0 _ c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kumimoji="0" lang="el-G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2 - Θέση περιεχομένου"/>
          <p:cNvSpPr txBox="1">
            <a:spLocks/>
          </p:cNvSpPr>
          <p:nvPr/>
        </p:nvSpPr>
        <p:spPr bwMode="auto">
          <a:xfrm>
            <a:off x="6286512" y="1785926"/>
            <a:ext cx="250033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17: &lt; a 1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18: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kumimoji="0" lang="el-G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158" y="1857364"/>
            <a:ext cx="3957638" cy="4191000"/>
          </a:xfrm>
        </p:spPr>
        <p:txBody>
          <a:bodyPr/>
          <a:lstStyle/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program ex1()</a:t>
            </a:r>
            <a:endParaRPr lang="el-GR" b="1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{	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b,c,g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;	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function P1(in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X,inout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Y)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{</a:t>
            </a:r>
            <a:r>
              <a:rPr lang="el-GR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Y:=Y-1;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if (X=1)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  <a:cs typeface="Courier New" pitchFamily="49" charset="0"/>
              </a:rPr>
              <a:t>		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return(X);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else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	return(P1(in X-1,inout Y));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}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c:=10;	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b:=5;	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g:=P1(in c,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inout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b);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}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l-GR" dirty="0"/>
          </a:p>
        </p:txBody>
      </p:sp>
      <p:sp>
        <p:nvSpPr>
          <p:cNvPr id="4" name="2 - Θέση περιεχομένου"/>
          <p:cNvSpPr txBox="1">
            <a:spLocks/>
          </p:cNvSpPr>
          <p:nvPr/>
        </p:nvSpPr>
        <p:spPr bwMode="auto">
          <a:xfrm>
            <a:off x="4429124" y="1857364"/>
            <a:ext cx="395763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kumimoji="0" lang="el-G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2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158" y="1857364"/>
            <a:ext cx="3957638" cy="4191000"/>
          </a:xfrm>
        </p:spPr>
        <p:txBody>
          <a:bodyPr/>
          <a:lstStyle/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program exams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{ 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declareint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c,a,b,t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enddeclare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 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a:=1;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while (</a:t>
            </a:r>
            <a:r>
              <a:rPr lang="en-US" dirty="0" err="1" smtClean="0">
                <a:latin typeface="Consolas" pitchFamily="49" charset="0"/>
              </a:rPr>
              <a:t>a+b</a:t>
            </a:r>
            <a:r>
              <a:rPr lang="en-US" dirty="0" smtClean="0">
                <a:latin typeface="Consolas" pitchFamily="49" charset="0"/>
              </a:rPr>
              <a:t>&lt;1 and b&lt;5)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{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if (t=1) c:=2;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</a:rPr>
              <a:t>else if (t=2) c:=4;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	</a:t>
            </a:r>
            <a:r>
              <a:rPr lang="en-US" dirty="0" smtClean="0">
                <a:latin typeface="Consolas" pitchFamily="49" charset="0"/>
              </a:rPr>
              <a:t>else c:=0;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</a:rPr>
              <a:t>while (a&lt;1)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if (a=2) </a:t>
            </a:r>
            <a:endParaRPr lang="el-GR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</a:t>
            </a:r>
            <a:r>
              <a:rPr lang="en-US" dirty="0" smtClean="0">
                <a:latin typeface="Consolas" pitchFamily="49" charset="0"/>
              </a:rPr>
              <a:t>while(b=1)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	</a:t>
            </a:r>
            <a:r>
              <a:rPr lang="en-US" dirty="0" smtClean="0">
                <a:latin typeface="Consolas" pitchFamily="49" charset="0"/>
              </a:rPr>
              <a:t>c:=2;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}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 }</a:t>
            </a:r>
            <a:endParaRPr lang="el-GR" dirty="0">
              <a:latin typeface="Consolas" pitchFamily="49" charset="0"/>
            </a:endParaRPr>
          </a:p>
        </p:txBody>
      </p:sp>
      <p:sp>
        <p:nvSpPr>
          <p:cNvPr id="5" name="2 - Θέση περιεχομένου"/>
          <p:cNvSpPr txBox="1">
            <a:spLocks/>
          </p:cNvSpPr>
          <p:nvPr/>
        </p:nvSpPr>
        <p:spPr bwMode="auto">
          <a:xfrm>
            <a:off x="4214810" y="285728"/>
            <a:ext cx="3000396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exams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2: := 1 _ a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3: + a b T_1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4: &lt; T_1 1 6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5: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6: &lt; b 5 8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7: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8: = t 1 10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9: jump _ _ 1</a:t>
            </a:r>
            <a:r>
              <a:rPr lang="el-G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</a:t>
            </a: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10: := 2 _ c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11: jump _ _ 17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12: = t 2 14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13: jump _ _ 1</a:t>
            </a:r>
            <a:r>
              <a:rPr lang="el-G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6</a:t>
            </a: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14: := c _ 4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15 jump _ _ 17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16 := 0 _ c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kumimoji="0" lang="el-G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2 - Θέση περιεχομένου"/>
          <p:cNvSpPr txBox="1">
            <a:spLocks/>
          </p:cNvSpPr>
          <p:nvPr/>
        </p:nvSpPr>
        <p:spPr bwMode="auto">
          <a:xfrm>
            <a:off x="6286512" y="1785926"/>
            <a:ext cx="250033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17: &lt; a 1 19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18: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19: = a 2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20: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kumimoji="0" lang="el-G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2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158" y="1857364"/>
            <a:ext cx="3957638" cy="4191000"/>
          </a:xfrm>
        </p:spPr>
        <p:txBody>
          <a:bodyPr/>
          <a:lstStyle/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program exams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{ 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declareint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c,a,b,t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enddeclare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 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a:=1;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while (</a:t>
            </a:r>
            <a:r>
              <a:rPr lang="en-US" dirty="0" err="1" smtClean="0">
                <a:latin typeface="Consolas" pitchFamily="49" charset="0"/>
              </a:rPr>
              <a:t>a+b</a:t>
            </a:r>
            <a:r>
              <a:rPr lang="en-US" dirty="0" smtClean="0">
                <a:latin typeface="Consolas" pitchFamily="49" charset="0"/>
              </a:rPr>
              <a:t>&lt;1 and b&lt;5)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{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if (t=1) c:=2;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</a:rPr>
              <a:t>else if (t=2) c:=4;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	</a:t>
            </a:r>
            <a:r>
              <a:rPr lang="en-US" dirty="0" smtClean="0">
                <a:latin typeface="Consolas" pitchFamily="49" charset="0"/>
              </a:rPr>
              <a:t>else c:=0;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</a:rPr>
              <a:t>while (a&lt;1)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</a:t>
            </a:r>
            <a:r>
              <a:rPr lang="en-US" dirty="0" smtClean="0">
                <a:latin typeface="Consolas" pitchFamily="49" charset="0"/>
              </a:rPr>
              <a:t>if (a=2)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b="1" dirty="0" smtClean="0">
                <a:latin typeface="Consolas" pitchFamily="49" charset="0"/>
              </a:rPr>
              <a:t>				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while(b=1) </a:t>
            </a:r>
            <a:endParaRPr lang="el-GR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	</a:t>
            </a:r>
            <a:r>
              <a:rPr lang="en-US" dirty="0" smtClean="0">
                <a:latin typeface="Consolas" pitchFamily="49" charset="0"/>
              </a:rPr>
              <a:t>c:=2;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}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 }</a:t>
            </a:r>
            <a:endParaRPr lang="el-GR" dirty="0">
              <a:latin typeface="Consolas" pitchFamily="49" charset="0"/>
            </a:endParaRPr>
          </a:p>
        </p:txBody>
      </p:sp>
      <p:sp>
        <p:nvSpPr>
          <p:cNvPr id="5" name="2 - Θέση περιεχομένου"/>
          <p:cNvSpPr txBox="1">
            <a:spLocks/>
          </p:cNvSpPr>
          <p:nvPr/>
        </p:nvSpPr>
        <p:spPr bwMode="auto">
          <a:xfrm>
            <a:off x="4214810" y="285728"/>
            <a:ext cx="3000396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exams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2: := 1 _ a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3: + a b T_1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4: &lt; T_1 1 6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5: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6: &lt; b 5 8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7: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8: = t 1 10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9: jump _ _ 1</a:t>
            </a:r>
            <a:r>
              <a:rPr lang="el-G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</a:t>
            </a: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10: := 2 _ c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11: jump _ _ 17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12: = t 2 14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13: jump _ _ 1</a:t>
            </a:r>
            <a:r>
              <a:rPr lang="el-G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6</a:t>
            </a: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14: := c _ 4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15 jump _ _ 17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16 := 0 _ c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kumimoji="0" lang="el-G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2 - Θέση περιεχομένου"/>
          <p:cNvSpPr txBox="1">
            <a:spLocks/>
          </p:cNvSpPr>
          <p:nvPr/>
        </p:nvSpPr>
        <p:spPr bwMode="auto">
          <a:xfrm>
            <a:off x="6286512" y="1785926"/>
            <a:ext cx="250033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17: &lt; a 1 19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18: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19: = a 2 21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20: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21: = b 1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22: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kumimoji="0" lang="el-G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2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158" y="1857364"/>
            <a:ext cx="3957638" cy="4191000"/>
          </a:xfrm>
        </p:spPr>
        <p:txBody>
          <a:bodyPr/>
          <a:lstStyle/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program exams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{ 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declareint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c,a,b,t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enddeclare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 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a:=1;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while (</a:t>
            </a:r>
            <a:r>
              <a:rPr lang="en-US" dirty="0" err="1" smtClean="0">
                <a:latin typeface="Consolas" pitchFamily="49" charset="0"/>
              </a:rPr>
              <a:t>a+b</a:t>
            </a:r>
            <a:r>
              <a:rPr lang="en-US" dirty="0" smtClean="0">
                <a:latin typeface="Consolas" pitchFamily="49" charset="0"/>
              </a:rPr>
              <a:t>&lt;1 and b&lt;5)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{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if (t=1) c:=2;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</a:rPr>
              <a:t>else if (t=2) c:=4;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	</a:t>
            </a:r>
            <a:r>
              <a:rPr lang="en-US" dirty="0" smtClean="0">
                <a:latin typeface="Consolas" pitchFamily="49" charset="0"/>
              </a:rPr>
              <a:t>else c:=0;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</a:rPr>
              <a:t>while (a&lt;1)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</a:t>
            </a:r>
            <a:r>
              <a:rPr lang="en-US" dirty="0" smtClean="0">
                <a:latin typeface="Consolas" pitchFamily="49" charset="0"/>
              </a:rPr>
              <a:t>if (a=2)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</a:t>
            </a:r>
            <a:r>
              <a:rPr lang="en-US" dirty="0" smtClean="0">
                <a:latin typeface="Consolas" pitchFamily="49" charset="0"/>
              </a:rPr>
              <a:t>while(b=1)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b="1" dirty="0" smtClean="0">
                <a:latin typeface="Consolas" pitchFamily="49" charset="0"/>
              </a:rPr>
              <a:t>				</a:t>
            </a:r>
            <a:r>
              <a:rPr lang="el-GR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c:=2; </a:t>
            </a:r>
            <a:endParaRPr lang="el-GR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}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 }</a:t>
            </a:r>
            <a:endParaRPr lang="el-GR" dirty="0">
              <a:latin typeface="Consolas" pitchFamily="49" charset="0"/>
            </a:endParaRPr>
          </a:p>
        </p:txBody>
      </p:sp>
      <p:sp>
        <p:nvSpPr>
          <p:cNvPr id="5" name="2 - Θέση περιεχομένου"/>
          <p:cNvSpPr txBox="1">
            <a:spLocks/>
          </p:cNvSpPr>
          <p:nvPr/>
        </p:nvSpPr>
        <p:spPr bwMode="auto">
          <a:xfrm>
            <a:off x="4214810" y="285728"/>
            <a:ext cx="3000396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exams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2: := 1 _ a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3: + a b T_1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4: &lt; T_1 1 6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5: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6: &lt; b 5 8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7: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8: = t 1 10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9: jump _ _ 1</a:t>
            </a:r>
            <a:r>
              <a:rPr lang="el-G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</a:t>
            </a: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10: := 2 _ c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11: jump _ _ 17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12: = t 2 14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13: jump _ _ 1</a:t>
            </a:r>
            <a:r>
              <a:rPr lang="el-G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6</a:t>
            </a: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14: := c _ 4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15 jump _ _ 17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16 := 0 _ c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kumimoji="0" lang="el-G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2 - Θέση περιεχομένου"/>
          <p:cNvSpPr txBox="1">
            <a:spLocks/>
          </p:cNvSpPr>
          <p:nvPr/>
        </p:nvSpPr>
        <p:spPr bwMode="auto">
          <a:xfrm>
            <a:off x="6286512" y="1785926"/>
            <a:ext cx="250033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17: &lt; a 1 19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18: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19: = a 2 21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20: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21: = b 1 23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22: jump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23: := 2 _ c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kumimoji="0" lang="el-G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2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158" y="1857364"/>
            <a:ext cx="3957638" cy="4191000"/>
          </a:xfrm>
        </p:spPr>
        <p:txBody>
          <a:bodyPr/>
          <a:lstStyle/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program exams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{ 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declareint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c,a,b,t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enddeclare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 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a:=1;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while (</a:t>
            </a:r>
            <a:r>
              <a:rPr lang="en-US" dirty="0" err="1" smtClean="0">
                <a:latin typeface="Consolas" pitchFamily="49" charset="0"/>
              </a:rPr>
              <a:t>a+b</a:t>
            </a:r>
            <a:r>
              <a:rPr lang="en-US" dirty="0" smtClean="0">
                <a:latin typeface="Consolas" pitchFamily="49" charset="0"/>
              </a:rPr>
              <a:t>&lt;1 and b&lt;5)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{</a:t>
            </a:r>
            <a:r>
              <a:rPr lang="el-GR" dirty="0" smtClean="0">
                <a:latin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if (t=1) c:=2;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</a:rPr>
              <a:t>else if (t=2) c:=4;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	</a:t>
            </a:r>
            <a:r>
              <a:rPr lang="en-US" dirty="0" smtClean="0">
                <a:latin typeface="Consolas" pitchFamily="49" charset="0"/>
              </a:rPr>
              <a:t>else c:=0;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</a:rPr>
              <a:t>while (a&lt;1)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</a:t>
            </a:r>
            <a:r>
              <a:rPr lang="en-US" dirty="0" smtClean="0">
                <a:latin typeface="Consolas" pitchFamily="49" charset="0"/>
              </a:rPr>
              <a:t>if (a=2)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</a:t>
            </a:r>
            <a:r>
              <a:rPr lang="en-US" dirty="0" smtClean="0">
                <a:latin typeface="Consolas" pitchFamily="49" charset="0"/>
              </a:rPr>
              <a:t>while(b=1)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				</a:t>
            </a:r>
            <a:r>
              <a:rPr lang="en-US" dirty="0" smtClean="0">
                <a:latin typeface="Consolas" pitchFamily="49" charset="0"/>
              </a:rPr>
              <a:t>c:=2;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}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 }</a:t>
            </a:r>
            <a:endParaRPr lang="el-GR" dirty="0">
              <a:latin typeface="Consolas" pitchFamily="49" charset="0"/>
            </a:endParaRPr>
          </a:p>
        </p:txBody>
      </p:sp>
      <p:sp>
        <p:nvSpPr>
          <p:cNvPr id="5" name="2 - Θέση περιεχομένου"/>
          <p:cNvSpPr txBox="1">
            <a:spLocks/>
          </p:cNvSpPr>
          <p:nvPr/>
        </p:nvSpPr>
        <p:spPr bwMode="auto">
          <a:xfrm>
            <a:off x="4214810" y="285728"/>
            <a:ext cx="3000396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exams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2: := 1 _ a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3: + a b T_1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4: &lt; T_1 1 6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5: jump _ _ 28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6: &lt; b 5 8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7: jump _ _ 28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8: = t 1 10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9: jump _ _ 1</a:t>
            </a:r>
            <a:r>
              <a:rPr lang="el-G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</a:t>
            </a: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10: := 2 _ c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11: jump _ _ 17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12: = t 2 14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13: jump _ _ 1</a:t>
            </a:r>
            <a:r>
              <a:rPr lang="el-G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6</a:t>
            </a: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14: := c _ 4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15 jump _ _ 17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16 := 0 _ c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kumimoji="0" lang="el-G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2 - Θέση περιεχομένου"/>
          <p:cNvSpPr txBox="1">
            <a:spLocks/>
          </p:cNvSpPr>
          <p:nvPr/>
        </p:nvSpPr>
        <p:spPr bwMode="auto">
          <a:xfrm>
            <a:off x="6286512" y="1785926"/>
            <a:ext cx="285748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17: &lt; a 1 19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18: jump _ _ 27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19: = a 2 21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20: jump _ _ 26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21: = b 1 23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22: jump _ _ 25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23: := 2 _ c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24: jump _ _ 21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25: jump _ _ 26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26: jump _ _ 17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27: jump _ _ 3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28: halt _ _ 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29: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end_block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exams _ _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kumimoji="0" lang="el-G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71472" y="2071678"/>
            <a:ext cx="3286148" cy="857256"/>
          </a:xfrm>
        </p:spPr>
        <p:txBody>
          <a:bodyPr/>
          <a:lstStyle/>
          <a:p>
            <a:r>
              <a:rPr lang="el-GR" dirty="0" smtClean="0"/>
              <a:t>Παράδειγμα 2</a:t>
            </a:r>
            <a:br>
              <a:rPr lang="el-GR" dirty="0" smtClean="0"/>
            </a:br>
            <a:r>
              <a:rPr lang="el-GR" dirty="0" smtClean="0"/>
              <a:t>Ισοδύναμο σε </a:t>
            </a:r>
            <a:r>
              <a:rPr lang="en-US" dirty="0" smtClean="0"/>
              <a:t>C</a:t>
            </a:r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0" y="116793"/>
            <a:ext cx="5019683" cy="6598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3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158" y="1857364"/>
            <a:ext cx="3957638" cy="4191000"/>
          </a:xfrm>
        </p:spPr>
        <p:txBody>
          <a:bodyPr/>
          <a:lstStyle/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program max()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{ </a:t>
            </a:r>
            <a:r>
              <a:rPr lang="el-GR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a,b,c,d,e</a:t>
            </a:r>
            <a:r>
              <a:rPr lang="en-US" dirty="0" smtClean="0">
                <a:latin typeface="Consolas" pitchFamily="49" charset="0"/>
              </a:rPr>
              <a:t>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</a:rPr>
              <a:t>function max(in x, in y)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</a:rPr>
              <a:t>{</a:t>
            </a:r>
            <a:r>
              <a:rPr lang="el-GR" dirty="0" smtClean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l-GR" dirty="0" smtClean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if (x&gt;y)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           </a:t>
            </a:r>
            <a:r>
              <a:rPr lang="en-US" dirty="0" smtClean="0">
                <a:latin typeface="Consolas" pitchFamily="49" charset="0"/>
              </a:rPr>
              <a:t>return(x);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        </a:t>
            </a:r>
            <a:r>
              <a:rPr lang="en-US" dirty="0" smtClean="0">
                <a:latin typeface="Consolas" pitchFamily="49" charset="0"/>
              </a:rPr>
              <a:t>else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           </a:t>
            </a:r>
            <a:r>
              <a:rPr lang="en-US" dirty="0" smtClean="0">
                <a:latin typeface="Consolas" pitchFamily="49" charset="0"/>
              </a:rPr>
              <a:t>return(y);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</a:rPr>
              <a:t>}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</a:rPr>
              <a:t>e:=max(in max(in a, in b),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           </a:t>
            </a:r>
            <a:r>
              <a:rPr lang="en-US" dirty="0" smtClean="0">
                <a:latin typeface="Consolas" pitchFamily="49" charset="0"/>
              </a:rPr>
              <a:t>in max(in c, in d));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} </a:t>
            </a:r>
            <a:br>
              <a:rPr lang="en-US" dirty="0" smtClean="0">
                <a:latin typeface="Consolas" pitchFamily="49" charset="0"/>
              </a:rPr>
            </a:br>
            <a:endParaRPr lang="el-GR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3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158" y="1857364"/>
            <a:ext cx="3957638" cy="4191000"/>
          </a:xfrm>
        </p:spPr>
        <p:txBody>
          <a:bodyPr/>
          <a:lstStyle/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program max()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{ </a:t>
            </a:r>
            <a:r>
              <a:rPr lang="el-GR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a,b,c,d,e</a:t>
            </a:r>
            <a:r>
              <a:rPr lang="en-US" dirty="0" smtClean="0">
                <a:latin typeface="Consolas" pitchFamily="49" charset="0"/>
              </a:rPr>
              <a:t>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   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function max(in x, in y) </a:t>
            </a:r>
            <a:endParaRPr lang="el-GR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{</a:t>
            </a:r>
            <a:r>
              <a:rPr lang="el-GR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l-GR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if (x&gt;y)</a:t>
            </a:r>
            <a:endParaRPr lang="el-GR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b="1" dirty="0" smtClean="0">
                <a:solidFill>
                  <a:srgbClr val="008000"/>
                </a:solidFill>
                <a:latin typeface="Consolas" pitchFamily="49" charset="0"/>
              </a:rPr>
              <a:t>          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return(x);</a:t>
            </a:r>
            <a:endParaRPr lang="el-GR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b="1" dirty="0" smtClean="0">
                <a:solidFill>
                  <a:srgbClr val="008000"/>
                </a:solidFill>
                <a:latin typeface="Consolas" pitchFamily="49" charset="0"/>
              </a:rPr>
              <a:t>       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else</a:t>
            </a:r>
            <a:endParaRPr lang="el-GR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b="1" dirty="0" smtClean="0">
                <a:solidFill>
                  <a:srgbClr val="008000"/>
                </a:solidFill>
                <a:latin typeface="Consolas" pitchFamily="49" charset="0"/>
              </a:rPr>
              <a:t>          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return(y);</a:t>
            </a:r>
            <a:endParaRPr lang="el-GR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} </a:t>
            </a:r>
            <a:endParaRPr lang="el-GR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</a:rPr>
              <a:t>e:=max(in max(in a, in b),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           </a:t>
            </a:r>
            <a:r>
              <a:rPr lang="en-US" dirty="0" smtClean="0">
                <a:latin typeface="Consolas" pitchFamily="49" charset="0"/>
              </a:rPr>
              <a:t>in max(in c, in d));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} </a:t>
            </a:r>
            <a:br>
              <a:rPr lang="en-US" dirty="0" smtClean="0">
                <a:latin typeface="Consolas" pitchFamily="49" charset="0"/>
              </a:rPr>
            </a:br>
            <a:endParaRPr lang="el-GR" dirty="0">
              <a:latin typeface="Consolas" pitchFamily="49" charset="0"/>
            </a:endParaRPr>
          </a:p>
        </p:txBody>
      </p:sp>
      <p:sp>
        <p:nvSpPr>
          <p:cNvPr id="4" name="2 - Θέση περιεχομένου"/>
          <p:cNvSpPr txBox="1">
            <a:spLocks/>
          </p:cNvSpPr>
          <p:nvPr/>
        </p:nvSpPr>
        <p:spPr bwMode="auto">
          <a:xfrm>
            <a:off x="4429124" y="1857364"/>
            <a:ext cx="395763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</a:rPr>
              <a:t>0: </a:t>
            </a:r>
            <a:r>
              <a:rPr lang="en-US" sz="1600" dirty="0" err="1" smtClean="0">
                <a:solidFill>
                  <a:srgbClr val="008000"/>
                </a:solidFill>
                <a:latin typeface="Consolas" pitchFamily="49" charset="0"/>
              </a:rPr>
              <a:t>begin_block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</a:rPr>
              <a:t> MAX _ _ 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</a:rPr>
              <a:t>1: &gt; x y 3 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</a:rPr>
              <a:t>2: jump _ _ 5 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</a:rPr>
              <a:t>3: </a:t>
            </a:r>
            <a:r>
              <a:rPr lang="en-US" sz="1600" dirty="0" err="1" smtClean="0">
                <a:solidFill>
                  <a:srgbClr val="008000"/>
                </a:solidFill>
                <a:latin typeface="Consolas" pitchFamily="49" charset="0"/>
              </a:rPr>
              <a:t>retv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</a:rPr>
              <a:t> x _ _ 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</a:rPr>
              <a:t>4: jump _ _ 6 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</a:rPr>
              <a:t>5: </a:t>
            </a:r>
            <a:r>
              <a:rPr lang="en-US" sz="1600" dirty="0" err="1" smtClean="0">
                <a:solidFill>
                  <a:srgbClr val="008000"/>
                </a:solidFill>
                <a:latin typeface="Consolas" pitchFamily="49" charset="0"/>
              </a:rPr>
              <a:t>retv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</a:rPr>
              <a:t> y _ _ 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</a:rPr>
              <a:t>6: </a:t>
            </a:r>
            <a:r>
              <a:rPr lang="en-US" sz="1600" dirty="0" err="1" smtClean="0">
                <a:solidFill>
                  <a:srgbClr val="008000"/>
                </a:solidFill>
                <a:latin typeface="Consolas" pitchFamily="49" charset="0"/>
              </a:rPr>
              <a:t>end_block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</a:rPr>
              <a:t> MAX _ _</a:t>
            </a:r>
            <a:endParaRPr lang="el-GR" sz="1600" dirty="0">
              <a:solidFill>
                <a:srgbClr val="008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3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158" y="1857364"/>
            <a:ext cx="3957638" cy="4191000"/>
          </a:xfrm>
        </p:spPr>
        <p:txBody>
          <a:bodyPr/>
          <a:lstStyle/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program max()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{ </a:t>
            </a:r>
            <a:r>
              <a:rPr lang="el-GR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a,b,c,d,e</a:t>
            </a:r>
            <a:r>
              <a:rPr lang="en-US" dirty="0" smtClean="0">
                <a:latin typeface="Consolas" pitchFamily="49" charset="0"/>
              </a:rPr>
              <a:t>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</a:rPr>
              <a:t>function max(in x, in y)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</a:rPr>
              <a:t>{</a:t>
            </a:r>
            <a:r>
              <a:rPr lang="el-GR" dirty="0" smtClean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l-GR" dirty="0" smtClean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if (x&gt;y)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           </a:t>
            </a:r>
            <a:r>
              <a:rPr lang="en-US" dirty="0" smtClean="0">
                <a:latin typeface="Consolas" pitchFamily="49" charset="0"/>
              </a:rPr>
              <a:t>return(x);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        </a:t>
            </a:r>
            <a:r>
              <a:rPr lang="en-US" dirty="0" smtClean="0">
                <a:latin typeface="Consolas" pitchFamily="49" charset="0"/>
              </a:rPr>
              <a:t>else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           </a:t>
            </a:r>
            <a:r>
              <a:rPr lang="en-US" dirty="0" smtClean="0">
                <a:latin typeface="Consolas" pitchFamily="49" charset="0"/>
              </a:rPr>
              <a:t>return(y);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</a:rPr>
              <a:t>}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</a:rPr>
              <a:t>e:=max(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in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max(in a, in b), </a:t>
            </a:r>
            <a:endParaRPr lang="el-GR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           </a:t>
            </a:r>
            <a:r>
              <a:rPr lang="en-US" dirty="0" smtClean="0">
                <a:latin typeface="Consolas" pitchFamily="49" charset="0"/>
              </a:rPr>
              <a:t>in max(in c, in d));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} </a:t>
            </a:r>
            <a:br>
              <a:rPr lang="en-US" dirty="0" smtClean="0">
                <a:latin typeface="Consolas" pitchFamily="49" charset="0"/>
              </a:rPr>
            </a:br>
            <a:endParaRPr lang="el-GR" dirty="0">
              <a:latin typeface="Consolas" pitchFamily="49" charset="0"/>
            </a:endParaRPr>
          </a:p>
        </p:txBody>
      </p:sp>
      <p:sp>
        <p:nvSpPr>
          <p:cNvPr id="4" name="2 - Θέση περιεχομένου"/>
          <p:cNvSpPr txBox="1">
            <a:spLocks/>
          </p:cNvSpPr>
          <p:nvPr/>
        </p:nvSpPr>
        <p:spPr bwMode="auto">
          <a:xfrm>
            <a:off x="4429124" y="1857364"/>
            <a:ext cx="395763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sz="1600" dirty="0" smtClean="0">
                <a:solidFill>
                  <a:srgbClr val="008000"/>
                </a:solidFill>
                <a:latin typeface="Consolas" pitchFamily="49" charset="0"/>
              </a:rPr>
              <a:t>8</a:t>
            </a: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: </a:t>
            </a:r>
            <a:r>
              <a:rPr lang="fr-FR" sz="1600" dirty="0" err="1" smtClean="0">
                <a:solidFill>
                  <a:srgbClr val="008000"/>
                </a:solidFill>
                <a:latin typeface="Consolas" pitchFamily="49" charset="0"/>
              </a:rPr>
              <a:t>begin_block</a:t>
            </a: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 max _ _ 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sz="1600" dirty="0" smtClean="0">
                <a:solidFill>
                  <a:srgbClr val="008000"/>
                </a:solidFill>
                <a:latin typeface="Consolas" pitchFamily="49" charset="0"/>
              </a:rPr>
              <a:t>9</a:t>
            </a: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: par a CV _ 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sz="1600" dirty="0" smtClean="0">
                <a:solidFill>
                  <a:srgbClr val="008000"/>
                </a:solidFill>
                <a:latin typeface="Consolas" pitchFamily="49" charset="0"/>
              </a:rPr>
              <a:t>10</a:t>
            </a: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: par b CV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1</a:t>
            </a:r>
            <a:r>
              <a:rPr lang="el-GR" sz="1600" dirty="0" smtClean="0">
                <a:solidFill>
                  <a:srgbClr val="008000"/>
                </a:solidFill>
                <a:latin typeface="Consolas" pitchFamily="49" charset="0"/>
              </a:rPr>
              <a:t>1</a:t>
            </a: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: par T_1 RET _ 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1</a:t>
            </a:r>
            <a:r>
              <a:rPr lang="el-GR" sz="1600" dirty="0" smtClean="0">
                <a:solidFill>
                  <a:srgbClr val="008000"/>
                </a:solidFill>
                <a:latin typeface="Consolas" pitchFamily="49" charset="0"/>
              </a:rPr>
              <a:t>2</a:t>
            </a: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: call _ _ max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l-GR" sz="1600" dirty="0" smtClean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3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158" y="1857364"/>
            <a:ext cx="3957638" cy="4191000"/>
          </a:xfrm>
        </p:spPr>
        <p:txBody>
          <a:bodyPr/>
          <a:lstStyle/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program max()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{ </a:t>
            </a:r>
            <a:r>
              <a:rPr lang="el-GR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a,b,c,d,e</a:t>
            </a:r>
            <a:r>
              <a:rPr lang="en-US" dirty="0" smtClean="0">
                <a:latin typeface="Consolas" pitchFamily="49" charset="0"/>
              </a:rPr>
              <a:t>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</a:rPr>
              <a:t>function max(in x, in y)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</a:rPr>
              <a:t>{</a:t>
            </a:r>
            <a:r>
              <a:rPr lang="el-GR" dirty="0" smtClean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l-GR" dirty="0" smtClean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if (x&gt;y)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           </a:t>
            </a:r>
            <a:r>
              <a:rPr lang="en-US" dirty="0" smtClean="0">
                <a:latin typeface="Consolas" pitchFamily="49" charset="0"/>
              </a:rPr>
              <a:t>return(x);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        </a:t>
            </a:r>
            <a:r>
              <a:rPr lang="en-US" dirty="0" smtClean="0">
                <a:latin typeface="Consolas" pitchFamily="49" charset="0"/>
              </a:rPr>
              <a:t>else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           </a:t>
            </a:r>
            <a:r>
              <a:rPr lang="en-US" dirty="0" smtClean="0">
                <a:latin typeface="Consolas" pitchFamily="49" charset="0"/>
              </a:rPr>
              <a:t>return(y);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</a:rPr>
              <a:t>}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</a:rPr>
              <a:t>e:=max(in max(in a, in b),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          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in max(in c, in d)</a:t>
            </a:r>
            <a:r>
              <a:rPr lang="en-US" dirty="0" smtClean="0">
                <a:latin typeface="Consolas" pitchFamily="49" charset="0"/>
              </a:rPr>
              <a:t>);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} </a:t>
            </a:r>
            <a:br>
              <a:rPr lang="en-US" dirty="0" smtClean="0">
                <a:latin typeface="Consolas" pitchFamily="49" charset="0"/>
              </a:rPr>
            </a:br>
            <a:endParaRPr lang="el-GR" dirty="0">
              <a:latin typeface="Consolas" pitchFamily="49" charset="0"/>
            </a:endParaRPr>
          </a:p>
        </p:txBody>
      </p:sp>
      <p:sp>
        <p:nvSpPr>
          <p:cNvPr id="4" name="2 - Θέση περιεχομένου"/>
          <p:cNvSpPr txBox="1">
            <a:spLocks/>
          </p:cNvSpPr>
          <p:nvPr/>
        </p:nvSpPr>
        <p:spPr bwMode="auto">
          <a:xfrm>
            <a:off x="4429124" y="1857364"/>
            <a:ext cx="395763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sz="1600" dirty="0" smtClean="0">
                <a:solidFill>
                  <a:srgbClr val="008000"/>
                </a:solidFill>
                <a:latin typeface="Consolas" pitchFamily="49" charset="0"/>
              </a:rPr>
              <a:t>8</a:t>
            </a: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: </a:t>
            </a:r>
            <a:r>
              <a:rPr lang="fr-FR" sz="1600" dirty="0" err="1" smtClean="0">
                <a:solidFill>
                  <a:srgbClr val="008000"/>
                </a:solidFill>
                <a:latin typeface="Consolas" pitchFamily="49" charset="0"/>
              </a:rPr>
              <a:t>begin_block</a:t>
            </a: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 max _ _ 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sz="1600" dirty="0" smtClean="0">
                <a:solidFill>
                  <a:srgbClr val="008000"/>
                </a:solidFill>
                <a:latin typeface="Consolas" pitchFamily="49" charset="0"/>
              </a:rPr>
              <a:t>9</a:t>
            </a: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: par a CV _ 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sz="1600" dirty="0" smtClean="0">
                <a:solidFill>
                  <a:srgbClr val="008000"/>
                </a:solidFill>
                <a:latin typeface="Consolas" pitchFamily="49" charset="0"/>
              </a:rPr>
              <a:t>10</a:t>
            </a: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: par b CV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1</a:t>
            </a:r>
            <a:r>
              <a:rPr lang="el-GR" sz="1600" dirty="0" smtClean="0">
                <a:solidFill>
                  <a:srgbClr val="008000"/>
                </a:solidFill>
                <a:latin typeface="Consolas" pitchFamily="49" charset="0"/>
              </a:rPr>
              <a:t>1</a:t>
            </a: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: par T_1 RET _ 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1</a:t>
            </a:r>
            <a:r>
              <a:rPr lang="el-GR" sz="1600" dirty="0" smtClean="0">
                <a:solidFill>
                  <a:srgbClr val="008000"/>
                </a:solidFill>
                <a:latin typeface="Consolas" pitchFamily="49" charset="0"/>
              </a:rPr>
              <a:t>2</a:t>
            </a: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: call _ _ max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13: par c CV _ 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14: par d CV _ 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15: par T_2 RET _ 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16: call _ _ max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l-GR" sz="1600" dirty="0" smtClean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3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158" y="1857364"/>
            <a:ext cx="3957638" cy="4191000"/>
          </a:xfrm>
        </p:spPr>
        <p:txBody>
          <a:bodyPr/>
          <a:lstStyle/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program max()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{ </a:t>
            </a:r>
            <a:r>
              <a:rPr lang="el-GR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a,b,c,d,e</a:t>
            </a:r>
            <a:r>
              <a:rPr lang="en-US" dirty="0" smtClean="0">
                <a:latin typeface="Consolas" pitchFamily="49" charset="0"/>
              </a:rPr>
              <a:t>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</a:rPr>
              <a:t>function max(in x, in y)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</a:rPr>
              <a:t>{</a:t>
            </a:r>
            <a:r>
              <a:rPr lang="el-GR" dirty="0" smtClean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l-GR" dirty="0" smtClean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if (x&gt;y)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           </a:t>
            </a:r>
            <a:r>
              <a:rPr lang="en-US" dirty="0" smtClean="0">
                <a:latin typeface="Consolas" pitchFamily="49" charset="0"/>
              </a:rPr>
              <a:t>return(x);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        </a:t>
            </a:r>
            <a:r>
              <a:rPr lang="en-US" dirty="0" smtClean="0">
                <a:latin typeface="Consolas" pitchFamily="49" charset="0"/>
              </a:rPr>
              <a:t>else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           </a:t>
            </a:r>
            <a:r>
              <a:rPr lang="en-US" dirty="0" smtClean="0">
                <a:latin typeface="Consolas" pitchFamily="49" charset="0"/>
              </a:rPr>
              <a:t>return(y);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</a:rPr>
              <a:t>}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</a:rPr>
              <a:t>e:=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max(in max(in a, in b), </a:t>
            </a:r>
            <a:endParaRPr lang="el-GR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b="1" dirty="0" smtClean="0">
                <a:solidFill>
                  <a:srgbClr val="008000"/>
                </a:solidFill>
                <a:latin typeface="Consolas" pitchFamily="49" charset="0"/>
              </a:rPr>
              <a:t>          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in max(in c, in d))</a:t>
            </a:r>
            <a:r>
              <a:rPr lang="en-US" dirty="0" smtClean="0">
                <a:latin typeface="Consolas" pitchFamily="49" charset="0"/>
              </a:rPr>
              <a:t>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} </a:t>
            </a:r>
            <a:br>
              <a:rPr lang="en-US" dirty="0" smtClean="0">
                <a:latin typeface="Consolas" pitchFamily="49" charset="0"/>
              </a:rPr>
            </a:br>
            <a:endParaRPr lang="el-GR" dirty="0">
              <a:latin typeface="Consolas" pitchFamily="49" charset="0"/>
            </a:endParaRPr>
          </a:p>
        </p:txBody>
      </p:sp>
      <p:sp>
        <p:nvSpPr>
          <p:cNvPr id="4" name="2 - Θέση περιεχομένου"/>
          <p:cNvSpPr txBox="1">
            <a:spLocks/>
          </p:cNvSpPr>
          <p:nvPr/>
        </p:nvSpPr>
        <p:spPr bwMode="auto">
          <a:xfrm>
            <a:off x="4429124" y="1857364"/>
            <a:ext cx="395763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sz="1600" dirty="0" smtClean="0">
                <a:solidFill>
                  <a:srgbClr val="008000"/>
                </a:solidFill>
                <a:latin typeface="Consolas" pitchFamily="49" charset="0"/>
              </a:rPr>
              <a:t>8</a:t>
            </a: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: </a:t>
            </a:r>
            <a:r>
              <a:rPr lang="fr-FR" sz="1600" dirty="0" err="1" smtClean="0">
                <a:solidFill>
                  <a:srgbClr val="008000"/>
                </a:solidFill>
                <a:latin typeface="Consolas" pitchFamily="49" charset="0"/>
              </a:rPr>
              <a:t>begin_block</a:t>
            </a: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 max _ _ 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sz="1600" dirty="0" smtClean="0">
                <a:solidFill>
                  <a:srgbClr val="008000"/>
                </a:solidFill>
                <a:latin typeface="Consolas" pitchFamily="49" charset="0"/>
              </a:rPr>
              <a:t>9</a:t>
            </a: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: par a CV _ 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sz="1600" dirty="0" smtClean="0">
                <a:solidFill>
                  <a:srgbClr val="008000"/>
                </a:solidFill>
                <a:latin typeface="Consolas" pitchFamily="49" charset="0"/>
              </a:rPr>
              <a:t>10</a:t>
            </a: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: par b CV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1</a:t>
            </a:r>
            <a:r>
              <a:rPr lang="el-GR" sz="1600" dirty="0" smtClean="0">
                <a:solidFill>
                  <a:srgbClr val="008000"/>
                </a:solidFill>
                <a:latin typeface="Consolas" pitchFamily="49" charset="0"/>
              </a:rPr>
              <a:t>1</a:t>
            </a: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: par T_1 RET _ 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1</a:t>
            </a:r>
            <a:r>
              <a:rPr lang="el-GR" sz="1600" dirty="0" smtClean="0">
                <a:solidFill>
                  <a:srgbClr val="008000"/>
                </a:solidFill>
                <a:latin typeface="Consolas" pitchFamily="49" charset="0"/>
              </a:rPr>
              <a:t>2</a:t>
            </a: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: call _ _ max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13: par c CV _ 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14: par d CV _ 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15: par T_2 RET _ 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16: call _ _ max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17: par T_1 CV _ 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18: par T_2 CV _ 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19: par T_3 RET _ 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20: call _ _ max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l-GR" sz="1600" dirty="0" smtClean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158" y="1857364"/>
            <a:ext cx="3957638" cy="4191000"/>
          </a:xfrm>
        </p:spPr>
        <p:txBody>
          <a:bodyPr/>
          <a:lstStyle/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program ex1()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{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b,c,g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;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	</a:t>
            </a:r>
            <a:endParaRPr lang="el-GR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function P1(in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X,inout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Y)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{</a:t>
            </a:r>
            <a:r>
              <a:rPr lang="el-GR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Y:=Y-1;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if (X=1)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  <a:cs typeface="Courier New" pitchFamily="49" charset="0"/>
              </a:rPr>
              <a:t>		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return(X);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else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	return(P1(in X-1,inout Y));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}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c:=10;	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b:=5;	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g:=P1(in c,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inout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b);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}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l-GR" dirty="0"/>
          </a:p>
        </p:txBody>
      </p:sp>
      <p:sp>
        <p:nvSpPr>
          <p:cNvPr id="4" name="2 - Θέση περιεχομένου"/>
          <p:cNvSpPr txBox="1">
            <a:spLocks/>
          </p:cNvSpPr>
          <p:nvPr/>
        </p:nvSpPr>
        <p:spPr bwMode="auto">
          <a:xfrm>
            <a:off x="4429124" y="1857364"/>
            <a:ext cx="395763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kumimoji="0" lang="el-G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3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158" y="1857364"/>
            <a:ext cx="3957638" cy="4191000"/>
          </a:xfrm>
        </p:spPr>
        <p:txBody>
          <a:bodyPr/>
          <a:lstStyle/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program max()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{ </a:t>
            </a:r>
            <a:r>
              <a:rPr lang="el-GR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a,b,c,d,e</a:t>
            </a:r>
            <a:r>
              <a:rPr lang="en-US" dirty="0" smtClean="0">
                <a:latin typeface="Consolas" pitchFamily="49" charset="0"/>
              </a:rPr>
              <a:t>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</a:rPr>
              <a:t>function max(in x, in y)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</a:rPr>
              <a:t>{</a:t>
            </a:r>
            <a:r>
              <a:rPr lang="el-GR" dirty="0" smtClean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l-GR" dirty="0" smtClean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if (x&gt;y)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           </a:t>
            </a:r>
            <a:r>
              <a:rPr lang="en-US" dirty="0" smtClean="0">
                <a:latin typeface="Consolas" pitchFamily="49" charset="0"/>
              </a:rPr>
              <a:t>return(x);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        </a:t>
            </a:r>
            <a:r>
              <a:rPr lang="en-US" dirty="0" smtClean="0">
                <a:latin typeface="Consolas" pitchFamily="49" charset="0"/>
              </a:rPr>
              <a:t>else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           </a:t>
            </a:r>
            <a:r>
              <a:rPr lang="en-US" dirty="0" smtClean="0">
                <a:latin typeface="Consolas" pitchFamily="49" charset="0"/>
              </a:rPr>
              <a:t>return(y);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</a:rPr>
              <a:t>}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</a:rPr>
              <a:t>e:=max(in max(in a, in b),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</a:rPr>
              <a:t>           </a:t>
            </a:r>
            <a:r>
              <a:rPr lang="en-US" dirty="0" smtClean="0">
                <a:latin typeface="Consolas" pitchFamily="49" charset="0"/>
              </a:rPr>
              <a:t>in max(in c, in d)); </a:t>
            </a:r>
            <a:endParaRPr lang="el-GR" dirty="0" smtClean="0">
              <a:latin typeface="Consolas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</a:rPr>
              <a:t>} </a:t>
            </a:r>
            <a:br>
              <a:rPr lang="en-US" dirty="0" smtClean="0">
                <a:latin typeface="Consolas" pitchFamily="49" charset="0"/>
              </a:rPr>
            </a:br>
            <a:endParaRPr lang="el-GR" dirty="0">
              <a:latin typeface="Consolas" pitchFamily="49" charset="0"/>
            </a:endParaRPr>
          </a:p>
        </p:txBody>
      </p:sp>
      <p:sp>
        <p:nvSpPr>
          <p:cNvPr id="4" name="2 - Θέση περιεχομένου"/>
          <p:cNvSpPr txBox="1">
            <a:spLocks/>
          </p:cNvSpPr>
          <p:nvPr/>
        </p:nvSpPr>
        <p:spPr bwMode="auto">
          <a:xfrm>
            <a:off x="4429124" y="1857364"/>
            <a:ext cx="395763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sz="1600" dirty="0" smtClean="0">
                <a:solidFill>
                  <a:srgbClr val="008000"/>
                </a:solidFill>
                <a:latin typeface="Consolas" pitchFamily="49" charset="0"/>
              </a:rPr>
              <a:t>8</a:t>
            </a: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: </a:t>
            </a:r>
            <a:r>
              <a:rPr lang="fr-FR" sz="1600" dirty="0" err="1" smtClean="0">
                <a:solidFill>
                  <a:srgbClr val="008000"/>
                </a:solidFill>
                <a:latin typeface="Consolas" pitchFamily="49" charset="0"/>
              </a:rPr>
              <a:t>begin_block</a:t>
            </a: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 max _ _ 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sz="1600" dirty="0" smtClean="0">
                <a:solidFill>
                  <a:srgbClr val="008000"/>
                </a:solidFill>
                <a:latin typeface="Consolas" pitchFamily="49" charset="0"/>
              </a:rPr>
              <a:t>9</a:t>
            </a: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: par a CV _ 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sz="1600" dirty="0" smtClean="0">
                <a:solidFill>
                  <a:srgbClr val="008000"/>
                </a:solidFill>
                <a:latin typeface="Consolas" pitchFamily="49" charset="0"/>
              </a:rPr>
              <a:t>10</a:t>
            </a: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: par b CV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1</a:t>
            </a:r>
            <a:r>
              <a:rPr lang="el-GR" sz="1600" dirty="0" smtClean="0">
                <a:solidFill>
                  <a:srgbClr val="008000"/>
                </a:solidFill>
                <a:latin typeface="Consolas" pitchFamily="49" charset="0"/>
              </a:rPr>
              <a:t>1</a:t>
            </a: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: par T_1 RET _ 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1</a:t>
            </a:r>
            <a:r>
              <a:rPr lang="el-GR" sz="1600" dirty="0" smtClean="0">
                <a:solidFill>
                  <a:srgbClr val="008000"/>
                </a:solidFill>
                <a:latin typeface="Consolas" pitchFamily="49" charset="0"/>
              </a:rPr>
              <a:t>2</a:t>
            </a: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: call _ _ max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13: par c CV _ 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14: par d CV _ 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15: par T_2 RET _ 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16: call _ _ max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17: par T_1 CV _ 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18: par T_2 CV _ 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19: par T_3 RET _ 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20: call _ _ max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de-DE" sz="1600" dirty="0" smtClean="0">
                <a:solidFill>
                  <a:srgbClr val="008000"/>
                </a:solidFill>
                <a:latin typeface="Consolas" pitchFamily="49" charset="0"/>
              </a:rPr>
              <a:t>21: := T_3 _ e 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de-DE" sz="1600" dirty="0" smtClean="0">
                <a:solidFill>
                  <a:srgbClr val="008000"/>
                </a:solidFill>
                <a:latin typeface="Consolas" pitchFamily="49" charset="0"/>
              </a:rPr>
              <a:t>22: halt _ _ _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sz="1600" dirty="0" smtClean="0">
                <a:solidFill>
                  <a:srgbClr val="008000"/>
                </a:solidFill>
                <a:latin typeface="Consolas" pitchFamily="49" charset="0"/>
              </a:rPr>
              <a:t>23</a:t>
            </a: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: 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</a:rPr>
              <a:t>end</a:t>
            </a:r>
            <a:r>
              <a:rPr lang="fr-FR" sz="1600" dirty="0" err="1" smtClean="0">
                <a:solidFill>
                  <a:srgbClr val="008000"/>
                </a:solidFill>
                <a:latin typeface="Consolas" pitchFamily="49" charset="0"/>
              </a:rPr>
              <a:t>_block</a:t>
            </a:r>
            <a:r>
              <a:rPr lang="fr-FR" sz="1600" dirty="0" smtClean="0">
                <a:solidFill>
                  <a:srgbClr val="008000"/>
                </a:solidFill>
                <a:latin typeface="Consolas" pitchFamily="49" charset="0"/>
              </a:rPr>
              <a:t> max _ _ </a:t>
            </a: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l-G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lang="el-GR" sz="1600" dirty="0" smtClean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2786050" y="2928934"/>
            <a:ext cx="3286148" cy="1143000"/>
          </a:xfrm>
        </p:spPr>
        <p:txBody>
          <a:bodyPr/>
          <a:lstStyle/>
          <a:p>
            <a:pPr eaLnBrk="1" hangingPunct="1"/>
            <a:r>
              <a:rPr lang="el-GR" sz="3200" dirty="0" smtClean="0"/>
              <a:t>Ευχαριστώ</a:t>
            </a:r>
            <a:endParaRPr lang="el-G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158" y="1857364"/>
            <a:ext cx="3957638" cy="4191000"/>
          </a:xfrm>
        </p:spPr>
        <p:txBody>
          <a:bodyPr/>
          <a:lstStyle/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program ex1()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{	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b,c,g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;	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b="1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function P1(in </a:t>
            </a:r>
            <a:r>
              <a:rPr lang="en-US" b="1" dirty="0" err="1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X,inout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Y)</a:t>
            </a:r>
            <a:endParaRPr lang="el-GR" b="1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{</a:t>
            </a:r>
            <a:r>
              <a:rPr lang="el-GR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Y:=Y-1;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if (X=1)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  <a:cs typeface="Courier New" pitchFamily="49" charset="0"/>
              </a:rPr>
              <a:t>		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return(X);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else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	return(P1(in X-1,inout Y));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}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c:=10;	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b:=5;	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g:=P1(in c,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inout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b);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}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l-GR" dirty="0"/>
          </a:p>
        </p:txBody>
      </p:sp>
      <p:sp>
        <p:nvSpPr>
          <p:cNvPr id="4" name="2 - Θέση περιεχομένου"/>
          <p:cNvSpPr txBox="1">
            <a:spLocks/>
          </p:cNvSpPr>
          <p:nvPr/>
        </p:nvSpPr>
        <p:spPr bwMode="auto">
          <a:xfrm>
            <a:off x="4429124" y="1857364"/>
            <a:ext cx="395763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kumimoji="0" lang="el-G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158" y="1857364"/>
            <a:ext cx="3957638" cy="4191000"/>
          </a:xfrm>
        </p:spPr>
        <p:txBody>
          <a:bodyPr/>
          <a:lstStyle/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program ex1()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{	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b,c,g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;	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function P1(in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X,inout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Y)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b="1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{</a:t>
            </a:r>
            <a:r>
              <a:rPr lang="el-GR" b="1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Y:=Y-1;</a:t>
            </a:r>
            <a:endParaRPr lang="el-GR" b="1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if (X=1)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  <a:cs typeface="Courier New" pitchFamily="49" charset="0"/>
              </a:rPr>
              <a:t>		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return(X);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else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	return(P1(in X-1,inout Y));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}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c:=10;	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b:=5;	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g:=P1(in c,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inout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b);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}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l-GR" dirty="0"/>
          </a:p>
        </p:txBody>
      </p:sp>
      <p:sp>
        <p:nvSpPr>
          <p:cNvPr id="4" name="2 - Θέση περιεχομένου"/>
          <p:cNvSpPr txBox="1">
            <a:spLocks/>
          </p:cNvSpPr>
          <p:nvPr/>
        </p:nvSpPr>
        <p:spPr bwMode="auto">
          <a:xfrm>
            <a:off x="4429124" y="1857364"/>
            <a:ext cx="395763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P1 _ _</a:t>
            </a:r>
            <a:endParaRPr lang="el-GR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2: - Y 1 T_0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3: := T_0 _ Y</a:t>
            </a:r>
            <a:endParaRPr lang="el-GR" sz="1600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158" y="1857364"/>
            <a:ext cx="3957638" cy="4191000"/>
          </a:xfrm>
        </p:spPr>
        <p:txBody>
          <a:bodyPr/>
          <a:lstStyle/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program ex1()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{	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b,c,g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;	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function P1(in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X,inout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Y)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{</a:t>
            </a:r>
            <a:r>
              <a:rPr lang="el-GR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Y:=Y-1;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		if (X=1)</a:t>
            </a:r>
            <a:endParaRPr lang="el-GR" b="1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  <a:cs typeface="Courier New" pitchFamily="49" charset="0"/>
              </a:rPr>
              <a:t>		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return(X);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else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	return(P1(in X-1,inout Y));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}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c:=10;	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b:=5;	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g:=P1(in c,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inout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b);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}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l-GR" dirty="0"/>
          </a:p>
        </p:txBody>
      </p:sp>
      <p:sp>
        <p:nvSpPr>
          <p:cNvPr id="4" name="2 - Θέση περιεχομένου"/>
          <p:cNvSpPr txBox="1">
            <a:spLocks/>
          </p:cNvSpPr>
          <p:nvPr/>
        </p:nvSpPr>
        <p:spPr bwMode="auto">
          <a:xfrm>
            <a:off x="4429124" y="1857364"/>
            <a:ext cx="395763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P1 _ _</a:t>
            </a:r>
            <a:endParaRPr lang="el-GR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2: - Y 1 T_0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3: := T_0 _ Y</a:t>
            </a:r>
            <a:endParaRPr lang="el-GR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4: = X 1 </a:t>
            </a:r>
            <a:r>
              <a:rPr lang="el-GR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_</a:t>
            </a:r>
            <a:endParaRPr lang="en-US" sz="1600" kern="0" dirty="0" smtClean="0">
              <a:solidFill>
                <a:srgbClr val="C00000"/>
              </a:solidFill>
              <a:latin typeface="Consolas" pitchFamily="49" charset="0"/>
              <a:cs typeface="Courier New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5: jump _ _ </a:t>
            </a:r>
            <a:r>
              <a:rPr lang="el-GR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_</a:t>
            </a: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kumimoji="0" lang="el-G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158" y="1857364"/>
            <a:ext cx="3957638" cy="4191000"/>
          </a:xfrm>
        </p:spPr>
        <p:txBody>
          <a:bodyPr/>
          <a:lstStyle/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program ex1()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{	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b,c,g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;	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function P1(in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X,inout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Y)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{</a:t>
            </a:r>
            <a:r>
              <a:rPr lang="el-GR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Y:=Y-1;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if (X=1)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b="1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			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return(X);</a:t>
            </a:r>
            <a:endParaRPr lang="el-GR" b="1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else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	return(P1(in X-1,inout Y));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}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c:=10;	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b:=5;	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g:=P1(in c,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inout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b);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}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l-GR" dirty="0"/>
          </a:p>
        </p:txBody>
      </p:sp>
      <p:sp>
        <p:nvSpPr>
          <p:cNvPr id="4" name="2 - Θέση περιεχομένου"/>
          <p:cNvSpPr txBox="1">
            <a:spLocks/>
          </p:cNvSpPr>
          <p:nvPr/>
        </p:nvSpPr>
        <p:spPr bwMode="auto">
          <a:xfrm>
            <a:off x="4429124" y="1857364"/>
            <a:ext cx="395763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P1 _ _</a:t>
            </a:r>
            <a:endParaRPr lang="el-GR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2: - Y 1 T_0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3: := T_0 _ Y</a:t>
            </a:r>
            <a:endParaRPr lang="el-GR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4: = X 1 6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5: jump _ _ </a:t>
            </a:r>
            <a:r>
              <a:rPr lang="el-GR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_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6: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retv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X _ _</a:t>
            </a:r>
            <a:endParaRPr lang="el-GR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kumimoji="0" lang="el-G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158" y="1857364"/>
            <a:ext cx="3957638" cy="4191000"/>
          </a:xfrm>
        </p:spPr>
        <p:txBody>
          <a:bodyPr/>
          <a:lstStyle/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program ex1()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{	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b,c,g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;	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function P1(in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X,inout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Y)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{</a:t>
            </a:r>
            <a:r>
              <a:rPr lang="el-GR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Y:=Y-1;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if (X=1)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l-GR" dirty="0" smtClean="0">
                <a:latin typeface="Consolas" pitchFamily="49" charset="0"/>
                <a:cs typeface="Courier New" pitchFamily="49" charset="0"/>
              </a:rPr>
              <a:t>		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return(X);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else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	return(P1(in X-1,inout Y));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}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c:=10;	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b:=5;	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g:=P1(in c,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inout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b);</a:t>
            </a:r>
          </a:p>
          <a:p>
            <a:pPr marL="0">
              <a:spcBef>
                <a:spcPts val="0"/>
              </a:spcBef>
              <a:buNone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}</a:t>
            </a:r>
            <a:endParaRPr lang="el-GR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l-GR" dirty="0"/>
          </a:p>
        </p:txBody>
      </p:sp>
      <p:sp>
        <p:nvSpPr>
          <p:cNvPr id="4" name="2 - Θέση περιεχομένου"/>
          <p:cNvSpPr txBox="1">
            <a:spLocks/>
          </p:cNvSpPr>
          <p:nvPr/>
        </p:nvSpPr>
        <p:spPr bwMode="auto">
          <a:xfrm>
            <a:off x="4429124" y="1857364"/>
            <a:ext cx="395763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1: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P1 _ _</a:t>
            </a:r>
            <a:endParaRPr lang="el-GR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2: - Y 1 T_0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fr-FR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3: := T_0 _ Y</a:t>
            </a:r>
            <a:endParaRPr lang="el-GR" sz="1600" kern="0" dirty="0" smtClean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4: = X 1 6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5: jump _ _ </a:t>
            </a:r>
            <a:r>
              <a:rPr lang="el-GR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_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6: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retv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X _ _</a:t>
            </a:r>
          </a:p>
          <a:p>
            <a:pPr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r>
              <a:rPr lang="en-US" sz="1600" kern="0" dirty="0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7: jump _ _ _</a:t>
            </a:r>
            <a:endParaRPr lang="el-GR" sz="1600" kern="0" dirty="0" smtClean="0">
              <a:solidFill>
                <a:srgbClr val="C00000"/>
              </a:solidFill>
              <a:latin typeface="Consolas" pitchFamily="49" charset="0"/>
              <a:cs typeface="Courier New" pitchFamily="49" charset="0"/>
            </a:endParaRPr>
          </a:p>
          <a:p>
            <a:pPr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tabLst>
                <a:tab pos="355600" algn="l"/>
                <a:tab pos="531813" algn="l"/>
                <a:tab pos="723900" algn="l"/>
                <a:tab pos="900113" algn="l"/>
                <a:tab pos="1077913" algn="l"/>
                <a:tab pos="1609725" algn="l"/>
              </a:tabLst>
            </a:pPr>
            <a:endParaRPr kumimoji="0" lang="el-G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Ρυζόχαρτο">
  <a:themeElements>
    <a:clrScheme name="Ρυζόχαρτο 2">
      <a:dk1>
        <a:srgbClr val="00264C"/>
      </a:dk1>
      <a:lt1>
        <a:srgbClr val="FFFFE9"/>
      </a:lt1>
      <a:dk2>
        <a:srgbClr val="333333"/>
      </a:dk2>
      <a:lt2>
        <a:srgbClr val="333333"/>
      </a:lt2>
      <a:accent1>
        <a:srgbClr val="78C0B2"/>
      </a:accent1>
      <a:accent2>
        <a:srgbClr val="262D4C"/>
      </a:accent2>
      <a:accent3>
        <a:srgbClr val="FFFFF2"/>
      </a:accent3>
      <a:accent4>
        <a:srgbClr val="001F40"/>
      </a:accent4>
      <a:accent5>
        <a:srgbClr val="BEDCD5"/>
      </a:accent5>
      <a:accent6>
        <a:srgbClr val="212844"/>
      </a:accent6>
      <a:hlink>
        <a:srgbClr val="598BBD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l-G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l-G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Ρυζόχαρτο 1">
        <a:dk1>
          <a:srgbClr val="9D9475"/>
        </a:dk1>
        <a:lt1>
          <a:srgbClr val="333333"/>
        </a:lt1>
        <a:dk2>
          <a:srgbClr val="333300"/>
        </a:dk2>
        <a:lt2>
          <a:srgbClr val="333333"/>
        </a:lt2>
        <a:accent1>
          <a:srgbClr val="B3C39F"/>
        </a:accent1>
        <a:accent2>
          <a:srgbClr val="DCD9CE"/>
        </a:accent2>
        <a:accent3>
          <a:srgbClr val="ADADAA"/>
        </a:accent3>
        <a:accent4>
          <a:srgbClr val="2A2A2A"/>
        </a:accent4>
        <a:accent5>
          <a:srgbClr val="D6DECD"/>
        </a:accent5>
        <a:accent6>
          <a:srgbClr val="C7C4BA"/>
        </a:accent6>
        <a:hlink>
          <a:srgbClr val="CC9900"/>
        </a:hlink>
        <a:folHlink>
          <a:srgbClr val="ADA6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Ρυζόχαρτο 2">
        <a:dk1>
          <a:srgbClr val="00264C"/>
        </a:dk1>
        <a:lt1>
          <a:srgbClr val="FFFFE9"/>
        </a:lt1>
        <a:dk2>
          <a:srgbClr val="333333"/>
        </a:dk2>
        <a:lt2>
          <a:srgbClr val="333333"/>
        </a:lt2>
        <a:accent1>
          <a:srgbClr val="78C0B2"/>
        </a:accent1>
        <a:accent2>
          <a:srgbClr val="262D4C"/>
        </a:accent2>
        <a:accent3>
          <a:srgbClr val="FFFFF2"/>
        </a:accent3>
        <a:accent4>
          <a:srgbClr val="001F40"/>
        </a:accent4>
        <a:accent5>
          <a:srgbClr val="BEDCD5"/>
        </a:accent5>
        <a:accent6>
          <a:srgbClr val="212844"/>
        </a:accent6>
        <a:hlink>
          <a:srgbClr val="598BB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Ρυζόχαρτο 3">
        <a:dk1>
          <a:srgbClr val="000000"/>
        </a:dk1>
        <a:lt1>
          <a:srgbClr val="F8F8F8"/>
        </a:lt1>
        <a:dk2>
          <a:srgbClr val="333333"/>
        </a:dk2>
        <a:lt2>
          <a:srgbClr val="5F5F5F"/>
        </a:lt2>
        <a:accent1>
          <a:srgbClr val="DDDDDD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Ρυζόχαρτο 4">
        <a:dk1>
          <a:srgbClr val="00264C"/>
        </a:dk1>
        <a:lt1>
          <a:srgbClr val="FFFFFF"/>
        </a:lt1>
        <a:dk2>
          <a:srgbClr val="333333"/>
        </a:dk2>
        <a:lt2>
          <a:srgbClr val="2E697E"/>
        </a:lt2>
        <a:accent1>
          <a:srgbClr val="BAC8AA"/>
        </a:accent1>
        <a:accent2>
          <a:srgbClr val="6E9883"/>
        </a:accent2>
        <a:accent3>
          <a:srgbClr val="FFFFFF"/>
        </a:accent3>
        <a:accent4>
          <a:srgbClr val="001F40"/>
        </a:accent4>
        <a:accent5>
          <a:srgbClr val="D9E0D2"/>
        </a:accent5>
        <a:accent6>
          <a:srgbClr val="638976"/>
        </a:accent6>
        <a:hlink>
          <a:srgbClr val="CC9900"/>
        </a:hlink>
        <a:folHlink>
          <a:srgbClr val="7DAEC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Ρυζόχαρτο 5">
        <a:dk1>
          <a:srgbClr val="20374E"/>
        </a:dk1>
        <a:lt1>
          <a:srgbClr val="DCE4D2"/>
        </a:lt1>
        <a:dk2>
          <a:srgbClr val="333333"/>
        </a:dk2>
        <a:lt2>
          <a:srgbClr val="524C46"/>
        </a:lt2>
        <a:accent1>
          <a:srgbClr val="C9C491"/>
        </a:accent1>
        <a:accent2>
          <a:srgbClr val="8A776A"/>
        </a:accent2>
        <a:accent3>
          <a:srgbClr val="EBEFE5"/>
        </a:accent3>
        <a:accent4>
          <a:srgbClr val="1A2D41"/>
        </a:accent4>
        <a:accent5>
          <a:srgbClr val="E1DEC7"/>
        </a:accent5>
        <a:accent6>
          <a:srgbClr val="7D6B5F"/>
        </a:accent6>
        <a:hlink>
          <a:srgbClr val="67895F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Θέμα του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D8B1D82337AB4C85CEFF3AD2960809" ma:contentTypeVersion="2" ma:contentTypeDescription="Create a new document." ma:contentTypeScope="" ma:versionID="595ade4e3dc390fcd4c585b71e2d4a0b">
  <xsd:schema xmlns:xsd="http://www.w3.org/2001/XMLSchema" xmlns:xs="http://www.w3.org/2001/XMLSchema" xmlns:p="http://schemas.microsoft.com/office/2006/metadata/properties" xmlns:ns2="a443a233-4d01-4580-9bcc-d6f427914bfc" targetNamespace="http://schemas.microsoft.com/office/2006/metadata/properties" ma:root="true" ma:fieldsID="7199501e8256c6254a50510bc34836c9" ns2:_="">
    <xsd:import namespace="a443a233-4d01-4580-9bcc-d6f427914b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43a233-4d01-4580-9bcc-d6f427914b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D0C8B8-07D4-4A31-A498-F7B16C851697}"/>
</file>

<file path=customXml/itemProps2.xml><?xml version="1.0" encoding="utf-8"?>
<ds:datastoreItem xmlns:ds="http://schemas.openxmlformats.org/officeDocument/2006/customXml" ds:itemID="{9B1E2ECF-D0A5-4788-A883-934F4064DD86}"/>
</file>

<file path=customXml/itemProps3.xml><?xml version="1.0" encoding="utf-8"?>
<ds:datastoreItem xmlns:ds="http://schemas.openxmlformats.org/officeDocument/2006/customXml" ds:itemID="{AB0D90D6-2DC1-4F8A-B3AE-A625A53D04DA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Designs\Ρυζόχαρτο.pot</Template>
  <TotalTime>6899</TotalTime>
  <Words>2516</Words>
  <Application>Microsoft Office PowerPoint</Application>
  <PresentationFormat>Προβολή στην οθόνη (4:3)</PresentationFormat>
  <Paragraphs>890</Paragraphs>
  <Slides>41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41</vt:i4>
      </vt:variant>
    </vt:vector>
  </HeadingPairs>
  <TitlesOfParts>
    <vt:vector size="42" baseType="lpstr">
      <vt:lpstr>Ρυζόχαρτο</vt:lpstr>
      <vt:lpstr>Διαφάνεια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 Ισοδύναμο σε C</vt:lpstr>
      <vt:lpstr>Παράδειγμα 3</vt:lpstr>
      <vt:lpstr>Παράδειγμα 3</vt:lpstr>
      <vt:lpstr>Παράδειγμα 3</vt:lpstr>
      <vt:lpstr>Παράδειγμα 3</vt:lpstr>
      <vt:lpstr>Παράδειγμα 3</vt:lpstr>
      <vt:lpstr>Παράδειγμα 3</vt:lpstr>
      <vt:lpstr>Ευχαριστώ</vt:lpstr>
    </vt:vector>
  </TitlesOfParts>
  <Company>*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Μεταγλωττιστής</dc:title>
  <dc:creator>*</dc:creator>
  <cp:lastModifiedBy>Γιώργος Μανής</cp:lastModifiedBy>
  <cp:revision>219</cp:revision>
  <dcterms:created xsi:type="dcterms:W3CDTF">2003-02-10T08:36:46Z</dcterms:created>
  <dcterms:modified xsi:type="dcterms:W3CDTF">2020-04-02T06:58:05Z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0x010100E8D8B1D82337AB4C85CEFF3AD2960809</vt:lpwstr>
  </property>
</Properties>
</file>