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56"/>
  </p:handoutMasterIdLst>
  <p:sldIdLst>
    <p:sldId id="294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9" r:id="rId54"/>
    <p:sldId id="305" r:id="rId55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00"/>
    <a:srgbClr val="FFFFFF"/>
    <a:srgbClr val="0066FF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Φωτεινό στυλ 2 - Έμφαση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97BF7-CEE7-45A5-ACC8-FE81908081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99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A95C8A-AEC5-42B8-910D-3F69383DB7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1200"/>
              </a:spcBef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τον τίτλο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50000"/>
        <a:buBlip>
          <a:blip r:embed="rId13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3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47664" y="2996952"/>
            <a:ext cx="60007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3200" b="1" dirty="0" smtClean="0">
                <a:solidFill>
                  <a:srgbClr val="0000FF"/>
                </a:solidFill>
                <a:latin typeface="+mj-lt"/>
              </a:rPr>
              <a:t>Βελτιστοποίηση</a:t>
            </a:r>
          </a:p>
          <a:p>
            <a:pPr algn="ctr"/>
            <a:r>
              <a:rPr lang="el-GR" sz="3200" b="1" dirty="0" smtClean="0">
                <a:solidFill>
                  <a:srgbClr val="0000FF"/>
                </a:solidFill>
                <a:latin typeface="+mj-lt"/>
              </a:rPr>
              <a:t>Ενδιάμεσου Κώδικα</a:t>
            </a:r>
            <a:endParaRPr lang="en-US" sz="4400" b="1" dirty="0">
              <a:latin typeface="+mj-lt"/>
            </a:endParaRPr>
          </a:p>
        </p:txBody>
      </p:sp>
      <p:sp>
        <p:nvSpPr>
          <p:cNvPr id="6" name="5 - Ορθογώνιο"/>
          <p:cNvSpPr/>
          <p:nvPr/>
        </p:nvSpPr>
        <p:spPr bwMode="auto">
          <a:xfrm>
            <a:off x="395288" y="5516563"/>
            <a:ext cx="3313112" cy="8651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220072" y="4437112"/>
            <a:ext cx="2995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Διαλέξεις στο μάθημα: </a:t>
            </a:r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Μεταφραστές</a:t>
            </a:r>
            <a:endParaRPr lang="el-GR" sz="1400" b="1" dirty="0" smtClean="0">
              <a:solidFill>
                <a:srgbClr val="0000FF"/>
              </a:solidFill>
              <a:latin typeface="+mj-lt"/>
            </a:endParaRPr>
          </a:p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Γεώργιος Μανής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45224"/>
            <a:ext cx="7553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Μετασχηματισμοί υψηλού επιπέδου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b="1" dirty="0"/>
              <a:t>Σε αυτή την κατηγορία ανήκουν οι παρακάτω μετασχηματισμοί:</a:t>
            </a:r>
          </a:p>
          <a:p>
            <a:pPr lvl="1"/>
            <a:r>
              <a:rPr lang="el-GR" dirty="0"/>
              <a:t>Αποτίμηση σταθερών εκφράσεων</a:t>
            </a:r>
          </a:p>
          <a:p>
            <a:pPr lvl="1"/>
            <a:r>
              <a:rPr lang="el-GR" dirty="0"/>
              <a:t>Αλγεβρικοί μετασχηματισμοί</a:t>
            </a:r>
          </a:p>
          <a:p>
            <a:pPr lvl="1"/>
            <a:r>
              <a:rPr lang="el-GR" dirty="0"/>
              <a:t>Απαλοιφή κοινών </a:t>
            </a:r>
            <a:r>
              <a:rPr lang="el-GR" dirty="0" err="1"/>
              <a:t>υποεκφράσεων</a:t>
            </a:r>
            <a:endParaRPr lang="el-GR" dirty="0"/>
          </a:p>
          <a:p>
            <a:pPr lvl="1"/>
            <a:r>
              <a:rPr lang="el-GR" dirty="0"/>
              <a:t>Διάδοση αντιγράφων</a:t>
            </a:r>
          </a:p>
          <a:p>
            <a:pPr lvl="1"/>
            <a:r>
              <a:rPr lang="el-GR" dirty="0"/>
              <a:t>Ενοποίηση κώδικα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Αποτίμηση σταθερών εκφράσεων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l-GR" sz="1600" dirty="0"/>
              <a:t>Ένα </a:t>
            </a:r>
            <a:r>
              <a:rPr lang="el-GR" sz="1600" b="1" dirty="0"/>
              <a:t>παράδειγμα</a:t>
            </a:r>
            <a:r>
              <a:rPr lang="el-GR" sz="1600" dirty="0"/>
              <a:t>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l-GR" sz="1600" dirty="0">
                <a:latin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</a:rPr>
              <a:t>const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ROWS=100;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l-GR" sz="1600" dirty="0">
                <a:latin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</a:rPr>
              <a:t>const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COLUMNS=50;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l-GR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*p=(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(ROWS*COLUMNS*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l-GR" sz="1600" dirty="0" smtClean="0"/>
              <a:t>Ο </a:t>
            </a:r>
            <a:r>
              <a:rPr lang="el-GR" sz="1600" dirty="0"/>
              <a:t>υπολογισμός της έκφρασης </a:t>
            </a:r>
            <a:r>
              <a:rPr lang="en-US" sz="1600" dirty="0"/>
              <a:t>ROWS*COLUMNS*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l-GR" sz="1600" dirty="0"/>
              <a:t>) μπορεί να γίνει κατά τη </a:t>
            </a:r>
            <a:r>
              <a:rPr lang="el-GR" sz="1600" b="1" dirty="0"/>
              <a:t>μεταγλώττιση του προγράμματος</a:t>
            </a:r>
            <a:r>
              <a:rPr lang="el-GR" sz="1600" dirty="0"/>
              <a:t>, καθώς όλα τα συστατικά της είναι σταθερές, χωρίς να χρειαστεί η παραγωγή κώδικα για αυτό το σκοπό</a:t>
            </a:r>
          </a:p>
          <a:p>
            <a:pPr>
              <a:lnSpc>
                <a:spcPct val="110000"/>
              </a:lnSpc>
            </a:pPr>
            <a:r>
              <a:rPr lang="el-GR" sz="1600" dirty="0" smtClean="0"/>
              <a:t>Ο </a:t>
            </a:r>
            <a:r>
              <a:rPr lang="el-GR" sz="1600" dirty="0"/>
              <a:t>παραπάνω κώδικας θα μετασχηματιστεί σε: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l-GR" sz="1600" dirty="0">
                <a:latin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</a:rPr>
              <a:t>const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ROWS=100;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l-GR" sz="1600" dirty="0">
                <a:latin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</a:rPr>
              <a:t>const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COLUMNS=50;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l-GR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*p=(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l-GR" sz="1600" dirty="0">
                <a:latin typeface="Courier New" pitchFamily="49" charset="0"/>
              </a:rPr>
              <a:t>20000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l-GR" sz="1600" dirty="0"/>
          </a:p>
          <a:p>
            <a:pPr>
              <a:lnSpc>
                <a:spcPct val="110000"/>
              </a:lnSpc>
            </a:pPr>
            <a:endParaRPr lang="el-G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Αλγεβρικοί μετασχηματισμοί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dirty="0"/>
              <a:t>Εφαρμόζουν </a:t>
            </a:r>
            <a:r>
              <a:rPr lang="el-GR" b="1" dirty="0"/>
              <a:t>αλγεβρικές ιδιότητες τελεστών </a:t>
            </a:r>
            <a:r>
              <a:rPr lang="el-GR" dirty="0"/>
              <a:t>της αρχικής ή της ενδιάμεσης γλώσσας για την απλοποίηση των εκφράσεων</a:t>
            </a:r>
          </a:p>
          <a:p>
            <a:r>
              <a:rPr lang="el-GR" dirty="0"/>
              <a:t>Ένας μετασχηματισμός δεν είναι έγκυρος όταν οδηγεί σε </a:t>
            </a:r>
            <a:r>
              <a:rPr lang="el-GR" b="1" dirty="0"/>
              <a:t>εμφάνιση εξαιρέσεων </a:t>
            </a:r>
            <a:r>
              <a:rPr lang="el-GR" dirty="0"/>
              <a:t>κατά την εκτέλεση των πράξεων, που δεν υπήρχαν αρχικά</a:t>
            </a:r>
          </a:p>
          <a:p>
            <a:r>
              <a:rPr lang="el-GR" dirty="0"/>
              <a:t>Σπάνια εφαρμόζονται αλγεβρικοί μετασχηματισμοί σε </a:t>
            </a:r>
            <a:r>
              <a:rPr lang="el-GR" b="1" dirty="0"/>
              <a:t>εκφράσεις κινητής υποδιαστολής,</a:t>
            </a:r>
            <a:r>
              <a:rPr lang="el-GR" dirty="0"/>
              <a:t> γιατί είναι δύσκολο να εξασφαλιστεί η </a:t>
            </a:r>
            <a:r>
              <a:rPr lang="el-GR" b="1" dirty="0"/>
              <a:t>εγκυρότητα</a:t>
            </a:r>
            <a:r>
              <a:rPr lang="el-GR" dirty="0"/>
              <a:t> τους σε κάθε περίπτωση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Αλγεβρικοί μετασχηματισμοί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αν</a:t>
            </a:r>
            <a:r>
              <a:rPr lang="en-US" dirty="0"/>
              <a:t> x </a:t>
            </a:r>
            <a:r>
              <a:rPr lang="en-US" dirty="0" err="1"/>
              <a:t>είναι</a:t>
            </a:r>
            <a:r>
              <a:rPr lang="en-US" dirty="0"/>
              <a:t> </a:t>
            </a:r>
            <a:r>
              <a:rPr lang="en-US" dirty="0" err="1"/>
              <a:t>ακέραια</a:t>
            </a:r>
            <a:r>
              <a:rPr lang="en-US" dirty="0"/>
              <a:t> </a:t>
            </a:r>
            <a:r>
              <a:rPr lang="en-US" dirty="0" err="1"/>
              <a:t>μεταβλητή</a:t>
            </a:r>
            <a:r>
              <a:rPr lang="en-US" dirty="0"/>
              <a:t> </a:t>
            </a:r>
            <a:r>
              <a:rPr lang="en-US" dirty="0" err="1"/>
              <a:t>τότε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 + 0 -&gt; x</a:t>
            </a:r>
          </a:p>
          <a:p>
            <a:pPr lvl="1"/>
            <a:r>
              <a:rPr lang="en-US" dirty="0"/>
              <a:t>0 + x -&gt; x</a:t>
            </a:r>
          </a:p>
          <a:p>
            <a:pPr lvl="1"/>
            <a:r>
              <a:rPr lang="en-US" dirty="0"/>
              <a:t>x * 0 -&gt; 0</a:t>
            </a:r>
          </a:p>
          <a:p>
            <a:pPr lvl="1"/>
            <a:r>
              <a:rPr lang="en-US" dirty="0"/>
              <a:t>0 * x -&gt; 0</a:t>
            </a:r>
          </a:p>
          <a:p>
            <a:pPr lvl="1"/>
            <a:r>
              <a:rPr lang="en-US" dirty="0"/>
              <a:t>x * 1 -&gt; x</a:t>
            </a:r>
          </a:p>
          <a:p>
            <a:pPr lvl="1"/>
            <a:r>
              <a:rPr lang="en-US" dirty="0"/>
              <a:t>1 * x -&gt; x</a:t>
            </a:r>
          </a:p>
          <a:p>
            <a:pPr lvl="1"/>
            <a:r>
              <a:rPr lang="en-US" dirty="0"/>
              <a:t>- (-x) -&gt; x</a:t>
            </a:r>
          </a:p>
          <a:p>
            <a:pPr>
              <a:buFontTx/>
              <a:buNone/>
            </a:pP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b="1" dirty="0" err="1"/>
              <a:t>Είναι</a:t>
            </a:r>
            <a:r>
              <a:rPr lang="en-US" b="1" dirty="0"/>
              <a:t> </a:t>
            </a:r>
            <a:r>
              <a:rPr lang="en-US" b="1" dirty="0" err="1"/>
              <a:t>όμως</a:t>
            </a:r>
            <a:r>
              <a:rPr lang="en-US" b="1" dirty="0"/>
              <a:t> </a:t>
            </a:r>
            <a:r>
              <a:rPr lang="en-US" b="1" dirty="0" err="1"/>
              <a:t>όλες</a:t>
            </a:r>
            <a:r>
              <a:rPr lang="en-US" b="1" dirty="0"/>
              <a:t> </a:t>
            </a:r>
            <a:r>
              <a:rPr lang="en-US" b="1" dirty="0" err="1"/>
              <a:t>έγκυρες</a:t>
            </a:r>
            <a:r>
              <a:rPr lang="en-US" b="1" dirty="0"/>
              <a:t> </a:t>
            </a:r>
            <a:r>
              <a:rPr lang="en-US" b="1" dirty="0" err="1"/>
              <a:t>πάντοτε</a:t>
            </a:r>
            <a:r>
              <a:rPr lang="en-US" b="1" dirty="0"/>
              <a:t>;</a:t>
            </a:r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Αλγεβρικοί μετασχηματισμοί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αν</a:t>
            </a:r>
            <a:r>
              <a:rPr lang="en-US" dirty="0"/>
              <a:t> b </a:t>
            </a:r>
            <a:r>
              <a:rPr lang="en-US" dirty="0" err="1"/>
              <a:t>είναι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μεταβλητή</a:t>
            </a:r>
            <a:r>
              <a:rPr lang="en-US" dirty="0"/>
              <a:t> </a:t>
            </a:r>
            <a:r>
              <a:rPr lang="en-US" dirty="0" err="1"/>
              <a:t>τότε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 or true -&gt; true</a:t>
            </a:r>
          </a:p>
          <a:p>
            <a:pPr lvl="1"/>
            <a:r>
              <a:rPr lang="en-US" dirty="0"/>
              <a:t>b or </a:t>
            </a:r>
            <a:r>
              <a:rPr lang="en-US" dirty="0" err="1"/>
              <a:t>flase</a:t>
            </a:r>
            <a:r>
              <a:rPr lang="en-US" dirty="0"/>
              <a:t> -&gt; b</a:t>
            </a:r>
          </a:p>
          <a:p>
            <a:pPr lvl="1"/>
            <a:r>
              <a:rPr lang="en-US" dirty="0"/>
              <a:t>not (not b) -&gt; b</a:t>
            </a:r>
          </a:p>
          <a:p>
            <a:pPr lvl="1"/>
            <a:r>
              <a:rPr lang="en-US" dirty="0"/>
              <a:t>b and true -&gt; b</a:t>
            </a:r>
          </a:p>
          <a:p>
            <a:pPr lvl="1"/>
            <a:r>
              <a:rPr lang="en-US" dirty="0"/>
              <a:t>b and false -&gt; false</a:t>
            </a:r>
          </a:p>
          <a:p>
            <a:pPr>
              <a:buFontTx/>
              <a:buNone/>
            </a:pP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b="1" dirty="0" err="1"/>
              <a:t>Είναι</a:t>
            </a:r>
            <a:r>
              <a:rPr lang="en-US" b="1" dirty="0"/>
              <a:t> </a:t>
            </a:r>
            <a:r>
              <a:rPr lang="en-US" b="1" dirty="0" err="1"/>
              <a:t>όμως</a:t>
            </a:r>
            <a:r>
              <a:rPr lang="en-US" b="1" dirty="0"/>
              <a:t> </a:t>
            </a:r>
            <a:r>
              <a:rPr lang="en-US" b="1" dirty="0" err="1"/>
              <a:t>όλες</a:t>
            </a:r>
            <a:r>
              <a:rPr lang="en-US" b="1" dirty="0"/>
              <a:t> </a:t>
            </a:r>
            <a:r>
              <a:rPr lang="en-US" b="1" dirty="0" err="1"/>
              <a:t>έγκυρες</a:t>
            </a:r>
            <a:r>
              <a:rPr lang="en-US" b="1" dirty="0"/>
              <a:t> </a:t>
            </a:r>
            <a:r>
              <a:rPr lang="en-US" b="1" dirty="0" err="1"/>
              <a:t>πάντοτε</a:t>
            </a:r>
            <a:r>
              <a:rPr lang="en-US" b="1" dirty="0"/>
              <a:t>;</a:t>
            </a:r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Αλγεβρικοί μετασχηματισμοί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αν</a:t>
            </a:r>
            <a:r>
              <a:rPr lang="en-US" dirty="0"/>
              <a:t> x </a:t>
            </a:r>
            <a:r>
              <a:rPr lang="en-US" dirty="0" err="1"/>
              <a:t>είναι</a:t>
            </a:r>
            <a:r>
              <a:rPr lang="en-US" dirty="0"/>
              <a:t> </a:t>
            </a:r>
            <a:r>
              <a:rPr lang="en-US" dirty="0" err="1"/>
              <a:t>δείκτης</a:t>
            </a:r>
            <a:r>
              <a:rPr lang="en-US" dirty="0"/>
              <a:t> </a:t>
            </a:r>
            <a:r>
              <a:rPr lang="en-US" dirty="0" err="1"/>
              <a:t>τότε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 &amp; x )^ -&gt; x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b="1" dirty="0" err="1"/>
              <a:t>Είναι</a:t>
            </a:r>
            <a:r>
              <a:rPr lang="en-US" b="1" dirty="0"/>
              <a:t> </a:t>
            </a:r>
            <a:r>
              <a:rPr lang="en-US" b="1" dirty="0" err="1"/>
              <a:t>έγκυρo</a:t>
            </a:r>
            <a:r>
              <a:rPr lang="en-US" b="1" dirty="0"/>
              <a:t>;</a:t>
            </a:r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Αλγεβρικοί μετασχηματισμοί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x + y – x -&gt;  y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b="1" dirty="0" err="1"/>
              <a:t>Είναι</a:t>
            </a:r>
            <a:r>
              <a:rPr lang="en-US" b="1" dirty="0"/>
              <a:t> </a:t>
            </a:r>
            <a:r>
              <a:rPr lang="en-US" b="1" dirty="0" err="1"/>
              <a:t>έγκυρo</a:t>
            </a:r>
            <a:r>
              <a:rPr lang="en-US" dirty="0"/>
              <a:t>;</a:t>
            </a:r>
            <a:endParaRPr lang="el-GR" dirty="0"/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Απαλοιφή κοινών υποεκφράσεων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dirty="0"/>
              <a:t>Η εμφάνιση μιας έκφρασης λέγεται </a:t>
            </a:r>
            <a:r>
              <a:rPr lang="el-GR" b="1" dirty="0"/>
              <a:t>κοινή </a:t>
            </a:r>
            <a:r>
              <a:rPr lang="el-GR" b="1" dirty="0" err="1"/>
              <a:t>υποέκφραση</a:t>
            </a:r>
            <a:r>
              <a:rPr lang="el-GR" b="1" dirty="0"/>
              <a:t> </a:t>
            </a:r>
            <a:r>
              <a:rPr lang="el-GR" dirty="0"/>
              <a:t>αν η τιμή της Ε έχει προηγουμένως υπολογιστεί και οι τιμές των μεταβλητών που εμφανίζονται στην Ε δεν έχουν αλλάξει από τον προηγούμενο υπολογισμό της</a:t>
            </a:r>
          </a:p>
          <a:p>
            <a:r>
              <a:rPr lang="el-GR" dirty="0"/>
              <a:t>Αν ο υπολογισμός της Ε δεν επηρεάζει τις τιμές </a:t>
            </a:r>
            <a:r>
              <a:rPr lang="el-GR" dirty="0" smtClean="0"/>
              <a:t>κάποιων </a:t>
            </a:r>
            <a:r>
              <a:rPr lang="el-GR" dirty="0"/>
              <a:t>μεταβλητών τότε μπορούμε να αποφύγουμε τον </a:t>
            </a:r>
            <a:r>
              <a:rPr lang="el-GR" b="1" dirty="0" err="1" smtClean="0"/>
              <a:t>επαναϋπολογισμό</a:t>
            </a:r>
            <a:r>
              <a:rPr lang="el-GR" dirty="0" smtClean="0"/>
              <a:t> </a:t>
            </a:r>
            <a:r>
              <a:rPr lang="el-GR" dirty="0"/>
              <a:t>της Ε και να χρησιμοποιήσουμε την τιμή που έχει ήδη υπολογιστεί</a:t>
            </a:r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5" y="0"/>
            <a:ext cx="55340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5" y="188913"/>
            <a:ext cx="5203825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Γενικά</a:t>
            </a:r>
            <a:endParaRPr lang="el-GR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το</a:t>
            </a:r>
            <a:r>
              <a:rPr lang="en-US" dirty="0"/>
              <a:t> </a:t>
            </a:r>
            <a:r>
              <a:rPr lang="en-US" dirty="0" err="1"/>
              <a:t>πρόβλημα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βελτιστοποίησης</a:t>
            </a:r>
            <a:r>
              <a:rPr lang="en-US" dirty="0"/>
              <a:t> </a:t>
            </a:r>
            <a:r>
              <a:rPr lang="en-US" dirty="0" err="1"/>
              <a:t>είναι</a:t>
            </a:r>
            <a:r>
              <a:rPr lang="en-US" dirty="0"/>
              <a:t> </a:t>
            </a:r>
            <a:r>
              <a:rPr lang="en-US" b="1" dirty="0" err="1"/>
              <a:t>μη</a:t>
            </a:r>
            <a:r>
              <a:rPr lang="en-US" b="1" dirty="0"/>
              <a:t> </a:t>
            </a:r>
            <a:r>
              <a:rPr lang="en-US" b="1" dirty="0" err="1"/>
              <a:t>αποκρίσιμο</a:t>
            </a:r>
            <a:r>
              <a:rPr lang="en-US" b="1" dirty="0"/>
              <a:t> </a:t>
            </a:r>
            <a:r>
              <a:rPr lang="en-US" dirty="0" err="1"/>
              <a:t>στις</a:t>
            </a:r>
            <a:r>
              <a:rPr lang="en-US" dirty="0"/>
              <a:t> </a:t>
            </a:r>
            <a:r>
              <a:rPr lang="en-US" dirty="0" err="1"/>
              <a:t>περισσότερες</a:t>
            </a:r>
            <a:r>
              <a:rPr lang="en-US" dirty="0"/>
              <a:t> </a:t>
            </a:r>
            <a:r>
              <a:rPr lang="en-US" dirty="0" err="1"/>
              <a:t>μορφές</a:t>
            </a:r>
            <a:r>
              <a:rPr lang="en-US" dirty="0"/>
              <a:t> </a:t>
            </a:r>
            <a:r>
              <a:rPr lang="en-US" dirty="0" err="1"/>
              <a:t>του</a:t>
            </a:r>
            <a:endParaRPr lang="en-US" dirty="0"/>
          </a:p>
          <a:p>
            <a:r>
              <a:rPr lang="en-US" dirty="0" err="1"/>
              <a:t>δεν</a:t>
            </a:r>
            <a:r>
              <a:rPr lang="en-US" dirty="0"/>
              <a:t> </a:t>
            </a:r>
            <a:r>
              <a:rPr lang="en-US" dirty="0" err="1"/>
              <a:t>έχουμε</a:t>
            </a:r>
            <a:r>
              <a:rPr lang="en-US" dirty="0"/>
              <a:t> </a:t>
            </a:r>
            <a:r>
              <a:rPr lang="en-US" b="1" dirty="0" err="1"/>
              <a:t>καμία</a:t>
            </a:r>
            <a:r>
              <a:rPr lang="en-US" b="1" dirty="0"/>
              <a:t> </a:t>
            </a:r>
            <a:r>
              <a:rPr lang="en-US" b="1" dirty="0" err="1"/>
              <a:t>εγγύηση</a:t>
            </a:r>
            <a:r>
              <a:rPr lang="en-US" b="1" dirty="0"/>
              <a:t> </a:t>
            </a:r>
            <a:r>
              <a:rPr lang="en-US" dirty="0" err="1"/>
              <a:t>ότι</a:t>
            </a:r>
            <a:r>
              <a:rPr lang="en-US" dirty="0"/>
              <a:t> ο </a:t>
            </a:r>
            <a:r>
              <a:rPr lang="en-US" dirty="0" err="1"/>
              <a:t>παραγόμενος</a:t>
            </a:r>
            <a:r>
              <a:rPr lang="en-US" dirty="0"/>
              <a:t> </a:t>
            </a:r>
            <a:r>
              <a:rPr lang="en-US" dirty="0" err="1"/>
              <a:t>κώδικας</a:t>
            </a:r>
            <a:r>
              <a:rPr lang="en-US" dirty="0"/>
              <a:t> </a:t>
            </a:r>
            <a:r>
              <a:rPr lang="en-US" dirty="0" err="1"/>
              <a:t>μετά</a:t>
            </a:r>
            <a:r>
              <a:rPr lang="en-US" dirty="0"/>
              <a:t> </a:t>
            </a:r>
            <a:r>
              <a:rPr lang="en-US" dirty="0" err="1"/>
              <a:t>από</a:t>
            </a:r>
            <a:r>
              <a:rPr lang="en-US" dirty="0"/>
              <a:t> </a:t>
            </a:r>
            <a:r>
              <a:rPr lang="en-US" dirty="0" err="1"/>
              <a:t>βελτιστοποίηση</a:t>
            </a:r>
            <a:r>
              <a:rPr lang="en-US" dirty="0"/>
              <a:t> </a:t>
            </a:r>
            <a:r>
              <a:rPr lang="en-US" dirty="0" err="1"/>
              <a:t>είναι</a:t>
            </a:r>
            <a:r>
              <a:rPr lang="en-US" dirty="0"/>
              <a:t> ο </a:t>
            </a:r>
            <a:r>
              <a:rPr lang="en-US" dirty="0" err="1"/>
              <a:t>καλύτερος</a:t>
            </a:r>
            <a:r>
              <a:rPr lang="en-US" dirty="0"/>
              <a:t> </a:t>
            </a:r>
            <a:r>
              <a:rPr lang="en-US" dirty="0" err="1"/>
              <a:t>δυνατός</a:t>
            </a:r>
            <a:endParaRPr lang="en-US" dirty="0"/>
          </a:p>
          <a:p>
            <a:r>
              <a:rPr lang="en-US" dirty="0" err="1"/>
              <a:t>οι</a:t>
            </a:r>
            <a:r>
              <a:rPr lang="en-US" dirty="0"/>
              <a:t> </a:t>
            </a:r>
            <a:r>
              <a:rPr lang="en-US" dirty="0" err="1"/>
              <a:t>αλγόριθμοι</a:t>
            </a:r>
            <a:r>
              <a:rPr lang="en-US" dirty="0"/>
              <a:t> </a:t>
            </a:r>
            <a:r>
              <a:rPr lang="en-US" dirty="0" err="1"/>
              <a:t>βελτιστοποίησης</a:t>
            </a:r>
            <a:r>
              <a:rPr lang="en-US" dirty="0"/>
              <a:t> </a:t>
            </a:r>
            <a:r>
              <a:rPr lang="en-US" dirty="0" err="1"/>
              <a:t>που</a:t>
            </a:r>
            <a:r>
              <a:rPr lang="en-US" dirty="0"/>
              <a:t> </a:t>
            </a:r>
            <a:r>
              <a:rPr lang="en-US" dirty="0" err="1"/>
              <a:t>εφαρμόζονται</a:t>
            </a:r>
            <a:r>
              <a:rPr lang="en-US" dirty="0"/>
              <a:t> </a:t>
            </a:r>
            <a:r>
              <a:rPr lang="en-US" dirty="0" err="1"/>
              <a:t>είναι</a:t>
            </a:r>
            <a:r>
              <a:rPr lang="en-US" dirty="0"/>
              <a:t> </a:t>
            </a:r>
            <a:r>
              <a:rPr lang="en-US" dirty="0" err="1" smtClean="0"/>
              <a:t>συνήθως</a:t>
            </a:r>
            <a:r>
              <a:rPr lang="en-US" b="1" dirty="0" smtClean="0"/>
              <a:t> </a:t>
            </a:r>
            <a:r>
              <a:rPr lang="en-US" b="1" dirty="0" err="1"/>
              <a:t>συντηρητικοί</a:t>
            </a:r>
            <a:endParaRPr lang="en-US" b="1" dirty="0"/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Διάδοση αντιγράφων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dirty="0"/>
              <a:t>Οι τετράδες της μορφής :=, </a:t>
            </a:r>
            <a:r>
              <a:rPr lang="en-US" dirty="0"/>
              <a:t>y, _, x</a:t>
            </a:r>
            <a:r>
              <a:rPr lang="el-GR" dirty="0"/>
              <a:t> ονομάζονται </a:t>
            </a:r>
            <a:r>
              <a:rPr lang="el-GR" b="1" dirty="0"/>
              <a:t>εντολές αντιγραφής</a:t>
            </a:r>
          </a:p>
          <a:p>
            <a:r>
              <a:rPr lang="el-GR" dirty="0"/>
              <a:t>Η ιδέα είναι να χρησιμοποιούνται τα </a:t>
            </a:r>
            <a:r>
              <a:rPr lang="el-GR" b="1" dirty="0"/>
              <a:t>πρωτότυπα στη θέση του αντίγραφου</a:t>
            </a:r>
            <a:r>
              <a:rPr lang="el-GR" dirty="0"/>
              <a:t>, μετά την εντολή αντιγραφής</a:t>
            </a:r>
          </a:p>
          <a:p>
            <a:r>
              <a:rPr lang="el-GR" b="1" dirty="0"/>
              <a:t>Προϋπόθεση</a:t>
            </a:r>
            <a:r>
              <a:rPr lang="el-GR" dirty="0"/>
              <a:t> να μην έχουν μεσολαβήσει άλλες αναθέσεις στις μεταβλητές </a:t>
            </a:r>
            <a:r>
              <a:rPr lang="en-US" dirty="0"/>
              <a:t>x </a:t>
            </a:r>
            <a:r>
              <a:rPr lang="el-GR" dirty="0"/>
              <a:t>ή </a:t>
            </a:r>
            <a:r>
              <a:rPr lang="en-US" dirty="0"/>
              <a:t>y</a:t>
            </a:r>
            <a:endParaRPr lang="el-GR" dirty="0"/>
          </a:p>
          <a:p>
            <a:r>
              <a:rPr lang="el-GR" dirty="0"/>
              <a:t>Δίνεται η δυνατότητα να εφαρμοστούν </a:t>
            </a:r>
            <a:r>
              <a:rPr lang="el-GR" b="1" dirty="0"/>
              <a:t>άλλοι μετασχηματισμοί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Rectangle 4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Διάδοση αντιγράφων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734715" y="2204864"/>
            <a:ext cx="3322637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50000"/>
              <a:buFontTx/>
              <a:buBlip>
                <a:blip r:embed="rId2"/>
              </a:buBlip>
            </a:pPr>
            <a:r>
              <a:rPr lang="el-GR" sz="1800" b="1" dirty="0">
                <a:latin typeface="Calibri" pitchFamily="34" charset="0"/>
                <a:cs typeface="Calibri" pitchFamily="34" charset="0"/>
              </a:rPr>
              <a:t>Παράδειγμα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50000"/>
            </a:pPr>
            <a:r>
              <a:rPr lang="el-GR" dirty="0">
                <a:latin typeface="Comic Sans MS" pitchFamily="66" charset="0"/>
              </a:rPr>
              <a:t>	</a:t>
            </a:r>
            <a:r>
              <a:rPr lang="en-US" sz="1800" dirty="0">
                <a:latin typeface="Courier New" pitchFamily="49" charset="0"/>
              </a:rPr>
              <a:t>:=, y, _, x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50000"/>
            </a:pPr>
            <a:r>
              <a:rPr lang="en-US" sz="1800" dirty="0">
                <a:latin typeface="Courier New" pitchFamily="49" charset="0"/>
              </a:rPr>
              <a:t>	+, x, 3, $1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50000"/>
            </a:pPr>
            <a:r>
              <a:rPr lang="en-US" sz="1800" dirty="0">
                <a:latin typeface="Courier New" pitchFamily="49" charset="0"/>
              </a:rPr>
              <a:t>	:=, $1, _, z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50000"/>
            </a:pPr>
            <a:r>
              <a:rPr lang="en-US" sz="1800" dirty="0">
                <a:latin typeface="Courier New" pitchFamily="49" charset="0"/>
              </a:rPr>
              <a:t>	par, V, _, z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50000"/>
            </a:pPr>
            <a:r>
              <a:rPr lang="en-US" sz="1800" dirty="0">
                <a:latin typeface="Courier New" pitchFamily="49" charset="0"/>
              </a:rPr>
              <a:t>	call, _, _, p</a:t>
            </a:r>
            <a:endParaRPr lang="el-GR" sz="1800" dirty="0">
              <a:latin typeface="Courier New" pitchFamily="49" charset="0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417715" y="2809702"/>
            <a:ext cx="332263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50000"/>
            </a:pPr>
            <a:r>
              <a:rPr lang="el-GR" dirty="0">
                <a:latin typeface="Comic Sans MS" pitchFamily="66" charset="0"/>
              </a:rPr>
              <a:t>	</a:t>
            </a:r>
            <a:r>
              <a:rPr lang="en-US" sz="1800" dirty="0">
                <a:latin typeface="Courier New" pitchFamily="49" charset="0"/>
              </a:rPr>
              <a:t>:=, y, _, x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50000"/>
            </a:pPr>
            <a:r>
              <a:rPr lang="en-US" sz="1800" dirty="0">
                <a:latin typeface="Courier New" pitchFamily="49" charset="0"/>
              </a:rPr>
              <a:t>	+, y, 3, $1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50000"/>
            </a:pPr>
            <a:r>
              <a:rPr lang="en-US" sz="1800" dirty="0">
                <a:latin typeface="Courier New" pitchFamily="49" charset="0"/>
              </a:rPr>
              <a:t>	:=, $1, _, z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50000"/>
            </a:pPr>
            <a:r>
              <a:rPr lang="en-US" sz="1800" dirty="0">
                <a:latin typeface="Courier New" pitchFamily="49" charset="0"/>
              </a:rPr>
              <a:t>	par, V, _, $1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50000"/>
            </a:pPr>
            <a:r>
              <a:rPr lang="en-US" sz="1800" dirty="0">
                <a:latin typeface="Courier New" pitchFamily="49" charset="0"/>
              </a:rPr>
              <a:t>	call, _, _, p</a:t>
            </a:r>
            <a:endParaRPr lang="el-GR" sz="1800" dirty="0">
              <a:latin typeface="Courier New" pitchFamily="49" charset="0"/>
            </a:endParaRPr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3625552" y="3746327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Αντίστροφη δ</a:t>
            </a:r>
            <a:r>
              <a:rPr lang="el-GR"/>
              <a:t>ιάδοση αντιγράφων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Ο αντίστροφος μετασχηματισμός μπορεί να γίνει σε τετράδες της μορφής</a:t>
            </a:r>
          </a:p>
          <a:p>
            <a:pPr>
              <a:buFontTx/>
              <a:buNone/>
            </a:pPr>
            <a:r>
              <a:rPr lang="el-GR" sz="1600" dirty="0"/>
              <a:t>	</a:t>
            </a:r>
            <a:r>
              <a:rPr lang="el-GR" sz="1600" dirty="0">
                <a:latin typeface="Courier New" pitchFamily="49" charset="0"/>
              </a:rPr>
              <a:t>+,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1, $1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:=, $1, _,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r>
              <a:rPr lang="el-GR" dirty="0"/>
              <a:t>Η προσωρινή μεταβλητή $1 δεν χρησιμοποιείται πουθενά παρακάτω στον κώδικα, αντί λοιπόν να αντικατασταθεί η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από την $1 καλύτερο θα ήταν να γίνει η </a:t>
            </a:r>
            <a:r>
              <a:rPr lang="el-GR" b="1" dirty="0"/>
              <a:t>αντίστροφη αντικατάσταση</a:t>
            </a:r>
          </a:p>
          <a:p>
            <a:r>
              <a:rPr lang="el-GR" dirty="0"/>
              <a:t>Το αποτέλεσμα θα ήταν η τετράδα</a:t>
            </a:r>
          </a:p>
          <a:p>
            <a:pPr>
              <a:buFontTx/>
              <a:buNone/>
            </a:pPr>
            <a:r>
              <a:rPr lang="el-GR" sz="1600" dirty="0"/>
              <a:t>	</a:t>
            </a:r>
            <a:r>
              <a:rPr lang="el-GR" sz="1600" dirty="0">
                <a:latin typeface="Courier New" pitchFamily="49" charset="0"/>
              </a:rPr>
              <a:t>+,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1,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5" y="188913"/>
            <a:ext cx="5203825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0"/>
            <a:ext cx="53736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Ενοποίηση κώδικα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1236663"/>
          </a:xfrm>
        </p:spPr>
        <p:txBody>
          <a:bodyPr/>
          <a:lstStyle/>
          <a:p>
            <a:r>
              <a:rPr lang="el-GR" dirty="0"/>
              <a:t>Αποσκοπεί στον </a:t>
            </a:r>
            <a:r>
              <a:rPr lang="el-GR" b="1" dirty="0"/>
              <a:t>εντοπισμό υπολογισμών που εκτελούνται ανεξάρτητα από την εκάστοτε ροή εκτέλεσης </a:t>
            </a:r>
            <a:r>
              <a:rPr lang="el-GR" dirty="0"/>
              <a:t>και τη μετακίνηση τους όσο το δυνατόν νωρίτερα ή αργότερα στο πρόγραμμα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095375" y="3141663"/>
            <a:ext cx="3322638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SzPct val="50000"/>
            </a:pPr>
            <a:r>
              <a:rPr lang="el-GR">
                <a:latin typeface="Comic Sans MS" pitchFamily="66" charset="0"/>
              </a:rPr>
              <a:t>	</a:t>
            </a:r>
            <a:r>
              <a:rPr lang="en-US" sz="1400">
                <a:latin typeface="Courier New" pitchFamily="49" charset="0"/>
              </a:rPr>
              <a:t>if (i &gt; 0)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{	x := 2*i;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	s := s + x*i;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	i := i – 1;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}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else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{	s := 0;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	x := 2*i;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	i := i – 1;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}</a:t>
            </a:r>
            <a:endParaRPr lang="el-GR" sz="1400">
              <a:latin typeface="Courier New" pitchFamily="49" charset="0"/>
            </a:endParaRP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4994275" y="3141663"/>
            <a:ext cx="3033713" cy="2984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SzPct val="50000"/>
            </a:pPr>
            <a:endParaRPr lang="en-US" sz="1400">
              <a:latin typeface="Courier New" pitchFamily="49" charset="0"/>
            </a:endParaRPr>
          </a:p>
          <a:p>
            <a:pPr marL="342900" indent="-342900">
              <a:buSzPct val="50000"/>
            </a:pPr>
            <a:r>
              <a:rPr lang="el-GR" sz="1400">
                <a:latin typeface="Courier New" pitchFamily="49" charset="0"/>
              </a:rPr>
              <a:t>	</a:t>
            </a:r>
            <a:r>
              <a:rPr lang="en-US" sz="1400">
                <a:latin typeface="Courier New" pitchFamily="49" charset="0"/>
              </a:rPr>
              <a:t>x := 2*i;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if (i &gt; 0)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	s := s + x*i;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else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	s := 0;</a:t>
            </a:r>
          </a:p>
          <a:p>
            <a:pPr marL="342900" indent="-342900">
              <a:buSzPct val="50000"/>
            </a:pPr>
            <a:r>
              <a:rPr lang="en-US" sz="1400">
                <a:latin typeface="Courier New" pitchFamily="49" charset="0"/>
              </a:rPr>
              <a:t>	i := i – 1;</a:t>
            </a:r>
          </a:p>
          <a:p>
            <a:pPr marL="342900" indent="-342900">
              <a:buSzPct val="50000"/>
            </a:pPr>
            <a:endParaRPr lang="el-GR" sz="1400">
              <a:latin typeface="Courier New" pitchFamily="49" charset="0"/>
            </a:endParaRPr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>
            <a:off x="4130675" y="40052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Μετασχηματισμοί</a:t>
            </a:r>
            <a:r>
              <a:rPr lang="el-GR" sz="2000"/>
              <a:t> </a:t>
            </a:r>
            <a:r>
              <a:rPr lang="el-GR"/>
              <a:t>βρόχων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l-GR" dirty="0"/>
              <a:t>Είναι ιδιαίτερης σημασίας εξαιτίας του χρόνου που καταναλώνεται στην εκτέλεση</a:t>
            </a:r>
            <a:r>
              <a:rPr lang="en-US" dirty="0"/>
              <a:t> </a:t>
            </a:r>
            <a:r>
              <a:rPr lang="el-GR" dirty="0"/>
              <a:t>των βρόχων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l-GR" b="1" dirty="0"/>
              <a:t>Περιλαμβάνουν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Μετακίνηση κώδικα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Απαλοιφή επαγωγικών μεταβλητών και υποβιβασμό ισχύος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Αναδιοργάνωση βρόχων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Απαλοιφή ελέγχου ορίων πίνακα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Μετακίνηση</a:t>
            </a:r>
            <a:r>
              <a:rPr lang="el-GR" sz="2000"/>
              <a:t> </a:t>
            </a:r>
            <a:r>
              <a:rPr lang="el-GR"/>
              <a:t>κώδικα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l-GR" dirty="0"/>
              <a:t>Μετακινούνται υπολογισμοί που 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βρίσκονται στο </a:t>
            </a:r>
            <a:r>
              <a:rPr lang="el-GR" b="1" dirty="0"/>
              <a:t>εσωτερικό του βρόχου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η </a:t>
            </a:r>
            <a:r>
              <a:rPr lang="el-GR" b="1" dirty="0"/>
              <a:t>τιμή τους είναι αναλλοίωτη </a:t>
            </a:r>
            <a:r>
              <a:rPr lang="el-GR" dirty="0"/>
              <a:t>κατά την εκτέλεση του βρόχου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η εκτέλεσή τους μια μόνο φορά, πριν το βρόχο, </a:t>
            </a:r>
            <a:r>
              <a:rPr lang="el-GR" b="1" dirty="0"/>
              <a:t>δεν αλλοιώνει</a:t>
            </a:r>
            <a:r>
              <a:rPr lang="el-GR" dirty="0"/>
              <a:t> τη σημασία του προγράμματος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Μετακίνηση</a:t>
            </a:r>
            <a:r>
              <a:rPr lang="el-GR" sz="2000"/>
              <a:t> </a:t>
            </a:r>
            <a:r>
              <a:rPr lang="el-GR"/>
              <a:t>κώδικα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endParaRPr lang="en-US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&lt;=limit-2 do begin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	s:=</a:t>
            </a:r>
            <a:r>
              <a:rPr lang="en-US" dirty="0" err="1"/>
              <a:t>s+a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]-4*n;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:=i+1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end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					t1:=limit-2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					</a:t>
            </a:r>
            <a:r>
              <a:rPr lang="en-US" dirty="0">
                <a:solidFill>
                  <a:srgbClr val="FF0000"/>
                </a:solidFill>
              </a:rPr>
              <a:t>t2:=4*n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					while </a:t>
            </a:r>
            <a:r>
              <a:rPr lang="en-US" dirty="0" err="1"/>
              <a:t>i</a:t>
            </a:r>
            <a:r>
              <a:rPr lang="en-US" dirty="0"/>
              <a:t>&lt;=t1 do begin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					     s:=</a:t>
            </a:r>
            <a:r>
              <a:rPr lang="en-US" dirty="0" err="1"/>
              <a:t>s+a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]-t2;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					     </a:t>
            </a:r>
            <a:r>
              <a:rPr lang="en-US" dirty="0" err="1"/>
              <a:t>i</a:t>
            </a:r>
            <a:r>
              <a:rPr lang="en-US" dirty="0"/>
              <a:t>:=i+1;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					end</a:t>
            </a:r>
            <a:endParaRPr lang="el-GR" dirty="0"/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>
            <a:off x="1403350" y="44370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Μετακίνηση</a:t>
            </a:r>
            <a:r>
              <a:rPr lang="el-GR" sz="2000"/>
              <a:t> </a:t>
            </a:r>
            <a:r>
              <a:rPr lang="el-GR"/>
              <a:t>κώδικα</a:t>
            </a:r>
          </a:p>
        </p:txBody>
      </p:sp>
      <p:sp>
        <p:nvSpPr>
          <p:cNvPr id="2887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endParaRPr lang="en-US"/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while i&lt;=limit-2 do begin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	s:=s+a[i]-4*n;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	i:=i+1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end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					t1:=limit-2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					if i&lt;=t1 then t2:=4*n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					while i&lt;=t1 do begin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					     s:=s+a[i]-t2;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					     i:=i+1;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					end</a:t>
            </a:r>
            <a:endParaRPr lang="el-GR"/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>
            <a:off x="1403350" y="44370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Κριτήρια εφαρμογής μετασχηματισμών βελτιστοποίσης </a:t>
            </a:r>
            <a:endParaRPr lang="el-GR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ένας</a:t>
            </a:r>
            <a:r>
              <a:rPr lang="en-US" dirty="0"/>
              <a:t> </a:t>
            </a:r>
            <a:r>
              <a:rPr lang="en-US" dirty="0" err="1"/>
              <a:t>μετασχηματισμός</a:t>
            </a:r>
            <a:r>
              <a:rPr lang="en-US" dirty="0"/>
              <a:t> </a:t>
            </a:r>
            <a:r>
              <a:rPr lang="en-US" dirty="0" err="1"/>
              <a:t>πρέπει</a:t>
            </a:r>
            <a:r>
              <a:rPr lang="en-US" dirty="0"/>
              <a:t> </a:t>
            </a:r>
            <a:r>
              <a:rPr lang="en-US" dirty="0" err="1"/>
              <a:t>να</a:t>
            </a:r>
            <a:r>
              <a:rPr lang="en-US" dirty="0"/>
              <a:t> </a:t>
            </a:r>
            <a:r>
              <a:rPr lang="en-US" b="1" dirty="0" err="1"/>
              <a:t>διατηρεί</a:t>
            </a:r>
            <a:r>
              <a:rPr lang="en-US" dirty="0"/>
              <a:t> </a:t>
            </a:r>
            <a:r>
              <a:rPr lang="en-US" dirty="0" err="1"/>
              <a:t>τη</a:t>
            </a:r>
            <a:r>
              <a:rPr lang="en-US" dirty="0"/>
              <a:t> </a:t>
            </a:r>
            <a:r>
              <a:rPr lang="en-US" dirty="0" err="1"/>
              <a:t>σημασία</a:t>
            </a:r>
            <a:r>
              <a:rPr lang="en-US" dirty="0"/>
              <a:t> </a:t>
            </a:r>
            <a:r>
              <a:rPr lang="en-US" dirty="0" err="1"/>
              <a:t>των</a:t>
            </a:r>
            <a:r>
              <a:rPr lang="en-US" dirty="0"/>
              <a:t> </a:t>
            </a:r>
            <a:r>
              <a:rPr lang="en-US" dirty="0" err="1"/>
              <a:t>προγραμμάτων</a:t>
            </a:r>
            <a:endParaRPr lang="en-US" dirty="0"/>
          </a:p>
          <a:p>
            <a:r>
              <a:rPr lang="en-US" dirty="0" err="1"/>
              <a:t>ένας</a:t>
            </a:r>
            <a:r>
              <a:rPr lang="en-US" dirty="0"/>
              <a:t> </a:t>
            </a:r>
            <a:r>
              <a:rPr lang="en-US" dirty="0" err="1"/>
              <a:t>μετασχηματισμός</a:t>
            </a:r>
            <a:r>
              <a:rPr lang="en-US" dirty="0"/>
              <a:t> </a:t>
            </a:r>
            <a:r>
              <a:rPr lang="en-US" dirty="0" err="1"/>
              <a:t>πρέπει</a:t>
            </a:r>
            <a:r>
              <a:rPr lang="en-US" dirty="0"/>
              <a:t> </a:t>
            </a:r>
            <a:r>
              <a:rPr lang="en-US" dirty="0" err="1"/>
              <a:t>κατά</a:t>
            </a:r>
            <a:r>
              <a:rPr lang="en-US" dirty="0"/>
              <a:t> </a:t>
            </a:r>
            <a:r>
              <a:rPr lang="en-US" dirty="0" err="1"/>
              <a:t>μέσο</a:t>
            </a:r>
            <a:r>
              <a:rPr lang="en-US" dirty="0"/>
              <a:t> </a:t>
            </a:r>
            <a:r>
              <a:rPr lang="en-US" dirty="0" err="1"/>
              <a:t>όρο</a:t>
            </a:r>
            <a:r>
              <a:rPr lang="en-US" dirty="0"/>
              <a:t> </a:t>
            </a:r>
            <a:r>
              <a:rPr lang="en-US" dirty="0" err="1"/>
              <a:t>να</a:t>
            </a:r>
            <a:r>
              <a:rPr lang="en-US" dirty="0"/>
              <a:t> </a:t>
            </a:r>
            <a:r>
              <a:rPr lang="en-US" b="1" dirty="0" err="1"/>
              <a:t>επιταχύνει</a:t>
            </a:r>
            <a:r>
              <a:rPr lang="en-US" dirty="0"/>
              <a:t> </a:t>
            </a:r>
            <a:r>
              <a:rPr lang="en-US" dirty="0" err="1"/>
              <a:t>τα</a:t>
            </a:r>
            <a:r>
              <a:rPr lang="en-US" dirty="0"/>
              <a:t> </a:t>
            </a:r>
            <a:r>
              <a:rPr lang="en-US" dirty="0" err="1"/>
              <a:t>προγράμματα</a:t>
            </a:r>
            <a:endParaRPr lang="en-US" dirty="0"/>
          </a:p>
          <a:p>
            <a:r>
              <a:rPr lang="en-US" dirty="0" err="1"/>
              <a:t>ένας</a:t>
            </a:r>
            <a:r>
              <a:rPr lang="en-US" dirty="0"/>
              <a:t> </a:t>
            </a:r>
            <a:r>
              <a:rPr lang="en-US" dirty="0" err="1"/>
              <a:t>μετασχηματισμός</a:t>
            </a:r>
            <a:r>
              <a:rPr lang="en-US" dirty="0"/>
              <a:t> </a:t>
            </a:r>
            <a:r>
              <a:rPr lang="en-US" dirty="0" err="1"/>
              <a:t>πρέπει</a:t>
            </a:r>
            <a:r>
              <a:rPr lang="en-US" dirty="0"/>
              <a:t> </a:t>
            </a:r>
            <a:r>
              <a:rPr lang="en-US" dirty="0" err="1"/>
              <a:t>να</a:t>
            </a:r>
            <a:r>
              <a:rPr lang="en-US" dirty="0"/>
              <a:t> </a:t>
            </a:r>
            <a:r>
              <a:rPr lang="en-US" b="1" dirty="0" err="1"/>
              <a:t>αξίζει</a:t>
            </a:r>
            <a:r>
              <a:rPr lang="en-US" b="1" dirty="0"/>
              <a:t> </a:t>
            </a:r>
            <a:r>
              <a:rPr lang="en-US" b="1" dirty="0" err="1"/>
              <a:t>την</a:t>
            </a:r>
            <a:r>
              <a:rPr lang="en-US" b="1" dirty="0"/>
              <a:t> </a:t>
            </a:r>
            <a:r>
              <a:rPr lang="en-US" b="1" dirty="0" err="1"/>
              <a:t>προσπάθεια</a:t>
            </a:r>
            <a:r>
              <a:rPr lang="en-US" b="1" dirty="0"/>
              <a:t> </a:t>
            </a:r>
            <a:r>
              <a:rPr lang="en-US" dirty="0" err="1"/>
              <a:t>για</a:t>
            </a:r>
            <a:r>
              <a:rPr lang="en-US" dirty="0"/>
              <a:t> </a:t>
            </a:r>
            <a:r>
              <a:rPr lang="en-US" dirty="0" err="1"/>
              <a:t>την</a:t>
            </a:r>
            <a:r>
              <a:rPr lang="en-US" dirty="0"/>
              <a:t> </a:t>
            </a:r>
            <a:r>
              <a:rPr lang="en-US" dirty="0" err="1"/>
              <a:t>υλοποίησή</a:t>
            </a:r>
            <a:r>
              <a:rPr lang="en-US" dirty="0"/>
              <a:t> </a:t>
            </a:r>
            <a:r>
              <a:rPr lang="en-US" dirty="0" err="1"/>
              <a:t>του</a:t>
            </a:r>
            <a:endParaRPr lang="en-US" dirty="0"/>
          </a:p>
          <a:p>
            <a:pPr lvl="1"/>
            <a:r>
              <a:rPr lang="en-US" dirty="0" err="1"/>
              <a:t>σχέση</a:t>
            </a:r>
            <a:r>
              <a:rPr lang="en-US" dirty="0"/>
              <a:t> </a:t>
            </a:r>
            <a:r>
              <a:rPr lang="en-US" dirty="0" err="1"/>
              <a:t>προσπάθειας</a:t>
            </a:r>
            <a:r>
              <a:rPr lang="en-US" dirty="0"/>
              <a:t>, </a:t>
            </a:r>
            <a:r>
              <a:rPr lang="en-US" dirty="0" err="1"/>
              <a:t>επιτάχυνσης</a:t>
            </a:r>
            <a:r>
              <a:rPr lang="en-US" dirty="0"/>
              <a:t> </a:t>
            </a:r>
            <a:r>
              <a:rPr lang="en-US" dirty="0" err="1"/>
              <a:t>και</a:t>
            </a:r>
            <a:r>
              <a:rPr lang="en-US" dirty="0"/>
              <a:t> </a:t>
            </a:r>
            <a:r>
              <a:rPr lang="en-US" dirty="0" err="1"/>
              <a:t>ταχύτητας</a:t>
            </a:r>
            <a:r>
              <a:rPr lang="en-US" dirty="0"/>
              <a:t> </a:t>
            </a:r>
            <a:r>
              <a:rPr lang="en-US" dirty="0" err="1"/>
              <a:t>μεταφραστή</a:t>
            </a:r>
            <a:endParaRPr lang="en-US" dirty="0"/>
          </a:p>
          <a:p>
            <a:pPr lvl="1"/>
            <a:r>
              <a:rPr lang="en-US" dirty="0" err="1"/>
              <a:t>σχέση</a:t>
            </a:r>
            <a:r>
              <a:rPr lang="en-US" dirty="0"/>
              <a:t> </a:t>
            </a:r>
            <a:r>
              <a:rPr lang="en-US" dirty="0" err="1"/>
              <a:t>κόστους</a:t>
            </a:r>
            <a:r>
              <a:rPr lang="en-US" dirty="0"/>
              <a:t> </a:t>
            </a:r>
            <a:r>
              <a:rPr lang="en-US" dirty="0" err="1"/>
              <a:t>υλοποίησης</a:t>
            </a:r>
            <a:r>
              <a:rPr lang="en-US" dirty="0"/>
              <a:t> </a:t>
            </a:r>
            <a:r>
              <a:rPr lang="en-US" dirty="0" err="1"/>
              <a:t>και</a:t>
            </a:r>
            <a:r>
              <a:rPr lang="en-US" dirty="0"/>
              <a:t> </a:t>
            </a:r>
            <a:r>
              <a:rPr lang="en-US" dirty="0" err="1"/>
              <a:t>ωφέλειας</a:t>
            </a:r>
            <a:r>
              <a:rPr lang="en-US" dirty="0"/>
              <a:t> </a:t>
            </a:r>
            <a:r>
              <a:rPr lang="en-US" dirty="0" err="1" smtClean="0"/>
              <a:t>χρήσης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0"/>
            <a:ext cx="53736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775" y="0"/>
            <a:ext cx="5243513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Απαλοιφή επαγωγικών μεταβλητών</a:t>
            </a:r>
            <a:endParaRPr lang="el-GR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l-GR" dirty="0"/>
              <a:t>Είναι μεταβλητές που χρησιμοποιούνται στο εσωτερικό των βρόχων και </a:t>
            </a:r>
            <a:r>
              <a:rPr lang="el-GR" b="1" dirty="0"/>
              <a:t>οι τιμές τους ορίζουν μια αριθμητική πρόοδο</a:t>
            </a:r>
          </a:p>
          <a:p>
            <a:pPr>
              <a:buFontTx/>
              <a:buNone/>
            </a:pPr>
            <a:r>
              <a:rPr lang="el-GR" sz="2800" dirty="0"/>
              <a:t> 			</a:t>
            </a: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:=1 to 100 do …</a:t>
            </a:r>
            <a:endParaRPr lang="el-GR" sz="1600" dirty="0"/>
          </a:p>
          <a:p>
            <a:pPr lvl="1">
              <a:buClr>
                <a:schemeClr val="tx1"/>
              </a:buClr>
            </a:pPr>
            <a:r>
              <a:rPr lang="el-GR" dirty="0"/>
              <a:t>Η τιμή μιας επαγωγικής μεταβλητής μεταξύ δύο διαδοχικών επαναλήψεων </a:t>
            </a:r>
            <a:r>
              <a:rPr lang="en-US" dirty="0"/>
              <a:t>x</a:t>
            </a:r>
            <a:r>
              <a:rPr lang="en-US" sz="1200" dirty="0"/>
              <a:t>i+1</a:t>
            </a:r>
            <a:r>
              <a:rPr lang="en-US" dirty="0"/>
              <a:t>:=f(x</a:t>
            </a:r>
            <a:r>
              <a:rPr lang="en-US" sz="1200" dirty="0"/>
              <a:t>i</a:t>
            </a:r>
            <a:r>
              <a:rPr lang="en-US" dirty="0"/>
              <a:t>)</a:t>
            </a:r>
            <a:endParaRPr lang="el-GR" dirty="0"/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l-GR" dirty="0" smtClean="0"/>
              <a:t>Ύπαρξη </a:t>
            </a:r>
            <a:r>
              <a:rPr lang="el-GR" b="1" dirty="0"/>
              <a:t>δύο επαγωγικών </a:t>
            </a:r>
            <a:r>
              <a:rPr lang="el-GR" dirty="0"/>
              <a:t>μεταβλητών σε ένα βρόχο οδηγεί στο </a:t>
            </a:r>
            <a:r>
              <a:rPr lang="el-GR" b="1" dirty="0"/>
              <a:t>να απαλειφθεί η μία </a:t>
            </a:r>
            <a:r>
              <a:rPr lang="el-GR" dirty="0"/>
              <a:t>και η τιμή της να υπολογίζεται μέσω της άλλης</a:t>
            </a:r>
          </a:p>
          <a:p>
            <a:pPr>
              <a:buFontTx/>
              <a:buNone/>
            </a:pPr>
            <a:r>
              <a:rPr lang="el-GR" sz="2400" dirty="0"/>
              <a:t>		</a:t>
            </a:r>
            <a:r>
              <a:rPr lang="el-GR" sz="1600" dirty="0"/>
              <a:t>	</a:t>
            </a:r>
            <a:r>
              <a:rPr lang="en-US" sz="1600" dirty="0"/>
              <a:t>y=</a:t>
            </a:r>
            <a:r>
              <a:rPr lang="en-US" sz="1600" dirty="0" err="1"/>
              <a:t>ax+b</a:t>
            </a:r>
            <a:r>
              <a:rPr lang="el-GR" sz="1600" dirty="0"/>
              <a:t>	</a:t>
            </a:r>
            <a:r>
              <a:rPr lang="en-US" sz="1600" dirty="0" err="1"/>
              <a:t>x,y</a:t>
            </a:r>
            <a:r>
              <a:rPr lang="en-US" sz="1600" dirty="0"/>
              <a:t> </a:t>
            </a:r>
            <a:r>
              <a:rPr lang="el-GR" sz="1600" dirty="0"/>
              <a:t>σχετίζονται με γραμμικό τρόπο</a:t>
            </a:r>
            <a:endParaRPr lang="en-US" sz="1600" dirty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Υποβιβασμός ισχύος</a:t>
            </a:r>
            <a:endParaRPr lang="el-GR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l-GR" dirty="0"/>
              <a:t>Ένας μετασχηματισμός που συνεργάζεται καλά με την απαλοιφή επαγωγικών μεταβλητών είναι ο </a:t>
            </a:r>
            <a:r>
              <a:rPr lang="el-GR" b="1" dirty="0"/>
              <a:t>υποβιβασμός </a:t>
            </a:r>
            <a:r>
              <a:rPr lang="el-GR" b="1" dirty="0" smtClean="0"/>
              <a:t>ισχύος (</a:t>
            </a:r>
            <a:r>
              <a:rPr lang="en-US" b="1" i="1" dirty="0"/>
              <a:t>strength reduction</a:t>
            </a:r>
            <a:r>
              <a:rPr lang="el-GR" b="1" dirty="0"/>
              <a:t>)</a:t>
            </a:r>
            <a:endParaRPr lang="en-US" b="1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Σύμφωνα</a:t>
            </a:r>
            <a:r>
              <a:rPr lang="en-US" dirty="0"/>
              <a:t>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 smtClean="0"/>
              <a:t>αυτόν</a:t>
            </a:r>
            <a:r>
              <a:rPr lang="el-G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ο</a:t>
            </a:r>
            <a:r>
              <a:rPr lang="el-GR" dirty="0"/>
              <a:t>ι λειτουργίες που είναι </a:t>
            </a:r>
            <a:r>
              <a:rPr lang="el-GR" b="1" dirty="0"/>
              <a:t>δαπανηρές</a:t>
            </a:r>
            <a:r>
              <a:rPr lang="el-GR" dirty="0"/>
              <a:t> κατά την εκτέλεσή τους </a:t>
            </a:r>
            <a:r>
              <a:rPr lang="el-GR" b="1" dirty="0"/>
              <a:t>αντικαθίστανται</a:t>
            </a:r>
            <a:r>
              <a:rPr lang="el-GR" dirty="0"/>
              <a:t> με άλλες </a:t>
            </a:r>
            <a:r>
              <a:rPr lang="el-GR" b="1" dirty="0"/>
              <a:t>οικονομικότερες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775" y="0"/>
            <a:ext cx="5243513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9600" y="0"/>
            <a:ext cx="5383213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Αναδιοργάνωση βρόχων</a:t>
            </a:r>
            <a:endParaRPr lang="el-GR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l-GR" dirty="0"/>
              <a:t>Απαλοιφή βρόχου με </a:t>
            </a:r>
            <a:r>
              <a:rPr lang="el-GR" b="1" dirty="0"/>
              <a:t>κενό</a:t>
            </a:r>
            <a:r>
              <a:rPr lang="el-GR" dirty="0"/>
              <a:t> σώμα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l-GR" b="1" dirty="0"/>
              <a:t>Ξετύλιγμα</a:t>
            </a:r>
            <a:r>
              <a:rPr lang="el-GR" dirty="0"/>
              <a:t> βρόχων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i="1" dirty="0"/>
              <a:t>loop unrolling</a:t>
            </a:r>
            <a:r>
              <a:rPr lang="el-GR" dirty="0"/>
              <a:t>)</a:t>
            </a:r>
            <a:endParaRPr lang="en-US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Κατάργηση του βρόχου αν επαναλαμβάνεται λίγες φορές και επανάληψη του σώματος του βρόχου τον ίδιο αριθμό φορών</a:t>
            </a:r>
            <a:endParaRPr lang="en-US" dirty="0"/>
          </a:p>
          <a:p>
            <a:pPr lvl="1">
              <a:buClr>
                <a:schemeClr val="tx1"/>
              </a:buClr>
              <a:buFontTx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:=1 to 3 do 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/>
              <a:t>						 a:=a+1;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/>
              <a:t>						 a:=a+1;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/>
              <a:t>						 a:=a+1;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/>
              <a:t>	</a:t>
            </a:r>
            <a:endParaRPr lang="el-GR" dirty="0"/>
          </a:p>
          <a:p>
            <a:endParaRPr lang="el-GR" dirty="0"/>
          </a:p>
        </p:txBody>
      </p:sp>
      <p:sp>
        <p:nvSpPr>
          <p:cNvPr id="305156" name="Line 4"/>
          <p:cNvSpPr>
            <a:spLocks noChangeShapeType="1"/>
          </p:cNvSpPr>
          <p:nvPr/>
        </p:nvSpPr>
        <p:spPr bwMode="auto">
          <a:xfrm>
            <a:off x="2051050" y="4652963"/>
            <a:ext cx="2449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Αναδιοργάνωση βρόχων</a:t>
            </a:r>
            <a:endParaRPr lang="el-GR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l-GR" dirty="0"/>
              <a:t>Αντιστροφή βρόχου(</a:t>
            </a:r>
            <a:r>
              <a:rPr lang="en-US" i="1" dirty="0"/>
              <a:t>loop inversion</a:t>
            </a:r>
            <a:r>
              <a:rPr lang="el-GR" dirty="0"/>
              <a:t>) 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Μετασχηματισμός ενός βρόχου </a:t>
            </a:r>
            <a:r>
              <a:rPr lang="en-US" b="1" dirty="0"/>
              <a:t>while </a:t>
            </a:r>
            <a:r>
              <a:rPr lang="el-GR" b="1" dirty="0"/>
              <a:t>ένα βρόχο </a:t>
            </a:r>
            <a:r>
              <a:rPr lang="en-US" b="1" dirty="0"/>
              <a:t>repeat</a:t>
            </a:r>
            <a:endParaRPr lang="el-GR" b="1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b="1" dirty="0"/>
              <a:t>Μεταφορά</a:t>
            </a:r>
            <a:r>
              <a:rPr lang="el-GR" dirty="0"/>
              <a:t> της </a:t>
            </a:r>
            <a:r>
              <a:rPr lang="el-GR" b="1" dirty="0"/>
              <a:t>συνθήκης</a:t>
            </a:r>
            <a:r>
              <a:rPr lang="el-GR" dirty="0"/>
              <a:t> από την αρχή του βρόχου στο τέλος αυτού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	if x&gt;0 then</a:t>
            </a:r>
            <a:r>
              <a:rPr lang="el-GR" sz="1600" dirty="0"/>
              <a:t>			</a:t>
            </a:r>
            <a:r>
              <a:rPr lang="el-GR" dirty="0" smtClean="0"/>
              <a:t>             </a:t>
            </a:r>
            <a:r>
              <a:rPr lang="en-US" sz="1600" dirty="0" smtClean="0"/>
              <a:t>if </a:t>
            </a:r>
            <a:r>
              <a:rPr lang="en-US" sz="1600" dirty="0"/>
              <a:t>x&gt;0 then</a:t>
            </a:r>
            <a:endParaRPr lang="el-GR" dirty="0"/>
          </a:p>
          <a:p>
            <a:pPr>
              <a:lnSpc>
                <a:spcPct val="80000"/>
              </a:lnSpc>
              <a:buFontTx/>
              <a:buNone/>
            </a:pPr>
            <a:r>
              <a:rPr lang="el-GR" sz="1600" dirty="0"/>
              <a:t>  </a:t>
            </a:r>
            <a:r>
              <a:rPr lang="en-US" sz="1600" dirty="0"/>
              <a:t>		for </a:t>
            </a:r>
            <a:r>
              <a:rPr lang="en-US" sz="1600" dirty="0" err="1"/>
              <a:t>i</a:t>
            </a:r>
            <a:r>
              <a:rPr lang="en-US" sz="1600" dirty="0"/>
              <a:t>:=1 to 100 do</a:t>
            </a:r>
            <a:r>
              <a:rPr lang="el-GR" sz="1600" dirty="0"/>
              <a:t>		</a:t>
            </a:r>
            <a:r>
              <a:rPr lang="en-US" sz="1600" dirty="0"/>
              <a:t>	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l-GR" sz="1600" dirty="0"/>
              <a:t>	</a:t>
            </a:r>
            <a:r>
              <a:rPr lang="en-US" sz="1600" dirty="0"/>
              <a:t>	     s:=</a:t>
            </a:r>
            <a:r>
              <a:rPr lang="en-US" sz="1600" dirty="0" err="1"/>
              <a:t>s+a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		    	     </a:t>
            </a:r>
            <a:r>
              <a:rPr lang="en-US" sz="1600" dirty="0" err="1"/>
              <a:t>i</a:t>
            </a:r>
            <a:r>
              <a:rPr lang="en-US" sz="1600" dirty="0"/>
              <a:t>:=1;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l-GR" sz="1600" dirty="0"/>
              <a:t> </a:t>
            </a:r>
            <a:r>
              <a:rPr lang="en-US" sz="1600" dirty="0"/>
              <a:t>		else			                    repeat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	     s:=s</a:t>
            </a:r>
            <a:r>
              <a:rPr lang="el-GR" sz="1600" dirty="0"/>
              <a:t>-1</a:t>
            </a:r>
            <a:r>
              <a:rPr lang="en-US" sz="1600" dirty="0"/>
              <a:t>00; 		                       s:=</a:t>
            </a:r>
            <a:r>
              <a:rPr lang="en-US" sz="1600" dirty="0" err="1"/>
              <a:t>s+a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l-GR" sz="1600" dirty="0"/>
              <a:t>	</a:t>
            </a:r>
            <a:r>
              <a:rPr lang="en-US" sz="1600" dirty="0"/>
              <a:t>				                       </a:t>
            </a:r>
            <a:r>
              <a:rPr lang="en-US" sz="1600" dirty="0" err="1"/>
              <a:t>i</a:t>
            </a:r>
            <a:r>
              <a:rPr lang="en-US" sz="1600" dirty="0"/>
              <a:t>:=i+1;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				                    until </a:t>
            </a:r>
            <a:r>
              <a:rPr lang="en-US" sz="1600" dirty="0" err="1"/>
              <a:t>i</a:t>
            </a:r>
            <a:r>
              <a:rPr lang="en-US" sz="1600" dirty="0"/>
              <a:t>&gt;100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				            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				                     s:=s-100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3131840" y="4005064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Αναδιοργάνωση βρόχων</a:t>
            </a:r>
            <a:endParaRPr lang="el-GR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l-GR" dirty="0" err="1"/>
              <a:t>Αποδιακλάδωση</a:t>
            </a:r>
            <a:r>
              <a:rPr lang="el-GR" dirty="0"/>
              <a:t>(</a:t>
            </a:r>
            <a:r>
              <a:rPr lang="en-US" i="1" dirty="0" err="1"/>
              <a:t>unswitching</a:t>
            </a:r>
            <a:r>
              <a:rPr lang="el-GR" dirty="0"/>
              <a:t>)</a:t>
            </a:r>
            <a:endParaRPr lang="en-US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b="1" dirty="0"/>
              <a:t>Μεταφορά μιας εντολής </a:t>
            </a:r>
            <a:r>
              <a:rPr lang="en-US" b="1" dirty="0"/>
              <a:t>if </a:t>
            </a:r>
            <a:r>
              <a:rPr lang="el-GR" b="1" dirty="0"/>
              <a:t>από το εσωτερικό ενός βρόχου εκτός αυτού</a:t>
            </a:r>
            <a:r>
              <a:rPr lang="el-GR" dirty="0"/>
              <a:t>, όταν η συνθήκη παραμένει αναλλοίωτη εντός αυτού</a:t>
            </a:r>
          </a:p>
          <a:p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l-GR" dirty="0"/>
              <a:t>	 </a:t>
            </a: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:=1 to 100 do</a:t>
            </a:r>
            <a:r>
              <a:rPr lang="el-GR" sz="1600" dirty="0"/>
              <a:t>		</a:t>
            </a:r>
            <a:r>
              <a:rPr lang="en-US" sz="1600" dirty="0"/>
              <a:t>	if x&gt;0 then</a:t>
            </a:r>
            <a:r>
              <a:rPr lang="el-GR" sz="1600" dirty="0"/>
              <a:t>		</a:t>
            </a: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l-GR" sz="1600" dirty="0"/>
              <a:t>	</a:t>
            </a:r>
            <a:r>
              <a:rPr lang="en-US" sz="1600" dirty="0"/>
              <a:t>    if x&gt;0 then</a:t>
            </a:r>
            <a:r>
              <a:rPr lang="el-GR" sz="1600" dirty="0"/>
              <a:t>				 </a:t>
            </a:r>
            <a:r>
              <a:rPr lang="el-GR" dirty="0"/>
              <a:t> </a:t>
            </a: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:=1 to 100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       s:=</a:t>
            </a:r>
            <a:r>
              <a:rPr lang="en-US" sz="1600" dirty="0" err="1"/>
              <a:t>s+a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  <a:r>
              <a:rPr lang="el-GR" sz="1600" dirty="0"/>
              <a:t>				</a:t>
            </a:r>
            <a:r>
              <a:rPr lang="en-US" sz="1600" dirty="0"/>
              <a:t>       s:=</a:t>
            </a:r>
            <a:r>
              <a:rPr lang="en-US" sz="1600" dirty="0" err="1"/>
              <a:t>s+a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    else</a:t>
            </a:r>
            <a:r>
              <a:rPr lang="el-GR" sz="1600" dirty="0"/>
              <a:t>				</a:t>
            </a:r>
            <a:r>
              <a:rPr lang="en-US" sz="1600" dirty="0"/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       s:=s-1;</a:t>
            </a:r>
            <a:r>
              <a:rPr lang="el-GR" sz="1600" dirty="0"/>
              <a:t>			 	  </a:t>
            </a: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:=1 to 100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l-GR" dirty="0"/>
              <a:t>						</a:t>
            </a:r>
            <a:r>
              <a:rPr lang="en-US" dirty="0"/>
              <a:t>       </a:t>
            </a:r>
            <a:r>
              <a:rPr lang="en-US" sz="1600" dirty="0"/>
              <a:t>s:=s</a:t>
            </a:r>
            <a:r>
              <a:rPr lang="el-GR" sz="1600" dirty="0"/>
              <a:t>-1</a:t>
            </a:r>
            <a:r>
              <a:rPr lang="en-US" sz="1600" dirty="0"/>
              <a:t>;</a:t>
            </a:r>
          </a:p>
          <a:p>
            <a:pPr>
              <a:buFontTx/>
              <a:buNone/>
            </a:pPr>
            <a:endParaRPr lang="el-GR" dirty="0"/>
          </a:p>
        </p:txBody>
      </p:sp>
      <p:sp>
        <p:nvSpPr>
          <p:cNvPr id="304132" name="Line 4"/>
          <p:cNvSpPr>
            <a:spLocks noChangeShapeType="1"/>
          </p:cNvSpPr>
          <p:nvPr/>
        </p:nvSpPr>
        <p:spPr bwMode="auto">
          <a:xfrm>
            <a:off x="2916238" y="443706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Όρια πίνακα</a:t>
            </a:r>
            <a:endParaRPr lang="el-G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l-GR" dirty="0"/>
              <a:t>Έλεγχος ορίων πίνακα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Αναφέρεται στη δημιουργία πρόσθετου τελικού κώδικα για κάθε προσπέλαση σε στοιχείο πίνακα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Στόχος είναι να </a:t>
            </a:r>
            <a:r>
              <a:rPr lang="el-GR" b="1" dirty="0"/>
              <a:t>ελεγχθεί</a:t>
            </a:r>
            <a:r>
              <a:rPr lang="el-GR" dirty="0"/>
              <a:t> αν η τιμή του </a:t>
            </a:r>
            <a:r>
              <a:rPr lang="en-US" dirty="0" err="1"/>
              <a:t>i</a:t>
            </a:r>
            <a:r>
              <a:rPr lang="el-GR" dirty="0"/>
              <a:t> σε μια έκφραση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l-GR" dirty="0"/>
              <a:t>βρίσκεται </a:t>
            </a:r>
            <a:r>
              <a:rPr lang="el-GR" b="1" dirty="0"/>
              <a:t>εντός των ορίων του πίνακα</a:t>
            </a:r>
          </a:p>
          <a:p>
            <a:pPr>
              <a:buFont typeface="Wingdings" pitchFamily="2" charset="2"/>
              <a:buChar char="v"/>
            </a:pPr>
            <a:r>
              <a:rPr lang="el-GR" dirty="0"/>
              <a:t>Απαλοιφή του ελέγχου ορίων πίνακα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Ένας </a:t>
            </a:r>
            <a:r>
              <a:rPr lang="el-GR" dirty="0" err="1"/>
              <a:t>βελτιστοποιητικός</a:t>
            </a:r>
            <a:r>
              <a:rPr lang="el-GR" dirty="0"/>
              <a:t> μεταγλωττιστής φροντίζει για την απαλοιφή του </a:t>
            </a:r>
            <a:r>
              <a:rPr lang="el-GR" b="1" dirty="0"/>
              <a:t>ελέγχου ορίων πίνακα αν είναι περιττός</a:t>
            </a:r>
            <a:r>
              <a:rPr lang="en-US" dirty="0"/>
              <a:t>, </a:t>
            </a:r>
            <a:r>
              <a:rPr lang="en-US" dirty="0" err="1"/>
              <a:t>δηλαδή</a:t>
            </a:r>
            <a:r>
              <a:rPr lang="en-US" dirty="0"/>
              <a:t> </a:t>
            </a:r>
            <a:r>
              <a:rPr lang="el-GR" dirty="0"/>
              <a:t>αν είναι γνωστό ότι η τιμή του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είναι εντός των ορίων</a:t>
            </a:r>
          </a:p>
          <a:p>
            <a:pPr>
              <a:buFont typeface="Wingdings" pitchFamily="2" charset="2"/>
              <a:buChar char="v"/>
            </a:pPr>
            <a:r>
              <a:rPr lang="el-GR" dirty="0"/>
              <a:t>Πολλές γλώσσες αγνοούν την υπέρβαση των ορίων και μεταφέρουν την ευθύνη στον προγραμματιστή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4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Βελτιώσεις από τον προγραμματιστή και τον μεταφραστή</a:t>
            </a:r>
            <a:endParaRPr lang="el-GR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7450" y="3009578"/>
            <a:ext cx="6553200" cy="779462"/>
            <a:chOff x="476" y="2069"/>
            <a:chExt cx="4128" cy="491"/>
          </a:xfrm>
        </p:grpSpPr>
        <p:sp>
          <p:nvSpPr>
            <p:cNvPr id="256007" name="Line 7"/>
            <p:cNvSpPr>
              <a:spLocks noChangeShapeType="1"/>
            </p:cNvSpPr>
            <p:nvPr/>
          </p:nvSpPr>
          <p:spPr bwMode="auto">
            <a:xfrm>
              <a:off x="476" y="229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l-GR"/>
            </a:p>
          </p:txBody>
        </p:sp>
        <p:sp>
          <p:nvSpPr>
            <p:cNvPr id="256008" name="Rectangle 8"/>
            <p:cNvSpPr>
              <a:spLocks noChangeArrowheads="1"/>
            </p:cNvSpPr>
            <p:nvPr/>
          </p:nvSpPr>
          <p:spPr bwMode="auto">
            <a:xfrm>
              <a:off x="1202" y="2115"/>
              <a:ext cx="77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l-GR" sz="1800">
                  <a:latin typeface="Arial" charset="0"/>
                </a:rPr>
                <a:t>εμπρόσθιο</a:t>
              </a:r>
            </a:p>
            <a:p>
              <a:pPr algn="ctr"/>
              <a:r>
                <a:rPr lang="el-GR" sz="1800">
                  <a:latin typeface="Arial" charset="0"/>
                </a:rPr>
                <a:t>τμήμα</a:t>
              </a:r>
            </a:p>
          </p:txBody>
        </p:sp>
        <p:sp>
          <p:nvSpPr>
            <p:cNvPr id="256009" name="Line 9"/>
            <p:cNvSpPr>
              <a:spLocks noChangeShapeType="1"/>
            </p:cNvSpPr>
            <p:nvPr/>
          </p:nvSpPr>
          <p:spPr bwMode="auto">
            <a:xfrm flipV="1">
              <a:off x="1973" y="2296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l-GR"/>
            </a:p>
          </p:txBody>
        </p:sp>
        <p:sp>
          <p:nvSpPr>
            <p:cNvPr id="256010" name="Rectangle 10"/>
            <p:cNvSpPr>
              <a:spLocks noChangeArrowheads="1"/>
            </p:cNvSpPr>
            <p:nvPr/>
          </p:nvSpPr>
          <p:spPr bwMode="auto">
            <a:xfrm>
              <a:off x="3016" y="2115"/>
              <a:ext cx="77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l-GR" sz="1800">
                  <a:latin typeface="Arial" charset="0"/>
                </a:rPr>
                <a:t>οπίσθιο</a:t>
              </a:r>
            </a:p>
            <a:p>
              <a:pPr algn="ctr"/>
              <a:r>
                <a:rPr lang="el-GR" sz="1800">
                  <a:latin typeface="Arial" charset="0"/>
                </a:rPr>
                <a:t>τμήμα</a:t>
              </a:r>
            </a:p>
          </p:txBody>
        </p:sp>
        <p:sp>
          <p:nvSpPr>
            <p:cNvPr id="256011" name="Line 11"/>
            <p:cNvSpPr>
              <a:spLocks noChangeShapeType="1"/>
            </p:cNvSpPr>
            <p:nvPr/>
          </p:nvSpPr>
          <p:spPr bwMode="auto">
            <a:xfrm>
              <a:off x="3787" y="229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l-GR"/>
            </a:p>
          </p:txBody>
        </p:sp>
        <p:sp>
          <p:nvSpPr>
            <p:cNvPr id="256012" name="Text Box 12"/>
            <p:cNvSpPr txBox="1">
              <a:spLocks noChangeArrowheads="1"/>
            </p:cNvSpPr>
            <p:nvPr/>
          </p:nvSpPr>
          <p:spPr bwMode="auto">
            <a:xfrm>
              <a:off x="476" y="2069"/>
              <a:ext cx="6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>
                  <a:latin typeface="Arial" charset="0"/>
                </a:rPr>
                <a:t>αρχικός</a:t>
              </a:r>
            </a:p>
            <a:p>
              <a:pPr>
                <a:spcBef>
                  <a:spcPct val="50000"/>
                </a:spcBef>
              </a:pPr>
              <a:r>
                <a:rPr lang="el-GR" sz="1800">
                  <a:latin typeface="Arial" charset="0"/>
                </a:rPr>
                <a:t>κώδικας</a:t>
              </a:r>
            </a:p>
          </p:txBody>
        </p:sp>
        <p:sp>
          <p:nvSpPr>
            <p:cNvPr id="256013" name="Text Box 13"/>
            <p:cNvSpPr txBox="1">
              <a:spLocks noChangeArrowheads="1"/>
            </p:cNvSpPr>
            <p:nvPr/>
          </p:nvSpPr>
          <p:spPr bwMode="auto">
            <a:xfrm>
              <a:off x="2018" y="2069"/>
              <a:ext cx="907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>
                  <a:latin typeface="Arial" charset="0"/>
                </a:rPr>
                <a:t>ενδιάμεσος</a:t>
              </a:r>
            </a:p>
            <a:p>
              <a:pPr>
                <a:spcBef>
                  <a:spcPct val="50000"/>
                </a:spcBef>
              </a:pPr>
              <a:r>
                <a:rPr lang="el-GR" sz="1800">
                  <a:latin typeface="Arial" charset="0"/>
                </a:rPr>
                <a:t>κώδικας</a:t>
              </a:r>
            </a:p>
          </p:txBody>
        </p:sp>
        <p:sp>
          <p:nvSpPr>
            <p:cNvPr id="256014" name="Text Box 14"/>
            <p:cNvSpPr txBox="1">
              <a:spLocks noChangeArrowheads="1"/>
            </p:cNvSpPr>
            <p:nvPr/>
          </p:nvSpPr>
          <p:spPr bwMode="auto">
            <a:xfrm>
              <a:off x="3878" y="2069"/>
              <a:ext cx="6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>
                  <a:latin typeface="Arial" charset="0"/>
                </a:rPr>
                <a:t>τελικός</a:t>
              </a:r>
            </a:p>
            <a:p>
              <a:pPr>
                <a:spcBef>
                  <a:spcPct val="50000"/>
                </a:spcBef>
              </a:pPr>
              <a:r>
                <a:rPr lang="el-GR" sz="1800">
                  <a:latin typeface="Arial" charset="0"/>
                </a:rPr>
                <a:t>κώδικας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Μετασχηματισμοί χαμηλού επιπέδου</a:t>
            </a:r>
            <a:endParaRPr lang="el-GR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Απαλοιφή άχρηστου κώδικα</a:t>
            </a:r>
          </a:p>
          <a:p>
            <a:r>
              <a:rPr lang="en-US"/>
              <a:t>Ευθυγράμμιση</a:t>
            </a:r>
          </a:p>
          <a:p>
            <a:r>
              <a:rPr lang="en-US"/>
              <a:t>Απλοποίηση συνθηκών και αλμάτων</a:t>
            </a:r>
          </a:p>
          <a:p>
            <a:endParaRPr lang="en-US"/>
          </a:p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Απαλοιφή άχρηστου κώδικα</a:t>
            </a:r>
            <a:endParaRPr lang="el-GR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l-GR" dirty="0"/>
              <a:t>Ο </a:t>
            </a:r>
            <a:r>
              <a:rPr lang="el-GR" b="1" dirty="0"/>
              <a:t>άχρηστος </a:t>
            </a:r>
            <a:r>
              <a:rPr lang="el-GR" b="1" dirty="0" smtClean="0"/>
              <a:t>κώδικας </a:t>
            </a:r>
            <a:r>
              <a:rPr lang="el-GR" dirty="0" smtClean="0"/>
              <a:t>(</a:t>
            </a:r>
            <a:r>
              <a:rPr lang="en-US" i="1" dirty="0"/>
              <a:t>dead code</a:t>
            </a:r>
            <a:r>
              <a:rPr lang="el-GR" i="1" dirty="0"/>
              <a:t>)</a:t>
            </a:r>
            <a:r>
              <a:rPr lang="el-GR" dirty="0"/>
              <a:t> είναι μια ακολουθία εντολών που υπολογίζουν τιμές που ποτέ δεν χρησιμοποιούνται</a:t>
            </a:r>
          </a:p>
          <a:p>
            <a:pPr>
              <a:buFontTx/>
              <a:buNone/>
            </a:pPr>
            <a:r>
              <a:rPr lang="el-GR" dirty="0"/>
              <a:t>		</a:t>
            </a:r>
            <a:r>
              <a:rPr lang="el-GR" sz="1600" dirty="0"/>
              <a:t>-Ο εντοπισμός τέτοιων μεταβλητών ονομάζεται </a:t>
            </a:r>
            <a:r>
              <a:rPr lang="el-GR" sz="1600" b="1" i="1" dirty="0"/>
              <a:t>ανάλυση χρόνου ζωής</a:t>
            </a:r>
          </a:p>
          <a:p>
            <a:pPr>
              <a:buFontTx/>
              <a:buNone/>
            </a:pPr>
            <a:r>
              <a:rPr lang="el-GR" sz="1600" i="1" dirty="0"/>
              <a:t>		-</a:t>
            </a:r>
            <a:r>
              <a:rPr lang="el-GR" sz="1600" dirty="0"/>
              <a:t>Στην κατηγορία του άχρηστου κώδικα ανήκει ο</a:t>
            </a:r>
            <a:r>
              <a:rPr lang="en-US" sz="1600" dirty="0"/>
              <a:t> </a:t>
            </a:r>
            <a:r>
              <a:rPr lang="el-GR" sz="1600" dirty="0"/>
              <a:t>κώδικας </a:t>
            </a:r>
            <a:r>
              <a:rPr lang="el-GR" sz="1600" dirty="0" smtClean="0"/>
              <a:t>που </a:t>
            </a:r>
            <a:r>
              <a:rPr lang="el-GR" sz="1600" b="1" dirty="0" smtClean="0"/>
              <a:t>δεν </a:t>
            </a:r>
            <a:r>
              <a:rPr lang="el-GR" sz="1600" b="1" dirty="0"/>
              <a:t>εκτελείται </a:t>
            </a:r>
            <a:r>
              <a:rPr lang="el-GR" sz="1600" b="1" dirty="0" smtClean="0"/>
              <a:t>	ποτέ</a:t>
            </a:r>
            <a:r>
              <a:rPr lang="el-GR" sz="1600" dirty="0" smtClean="0"/>
              <a:t> (</a:t>
            </a:r>
            <a:r>
              <a:rPr lang="en-US" sz="1600" i="1" dirty="0"/>
              <a:t>unreachable code</a:t>
            </a:r>
            <a:r>
              <a:rPr lang="el-GR" sz="1600" dirty="0"/>
              <a:t>)</a:t>
            </a:r>
            <a:endParaRPr lang="en-US" sz="1600" dirty="0"/>
          </a:p>
          <a:p>
            <a:pPr>
              <a:buFont typeface="Wingdings" pitchFamily="2" charset="2"/>
              <a:buChar char="v"/>
            </a:pPr>
            <a:r>
              <a:rPr lang="el-GR" dirty="0"/>
              <a:t>Ο μετασχηματισμός που μπορεί να εφαρμοστεί όταν εισάγεται άχρηστος κώδικας είναι η </a:t>
            </a:r>
            <a:r>
              <a:rPr lang="el-GR" b="1" dirty="0"/>
              <a:t>απαλοιφή</a:t>
            </a:r>
            <a:r>
              <a:rPr lang="el-GR" dirty="0"/>
              <a:t> του(</a:t>
            </a:r>
            <a:r>
              <a:rPr lang="en-US" i="1" dirty="0"/>
              <a:t>dead code elimination</a:t>
            </a:r>
            <a:r>
              <a:rPr lang="el-GR" dirty="0"/>
              <a:t>)</a:t>
            </a:r>
            <a:endParaRPr lang="en-US" dirty="0"/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9600" y="0"/>
            <a:ext cx="5383213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7238" y="0"/>
            <a:ext cx="4953000" cy="667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Ευθυγράμμιση</a:t>
            </a:r>
            <a:endParaRPr lang="el-GR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Ο </a:t>
            </a:r>
            <a:r>
              <a:rPr lang="el-GR" dirty="0"/>
              <a:t>μετασχηματισμός της ευθυγράμμισης(</a:t>
            </a:r>
            <a:r>
              <a:rPr lang="en-US" i="1" dirty="0"/>
              <a:t>straightening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αποσκοπεί στη </a:t>
            </a:r>
            <a:r>
              <a:rPr lang="el-GR" b="1" dirty="0"/>
              <a:t>συνένωση ζευγών βασικών ενοτήτων</a:t>
            </a:r>
            <a:r>
              <a:rPr lang="el-GR" dirty="0"/>
              <a:t>. Οι ενότητες </a:t>
            </a:r>
            <a:r>
              <a:rPr lang="en-US" dirty="0"/>
              <a:t>Bi </a:t>
            </a:r>
            <a:r>
              <a:rPr lang="el-GR" dirty="0"/>
              <a:t>και </a:t>
            </a:r>
            <a:r>
              <a:rPr lang="en-US" dirty="0" err="1"/>
              <a:t>Bj</a:t>
            </a:r>
            <a:r>
              <a:rPr lang="en-US" dirty="0"/>
              <a:t> </a:t>
            </a:r>
            <a:r>
              <a:rPr lang="el-GR" dirty="0"/>
              <a:t>μπορούν να συνενωθούν αν</a:t>
            </a:r>
            <a:r>
              <a:rPr lang="en-US" dirty="0"/>
              <a:t>:</a:t>
            </a:r>
            <a:endParaRPr lang="el-GR" dirty="0"/>
          </a:p>
          <a:p>
            <a:pPr>
              <a:buFontTx/>
              <a:buNone/>
            </a:pPr>
            <a:r>
              <a:rPr lang="el-GR" dirty="0"/>
              <a:t>		</a:t>
            </a:r>
            <a:r>
              <a:rPr lang="el-GR" sz="1600" dirty="0"/>
              <a:t>-Από την ενότητα Β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l-GR" sz="1600" dirty="0"/>
              <a:t>εξέρχεται μόνο μια ακμή στο γράφο ροής </a:t>
            </a:r>
            <a:r>
              <a:rPr lang="el-GR" sz="1600" dirty="0" smtClean="0"/>
              <a:t>του 	προγράμματος </a:t>
            </a:r>
            <a:r>
              <a:rPr lang="el-GR" sz="1600" dirty="0"/>
              <a:t>και κατευθύνεται προς την ενότητα Β</a:t>
            </a:r>
            <a:r>
              <a:rPr lang="en-US" sz="1600" dirty="0"/>
              <a:t>j</a:t>
            </a:r>
            <a:r>
              <a:rPr lang="el-GR" sz="1600" dirty="0"/>
              <a:t> </a:t>
            </a:r>
            <a:endParaRPr lang="en-US" sz="1600" dirty="0"/>
          </a:p>
          <a:p>
            <a:pPr>
              <a:buFontTx/>
              <a:buNone/>
            </a:pPr>
            <a:r>
              <a:rPr lang="en-US" sz="1600" dirty="0"/>
              <a:t>		-</a:t>
            </a:r>
            <a:r>
              <a:rPr lang="el-GR" sz="1600" dirty="0"/>
              <a:t>Στην ενότητα Β</a:t>
            </a:r>
            <a:r>
              <a:rPr lang="en-US" sz="1600" dirty="0"/>
              <a:t>j</a:t>
            </a:r>
            <a:r>
              <a:rPr lang="el-GR" sz="1600" dirty="0"/>
              <a:t> εισέρχεται μόνο μια ακμή στο γράφο του </a:t>
            </a:r>
            <a:r>
              <a:rPr lang="en-US" sz="1600" dirty="0"/>
              <a:t>	</a:t>
            </a:r>
            <a:r>
              <a:rPr lang="el-GR" sz="1600" dirty="0"/>
              <a:t>προγράμματος η οποία προέρχεται από την ενότητα </a:t>
            </a:r>
            <a:r>
              <a:rPr lang="en-US" sz="1600" dirty="0"/>
              <a:t>Bi</a:t>
            </a:r>
          </a:p>
          <a:p>
            <a:pPr>
              <a:buFont typeface="Arial" pitchFamily="34" charset="0"/>
              <a:buChar char="•"/>
            </a:pPr>
            <a:r>
              <a:rPr lang="el-GR" dirty="0"/>
              <a:t>Για να συμβαίνουν τα παραπάνω πρέπει είτε η </a:t>
            </a:r>
            <a:r>
              <a:rPr lang="en-US" dirty="0" err="1"/>
              <a:t>Bj</a:t>
            </a:r>
            <a:r>
              <a:rPr lang="en-US" dirty="0"/>
              <a:t> </a:t>
            </a:r>
            <a:r>
              <a:rPr lang="el-GR" dirty="0"/>
              <a:t>να βρίσκεται </a:t>
            </a:r>
            <a:r>
              <a:rPr lang="el-GR" b="1" dirty="0"/>
              <a:t>αμέσως μετά </a:t>
            </a:r>
            <a:r>
              <a:rPr lang="el-GR" dirty="0"/>
              <a:t>την </a:t>
            </a:r>
            <a:r>
              <a:rPr lang="en-US" dirty="0"/>
              <a:t>Bi</a:t>
            </a:r>
            <a:r>
              <a:rPr lang="el-GR" dirty="0"/>
              <a:t>, είτε η Β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να </a:t>
            </a:r>
            <a:r>
              <a:rPr lang="el-GR" b="1" dirty="0"/>
              <a:t>τερματίζεται με ένα άλμα </a:t>
            </a:r>
            <a:r>
              <a:rPr lang="el-GR" dirty="0"/>
              <a:t>προς την</a:t>
            </a:r>
            <a:r>
              <a:rPr lang="en-US" dirty="0"/>
              <a:t> </a:t>
            </a:r>
            <a:r>
              <a:rPr lang="en-US" dirty="0" err="1"/>
              <a:t>Bj</a:t>
            </a:r>
            <a:endParaRPr lang="el-GR" dirty="0"/>
          </a:p>
          <a:p>
            <a:pPr>
              <a:buFont typeface="Wingdings" pitchFamily="2" charset="2"/>
              <a:buNone/>
            </a:pPr>
            <a:r>
              <a:rPr lang="el-GR" dirty="0"/>
              <a:t>	</a:t>
            </a:r>
            <a:r>
              <a:rPr lang="el-GR" sz="1600" dirty="0"/>
              <a:t>	-Η πρώτη περίπτωση απαιτεί απλώς τη συνένωση των ενοτήτων ενώ η δεύτερη </a:t>
            </a:r>
            <a:r>
              <a:rPr lang="el-GR" sz="1600" dirty="0" smtClean="0"/>
              <a:t>	την </a:t>
            </a:r>
            <a:r>
              <a:rPr lang="el-GR" sz="1600" dirty="0"/>
              <a:t>απαλοιφή του άλματος με αναδιάταξη περισσότερων ενοτήτων</a:t>
            </a:r>
            <a:endParaRPr lang="en-US" sz="1600" dirty="0"/>
          </a:p>
          <a:p>
            <a:endParaRPr lang="el-G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Απλοποίηση συνθηκών και αλμάτων</a:t>
            </a:r>
            <a:endParaRPr lang="el-GR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l-GR" dirty="0"/>
              <a:t>Ο μετασχηματισμός της </a:t>
            </a:r>
            <a:r>
              <a:rPr lang="el-GR" b="1" dirty="0"/>
              <a:t>απλοποίησης </a:t>
            </a:r>
            <a:r>
              <a:rPr lang="el-GR" b="1" dirty="0" smtClean="0"/>
              <a:t>συνθηκών </a:t>
            </a:r>
            <a:r>
              <a:rPr lang="el-GR" dirty="0" smtClean="0"/>
              <a:t>(</a:t>
            </a:r>
            <a:r>
              <a:rPr lang="en-US" i="1" dirty="0"/>
              <a:t>if simplification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βασίζεται στην ανάλυση της ροής ελέγχου</a:t>
            </a:r>
            <a:r>
              <a:rPr lang="en-US" dirty="0"/>
              <a:t> </a:t>
            </a:r>
            <a:r>
              <a:rPr lang="el-GR" dirty="0"/>
              <a:t>και εφαρμόζεται όταν:</a:t>
            </a:r>
            <a:endParaRPr lang="en-US" dirty="0"/>
          </a:p>
          <a:p>
            <a:pPr>
              <a:buFontTx/>
              <a:buNone/>
            </a:pPr>
            <a:r>
              <a:rPr lang="en-US" sz="1600" dirty="0"/>
              <a:t>		-</a:t>
            </a:r>
            <a:r>
              <a:rPr lang="el-GR" sz="1600" dirty="0"/>
              <a:t>το ένα σκέλος της δομής </a:t>
            </a:r>
            <a:r>
              <a:rPr lang="en-US" sz="1600" i="1" dirty="0"/>
              <a:t>if</a:t>
            </a:r>
            <a:r>
              <a:rPr lang="en-US" sz="1600" dirty="0"/>
              <a:t> </a:t>
            </a:r>
            <a:r>
              <a:rPr lang="el-GR" sz="1600" dirty="0"/>
              <a:t>είναι </a:t>
            </a:r>
            <a:r>
              <a:rPr lang="el-GR" sz="1600" b="1" dirty="0"/>
              <a:t>κενό</a:t>
            </a:r>
          </a:p>
          <a:p>
            <a:pPr>
              <a:buFontTx/>
              <a:buNone/>
            </a:pPr>
            <a:r>
              <a:rPr lang="el-GR" sz="1600" dirty="0"/>
              <a:t>		-τιμή της συνθήκης είναι ήδη </a:t>
            </a:r>
            <a:r>
              <a:rPr lang="el-GR" sz="1600" b="1" dirty="0"/>
              <a:t>γνωστή</a:t>
            </a:r>
          </a:p>
          <a:p>
            <a:pPr>
              <a:buFont typeface="Wingdings" pitchFamily="2" charset="2"/>
              <a:buChar char="Ø"/>
            </a:pPr>
            <a:r>
              <a:rPr lang="el-GR" dirty="0"/>
              <a:t>Στην πρώτη περίπτωση το κενό σκέλος μπορεί να απαλειφθεί, ενώ στη δεύτερη η δομή </a:t>
            </a:r>
            <a:r>
              <a:rPr lang="en-US" dirty="0"/>
              <a:t>if </a:t>
            </a:r>
            <a:r>
              <a:rPr lang="el-GR" dirty="0"/>
              <a:t>αντικαθίσταται από το σκέλος που πρόκειται να ακολουθηθεί </a:t>
            </a:r>
          </a:p>
          <a:p>
            <a:pPr>
              <a:buFont typeface="Wingdings" pitchFamily="2" charset="2"/>
              <a:buChar char="Ø"/>
            </a:pPr>
            <a:r>
              <a:rPr lang="el-GR" dirty="0"/>
              <a:t>Ο μετασχηματισμός της </a:t>
            </a:r>
            <a:r>
              <a:rPr lang="el-GR" b="1" dirty="0"/>
              <a:t>απλοποίησης των </a:t>
            </a:r>
            <a:r>
              <a:rPr lang="el-GR" b="1" dirty="0" smtClean="0"/>
              <a:t>αλμάτων </a:t>
            </a:r>
            <a:r>
              <a:rPr lang="el-GR" dirty="0" smtClean="0"/>
              <a:t>(</a:t>
            </a:r>
            <a:r>
              <a:rPr lang="en-US" i="1" dirty="0"/>
              <a:t>jump simplification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βασίζεται στην ανάλυση της ροής ελέγχου και αποσκοπεί:</a:t>
            </a:r>
          </a:p>
          <a:p>
            <a:pPr>
              <a:buFontTx/>
              <a:buNone/>
            </a:pPr>
            <a:r>
              <a:rPr lang="el-GR" sz="1600" dirty="0"/>
              <a:t>		-στην απαλοιφή ή το μετασχηματισμό αλμάτων που </a:t>
            </a:r>
            <a:r>
              <a:rPr lang="el-GR" sz="1600" dirty="0" smtClean="0"/>
              <a:t>οδηγούν </a:t>
            </a:r>
            <a:br>
              <a:rPr lang="el-GR" sz="1600" dirty="0" smtClean="0"/>
            </a:br>
            <a:r>
              <a:rPr lang="el-GR" sz="1600" dirty="0" smtClean="0"/>
              <a:t>	σε </a:t>
            </a:r>
            <a:r>
              <a:rPr lang="el-GR" sz="1600" b="1" dirty="0"/>
              <a:t>αμέσως επόμενη εντολή </a:t>
            </a:r>
            <a:r>
              <a:rPr lang="el-GR" sz="1600" dirty="0"/>
              <a:t>ή σε </a:t>
            </a:r>
            <a:r>
              <a:rPr lang="el-GR" sz="1600" b="1" dirty="0"/>
              <a:t>άλλη εντολή άλματος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7238" y="0"/>
            <a:ext cx="5087937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0"/>
            <a:ext cx="51800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2950" y="0"/>
            <a:ext cx="4967288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Μετασχηματισμοί υποπρογραμμάτων</a:t>
            </a:r>
            <a:endParaRPr lang="el-GR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ενσωμάτωση υποπρογράμματος</a:t>
            </a:r>
          </a:p>
          <a:p>
            <a:r>
              <a:rPr lang="en-US"/>
              <a:t>κλήσεις ουράς και συνένωση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Οργάνωση ενός βελτιστοποιητικού μεταφραστή</a:t>
            </a:r>
            <a:endParaRPr lang="el-GR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466725" y="2492375"/>
            <a:ext cx="1441450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1600">
                <a:latin typeface="Arial" charset="0"/>
              </a:rPr>
              <a:t>εμπρόσθιο</a:t>
            </a:r>
          </a:p>
          <a:p>
            <a:pPr algn="ctr"/>
            <a:r>
              <a:rPr lang="el-GR" sz="1600">
                <a:latin typeface="Arial" charset="0"/>
              </a:rPr>
              <a:t>τμήμα</a:t>
            </a:r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>
            <a:off x="1908175" y="29257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3419475" y="2492375"/>
            <a:ext cx="1943100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1600">
                <a:latin typeface="Arial" charset="0"/>
              </a:rPr>
              <a:t>βελτιστοποιητής</a:t>
            </a:r>
          </a:p>
          <a:p>
            <a:pPr algn="ctr"/>
            <a:r>
              <a:rPr lang="el-GR" sz="1600">
                <a:latin typeface="Arial" charset="0"/>
              </a:rPr>
              <a:t>κώδικα</a:t>
            </a:r>
          </a:p>
        </p:txBody>
      </p:sp>
      <p:sp>
        <p:nvSpPr>
          <p:cNvPr id="259080" name="Line 8"/>
          <p:cNvSpPr>
            <a:spLocks noChangeShapeType="1"/>
          </p:cNvSpPr>
          <p:nvPr/>
        </p:nvSpPr>
        <p:spPr bwMode="auto">
          <a:xfrm>
            <a:off x="5362575" y="2925763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259081" name="Rectangle 9"/>
          <p:cNvSpPr>
            <a:spLocks noChangeArrowheads="1"/>
          </p:cNvSpPr>
          <p:nvPr/>
        </p:nvSpPr>
        <p:spPr bwMode="auto">
          <a:xfrm>
            <a:off x="7091363" y="2492375"/>
            <a:ext cx="1547812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1600">
                <a:latin typeface="Arial" charset="0"/>
              </a:rPr>
              <a:t>οπίσθιο</a:t>
            </a:r>
          </a:p>
          <a:p>
            <a:pPr algn="ctr"/>
            <a:r>
              <a:rPr lang="el-GR" sz="1600">
                <a:latin typeface="Arial" charset="0"/>
              </a:rPr>
              <a:t>τμήμα</a:t>
            </a:r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2051050" y="2492375"/>
            <a:ext cx="165417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>
                <a:latin typeface="Arial" charset="0"/>
              </a:rPr>
              <a:t>ενδιάμεσος</a:t>
            </a:r>
          </a:p>
          <a:p>
            <a:pPr>
              <a:spcBef>
                <a:spcPct val="50000"/>
              </a:spcBef>
            </a:pPr>
            <a:r>
              <a:rPr lang="el-GR" sz="1600">
                <a:latin typeface="Arial" charset="0"/>
              </a:rPr>
              <a:t>κώδικας</a:t>
            </a:r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5508625" y="2492375"/>
            <a:ext cx="1582738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>
                <a:latin typeface="Arial" charset="0"/>
              </a:rPr>
              <a:t>ενδιάμεσος</a:t>
            </a:r>
          </a:p>
          <a:p>
            <a:pPr>
              <a:spcBef>
                <a:spcPct val="50000"/>
              </a:spcBef>
            </a:pPr>
            <a:r>
              <a:rPr lang="el-GR" sz="1600">
                <a:latin typeface="Arial" charset="0"/>
              </a:rPr>
              <a:t>κώδικας</a:t>
            </a:r>
          </a:p>
        </p:txBody>
      </p:sp>
      <p:sp>
        <p:nvSpPr>
          <p:cNvPr id="259084" name="Line 12"/>
          <p:cNvSpPr>
            <a:spLocks noChangeShapeType="1"/>
          </p:cNvSpPr>
          <p:nvPr/>
        </p:nvSpPr>
        <p:spPr bwMode="auto">
          <a:xfrm>
            <a:off x="4354513" y="3357563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3562350" y="4292600"/>
            <a:ext cx="1730375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1400">
                <a:latin typeface="Arial" charset="0"/>
              </a:rPr>
              <a:t>ανάλυση</a:t>
            </a:r>
          </a:p>
          <a:p>
            <a:pPr algn="ctr"/>
            <a:r>
              <a:rPr lang="el-GR" sz="1400">
                <a:latin typeface="Arial" charset="0"/>
              </a:rPr>
              <a:t>ροής</a:t>
            </a:r>
          </a:p>
          <a:p>
            <a:pPr algn="ctr"/>
            <a:r>
              <a:rPr lang="el-GR" sz="1400">
                <a:latin typeface="Arial" charset="0"/>
              </a:rPr>
              <a:t>δεδομένων</a:t>
            </a:r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1476375" y="3860800"/>
            <a:ext cx="568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259087" name="Line 15"/>
          <p:cNvSpPr>
            <a:spLocks noChangeShapeType="1"/>
          </p:cNvSpPr>
          <p:nvPr/>
        </p:nvSpPr>
        <p:spPr bwMode="auto">
          <a:xfrm flipH="1">
            <a:off x="1476375" y="38608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259088" name="Rectangle 16"/>
          <p:cNvSpPr>
            <a:spLocks noChangeArrowheads="1"/>
          </p:cNvSpPr>
          <p:nvPr/>
        </p:nvSpPr>
        <p:spPr bwMode="auto">
          <a:xfrm>
            <a:off x="898525" y="4221163"/>
            <a:ext cx="129540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1400">
                <a:latin typeface="Arial" charset="0"/>
              </a:rPr>
              <a:t>ανάλυση</a:t>
            </a:r>
          </a:p>
          <a:p>
            <a:pPr algn="ctr"/>
            <a:r>
              <a:rPr lang="el-GR" sz="1400">
                <a:latin typeface="Arial" charset="0"/>
              </a:rPr>
              <a:t>ροής</a:t>
            </a:r>
          </a:p>
          <a:p>
            <a:pPr algn="ctr"/>
            <a:r>
              <a:rPr lang="el-GR" sz="1400">
                <a:latin typeface="Arial" charset="0"/>
              </a:rPr>
              <a:t>ελέγχου</a:t>
            </a:r>
          </a:p>
        </p:txBody>
      </p:sp>
      <p:sp>
        <p:nvSpPr>
          <p:cNvPr id="259089" name="Rectangle 17"/>
          <p:cNvSpPr>
            <a:spLocks noChangeArrowheads="1"/>
          </p:cNvSpPr>
          <p:nvPr/>
        </p:nvSpPr>
        <p:spPr bwMode="auto">
          <a:xfrm>
            <a:off x="6226175" y="4292600"/>
            <a:ext cx="19446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1400">
                <a:latin typeface="Arial" charset="0"/>
              </a:rPr>
              <a:t>βελτιστοποιητικοί</a:t>
            </a:r>
          </a:p>
          <a:p>
            <a:pPr algn="ctr"/>
            <a:r>
              <a:rPr lang="el-GR" sz="1400">
                <a:latin typeface="Arial" charset="0"/>
              </a:rPr>
              <a:t>μετασχηματισμοί</a:t>
            </a:r>
          </a:p>
        </p:txBody>
      </p:sp>
      <p:sp>
        <p:nvSpPr>
          <p:cNvPr id="259090" name="Line 18"/>
          <p:cNvSpPr>
            <a:spLocks noChangeShapeType="1"/>
          </p:cNvSpPr>
          <p:nvPr/>
        </p:nvSpPr>
        <p:spPr bwMode="auto">
          <a:xfrm>
            <a:off x="7162800" y="3860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Ενσωμάτωση υποπρογράμματος</a:t>
            </a:r>
            <a:endParaRPr lang="el-GR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l-GR" dirty="0"/>
              <a:t>Ο μετασχηματισμός της </a:t>
            </a:r>
            <a:r>
              <a:rPr lang="el-GR" b="1" dirty="0"/>
              <a:t>ενσωμάτωσης </a:t>
            </a:r>
            <a:r>
              <a:rPr lang="el-GR" b="1" dirty="0" smtClean="0"/>
              <a:t>υποπρογράμματος </a:t>
            </a:r>
            <a:r>
              <a:rPr lang="el-GR" dirty="0" smtClean="0"/>
              <a:t>(</a:t>
            </a:r>
            <a:r>
              <a:rPr lang="en-US" i="1" dirty="0"/>
              <a:t>inline expansion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αποσκοπεί στην απαλοιφή των κλήσεων</a:t>
            </a:r>
          </a:p>
          <a:p>
            <a:pPr>
              <a:buFontTx/>
              <a:buNone/>
            </a:pPr>
            <a:r>
              <a:rPr lang="el-GR" dirty="0"/>
              <a:t>		</a:t>
            </a:r>
            <a:r>
              <a:rPr lang="el-GR" sz="1600" dirty="0"/>
              <a:t>-Κάθε κλήση υποπρογράμματος μπορεί να αντικατασταθεί με </a:t>
            </a:r>
            <a:r>
              <a:rPr lang="el-GR" sz="1600" dirty="0" err="1"/>
              <a:t>έν</a:t>
            </a:r>
            <a:r>
              <a:rPr lang="en-US" sz="1600" dirty="0"/>
              <a:t>α 	</a:t>
            </a:r>
            <a:r>
              <a:rPr lang="el-GR" sz="1600" b="1" dirty="0"/>
              <a:t>αντίγραφο του σώματος </a:t>
            </a:r>
            <a:r>
              <a:rPr lang="el-GR" sz="1600" dirty="0"/>
              <a:t>του υποπρογράμματος</a:t>
            </a:r>
          </a:p>
          <a:p>
            <a:pPr>
              <a:buFont typeface="Wingdings" pitchFamily="2" charset="2"/>
              <a:buChar char="Ø"/>
            </a:pPr>
            <a:r>
              <a:rPr lang="el-GR" dirty="0"/>
              <a:t>Στην πράξη χρησιμοποιείται μόνο για την αντικατάσταση κλήσεων υποπρογραμμάτων που</a:t>
            </a:r>
          </a:p>
          <a:p>
            <a:pPr>
              <a:buFontTx/>
              <a:buNone/>
            </a:pPr>
            <a:r>
              <a:rPr lang="el-GR" dirty="0"/>
              <a:t>		</a:t>
            </a:r>
            <a:r>
              <a:rPr lang="el-GR" sz="1600" dirty="0"/>
              <a:t>-καλούνται λίγες φορές μέσα στο πρόγραμμα</a:t>
            </a:r>
          </a:p>
          <a:p>
            <a:pPr>
              <a:buFontTx/>
              <a:buNone/>
            </a:pPr>
            <a:r>
              <a:rPr lang="el-GR" sz="1600" dirty="0"/>
              <a:t>		-το σώμα τους περιέχει λίγες εντολές</a:t>
            </a:r>
          </a:p>
          <a:p>
            <a:pPr>
              <a:buFont typeface="Wingdings" pitchFamily="2" charset="2"/>
              <a:buChar char="Ø"/>
            </a:pPr>
            <a:r>
              <a:rPr lang="el-GR" dirty="0"/>
              <a:t>Είναι ιδιαίτερα χρήσιμος γιατί εκτός του ότι αλλάζει το κόστος των κλήσεων και τη δομή του προγράμματος, </a:t>
            </a:r>
            <a:r>
              <a:rPr lang="el-GR" b="1" dirty="0"/>
              <a:t>ενεργοποιεί</a:t>
            </a:r>
            <a:r>
              <a:rPr lang="el-GR" dirty="0"/>
              <a:t> και άλλους </a:t>
            </a:r>
            <a:r>
              <a:rPr lang="el-GR" b="1" dirty="0"/>
              <a:t>μετασχηματισμούς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Ενσωμάτωση υποπρογράμματος</a:t>
            </a:r>
            <a:endParaRPr lang="el-GR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dirty="0"/>
              <a:t>function max (a, b: integer): integer; </a:t>
            </a:r>
          </a:p>
          <a:p>
            <a:pPr>
              <a:buFontTx/>
              <a:buNone/>
            </a:pPr>
            <a:r>
              <a:rPr lang="en-US" sz="1400" dirty="0"/>
              <a:t>begin</a:t>
            </a:r>
          </a:p>
          <a:p>
            <a:pPr>
              <a:buFontTx/>
              <a:buNone/>
            </a:pPr>
            <a:r>
              <a:rPr lang="en-US" sz="1400" dirty="0"/>
              <a:t>	if a&gt;=b then result:=a;</a:t>
            </a:r>
          </a:p>
          <a:p>
            <a:pPr>
              <a:buFontTx/>
              <a:buNone/>
            </a:pPr>
            <a:r>
              <a:rPr lang="en-US" sz="1400" dirty="0"/>
              <a:t>	else result:=b;</a:t>
            </a:r>
          </a:p>
          <a:p>
            <a:pPr>
              <a:buFontTx/>
              <a:buNone/>
            </a:pPr>
            <a:r>
              <a:rPr lang="en-US" sz="1400" dirty="0"/>
              <a:t>end;</a:t>
            </a:r>
          </a:p>
          <a:p>
            <a:pPr>
              <a:buFontTx/>
              <a:buNone/>
            </a:pPr>
            <a:r>
              <a:rPr lang="en-US" sz="1400" dirty="0"/>
              <a:t>…</a:t>
            </a:r>
          </a:p>
          <a:p>
            <a:pPr>
              <a:buFontTx/>
              <a:buNone/>
            </a:pPr>
            <a:r>
              <a:rPr lang="en-US" sz="1400" dirty="0"/>
              <a:t>y:=max(x,3)</a:t>
            </a:r>
          </a:p>
          <a:p>
            <a:pPr>
              <a:buNone/>
            </a:pPr>
            <a:r>
              <a:rPr lang="el-GR" sz="1400" b="1" dirty="0" smtClean="0"/>
              <a:t>Στη </a:t>
            </a:r>
            <a:r>
              <a:rPr lang="el-GR" sz="1400" b="1" dirty="0"/>
              <a:t>θέση της κλήσης </a:t>
            </a:r>
            <a:r>
              <a:rPr lang="en-US" sz="1400" b="1" dirty="0"/>
              <a:t>max(x,3) </a:t>
            </a:r>
            <a:r>
              <a:rPr lang="el-GR" sz="1400" b="1" dirty="0"/>
              <a:t>μπορεί να ενσωματωθεί </a:t>
            </a:r>
            <a:r>
              <a:rPr lang="en-US" sz="1400" b="1" dirty="0"/>
              <a:t>o </a:t>
            </a:r>
            <a:r>
              <a:rPr lang="el-GR" sz="1400" b="1" dirty="0"/>
              <a:t>κώδικας</a:t>
            </a:r>
          </a:p>
          <a:p>
            <a:pPr>
              <a:buFontTx/>
              <a:buNone/>
            </a:pPr>
            <a:r>
              <a:rPr lang="en-US" sz="1400" dirty="0"/>
              <a:t>If x&gt;=3 then y:=x;</a:t>
            </a:r>
          </a:p>
          <a:p>
            <a:pPr>
              <a:buFontTx/>
              <a:buNone/>
            </a:pPr>
            <a:r>
              <a:rPr lang="en-US" sz="1400" dirty="0"/>
              <a:t>else y:=3</a:t>
            </a:r>
            <a:r>
              <a:rPr lang="en-US" sz="1400" dirty="0" smtClean="0"/>
              <a:t>;</a:t>
            </a:r>
            <a:endParaRPr lang="el-G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Κλήσεις ουράς και συνένωση</a:t>
            </a:r>
            <a:endParaRPr lang="el-GR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Μια κλήση του υποπρογράμματος </a:t>
            </a:r>
            <a:r>
              <a:rPr lang="en-US" dirty="0"/>
              <a:t>g </a:t>
            </a:r>
            <a:r>
              <a:rPr lang="el-GR" dirty="0"/>
              <a:t>από το υποπρόγραμμα </a:t>
            </a:r>
            <a:r>
              <a:rPr lang="en-US" dirty="0"/>
              <a:t>f </a:t>
            </a:r>
            <a:r>
              <a:rPr lang="el-GR" dirty="0"/>
              <a:t>ονομάζεται </a:t>
            </a:r>
            <a:r>
              <a:rPr lang="el-GR" b="1" dirty="0"/>
              <a:t>κλήση </a:t>
            </a:r>
            <a:r>
              <a:rPr lang="el-GR" b="1" dirty="0" smtClean="0"/>
              <a:t>ουράς </a:t>
            </a:r>
            <a:r>
              <a:rPr lang="el-GR" dirty="0" smtClean="0"/>
              <a:t>(</a:t>
            </a:r>
            <a:r>
              <a:rPr lang="en-US" i="1" dirty="0"/>
              <a:t>tail call</a:t>
            </a:r>
            <a:r>
              <a:rPr lang="el-GR" dirty="0"/>
              <a:t>) αν είναι το </a:t>
            </a:r>
            <a:r>
              <a:rPr lang="el-GR" b="1" dirty="0"/>
              <a:t>τελευταίο</a:t>
            </a:r>
            <a:r>
              <a:rPr lang="el-GR" dirty="0"/>
              <a:t> πράγμα που κάνει το σώμα της </a:t>
            </a:r>
            <a:r>
              <a:rPr lang="en-US" dirty="0"/>
              <a:t>f </a:t>
            </a:r>
            <a:r>
              <a:rPr lang="el-GR" b="1" dirty="0"/>
              <a:t>πριν επιστρέψει</a:t>
            </a:r>
            <a:r>
              <a:rPr lang="en-US" dirty="0"/>
              <a:t>.</a:t>
            </a:r>
            <a:endParaRPr lang="el-GR" dirty="0"/>
          </a:p>
          <a:p>
            <a:r>
              <a:rPr lang="en-US" dirty="0"/>
              <a:t>A</a:t>
            </a:r>
            <a:r>
              <a:rPr lang="el-GR" dirty="0"/>
              <a:t>ν ένα υποπρόγραμμα περιέχει μια </a:t>
            </a:r>
            <a:r>
              <a:rPr lang="el-GR" b="1" dirty="0"/>
              <a:t>κλήση ουράς προς τον εαυτό του</a:t>
            </a:r>
            <a:r>
              <a:rPr lang="el-GR" dirty="0"/>
              <a:t>, τότε αυτή η αναδρομή ονομάζεται </a:t>
            </a:r>
            <a:r>
              <a:rPr lang="el-GR" b="1" dirty="0"/>
              <a:t>αναδρομή </a:t>
            </a:r>
            <a:r>
              <a:rPr lang="el-GR" b="1" dirty="0" smtClean="0"/>
              <a:t>ουράς </a:t>
            </a:r>
            <a:r>
              <a:rPr lang="el-GR" dirty="0" smtClean="0"/>
              <a:t>(</a:t>
            </a:r>
            <a:r>
              <a:rPr lang="en-US" i="1" dirty="0" smtClean="0"/>
              <a:t>tail </a:t>
            </a:r>
            <a:r>
              <a:rPr lang="en-US" i="1" dirty="0"/>
              <a:t>recursion</a:t>
            </a:r>
            <a:r>
              <a:rPr lang="el-GR" dirty="0"/>
              <a:t>) </a:t>
            </a:r>
          </a:p>
          <a:p>
            <a:pPr>
              <a:buFont typeface="Wingdings" pitchFamily="2" charset="2"/>
              <a:buChar char="Ø"/>
            </a:pPr>
            <a:r>
              <a:rPr lang="el-GR" dirty="0"/>
              <a:t>Ο </a:t>
            </a:r>
            <a:r>
              <a:rPr lang="el-GR" b="1" dirty="0"/>
              <a:t>μετασχηματισμός βελτιστοποίησης κλήσεων </a:t>
            </a:r>
            <a:r>
              <a:rPr lang="el-GR" b="1" dirty="0" smtClean="0"/>
              <a:t>ουράς </a:t>
            </a:r>
            <a:r>
              <a:rPr lang="el-GR" dirty="0" smtClean="0"/>
              <a:t>(</a:t>
            </a:r>
            <a:r>
              <a:rPr lang="en-US" dirty="0"/>
              <a:t>tail call optimization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κάνει το εξής: 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l-GR" dirty="0"/>
              <a:t>αντί να κατασκευάσει ένα νέο </a:t>
            </a:r>
            <a:r>
              <a:rPr lang="el-GR" dirty="0" err="1"/>
              <a:t>εγγράφημα</a:t>
            </a:r>
            <a:r>
              <a:rPr lang="el-GR" dirty="0"/>
              <a:t> δραστηριοποίησης για την κλήση ουράς, μετασχηματίζει το </a:t>
            </a:r>
            <a:r>
              <a:rPr lang="el-GR" dirty="0" err="1"/>
              <a:t>εγγράφημα</a:t>
            </a:r>
            <a:r>
              <a:rPr lang="el-GR" dirty="0"/>
              <a:t> του καλούντος υποπρογράμματος και φροντίζει ώστε να ενημερωθεί σωστά η διεύθυνση επιστροφής. Η κλήση υλοποιείται με ένα άλμα στον κώδικα του καλούμενου υποπρογράμματος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84163"/>
            <a:ext cx="7772400" cy="1143000"/>
          </a:xfrm>
        </p:spPr>
        <p:txBody>
          <a:bodyPr/>
          <a:lstStyle/>
          <a:p>
            <a:r>
              <a:rPr lang="en-US"/>
              <a:t>Quick-sort, πριν και μετά</a:t>
            </a:r>
            <a:endParaRPr lang="el-GR"/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773238"/>
            <a:ext cx="3754437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7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2133600"/>
            <a:ext cx="33369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5 - Τίτλος" descr="Large confetti"/>
          <p:cNvSpPr>
            <a:spLocks noGrp="1"/>
          </p:cNvSpPr>
          <p:nvPr>
            <p:ph type="title"/>
          </p:nvPr>
        </p:nvSpPr>
        <p:spPr>
          <a:xfrm>
            <a:off x="971550" y="3068638"/>
            <a:ext cx="7772400" cy="1143000"/>
          </a:xfrm>
        </p:spPr>
        <p:txBody>
          <a:bodyPr/>
          <a:lstStyle/>
          <a:p>
            <a:pPr algn="ctr" eaLnBrk="1" hangingPunct="1"/>
            <a:r>
              <a:rPr lang="el-GR" sz="3600" smtClean="0"/>
              <a:t>Ευχαριστώ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Ανάλυση ροής ελέγχου και δεδομένων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b="1" dirty="0"/>
              <a:t>Ανάλυση ροής ελέγχου </a:t>
            </a:r>
            <a:r>
              <a:rPr lang="el-GR" dirty="0"/>
              <a:t>είναι η μελέτη του προγράμματος, </a:t>
            </a:r>
            <a:r>
              <a:rPr lang="el-GR" dirty="0" smtClean="0"/>
              <a:t>όσον αφορά </a:t>
            </a:r>
            <a:r>
              <a:rPr lang="el-GR" dirty="0"/>
              <a:t>τη σειρά εκτέλεσης των τμημάτων του</a:t>
            </a:r>
          </a:p>
          <a:p>
            <a:endParaRPr lang="el-GR" dirty="0"/>
          </a:p>
          <a:p>
            <a:r>
              <a:rPr lang="el-GR" b="1" dirty="0"/>
              <a:t>Ανάλυση ροής δεδομένων </a:t>
            </a:r>
            <a:r>
              <a:rPr lang="el-GR" dirty="0"/>
              <a:t>είναι η μελέτη </a:t>
            </a:r>
            <a:r>
              <a:rPr lang="el-GR" dirty="0" smtClean="0"/>
              <a:t>όσον αφορά </a:t>
            </a:r>
            <a:r>
              <a:rPr lang="el-GR" dirty="0"/>
              <a:t>την επεξεργασία και διακίνηση δεδομένων</a:t>
            </a:r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Βασικές ενότητες</a:t>
            </a:r>
            <a:endParaRPr lang="el-GR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Ο κώδικας χωρίζεται σε τμήματα που ονομάζονται </a:t>
            </a:r>
            <a:r>
              <a:rPr lang="el-GR" b="1" dirty="0"/>
              <a:t>βασικές ενότητες (</a:t>
            </a:r>
            <a:r>
              <a:rPr lang="en-US" b="1" dirty="0"/>
              <a:t>basic blocks)</a:t>
            </a:r>
          </a:p>
          <a:p>
            <a:r>
              <a:rPr lang="el-GR" b="1" dirty="0"/>
              <a:t>Βασική ενότητα είναι μια ακολουθία εντολών η είσοδος στην οποία μπορεί να γίνει μόνο από την αρχή και η έξοδος μόνο από το τέλος</a:t>
            </a:r>
          </a:p>
          <a:p>
            <a:r>
              <a:rPr lang="el-GR" b="1" dirty="0"/>
              <a:t>Προϋποθέσεις</a:t>
            </a:r>
            <a:r>
              <a:rPr lang="el-GR" dirty="0"/>
              <a:t>:</a:t>
            </a:r>
          </a:p>
          <a:p>
            <a:pPr lvl="1"/>
            <a:r>
              <a:rPr lang="el-GR" dirty="0"/>
              <a:t>Αν η ακολουθία περιέχει τετράδες άλματος, κλήσεις υποπρογράμματος ή επιστροφής αυτές βρίσκονται υποχρεωτικά στο τέλος της ακολουθίας</a:t>
            </a:r>
          </a:p>
          <a:p>
            <a:pPr lvl="1"/>
            <a:r>
              <a:rPr lang="el-GR" dirty="0"/>
              <a:t>Αν η ακολουθία περιέχει μια τετράδα προς την οποία γίνεται άλμα, τότε αυτή βρίσκεται υποχρεωτικά στην αρχή. Η πρώτη τετράδα κάθε βασικής ενότητας ονομάζεται οδηγός</a:t>
            </a:r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0"/>
            <a:ext cx="55340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Βελτιστοποιητικοί μετασχηματισμοί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b="1" dirty="0"/>
              <a:t>Κατατάσσονται σε 4 κατηγορίες</a:t>
            </a:r>
            <a:r>
              <a:rPr lang="el-GR" dirty="0"/>
              <a:t>:</a:t>
            </a:r>
          </a:p>
          <a:p>
            <a:pPr lvl="1"/>
            <a:r>
              <a:rPr lang="el-GR" dirty="0"/>
              <a:t>Μετασχηματισμοί υψηλού επιπέδου</a:t>
            </a:r>
          </a:p>
          <a:p>
            <a:pPr lvl="1"/>
            <a:r>
              <a:rPr lang="el-GR" dirty="0"/>
              <a:t>Μετασχηματισμοί βρόχων</a:t>
            </a:r>
          </a:p>
          <a:p>
            <a:pPr lvl="1"/>
            <a:r>
              <a:rPr lang="el-GR" dirty="0"/>
              <a:t>Μετασχηματισμοί χαμηλού επιπέδου</a:t>
            </a:r>
          </a:p>
          <a:p>
            <a:pPr lvl="1"/>
            <a:r>
              <a:rPr lang="el-GR" dirty="0"/>
              <a:t>Μετασχηματισμοί υποπρογραμμάτων</a:t>
            </a:r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Ρυζόχαρτο">
  <a:themeElements>
    <a:clrScheme name="Ρυζόχαρτο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Ρυζόχαρτ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υζόχαρτ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8B1D82337AB4C85CEFF3AD2960809" ma:contentTypeVersion="2" ma:contentTypeDescription="Create a new document." ma:contentTypeScope="" ma:versionID="595ade4e3dc390fcd4c585b71e2d4a0b">
  <xsd:schema xmlns:xsd="http://www.w3.org/2001/XMLSchema" xmlns:xs="http://www.w3.org/2001/XMLSchema" xmlns:p="http://schemas.microsoft.com/office/2006/metadata/properties" xmlns:ns2="a443a233-4d01-4580-9bcc-d6f427914bfc" targetNamespace="http://schemas.microsoft.com/office/2006/metadata/properties" ma:root="true" ma:fieldsID="7199501e8256c6254a50510bc34836c9" ns2:_="">
    <xsd:import namespace="a443a233-4d01-4580-9bcc-d6f427914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3a233-4d01-4580-9bcc-d6f42791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B2A2BE-0BD9-4015-86B5-746246A2CE55}"/>
</file>

<file path=customXml/itemProps2.xml><?xml version="1.0" encoding="utf-8"?>
<ds:datastoreItem xmlns:ds="http://schemas.openxmlformats.org/officeDocument/2006/customXml" ds:itemID="{B2FA03D5-067A-4A26-A3A5-EE68C41FCD98}"/>
</file>

<file path=customXml/itemProps3.xml><?xml version="1.0" encoding="utf-8"?>
<ds:datastoreItem xmlns:ds="http://schemas.openxmlformats.org/officeDocument/2006/customXml" ds:itemID="{7915E9CB-3AF6-4D6E-8A1C-D19E23B4EA42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Designs\Ρυζόχαρτο.pot</Template>
  <TotalTime>5590</TotalTime>
  <Words>1152</Words>
  <Application>Microsoft Office PowerPoint</Application>
  <PresentationFormat>Προβολή στην οθόνη (4:3)</PresentationFormat>
  <Paragraphs>312</Paragraphs>
  <Slides>54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54</vt:i4>
      </vt:variant>
    </vt:vector>
  </HeadingPairs>
  <TitlesOfParts>
    <vt:vector size="55" baseType="lpstr">
      <vt:lpstr>Ρυζόχαρτο</vt:lpstr>
      <vt:lpstr>Διαφάνεια 1</vt:lpstr>
      <vt:lpstr>Γενικά</vt:lpstr>
      <vt:lpstr>Κριτήρια εφαρμογής μετασχηματισμών βελτιστοποίσης </vt:lpstr>
      <vt:lpstr>Βελτιώσεις από τον προγραμματιστή και τον μεταφραστή</vt:lpstr>
      <vt:lpstr>Οργάνωση ενός βελτιστοποιητικού μεταφραστή</vt:lpstr>
      <vt:lpstr>Ανάλυση ροής ελέγχου και δεδομένων</vt:lpstr>
      <vt:lpstr>Βασικές ενότητες</vt:lpstr>
      <vt:lpstr>Διαφάνεια 8</vt:lpstr>
      <vt:lpstr>Βελτιστοποιητικοί μετασχηματισμοί</vt:lpstr>
      <vt:lpstr>Μετασχηματισμοί υψηλού επιπέδου</vt:lpstr>
      <vt:lpstr>Αποτίμηση σταθερών εκφράσεων</vt:lpstr>
      <vt:lpstr>Αλγεβρικοί μετασχηματισμοί</vt:lpstr>
      <vt:lpstr>Αλγεβρικοί μετασχηματισμοί</vt:lpstr>
      <vt:lpstr>Αλγεβρικοί μετασχηματισμοί</vt:lpstr>
      <vt:lpstr>Αλγεβρικοί μετασχηματισμοί</vt:lpstr>
      <vt:lpstr>Αλγεβρικοί μετασχηματισμοί</vt:lpstr>
      <vt:lpstr>Απαλοιφή κοινών υποεκφράσεων</vt:lpstr>
      <vt:lpstr>Διαφάνεια 18</vt:lpstr>
      <vt:lpstr>Διαφάνεια 19</vt:lpstr>
      <vt:lpstr>Διάδοση αντιγράφων</vt:lpstr>
      <vt:lpstr>Διάδοση αντιγράφων</vt:lpstr>
      <vt:lpstr>Αντίστροφη διάδοση αντιγράφων</vt:lpstr>
      <vt:lpstr>Διαφάνεια 23</vt:lpstr>
      <vt:lpstr>Διαφάνεια 24</vt:lpstr>
      <vt:lpstr>Ενοποίηση κώδικα</vt:lpstr>
      <vt:lpstr>Μετασχηματισμοί βρόχων</vt:lpstr>
      <vt:lpstr>Μετακίνηση κώδικα</vt:lpstr>
      <vt:lpstr>Μετακίνηση κώδικα</vt:lpstr>
      <vt:lpstr>Μετακίνηση κώδικα</vt:lpstr>
      <vt:lpstr>Διαφάνεια 30</vt:lpstr>
      <vt:lpstr>Διαφάνεια 31</vt:lpstr>
      <vt:lpstr>Απαλοιφή επαγωγικών μεταβλητών</vt:lpstr>
      <vt:lpstr>Υποβιβασμός ισχύος</vt:lpstr>
      <vt:lpstr>Διαφάνεια 34</vt:lpstr>
      <vt:lpstr>Διαφάνεια 35</vt:lpstr>
      <vt:lpstr>Αναδιοργάνωση βρόχων</vt:lpstr>
      <vt:lpstr>Αναδιοργάνωση βρόχων</vt:lpstr>
      <vt:lpstr>Αναδιοργάνωση βρόχων</vt:lpstr>
      <vt:lpstr>Όρια πίνακα</vt:lpstr>
      <vt:lpstr>Μετασχηματισμοί χαμηλού επιπέδου</vt:lpstr>
      <vt:lpstr>Απαλοιφή άχρηστου κώδικα</vt:lpstr>
      <vt:lpstr>Διαφάνεια 42</vt:lpstr>
      <vt:lpstr>Διαφάνεια 43</vt:lpstr>
      <vt:lpstr>Ευθυγράμμιση</vt:lpstr>
      <vt:lpstr>Απλοποίηση συνθηκών και αλμάτων</vt:lpstr>
      <vt:lpstr>Διαφάνεια 46</vt:lpstr>
      <vt:lpstr>Διαφάνεια 47</vt:lpstr>
      <vt:lpstr>Διαφάνεια 48</vt:lpstr>
      <vt:lpstr>Μετασχηματισμοί υποπρογραμμάτων</vt:lpstr>
      <vt:lpstr>Ενσωμάτωση υποπρογράμματος</vt:lpstr>
      <vt:lpstr>Ενσωμάτωση υποπρογράμματος</vt:lpstr>
      <vt:lpstr>Κλήσεις ουράς και συνένωση</vt:lpstr>
      <vt:lpstr>Quick-sort, πριν και μετά</vt:lpstr>
      <vt:lpstr>Ευχαριστώ !!!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Μεταγλωττιστής</dc:title>
  <dc:creator>*</dc:creator>
  <cp:lastModifiedBy>Γιώργος Μανής</cp:lastModifiedBy>
  <cp:revision>171</cp:revision>
  <dcterms:created xsi:type="dcterms:W3CDTF">2003-02-10T08:36:46Z</dcterms:created>
  <dcterms:modified xsi:type="dcterms:W3CDTF">2020-05-14T06:30:56Z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0x010100E8D8B1D82337AB4C85CEFF3AD2960809</vt:lpwstr>
  </property>
</Properties>
</file>