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53"/>
  </p:handoutMasterIdLst>
  <p:sldIdLst>
    <p:sldId id="294" r:id="rId2"/>
    <p:sldId id="341" r:id="rId3"/>
    <p:sldId id="340" r:id="rId4"/>
    <p:sldId id="342" r:id="rId5"/>
    <p:sldId id="343" r:id="rId6"/>
    <p:sldId id="344" r:id="rId7"/>
    <p:sldId id="345" r:id="rId8"/>
    <p:sldId id="346" r:id="rId9"/>
    <p:sldId id="347" r:id="rId10"/>
    <p:sldId id="374" r:id="rId11"/>
    <p:sldId id="375" r:id="rId12"/>
    <p:sldId id="376" r:id="rId13"/>
    <p:sldId id="348" r:id="rId14"/>
    <p:sldId id="379" r:id="rId15"/>
    <p:sldId id="377" r:id="rId16"/>
    <p:sldId id="349" r:id="rId17"/>
    <p:sldId id="350" r:id="rId18"/>
    <p:sldId id="352" r:id="rId19"/>
    <p:sldId id="351" r:id="rId20"/>
    <p:sldId id="356" r:id="rId21"/>
    <p:sldId id="353" r:id="rId22"/>
    <p:sldId id="354" r:id="rId23"/>
    <p:sldId id="355" r:id="rId24"/>
    <p:sldId id="380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81" r:id="rId33"/>
    <p:sldId id="382" r:id="rId34"/>
    <p:sldId id="364" r:id="rId35"/>
    <p:sldId id="365" r:id="rId36"/>
    <p:sldId id="383" r:id="rId37"/>
    <p:sldId id="366" r:id="rId38"/>
    <p:sldId id="384" r:id="rId39"/>
    <p:sldId id="367" r:id="rId40"/>
    <p:sldId id="385" r:id="rId41"/>
    <p:sldId id="368" r:id="rId42"/>
    <p:sldId id="386" r:id="rId43"/>
    <p:sldId id="369" r:id="rId44"/>
    <p:sldId id="387" r:id="rId45"/>
    <p:sldId id="389" r:id="rId46"/>
    <p:sldId id="390" r:id="rId47"/>
    <p:sldId id="388" r:id="rId48"/>
    <p:sldId id="370" r:id="rId49"/>
    <p:sldId id="371" r:id="rId50"/>
    <p:sldId id="372" r:id="rId51"/>
    <p:sldId id="373" r:id="rId52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BEBEB"/>
    <a:srgbClr val="0000FF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19672" y="2420888"/>
            <a:ext cx="60007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Παραγωγή Τελικού Κώδικα</a:t>
            </a:r>
          </a:p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για την Αρχιτεκτονική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MIPS</a:t>
            </a:r>
            <a:endParaRPr lang="en-US" sz="28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148064" y="4437112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 Προγράμματος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 bwMode="auto">
          <a:xfrm>
            <a:off x="2411760" y="2132856"/>
            <a:ext cx="1584176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6" name="5 - Ευθεία γραμμή σύνδεσης"/>
          <p:cNvCxnSpPr/>
          <p:nvPr/>
        </p:nvCxnSpPr>
        <p:spPr bwMode="auto">
          <a:xfrm>
            <a:off x="2411760" y="285293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6 - TextBox"/>
          <p:cNvSpPr txBox="1"/>
          <p:nvPr/>
        </p:nvSpPr>
        <p:spPr>
          <a:xfrm>
            <a:off x="2806695" y="1844824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2915816" y="23488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0" name="9 - Ευθύγραμμο βέλος σύνδεσης"/>
          <p:cNvCxnSpPr/>
          <p:nvPr/>
        </p:nvCxnSpPr>
        <p:spPr bwMode="auto">
          <a:xfrm>
            <a:off x="1691680" y="2852936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10 - TextBox"/>
          <p:cNvSpPr txBox="1"/>
          <p:nvPr/>
        </p:nvSpPr>
        <p:spPr>
          <a:xfrm>
            <a:off x="445476" y="27255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6394268" y="2132856"/>
            <a:ext cx="1584176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12 - Ευθεία γραμμή σύνδεσης"/>
          <p:cNvCxnSpPr/>
          <p:nvPr/>
        </p:nvCxnSpPr>
        <p:spPr bwMode="auto">
          <a:xfrm>
            <a:off x="6394268" y="285293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- TextBox"/>
          <p:cNvSpPr txBox="1"/>
          <p:nvPr/>
        </p:nvSpPr>
        <p:spPr>
          <a:xfrm>
            <a:off x="6789203" y="1844824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15" name="14 - TextBox"/>
          <p:cNvSpPr txBox="1"/>
          <p:nvPr/>
        </p:nvSpPr>
        <p:spPr>
          <a:xfrm>
            <a:off x="6898324" y="23488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6394268" y="371703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ύγραμμο βέλος σύνδεσης"/>
          <p:cNvCxnSpPr/>
          <p:nvPr/>
        </p:nvCxnSpPr>
        <p:spPr bwMode="auto">
          <a:xfrm>
            <a:off x="5674188" y="3717032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TextBox"/>
          <p:cNvSpPr txBox="1"/>
          <p:nvPr/>
        </p:nvSpPr>
        <p:spPr>
          <a:xfrm>
            <a:off x="6948264" y="314096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1" name="20 - TextBox"/>
          <p:cNvSpPr txBox="1"/>
          <p:nvPr/>
        </p:nvSpPr>
        <p:spPr>
          <a:xfrm>
            <a:off x="4429864" y="354718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2" name="21 - Δεξιό άγκιστρο"/>
          <p:cNvSpPr/>
          <p:nvPr/>
        </p:nvSpPr>
        <p:spPr bwMode="auto">
          <a:xfrm>
            <a:off x="4211960" y="2132856"/>
            <a:ext cx="45719" cy="7200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22 - TextBox"/>
          <p:cNvSpPr txBox="1"/>
          <p:nvPr/>
        </p:nvSpPr>
        <p:spPr>
          <a:xfrm>
            <a:off x="4283968" y="227687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j-lt"/>
                <a:cs typeface="Calibri Light" pitchFamily="34" charset="0"/>
              </a:rPr>
              <a:t>εγγράφημα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δραστηριοποίησης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Εγγράφημα Δραστηριοποίησης</a:t>
            </a:r>
            <a:endParaRPr lang="el-GR" dirty="0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4139952" y="2132856"/>
            <a:ext cx="2376264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14 - Ευθύγραμμο βέλος σύνδεσης"/>
          <p:cNvCxnSpPr/>
          <p:nvPr/>
        </p:nvCxnSpPr>
        <p:spPr bwMode="auto">
          <a:xfrm>
            <a:off x="3419872" y="5770117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TextBox"/>
          <p:cNvSpPr txBox="1"/>
          <p:nvPr/>
        </p:nvSpPr>
        <p:spPr>
          <a:xfrm>
            <a:off x="2175548" y="56002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Calibri Light" pitchFamily="34" charset="0"/>
              </a:rPr>
              <a:t>stack pointer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22" name="21 - Ευθεία γραμμή σύνδεσης"/>
          <p:cNvCxnSpPr/>
          <p:nvPr/>
        </p:nvCxnSpPr>
        <p:spPr bwMode="auto">
          <a:xfrm>
            <a:off x="4139952" y="544522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4400276" y="547293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διεύθυνση επιστροφής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27" name="26 - Ευθεία γραμμή σύνδεσης"/>
          <p:cNvCxnSpPr/>
          <p:nvPr/>
        </p:nvCxnSpPr>
        <p:spPr bwMode="auto">
          <a:xfrm>
            <a:off x="4139952" y="508518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- Ευθεία γραμμή σύνδεσης"/>
          <p:cNvCxnSpPr/>
          <p:nvPr/>
        </p:nvCxnSpPr>
        <p:spPr bwMode="auto">
          <a:xfrm>
            <a:off x="4139952" y="472514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4283968" y="5085184"/>
            <a:ext cx="220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σύνδεσμος προσπέλασης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4644008" y="47251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επιστροφή τιμής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4139952" y="3861048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- TextBox"/>
          <p:cNvSpPr txBox="1"/>
          <p:nvPr/>
        </p:nvSpPr>
        <p:spPr>
          <a:xfrm>
            <a:off x="4644008" y="414908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παράμετροι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33" name="32 - Ευθεία γραμμή σύνδεσης"/>
          <p:cNvCxnSpPr/>
          <p:nvPr/>
        </p:nvCxnSpPr>
        <p:spPr bwMode="auto">
          <a:xfrm>
            <a:off x="4139952" y="292494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- TextBox"/>
          <p:cNvSpPr txBox="1"/>
          <p:nvPr/>
        </p:nvSpPr>
        <p:spPr>
          <a:xfrm>
            <a:off x="4644008" y="227687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προσωρινές</a:t>
            </a:r>
          </a:p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μεταβλητές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sp>
        <p:nvSpPr>
          <p:cNvPr id="35" name="34 - Δεξιό άγκιστρο"/>
          <p:cNvSpPr/>
          <p:nvPr/>
        </p:nvSpPr>
        <p:spPr bwMode="auto">
          <a:xfrm>
            <a:off x="6732240" y="2204864"/>
            <a:ext cx="45719" cy="35283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6804248" y="3284984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j-lt"/>
                <a:cs typeface="Calibri Light" pitchFamily="34" charset="0"/>
              </a:rPr>
              <a:t>μήκος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εγγραφήματος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δραστηριοποίησης</a:t>
            </a:r>
          </a:p>
          <a:p>
            <a:r>
              <a:rPr lang="el-GR" sz="1400" dirty="0" smtClean="0">
                <a:latin typeface="+mj-lt"/>
                <a:cs typeface="Calibri Light" pitchFamily="34" charset="0"/>
              </a:rPr>
              <a:t>σε </a:t>
            </a:r>
            <a:r>
              <a:rPr lang="en-US" sz="1400" dirty="0" smtClean="0">
                <a:latin typeface="+mj-lt"/>
                <a:cs typeface="Calibri Light" pitchFamily="34" charset="0"/>
              </a:rPr>
              <a:t>bytes</a:t>
            </a:r>
            <a:endParaRPr lang="el-GR" sz="1400" dirty="0" smtClean="0">
              <a:latin typeface="+mj-lt"/>
              <a:cs typeface="Calibri Light" pitchFamily="34" charset="0"/>
            </a:endParaRPr>
          </a:p>
        </p:txBody>
      </p:sp>
      <p:sp>
        <p:nvSpPr>
          <p:cNvPr id="18" name="17 - TextBox"/>
          <p:cNvSpPr txBox="1"/>
          <p:nvPr/>
        </p:nvSpPr>
        <p:spPr>
          <a:xfrm>
            <a:off x="4644008" y="312180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τοπικές</a:t>
            </a:r>
          </a:p>
          <a:p>
            <a:pPr algn="ctr"/>
            <a:r>
              <a:rPr lang="el-GR" sz="1400" dirty="0" smtClean="0">
                <a:latin typeface="+mn-lt"/>
                <a:cs typeface="Calibri Light" pitchFamily="34" charset="0"/>
              </a:rPr>
              <a:t>μεταβλητές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Θέση Μεταβλητής με βάση το </a:t>
            </a:r>
            <a:r>
              <a:rPr lang="en-US" dirty="0" smtClean="0"/>
              <a:t>Offset</a:t>
            </a:r>
            <a:endParaRPr lang="el-GR" dirty="0"/>
          </a:p>
        </p:txBody>
      </p:sp>
      <p:sp>
        <p:nvSpPr>
          <p:cNvPr id="11" name="10 - Ορθογώνιο"/>
          <p:cNvSpPr/>
          <p:nvPr/>
        </p:nvSpPr>
        <p:spPr bwMode="auto">
          <a:xfrm>
            <a:off x="4139952" y="2132856"/>
            <a:ext cx="2376264" cy="3672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14 - Ευθύγραμμο βέλος σύνδεσης"/>
          <p:cNvCxnSpPr/>
          <p:nvPr/>
        </p:nvCxnSpPr>
        <p:spPr bwMode="auto">
          <a:xfrm>
            <a:off x="3419872" y="5770117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16 - TextBox"/>
          <p:cNvSpPr txBox="1"/>
          <p:nvPr/>
        </p:nvSpPr>
        <p:spPr>
          <a:xfrm>
            <a:off x="2175548" y="56002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n-lt"/>
                <a:cs typeface="Calibri Light" pitchFamily="34" charset="0"/>
              </a:rPr>
              <a:t>stack pointer</a:t>
            </a:r>
            <a:endParaRPr lang="el-GR" sz="1400" b="1" dirty="0">
              <a:latin typeface="+mn-lt"/>
              <a:cs typeface="Calibri Light" pitchFamily="34" charset="0"/>
            </a:endParaRPr>
          </a:p>
        </p:txBody>
      </p:sp>
      <p:cxnSp>
        <p:nvCxnSpPr>
          <p:cNvPr id="22" name="21 - Ευθεία γραμμή σύνδεσης"/>
          <p:cNvCxnSpPr/>
          <p:nvPr/>
        </p:nvCxnSpPr>
        <p:spPr bwMode="auto">
          <a:xfrm>
            <a:off x="4139952" y="544522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4400276" y="547293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διεύθυνση επιστροφής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27" name="26 - Ευθεία γραμμή σύνδεσης"/>
          <p:cNvCxnSpPr/>
          <p:nvPr/>
        </p:nvCxnSpPr>
        <p:spPr bwMode="auto">
          <a:xfrm>
            <a:off x="4139952" y="508518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- Ευθεία γραμμή σύνδεσης"/>
          <p:cNvCxnSpPr/>
          <p:nvPr/>
        </p:nvCxnSpPr>
        <p:spPr bwMode="auto">
          <a:xfrm>
            <a:off x="4139952" y="4725144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4283968" y="5085184"/>
            <a:ext cx="220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σύνδεσμος προσπέλασης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4644008" y="47251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latin typeface="+mn-lt"/>
                <a:cs typeface="Calibri Light" pitchFamily="34" charset="0"/>
              </a:rPr>
              <a:t>επιστροφή τιμής</a:t>
            </a:r>
            <a:endParaRPr lang="el-GR" sz="1400" dirty="0">
              <a:latin typeface="+mn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4139952" y="3573016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- Ευθεία γραμμή σύνδεσης"/>
          <p:cNvCxnSpPr/>
          <p:nvPr/>
        </p:nvCxnSpPr>
        <p:spPr bwMode="auto">
          <a:xfrm>
            <a:off x="4139952" y="3212976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- Δεξιό άγκιστρο"/>
          <p:cNvSpPr/>
          <p:nvPr/>
        </p:nvSpPr>
        <p:spPr bwMode="auto">
          <a:xfrm>
            <a:off x="6732240" y="3573016"/>
            <a:ext cx="45719" cy="21602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35 - TextBox"/>
          <p:cNvSpPr txBox="1"/>
          <p:nvPr/>
        </p:nvSpPr>
        <p:spPr>
          <a:xfrm>
            <a:off x="6876256" y="450912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offset</a:t>
            </a:r>
            <a:endParaRPr lang="el-GR" sz="1400" b="1" dirty="0" smtClean="0">
              <a:latin typeface="+mj-lt"/>
              <a:cs typeface="Calibri Light" pitchFamily="34" charset="0"/>
            </a:endParaRPr>
          </a:p>
        </p:txBody>
      </p:sp>
      <p:sp>
        <p:nvSpPr>
          <p:cNvPr id="18" name="17 - Ορθογώνιο"/>
          <p:cNvSpPr/>
          <p:nvPr/>
        </p:nvSpPr>
        <p:spPr>
          <a:xfrm>
            <a:off x="7236296" y="5373216"/>
            <a:ext cx="143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+mj-lt"/>
              </a:rPr>
              <a:t>-offset($sp</a:t>
            </a:r>
            <a:r>
              <a:rPr lang="en-US" dirty="0" smtClean="0"/>
              <a:t>)</a:t>
            </a:r>
            <a:endParaRPr lang="el-GR" dirty="0"/>
          </a:p>
        </p:txBody>
      </p:sp>
      <p:sp>
        <p:nvSpPr>
          <p:cNvPr id="19" name="18 - TextBox"/>
          <p:cNvSpPr txBox="1"/>
          <p:nvPr/>
        </p:nvSpPr>
        <p:spPr>
          <a:xfrm>
            <a:off x="4644008" y="321297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+mn-lt"/>
                <a:cs typeface="Calibri Light" pitchFamily="34" charset="0"/>
              </a:rPr>
              <a:t>a</a:t>
            </a:r>
            <a:endParaRPr lang="el-GR" sz="1400" b="1" dirty="0">
              <a:latin typeface="+mn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- </a:t>
            </a:r>
            <a:r>
              <a:rPr lang="en-US" dirty="0" err="1" smtClean="0"/>
              <a:t>gnvlcode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μεταφέρει στον $</a:t>
            </a:r>
            <a:r>
              <a:rPr lang="en-US" dirty="0" smtClean="0"/>
              <a:t>t0 </a:t>
            </a:r>
            <a:r>
              <a:rPr lang="el-GR" dirty="0" smtClean="0"/>
              <a:t> την διεύθυνση μιας </a:t>
            </a:r>
            <a:r>
              <a:rPr lang="el-GR" b="1" dirty="0" smtClean="0"/>
              <a:t>μη τοπικής</a:t>
            </a:r>
            <a:r>
              <a:rPr lang="el-GR" dirty="0" smtClean="0"/>
              <a:t> μεταβλητής</a:t>
            </a:r>
            <a:endParaRPr lang="en-US" dirty="0" smtClean="0"/>
          </a:p>
          <a:p>
            <a:r>
              <a:rPr lang="el-GR" dirty="0" smtClean="0"/>
              <a:t>από τον πίνακα συμβόλων βρίσκει πόσα επίπεδα επάνω βρίσκεται η μη τοπική μεταβλητή και μέσα από τον σύνδεσμο προσπέλασης την εντοπίζει</a:t>
            </a:r>
          </a:p>
          <a:p>
            <a:pPr>
              <a:buNone/>
            </a:pPr>
            <a:r>
              <a:rPr lang="el-GR" dirty="0" smtClean="0"/>
              <a:t>		</a:t>
            </a: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- </a:t>
            </a:r>
            <a:r>
              <a:rPr lang="en-US" dirty="0" err="1" smtClean="0"/>
              <a:t>gnvlcode</a:t>
            </a:r>
            <a:endParaRPr lang="el-GR" dirty="0"/>
          </a:p>
        </p:txBody>
      </p:sp>
      <p:sp>
        <p:nvSpPr>
          <p:cNvPr id="12" name="11 - Ορθογώνιο"/>
          <p:cNvSpPr/>
          <p:nvPr/>
        </p:nvSpPr>
        <p:spPr bwMode="auto">
          <a:xfrm>
            <a:off x="392392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12 - Ευθεία γραμμή σύνδεσης"/>
          <p:cNvCxnSpPr/>
          <p:nvPr/>
        </p:nvCxnSpPr>
        <p:spPr bwMode="auto">
          <a:xfrm>
            <a:off x="392392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442798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392392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ύγραμμο βέλος σύνδεσης"/>
          <p:cNvCxnSpPr/>
          <p:nvPr/>
        </p:nvCxnSpPr>
        <p:spPr bwMode="auto">
          <a:xfrm>
            <a:off x="3224036" y="6623180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- TextBox"/>
          <p:cNvSpPr txBox="1"/>
          <p:nvPr/>
        </p:nvSpPr>
        <p:spPr>
          <a:xfrm>
            <a:off x="457200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1" name="20 - TextBox"/>
          <p:cNvSpPr txBox="1"/>
          <p:nvPr/>
        </p:nvSpPr>
        <p:spPr>
          <a:xfrm>
            <a:off x="1979712" y="645333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24" name="23 - Ευθεία γραμμή σύνδεσης"/>
          <p:cNvCxnSpPr/>
          <p:nvPr/>
        </p:nvCxnSpPr>
        <p:spPr bwMode="auto">
          <a:xfrm>
            <a:off x="392392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449999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27" name="26 - TextBox"/>
          <p:cNvSpPr txBox="1"/>
          <p:nvPr/>
        </p:nvSpPr>
        <p:spPr>
          <a:xfrm>
            <a:off x="4499992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3923928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- Ευθεία γραμμή σύνδεσης"/>
          <p:cNvCxnSpPr/>
          <p:nvPr/>
        </p:nvCxnSpPr>
        <p:spPr bwMode="auto">
          <a:xfrm>
            <a:off x="3923928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- Ευθεία γραμμή σύνδεσης"/>
          <p:cNvCxnSpPr/>
          <p:nvPr/>
        </p:nvCxnSpPr>
        <p:spPr bwMode="auto">
          <a:xfrm>
            <a:off x="3923928" y="602128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- Ευθεία γραμμή σύνδεσης"/>
          <p:cNvCxnSpPr/>
          <p:nvPr/>
        </p:nvCxnSpPr>
        <p:spPr bwMode="auto">
          <a:xfrm>
            <a:off x="3923928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37 - TextBox"/>
          <p:cNvSpPr txBox="1"/>
          <p:nvPr/>
        </p:nvSpPr>
        <p:spPr>
          <a:xfrm>
            <a:off x="4499992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9" name="38 - Ευθεία γραμμή σύνδεσης"/>
          <p:cNvCxnSpPr/>
          <p:nvPr/>
        </p:nvCxnSpPr>
        <p:spPr bwMode="auto">
          <a:xfrm>
            <a:off x="392392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- Ευθεία γραμμή σύνδεσης"/>
          <p:cNvCxnSpPr/>
          <p:nvPr/>
        </p:nvCxnSpPr>
        <p:spPr bwMode="auto">
          <a:xfrm>
            <a:off x="392392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- Ευθεία γραμμή σύνδεσης"/>
          <p:cNvCxnSpPr/>
          <p:nvPr/>
        </p:nvCxnSpPr>
        <p:spPr bwMode="auto">
          <a:xfrm>
            <a:off x="392392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- Καμπύλη γραμμή σύνδεσης"/>
          <p:cNvCxnSpPr/>
          <p:nvPr/>
        </p:nvCxnSpPr>
        <p:spPr bwMode="auto">
          <a:xfrm rot="5400000" flipH="1" flipV="1">
            <a:off x="4608004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45 - Καμπύλη γραμμή σύνδεσης"/>
          <p:cNvCxnSpPr/>
          <p:nvPr/>
        </p:nvCxnSpPr>
        <p:spPr bwMode="auto">
          <a:xfrm rot="5400000" flipH="1" flipV="1">
            <a:off x="4500562" y="3857630"/>
            <a:ext cx="1571637" cy="285751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47 - Ευθεία γραμμή σύνδεσης"/>
          <p:cNvCxnSpPr/>
          <p:nvPr/>
        </p:nvCxnSpPr>
        <p:spPr bwMode="auto">
          <a:xfrm>
            <a:off x="392392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- Ευθεία γραμμή σύνδεσης"/>
          <p:cNvCxnSpPr/>
          <p:nvPr/>
        </p:nvCxnSpPr>
        <p:spPr bwMode="auto">
          <a:xfrm>
            <a:off x="392392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50 - TextBox"/>
          <p:cNvSpPr txBox="1"/>
          <p:nvPr/>
        </p:nvSpPr>
        <p:spPr>
          <a:xfrm>
            <a:off x="457200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53" name="52 - TextBox"/>
          <p:cNvSpPr txBox="1"/>
          <p:nvPr/>
        </p:nvSpPr>
        <p:spPr>
          <a:xfrm>
            <a:off x="2915816" y="1772816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4" name="33 - Καμπύλη γραμμή σύνδεσης"/>
          <p:cNvCxnSpPr>
            <a:endCxn id="51" idx="3"/>
          </p:cNvCxnSpPr>
          <p:nvPr/>
        </p:nvCxnSpPr>
        <p:spPr bwMode="auto">
          <a:xfrm rot="10800000">
            <a:off x="4843228" y="2718794"/>
            <a:ext cx="514590" cy="42445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- </a:t>
            </a:r>
            <a:r>
              <a:rPr lang="en-US" dirty="0" err="1" smtClean="0"/>
              <a:t>gnvlcode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μεταφέρει στον $</a:t>
            </a:r>
            <a:r>
              <a:rPr lang="en-US" dirty="0" smtClean="0"/>
              <a:t>t0 </a:t>
            </a:r>
            <a:r>
              <a:rPr lang="el-GR" dirty="0" smtClean="0"/>
              <a:t> την διεύθυνση μιας </a:t>
            </a:r>
            <a:r>
              <a:rPr lang="el-GR" b="1" dirty="0" smtClean="0"/>
              <a:t>μη τοπικής</a:t>
            </a:r>
            <a:r>
              <a:rPr lang="el-GR" dirty="0" smtClean="0"/>
              <a:t> μεταβλητής</a:t>
            </a:r>
            <a:endParaRPr lang="en-US" dirty="0" smtClean="0"/>
          </a:p>
          <a:p>
            <a:r>
              <a:rPr lang="el-GR" dirty="0" smtClean="0"/>
              <a:t>από τον </a:t>
            </a:r>
            <a:r>
              <a:rPr lang="el-GR" b="1" dirty="0" smtClean="0"/>
              <a:t>πίνακα συμβόλων </a:t>
            </a:r>
            <a:r>
              <a:rPr lang="el-GR" dirty="0" smtClean="0"/>
              <a:t>βρίσκει πόσα επίπεδα επάνω βρίσκεται η μη τοπική μεταβλητή και μέσα από </a:t>
            </a:r>
            <a:r>
              <a:rPr lang="el-GR" b="1" dirty="0" smtClean="0"/>
              <a:t>τον σύνδεσμο προσπέλασης </a:t>
            </a:r>
            <a:r>
              <a:rPr lang="el-GR" dirty="0" smtClean="0"/>
              <a:t>την εντοπίζει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r>
              <a:rPr lang="el-GR" dirty="0" smtClean="0"/>
              <a:t>		στοίβα του γονέα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όσες φορές χρειαστεί:</a:t>
            </a:r>
          </a:p>
          <a:p>
            <a:pPr>
              <a:buNone/>
            </a:pPr>
            <a:r>
              <a:rPr lang="el-GR" dirty="0" smtClean="0"/>
              <a:t>			</a:t>
            </a:r>
            <a:r>
              <a:rPr lang="en-US" dirty="0" err="1" smtClean="0"/>
              <a:t>lw</a:t>
            </a:r>
            <a:r>
              <a:rPr lang="en-US" dirty="0" smtClean="0"/>
              <a:t> $t0,-4($t0)</a:t>
            </a:r>
            <a:r>
              <a:rPr lang="el-GR" dirty="0" smtClean="0"/>
              <a:t>	στοίβα του προγόνου που έχει τη μεταβλητή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$t0,$t0,-offset</a:t>
            </a:r>
            <a:r>
              <a:rPr lang="el-GR" dirty="0" smtClean="0"/>
              <a:t>		διεύθυνση της μη τοπικής μεταβλητής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b="1" dirty="0" smtClean="0"/>
              <a:t>μεταφορά δεδομένων στον καταχωρητή </a:t>
            </a:r>
            <a:r>
              <a:rPr lang="en-US" b="1" dirty="0" smtClean="0"/>
              <a:t>r</a:t>
            </a:r>
          </a:p>
          <a:p>
            <a:r>
              <a:rPr lang="el-GR" dirty="0" smtClean="0"/>
              <a:t>η μεταφορά μπορεί να γίνει από τη μνήμη (στοίβα)</a:t>
            </a:r>
          </a:p>
          <a:p>
            <a:r>
              <a:rPr lang="el-GR" dirty="0" smtClean="0"/>
              <a:t>ή να εκχωρηθεί στο </a:t>
            </a:r>
            <a:r>
              <a:rPr lang="en-US" dirty="0" smtClean="0"/>
              <a:t>r </a:t>
            </a:r>
            <a:r>
              <a:rPr lang="el-GR" dirty="0" smtClean="0"/>
              <a:t>μία σταθερά</a:t>
            </a:r>
          </a:p>
          <a:p>
            <a:r>
              <a:rPr lang="el-GR" dirty="0" smtClean="0"/>
              <a:t>η σύνταξη της είναι </a:t>
            </a:r>
            <a:r>
              <a:rPr lang="en-US" dirty="0" err="1" smtClean="0"/>
              <a:t>loadvr</a:t>
            </a:r>
            <a:r>
              <a:rPr lang="en-US" dirty="0" smtClean="0"/>
              <a:t>(</a:t>
            </a:r>
            <a:r>
              <a:rPr lang="en-US" dirty="0" err="1" smtClean="0"/>
              <a:t>v,r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διακρίνουμε περιπτώσεις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σταθερά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li</a:t>
            </a:r>
            <a:r>
              <a:rPr lang="en-US" dirty="0" smtClean="0"/>
              <a:t> $</a:t>
            </a:r>
            <a:r>
              <a:rPr lang="en-US" dirty="0" err="1" smtClean="0"/>
              <a:t>tr,v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καθολική μεταβλητή </a:t>
            </a:r>
            <a:r>
              <a:rPr lang="el-GR" dirty="0" smtClean="0"/>
              <a:t>– δηλαδή ανήκει στο κυρίως πρόγραμμα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</a:t>
            </a:r>
            <a:r>
              <a:rPr lang="en-US" b="1" dirty="0" smtClean="0"/>
              <a:t>($s0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3568" y="1916832"/>
            <a:ext cx="7772400" cy="4191000"/>
          </a:xfrm>
        </p:spPr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l-GR" dirty="0" smtClean="0"/>
              <a:t>η </a:t>
            </a:r>
            <a:r>
              <a:rPr lang="en-US" dirty="0" smtClean="0"/>
              <a:t>v </a:t>
            </a:r>
            <a:r>
              <a:rPr lang="el-GR" dirty="0" smtClean="0"/>
              <a:t>έχει δηλωθεί στη συνάρτηση που αυτή τη στιγμή εκτελείται και είναι</a:t>
            </a:r>
            <a:r>
              <a:rPr lang="el-GR" b="1" dirty="0" smtClean="0"/>
              <a:t> τοπική </a:t>
            </a:r>
            <a:r>
              <a:rPr lang="el-GR" b="1" dirty="0" smtClean="0"/>
              <a:t>μεταβλητή</a:t>
            </a:r>
            <a:r>
              <a:rPr lang="el-GR" dirty="0" smtClean="0"/>
              <a:t>, </a:t>
            </a:r>
            <a:r>
              <a:rPr lang="el-GR" dirty="0" smtClean="0"/>
              <a:t>ή </a:t>
            </a:r>
            <a:r>
              <a:rPr lang="el-GR" b="1" dirty="0" smtClean="0"/>
              <a:t>τυπική παράμετρος που περνάει με </a:t>
            </a:r>
            <a:r>
              <a:rPr lang="el-GR" b="1" dirty="0" smtClean="0"/>
              <a:t>τιμή</a:t>
            </a:r>
            <a:r>
              <a:rPr lang="el-GR" dirty="0" smtClean="0"/>
              <a:t>, </a:t>
            </a:r>
            <a:r>
              <a:rPr lang="el-GR" dirty="0" smtClean="0"/>
              <a:t>ή </a:t>
            </a:r>
            <a:r>
              <a:rPr lang="el-GR" b="1" dirty="0" smtClean="0"/>
              <a:t>προσωρινή μεταβλητή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,-offset($sp)</a:t>
            </a:r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αν η </a:t>
            </a:r>
            <a:r>
              <a:rPr lang="en-US" dirty="0" smtClean="0"/>
              <a:t>v </a:t>
            </a:r>
            <a:r>
              <a:rPr lang="el-GR" dirty="0" smtClean="0"/>
              <a:t>έχει δηλωθεί στη συνάρτηση που αυτή τη στιγμή εκτελείται </a:t>
            </a:r>
            <a:r>
              <a:rPr lang="el-GR" dirty="0" smtClean="0"/>
              <a:t>και είναι </a:t>
            </a:r>
            <a:r>
              <a:rPr lang="el-GR" b="1" dirty="0" smtClean="0"/>
              <a:t>τυπική παράμετρος που περνάει με </a:t>
            </a:r>
            <a:r>
              <a:rPr lang="el-GR" b="1" dirty="0" smtClean="0"/>
              <a:t>αναφορά</a:t>
            </a:r>
            <a:endParaRPr lang="el-GR" b="1" dirty="0" smtClean="0"/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,-offset($sp)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loadvr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l-GR" dirty="0" smtClean="0"/>
              <a:t>η </a:t>
            </a:r>
            <a:r>
              <a:rPr lang="en-US" dirty="0" smtClean="0"/>
              <a:t>v </a:t>
            </a:r>
            <a:r>
              <a:rPr lang="el-GR" dirty="0" smtClean="0"/>
              <a:t>έχει δηλωθε</a:t>
            </a:r>
            <a:r>
              <a:rPr lang="el-GR" dirty="0" smtClean="0"/>
              <a:t>ί σε κάποιο πρόγονο και εκεί είναι </a:t>
            </a:r>
            <a:r>
              <a:rPr lang="el-GR" b="1" dirty="0" smtClean="0"/>
              <a:t>τοπική </a:t>
            </a:r>
            <a:r>
              <a:rPr lang="el-GR" b="1" dirty="0" smtClean="0"/>
              <a:t>μεταβλητή, ή τυπική παράμετρος που περνάει με </a:t>
            </a:r>
            <a:r>
              <a:rPr lang="el-GR" b="1" dirty="0" smtClean="0"/>
              <a:t>τιμή</a:t>
            </a:r>
            <a:r>
              <a:rPr lang="el-GR" dirty="0" smtClean="0"/>
              <a:t>		</a:t>
            </a:r>
            <a:endParaRPr lang="el-GR" dirty="0" smtClean="0"/>
          </a:p>
          <a:p>
            <a:pPr>
              <a:buNone/>
            </a:pPr>
            <a:r>
              <a:rPr lang="el-GR" dirty="0" smtClean="0"/>
              <a:t>	</a:t>
            </a:r>
            <a:r>
              <a:rPr lang="el-GR" dirty="0" smtClean="0"/>
              <a:t>	</a:t>
            </a:r>
            <a:r>
              <a:rPr lang="en-US" dirty="0" err="1" smtClean="0"/>
              <a:t>gnlvcode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r>
              <a:rPr lang="el-GR" dirty="0" smtClean="0"/>
              <a:t>αν η </a:t>
            </a:r>
            <a:r>
              <a:rPr lang="en-US" dirty="0" smtClean="0"/>
              <a:t>v </a:t>
            </a:r>
            <a:r>
              <a:rPr lang="el-GR" dirty="0" smtClean="0"/>
              <a:t>έχει δηλωθεί σε κάποιο πρόγονο και εκεί είναι</a:t>
            </a:r>
            <a:r>
              <a:rPr lang="el-GR" b="1" dirty="0" smtClean="0"/>
              <a:t> </a:t>
            </a:r>
            <a:r>
              <a:rPr lang="el-GR" b="1" dirty="0" smtClean="0"/>
              <a:t>τυπική παράμετρος που περνάει με </a:t>
            </a:r>
            <a:r>
              <a:rPr lang="el-GR" b="1" dirty="0" smtClean="0"/>
              <a:t>αναφορά</a:t>
            </a:r>
            <a:endParaRPr lang="el-GR" b="1" dirty="0" smtClean="0"/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,($t0)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Οι Φάσεις της Μεταγλώττισης</a:t>
            </a:r>
          </a:p>
        </p:txBody>
      </p:sp>
      <p:graphicFrame>
        <p:nvGraphicFramePr>
          <p:cNvPr id="19490" name="Group 34"/>
          <p:cNvGraphicFramePr>
            <a:graphicFrameLocks noGrp="1"/>
          </p:cNvGraphicFramePr>
          <p:nvPr/>
        </p:nvGraphicFramePr>
        <p:xfrm>
          <a:off x="2590800" y="1905000"/>
          <a:ext cx="3962400" cy="4064001"/>
        </p:xfrm>
        <a:graphic>
          <a:graphicData uri="http://schemas.openxmlformats.org/drawingml/2006/table">
            <a:tbl>
              <a:tblPr/>
              <a:tblGrid>
                <a:gridCol w="39624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λεκτική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συντακτική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σημασιολογική ανάλυση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παραγωγή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βελτιστοποίηση ενδιάμεσου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παραγωγή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βελτιστοποίηση τελικού κώδικα</a:t>
                      </a:r>
                    </a:p>
                  </a:txBody>
                  <a:tcPr marT="1143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93725" y="3241675"/>
            <a:ext cx="11528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800" dirty="0">
                <a:latin typeface="+mj-lt"/>
              </a:rPr>
              <a:t>Πίνακας</a:t>
            </a:r>
          </a:p>
          <a:p>
            <a:r>
              <a:rPr lang="el-GR" sz="1800" dirty="0">
                <a:latin typeface="+mj-lt"/>
              </a:rPr>
              <a:t>Συμβόλων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7162800" y="3241675"/>
            <a:ext cx="12009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800" dirty="0">
                <a:latin typeface="+mj-lt"/>
              </a:rPr>
              <a:t>Διαχείριση</a:t>
            </a:r>
          </a:p>
          <a:p>
            <a:r>
              <a:rPr lang="el-GR" sz="1800" dirty="0">
                <a:latin typeface="+mj-lt"/>
              </a:rPr>
              <a:t>λαθών</a:t>
            </a:r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 flipV="1">
            <a:off x="2133600" y="2286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2133600" y="2743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V="1">
            <a:off x="2133600" y="3352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213360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>
            <a:off x="2133600" y="35814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2133600" y="35814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 flipH="1" flipV="1">
            <a:off x="6629400" y="22860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2" name="Line 46"/>
          <p:cNvSpPr>
            <a:spLocks noChangeShapeType="1"/>
          </p:cNvSpPr>
          <p:nvPr/>
        </p:nvSpPr>
        <p:spPr bwMode="auto">
          <a:xfrm flipH="1" flipV="1">
            <a:off x="6629400" y="2743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H="1" flipV="1">
            <a:off x="6629400" y="3352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 flipH="1">
            <a:off x="6629400" y="3581400"/>
            <a:ext cx="381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b="1" dirty="0" smtClean="0"/>
              <a:t>μεταφορά δεδομένων από τον καταχωρητή </a:t>
            </a:r>
            <a:r>
              <a:rPr lang="en-US" b="1" dirty="0" smtClean="0"/>
              <a:t>r</a:t>
            </a:r>
            <a:r>
              <a:rPr lang="el-GR" b="1" dirty="0" smtClean="0"/>
              <a:t> στη μνήμη (μεταβλητή </a:t>
            </a:r>
            <a:r>
              <a:rPr lang="en-US" b="1" dirty="0" smtClean="0"/>
              <a:t>v)</a:t>
            </a:r>
          </a:p>
          <a:p>
            <a:r>
              <a:rPr lang="el-GR" dirty="0" smtClean="0"/>
              <a:t>η σύνταξη της είναι </a:t>
            </a:r>
            <a:r>
              <a:rPr lang="en-US" dirty="0" err="1" smtClean="0"/>
              <a:t>storerv</a:t>
            </a:r>
            <a:r>
              <a:rPr lang="en-US" dirty="0" smtClean="0"/>
              <a:t>(</a:t>
            </a:r>
            <a:r>
              <a:rPr lang="en-US" dirty="0" err="1" smtClean="0"/>
              <a:t>r,v</a:t>
            </a:r>
            <a:r>
              <a:rPr lang="en-US" dirty="0" smtClean="0"/>
              <a:t>)</a:t>
            </a:r>
            <a:endParaRPr lang="el-GR" dirty="0" smtClean="0"/>
          </a:p>
          <a:p>
            <a:r>
              <a:rPr lang="el-GR" dirty="0" smtClean="0"/>
              <a:t>διακρίνουμε περιπτώσεις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καθολική μεταβλητή </a:t>
            </a:r>
            <a:r>
              <a:rPr lang="el-GR" dirty="0" smtClean="0"/>
              <a:t>– δηλαδή ανήκει στο κυρίως πρόγραμμα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,-offset($s0)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</a:t>
            </a:r>
            <a:r>
              <a:rPr lang="el-GR" b="1" dirty="0" smtClean="0"/>
              <a:t> τοπική μεταβλητή, ή τυπική παράμετρος που περνάει με τιμή και βάθος φωλιάσματος ίσο με το τρέχον, ή προσωρινή μεταβλητή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,-offset($sp)</a:t>
            </a:r>
          </a:p>
          <a:p>
            <a:pPr>
              <a:buNone/>
            </a:pPr>
            <a:endParaRPr lang="en-US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τυπική παράμετρος που περνάει με αναφορά και βάθος φωλιάσματος ίσο με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,-offset($sp)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Βοηθητικές Συναρτήσεις</a:t>
            </a:r>
            <a:r>
              <a:rPr lang="en-US" dirty="0" smtClean="0"/>
              <a:t> – </a:t>
            </a:r>
            <a:r>
              <a:rPr lang="en-US" dirty="0" err="1" smtClean="0"/>
              <a:t>storerv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τοπική μεταβλητή, ή τυπική παράμετρος που περνάει με τιμή και βάθος φωλιάσματος μικρότερο από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(v)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r>
              <a:rPr lang="el-GR" dirty="0" smtClean="0"/>
              <a:t>αν </a:t>
            </a:r>
            <a:r>
              <a:rPr lang="en-US" dirty="0" smtClean="0"/>
              <a:t>v </a:t>
            </a:r>
            <a:r>
              <a:rPr lang="el-GR" dirty="0" smtClean="0"/>
              <a:t>είναι </a:t>
            </a:r>
            <a:r>
              <a:rPr lang="el-GR" b="1" dirty="0" smtClean="0"/>
              <a:t>τυπική παράμετρος που περνάει με αναφορά και βάθος φωλιάσματος μικρότερο από το τρέχον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gnlvcode</a:t>
            </a:r>
            <a:r>
              <a:rPr lang="en-US" dirty="0" smtClean="0"/>
              <a:t>(v)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</a:t>
            </a:r>
            <a:r>
              <a:rPr lang="el-GR" dirty="0" smtClean="0"/>
              <a:t>0</a:t>
            </a:r>
            <a:r>
              <a:rPr lang="en-US" dirty="0" smtClean="0"/>
              <a:t>,($t0)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tr</a:t>
            </a:r>
            <a:r>
              <a:rPr lang="en-US" dirty="0" smtClean="0"/>
              <a:t>,($t0)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	</a:t>
            </a:r>
            <a:endParaRPr lang="el-G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Κώδικας και Δεδομένα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- Ευθύγραμμο βέλος σύνδεσης"/>
          <p:cNvCxnSpPr/>
          <p:nvPr/>
        </p:nvCxnSpPr>
        <p:spPr bwMode="auto">
          <a:xfrm>
            <a:off x="5240260" y="6623180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8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0" name="9 - TextBox"/>
          <p:cNvSpPr txBox="1"/>
          <p:nvPr/>
        </p:nvSpPr>
        <p:spPr>
          <a:xfrm>
            <a:off x="4139952" y="645333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stack pointer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3" name="12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- Ευθεία γραμμή σύνδεσης"/>
          <p:cNvCxnSpPr/>
          <p:nvPr/>
        </p:nvCxnSpPr>
        <p:spPr bwMode="auto">
          <a:xfrm>
            <a:off x="5940152" y="602128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17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9" name="18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Καμπύλη γραμμή σύνδεσης"/>
          <p:cNvCxnSpPr/>
          <p:nvPr/>
        </p:nvCxnSpPr>
        <p:spPr bwMode="auto">
          <a:xfrm rot="5400000" flipH="1" flipV="1">
            <a:off x="6624228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- Καμπύλη γραμμή σύνδεσης"/>
          <p:cNvCxnSpPr/>
          <p:nvPr/>
        </p:nvCxnSpPr>
        <p:spPr bwMode="auto">
          <a:xfrm rot="5400000" flipH="1" flipV="1">
            <a:off x="6336196" y="3753036"/>
            <a:ext cx="1584176" cy="64807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- Καμπύλη γραμμή σύνδεσης"/>
          <p:cNvCxnSpPr>
            <a:endCxn id="27" idx="3"/>
          </p:cNvCxnSpPr>
          <p:nvPr/>
        </p:nvCxnSpPr>
        <p:spPr bwMode="auto">
          <a:xfrm rot="10800000">
            <a:off x="6859452" y="2718794"/>
            <a:ext cx="586518" cy="50053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6588224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a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8" name="27 - TextBox"/>
          <p:cNvSpPr txBox="1"/>
          <p:nvPr/>
        </p:nvSpPr>
        <p:spPr>
          <a:xfrm>
            <a:off x="4932040" y="1772816"/>
            <a:ext cx="731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ΣΤΟΙΒΑ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9" name="28 - Ορθογώνιο"/>
          <p:cNvSpPr/>
          <p:nvPr/>
        </p:nvSpPr>
        <p:spPr bwMode="auto">
          <a:xfrm>
            <a:off x="212372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29 - TextBox"/>
          <p:cNvSpPr txBox="1"/>
          <p:nvPr/>
        </p:nvSpPr>
        <p:spPr>
          <a:xfrm>
            <a:off x="1259632" y="1772816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>
                <a:latin typeface="+mj-lt"/>
                <a:cs typeface="Calibri Light" pitchFamily="34" charset="0"/>
              </a:rPr>
              <a:t>ΚΩΔΙΚΑΣ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31" name="30 - TextBox"/>
          <p:cNvSpPr txBox="1"/>
          <p:nvPr/>
        </p:nvSpPr>
        <p:spPr>
          <a:xfrm>
            <a:off x="2339752" y="1844824"/>
            <a:ext cx="112883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 smtClean="0">
                <a:latin typeface="+mj-lt"/>
              </a:rPr>
              <a:t>L</a:t>
            </a:r>
            <a:r>
              <a:rPr lang="el-GR" sz="1200" dirty="0" smtClean="0">
                <a:latin typeface="+mj-lt"/>
              </a:rPr>
              <a:t>100: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lw</a:t>
            </a:r>
            <a:r>
              <a:rPr lang="en-US" sz="1200" dirty="0" smtClean="0">
                <a:latin typeface="+mj-lt"/>
              </a:rPr>
              <a:t> $t</a:t>
            </a:r>
            <a:r>
              <a:rPr lang="el-GR" sz="1200" dirty="0" smtClean="0">
                <a:latin typeface="+mj-lt"/>
              </a:rPr>
              <a:t>0</a:t>
            </a:r>
            <a:r>
              <a:rPr lang="en-US" sz="1200" dirty="0" smtClean="0">
                <a:latin typeface="+mj-lt"/>
              </a:rPr>
              <a:t>,-</a:t>
            </a:r>
            <a:r>
              <a:rPr lang="el-GR" sz="1200" dirty="0" smtClean="0">
                <a:latin typeface="+mj-lt"/>
              </a:rPr>
              <a:t>12</a:t>
            </a:r>
            <a:r>
              <a:rPr lang="en-US" sz="1200" dirty="0" smtClean="0">
                <a:latin typeface="+mj-lt"/>
              </a:rPr>
              <a:t>($sp)</a:t>
            </a:r>
            <a:endParaRPr lang="el-GR" sz="1200" dirty="0" smtClean="0">
              <a:latin typeface="+mj-lt"/>
            </a:endParaRP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sw</a:t>
            </a:r>
            <a:r>
              <a:rPr lang="en-US" sz="1200" dirty="0" smtClean="0">
                <a:latin typeface="+mj-lt"/>
              </a:rPr>
              <a:t> $</a:t>
            </a:r>
            <a:r>
              <a:rPr lang="en-US" sz="1200" dirty="0" err="1" smtClean="0">
                <a:latin typeface="+mj-lt"/>
              </a:rPr>
              <a:t>tr</a:t>
            </a:r>
            <a:r>
              <a:rPr lang="en-US" sz="1200" dirty="0" smtClean="0">
                <a:latin typeface="+mj-lt"/>
              </a:rPr>
              <a:t>,($t0</a:t>
            </a:r>
            <a:r>
              <a:rPr lang="el-GR" sz="1200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lw</a:t>
            </a:r>
            <a:r>
              <a:rPr lang="en-US" sz="1200" dirty="0" smtClean="0">
                <a:latin typeface="+mj-lt"/>
              </a:rPr>
              <a:t> $t</a:t>
            </a:r>
            <a:r>
              <a:rPr lang="el-GR" sz="1200" dirty="0" smtClean="0">
                <a:latin typeface="+mj-lt"/>
              </a:rPr>
              <a:t>0</a:t>
            </a:r>
            <a:r>
              <a:rPr lang="en-US" sz="1200" dirty="0" smtClean="0">
                <a:latin typeface="+mj-lt"/>
              </a:rPr>
              <a:t>,-</a:t>
            </a:r>
            <a:r>
              <a:rPr lang="el-GR" sz="1200" dirty="0" smtClean="0">
                <a:latin typeface="+mj-lt"/>
              </a:rPr>
              <a:t>20</a:t>
            </a:r>
            <a:r>
              <a:rPr lang="en-US" sz="1200" dirty="0" smtClean="0">
                <a:latin typeface="+mj-lt"/>
              </a:rPr>
              <a:t>($sp)</a:t>
            </a:r>
            <a:endParaRPr lang="el-GR" sz="1200" dirty="0" smtClean="0">
              <a:latin typeface="+mj-lt"/>
            </a:endParaRPr>
          </a:p>
          <a:p>
            <a:pPr>
              <a:buNone/>
            </a:pPr>
            <a:r>
              <a:rPr lang="en-US" sz="1200" dirty="0" smtClean="0">
                <a:latin typeface="+mj-lt"/>
              </a:rPr>
              <a:t>L</a:t>
            </a:r>
            <a:r>
              <a:rPr lang="el-GR" sz="1200" dirty="0" smtClean="0">
                <a:latin typeface="+mj-lt"/>
              </a:rPr>
              <a:t>101:</a:t>
            </a: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sw</a:t>
            </a:r>
            <a:r>
              <a:rPr lang="en-US" sz="1200" dirty="0" smtClean="0">
                <a:latin typeface="+mj-lt"/>
              </a:rPr>
              <a:t> $</a:t>
            </a:r>
            <a:r>
              <a:rPr lang="en-US" sz="1200" dirty="0" err="1" smtClean="0">
                <a:latin typeface="+mj-lt"/>
              </a:rPr>
              <a:t>tr</a:t>
            </a:r>
            <a:r>
              <a:rPr lang="en-US" sz="1200" dirty="0" smtClean="0">
                <a:latin typeface="+mj-lt"/>
              </a:rPr>
              <a:t>,($t</a:t>
            </a:r>
            <a:r>
              <a:rPr lang="el-GR" sz="1200" dirty="0" smtClean="0">
                <a:latin typeface="+mj-lt"/>
              </a:rPr>
              <a:t>1)</a:t>
            </a:r>
            <a:endParaRPr lang="el-GR" sz="1200" dirty="0" smtClean="0">
              <a:latin typeface="+mj-lt"/>
              <a:cs typeface="Calibri Light" pitchFamily="34" charset="0"/>
            </a:endParaRP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lw</a:t>
            </a:r>
            <a:r>
              <a:rPr lang="en-US" sz="1200" dirty="0" smtClean="0">
                <a:latin typeface="+mj-lt"/>
              </a:rPr>
              <a:t> $t</a:t>
            </a:r>
            <a:r>
              <a:rPr lang="el-GR" sz="1200" dirty="0" smtClean="0">
                <a:latin typeface="+mj-lt"/>
              </a:rPr>
              <a:t>0</a:t>
            </a:r>
            <a:r>
              <a:rPr lang="en-US" sz="1200" dirty="0" smtClean="0">
                <a:latin typeface="+mj-lt"/>
              </a:rPr>
              <a:t>,-</a:t>
            </a:r>
            <a:r>
              <a:rPr lang="el-GR" sz="1200" dirty="0" smtClean="0">
                <a:latin typeface="+mj-lt"/>
              </a:rPr>
              <a:t>4</a:t>
            </a:r>
            <a:r>
              <a:rPr lang="en-US" sz="1200" dirty="0" smtClean="0">
                <a:latin typeface="+mj-lt"/>
              </a:rPr>
              <a:t>($sp)</a:t>
            </a:r>
            <a:endParaRPr lang="el-GR" sz="1200" dirty="0" smtClean="0">
              <a:latin typeface="+mj-lt"/>
            </a:endParaRPr>
          </a:p>
          <a:p>
            <a:pPr>
              <a:buNone/>
            </a:pPr>
            <a:r>
              <a:rPr lang="en-US" sz="1200" dirty="0" err="1" smtClean="0">
                <a:latin typeface="+mj-lt"/>
              </a:rPr>
              <a:t>sw</a:t>
            </a:r>
            <a:r>
              <a:rPr lang="en-US" sz="1200" dirty="0" smtClean="0">
                <a:latin typeface="+mj-lt"/>
              </a:rPr>
              <a:t> $</a:t>
            </a:r>
            <a:r>
              <a:rPr lang="en-US" sz="1200" dirty="0" err="1" smtClean="0">
                <a:latin typeface="+mj-lt"/>
              </a:rPr>
              <a:t>tr</a:t>
            </a:r>
            <a:r>
              <a:rPr lang="en-US" sz="1200" dirty="0" smtClean="0">
                <a:latin typeface="+mj-lt"/>
              </a:rPr>
              <a:t>,($t</a:t>
            </a:r>
            <a:r>
              <a:rPr lang="el-GR" sz="1200" dirty="0" smtClean="0">
                <a:latin typeface="+mj-lt"/>
              </a:rPr>
              <a:t>2)</a:t>
            </a:r>
            <a:endParaRPr lang="en-US" sz="1200" dirty="0" smtClean="0">
              <a:latin typeface="+mj-lt"/>
            </a:endParaRPr>
          </a:p>
          <a:p>
            <a:pPr>
              <a:buNone/>
            </a:pPr>
            <a:r>
              <a:rPr lang="en-US" sz="1200" dirty="0" smtClean="0">
                <a:latin typeface="+mj-lt"/>
                <a:cs typeface="Calibri Light" pitchFamily="34" charset="0"/>
              </a:rPr>
              <a:t>L102:</a:t>
            </a:r>
          </a:p>
          <a:p>
            <a:pPr>
              <a:buNone/>
            </a:pPr>
            <a:r>
              <a:rPr lang="en-US" sz="1200" dirty="0" smtClean="0">
                <a:latin typeface="+mj-lt"/>
                <a:cs typeface="Calibri Light" pitchFamily="34" charset="0"/>
              </a:rPr>
              <a:t>b L100</a:t>
            </a:r>
            <a:endParaRPr lang="el-GR" sz="1200" dirty="0" smtClean="0">
              <a:latin typeface="+mj-lt"/>
              <a:cs typeface="Calibri Light" pitchFamily="34" charset="0"/>
            </a:endParaRPr>
          </a:p>
          <a:p>
            <a:pPr>
              <a:buNone/>
            </a:pPr>
            <a:endParaRPr lang="el-GR" sz="1400" dirty="0">
              <a:cs typeface="Calibri Light" pitchFamily="34" charset="0"/>
            </a:endParaRPr>
          </a:p>
        </p:txBody>
      </p:sp>
      <p:cxnSp>
        <p:nvCxnSpPr>
          <p:cNvPr id="32" name="31 - Ευθύγραμμο βέλος σύνδεσης"/>
          <p:cNvCxnSpPr/>
          <p:nvPr/>
        </p:nvCxnSpPr>
        <p:spPr bwMode="auto">
          <a:xfrm>
            <a:off x="1763688" y="3094788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32 - TextBox"/>
          <p:cNvSpPr txBox="1"/>
          <p:nvPr/>
        </p:nvSpPr>
        <p:spPr>
          <a:xfrm>
            <a:off x="346820" y="2924944"/>
            <a:ext cx="148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program counter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Εντολές Αλμάτων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jump, “_”, “_”, label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b label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b="1" dirty="0" err="1" smtClean="0">
                <a:sym typeface="Wingdings" pitchFamily="2" charset="2"/>
              </a:rPr>
              <a:t>relop</a:t>
            </a:r>
            <a:r>
              <a:rPr lang="el-GR" b="1" dirty="0" smtClean="0">
                <a:sym typeface="Wingdings" pitchFamily="2" charset="2"/>
              </a:rPr>
              <a:t>(?),</a:t>
            </a:r>
            <a:r>
              <a:rPr lang="en-US" b="1" dirty="0" err="1" smtClean="0">
                <a:sym typeface="Wingdings" pitchFamily="2" charset="2"/>
              </a:rPr>
              <a:t>x,y,z</a:t>
            </a:r>
            <a:endParaRPr lang="en-US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(y, $t2)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branch(?),$t1,$t2,z		branch(?) : </a:t>
            </a:r>
            <a:r>
              <a:rPr lang="en-US" dirty="0" err="1" smtClean="0">
                <a:sym typeface="Wingdings" pitchFamily="2" charset="2"/>
              </a:rPr>
              <a:t>beq,bne,bgt,blt,bge,ble</a:t>
            </a:r>
            <a:endParaRPr lang="el-GR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Εκχώρηση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b="1" dirty="0" smtClean="0"/>
              <a:t>:=, </a:t>
            </a:r>
            <a:r>
              <a:rPr lang="en-US" b="1" dirty="0" smtClean="0"/>
              <a:t>x, “_”, z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loadvr</a:t>
            </a:r>
            <a:r>
              <a:rPr lang="en-US" dirty="0" smtClean="0"/>
              <a:t>(x,</a:t>
            </a:r>
            <a:r>
              <a:rPr lang="en-US" dirty="0" smtClean="0">
                <a:sym typeface="Wingdings" pitchFamily="2" charset="2"/>
              </a:rPr>
              <a:t> $t</a:t>
            </a:r>
            <a:r>
              <a:rPr lang="en-US" dirty="0" smtClean="0"/>
              <a:t>1)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storerv</a:t>
            </a:r>
            <a:r>
              <a:rPr lang="en-US" dirty="0" smtClean="0"/>
              <a:t>(</a:t>
            </a:r>
            <a:r>
              <a:rPr lang="en-US" dirty="0" smtClean="0">
                <a:sym typeface="Wingdings" pitchFamily="2" charset="2"/>
              </a:rPr>
              <a:t>$t</a:t>
            </a:r>
            <a:r>
              <a:rPr lang="en-US" dirty="0" smtClean="0"/>
              <a:t>1,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z)</a:t>
            </a:r>
            <a:endParaRPr lang="el-G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Εντολές Αριθμητικών Πράξεων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op </a:t>
            </a:r>
            <a:r>
              <a:rPr lang="en-US" b="1" dirty="0" err="1" smtClean="0"/>
              <a:t>x,y,z</a:t>
            </a: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(y, $t2)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op $t1,$t1,$t2  	op: </a:t>
            </a:r>
            <a:r>
              <a:rPr lang="en-US" dirty="0" err="1" smtClean="0">
                <a:sym typeface="Wingdings" pitchFamily="2" charset="2"/>
              </a:rPr>
              <a:t>add,sub,mul,div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storerv</a:t>
            </a:r>
            <a:r>
              <a:rPr lang="en-US" dirty="0" smtClean="0">
                <a:sym typeface="Wingdings" pitchFamily="2" charset="2"/>
              </a:rPr>
              <a:t>($t1,z)</a:t>
            </a:r>
          </a:p>
          <a:p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Εντολές Εισόδου-Εξόδου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out “_”, “_”, x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 $v0,1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(x,$a0)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b="1" dirty="0" smtClean="0"/>
              <a:t>in “_”, “_”, x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li</a:t>
            </a:r>
            <a:r>
              <a:rPr lang="en-US" dirty="0" smtClean="0">
                <a:sym typeface="Wingdings" pitchFamily="2" charset="2"/>
              </a:rPr>
              <a:t> $v0,5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syscall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storerv</a:t>
            </a:r>
            <a:r>
              <a:rPr lang="en-US" dirty="0" smtClean="0">
                <a:sym typeface="Wingdings" pitchFamily="2" charset="2"/>
              </a:rPr>
              <a:t>($</a:t>
            </a:r>
            <a:r>
              <a:rPr lang="en-US" dirty="0" smtClean="0">
                <a:sym typeface="Wingdings" pitchFamily="2" charset="2"/>
              </a:rPr>
              <a:t>v0,x)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Επιστροφή Τιμής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retv</a:t>
            </a:r>
            <a:r>
              <a:rPr lang="en-US" b="1" dirty="0" smtClean="0"/>
              <a:t> “_”, “_”, x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$t0,-8($sp)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$t1,($t0)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l-GR" dirty="0" smtClean="0">
                <a:sym typeface="Wingdings" pitchFamily="2" charset="2"/>
              </a:rPr>
              <a:t>αποθηκεύεται ο </a:t>
            </a:r>
            <a:r>
              <a:rPr lang="en-US" dirty="0" smtClean="0">
                <a:sym typeface="Wingdings" pitchFamily="2" charset="2"/>
              </a:rPr>
              <a:t>x </a:t>
            </a:r>
            <a:r>
              <a:rPr lang="el-GR" dirty="0" smtClean="0">
                <a:sym typeface="Wingdings" pitchFamily="2" charset="2"/>
              </a:rPr>
              <a:t>στη διεύθυνση που είναι αποθηκευμένη στην 3</a:t>
            </a:r>
            <a:r>
              <a:rPr lang="el-GR" baseline="30000" dirty="0" smtClean="0">
                <a:sym typeface="Wingdings" pitchFamily="2" charset="2"/>
              </a:rPr>
              <a:t>η</a:t>
            </a:r>
            <a:r>
              <a:rPr lang="el-GR" dirty="0" smtClean="0">
                <a:sym typeface="Wingdings" pitchFamily="2" charset="2"/>
              </a:rPr>
              <a:t> θέση του εγγραφήματος δραστηριοποίησης</a:t>
            </a:r>
            <a:endParaRPr lang="en-US" dirty="0" smtClean="0">
              <a:sym typeface="Wingdings" pitchFamily="2" charset="2"/>
            </a:endParaRPr>
          </a:p>
          <a:p>
            <a:r>
              <a:rPr lang="el-GR" b="1" dirty="0" smtClean="0"/>
              <a:t>εναλλακτικά</a:t>
            </a:r>
            <a:r>
              <a:rPr lang="el-GR" dirty="0" smtClean="0"/>
              <a:t> μπορούμε να γράψουμε το αποτέλεσμα στον </a:t>
            </a:r>
            <a:r>
              <a:rPr lang="el-GR" b="1" dirty="0" smtClean="0"/>
              <a:t>$</a:t>
            </a:r>
            <a:r>
              <a:rPr lang="en-US" b="1" dirty="0" smtClean="0"/>
              <a:t>v0</a:t>
            </a:r>
            <a:r>
              <a:rPr lang="en-US" dirty="0" smtClean="0"/>
              <a:t>, </a:t>
            </a:r>
            <a:r>
              <a:rPr lang="el-GR" dirty="0" smtClean="0"/>
              <a:t>και μετά πρέπει να φροντίσουμε να το πάρουμε από εκεί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$t1)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move $v0,$t1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Παραγωγή Τελικού Κώδικα</a:t>
            </a:r>
            <a:endParaRPr lang="el-GR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371234" y="3098830"/>
            <a:ext cx="2743200" cy="707886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000" dirty="0" smtClean="0">
                <a:latin typeface="+mj-lt"/>
              </a:rPr>
              <a:t>Παραγωγή Τελικού Κώδικα</a:t>
            </a:r>
            <a:endParaRPr lang="el-GR" sz="2000" dirty="0">
              <a:latin typeface="+mj-lt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68602" y="3666510"/>
            <a:ext cx="1911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+mj-lt"/>
              </a:rPr>
              <a:t>Ενδιάμεσος Κώδικας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255002" y="3666510"/>
            <a:ext cx="1554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l-GR" sz="1600" dirty="0" smtClean="0">
                <a:latin typeface="+mj-lt"/>
              </a:rPr>
              <a:t>Τελικός Κώδικας</a:t>
            </a:r>
            <a:endParaRPr lang="el-GR" sz="1600" dirty="0">
              <a:latin typeface="+mj-lt"/>
            </a:endParaRPr>
          </a:p>
        </p:txBody>
      </p:sp>
      <p:cxnSp>
        <p:nvCxnSpPr>
          <p:cNvPr id="14" name="13 - Ευθύγραμμο βέλος σύνδεσης"/>
          <p:cNvCxnSpPr/>
          <p:nvPr/>
        </p:nvCxnSpPr>
        <p:spPr bwMode="auto">
          <a:xfrm>
            <a:off x="1811568" y="3461720"/>
            <a:ext cx="1285884" cy="1588"/>
          </a:xfrm>
          <a:prstGeom prst="straightConnector1">
            <a:avLst/>
          </a:prstGeom>
          <a:noFill/>
          <a:ln w="88900" cap="flat" cmpd="tri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" name="14 - Ευθύγραμμο βέλος σύνδεσης"/>
          <p:cNvCxnSpPr/>
          <p:nvPr/>
        </p:nvCxnSpPr>
        <p:spPr bwMode="auto">
          <a:xfrm>
            <a:off x="6526476" y="3461720"/>
            <a:ext cx="1285884" cy="1588"/>
          </a:xfrm>
          <a:prstGeom prst="straightConnector1">
            <a:avLst/>
          </a:prstGeom>
          <a:noFill/>
          <a:ln w="88900" cap="flat" cmpd="tri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030216" cy="4191000"/>
          </a:xfrm>
        </p:spPr>
        <p:txBody>
          <a:bodyPr/>
          <a:lstStyle/>
          <a:p>
            <a:endParaRPr lang="el-GR" dirty="0" smtClean="0"/>
          </a:p>
          <a:p>
            <a:r>
              <a:rPr lang="el-GR" dirty="0" smtClean="0"/>
              <a:t>πριν κάνουμε τις ενέργειες ώστε να γίνει το </a:t>
            </a:r>
            <a:r>
              <a:rPr lang="el-GR" b="1" dirty="0" smtClean="0"/>
              <a:t>πέρασμα  της πρώτης παραμέτρου</a:t>
            </a:r>
            <a:r>
              <a:rPr lang="el-GR" dirty="0" smtClean="0"/>
              <a:t>, τοποθετούμε τον $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l-GR" dirty="0" smtClean="0"/>
              <a:t>να δείχνει στην στοίβα της συνάρτησης που θα δημιουργηθεί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fp,$sp,framelength</a:t>
            </a:r>
            <a:endParaRPr lang="el-GR" dirty="0" smtClean="0"/>
          </a:p>
          <a:p>
            <a:r>
              <a:rPr lang="el-GR" dirty="0" smtClean="0"/>
              <a:t>στη συνέχεια, </a:t>
            </a:r>
            <a:r>
              <a:rPr lang="el-GR" b="1" dirty="0" smtClean="0"/>
              <a:t>για κάθε παράμετρο </a:t>
            </a:r>
            <a:r>
              <a:rPr lang="el-GR" dirty="0" smtClean="0"/>
              <a:t>και ανάλογα με το αν περνά με τιμή ή αναφορά κάνουμε τις εξής ενέργειες:</a:t>
            </a:r>
          </a:p>
        </p:txBody>
      </p:sp>
      <p:sp>
        <p:nvSpPr>
          <p:cNvPr id="13" name="12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13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5292080" y="2276872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23 - Ευθύγραμμο βέλος σύνδεσης"/>
          <p:cNvCxnSpPr/>
          <p:nvPr/>
        </p:nvCxnSpPr>
        <p:spPr bwMode="auto">
          <a:xfrm>
            <a:off x="5292080" y="3212976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5292080" y="2276872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5292080" y="32129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38214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par,x,CV</a:t>
            </a:r>
            <a:r>
              <a:rPr lang="en-US" b="1" dirty="0" smtClean="0"/>
              <a:t>, _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 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όπου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ο αύξων αριθμός 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της παραμέτρου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102640" y="256490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738031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31 - Ευθεία γραμμή σύνδεσης"/>
          <p:cNvCxnSpPr/>
          <p:nvPr/>
        </p:nvCxnSpPr>
        <p:spPr bwMode="auto">
          <a:xfrm>
            <a:off x="738031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32 - TextBox"/>
          <p:cNvSpPr txBox="1"/>
          <p:nvPr/>
        </p:nvSpPr>
        <p:spPr>
          <a:xfrm>
            <a:off x="788436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4" name="33 - Ευθεία γραμμή σύνδεσης"/>
          <p:cNvCxnSpPr/>
          <p:nvPr/>
        </p:nvCxnSpPr>
        <p:spPr bwMode="auto">
          <a:xfrm>
            <a:off x="738031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- TextBox"/>
          <p:cNvSpPr txBox="1"/>
          <p:nvPr/>
        </p:nvSpPr>
        <p:spPr>
          <a:xfrm>
            <a:off x="802838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6" name="35 - Ευθεία γραμμή σύνδεσης"/>
          <p:cNvCxnSpPr/>
          <p:nvPr/>
        </p:nvCxnSpPr>
        <p:spPr bwMode="auto">
          <a:xfrm>
            <a:off x="738031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- TextBox"/>
          <p:cNvSpPr txBox="1"/>
          <p:nvPr/>
        </p:nvSpPr>
        <p:spPr>
          <a:xfrm>
            <a:off x="795637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8" name="37 - Ευθεία γραμμή σύνδεσης"/>
          <p:cNvCxnSpPr/>
          <p:nvPr/>
        </p:nvCxnSpPr>
        <p:spPr bwMode="auto">
          <a:xfrm>
            <a:off x="738031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- Ευθεία γραμμή σύνδεσης"/>
          <p:cNvCxnSpPr/>
          <p:nvPr/>
        </p:nvCxnSpPr>
        <p:spPr bwMode="auto">
          <a:xfrm>
            <a:off x="738031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- Ευθεία γραμμή σύνδεσης"/>
          <p:cNvCxnSpPr/>
          <p:nvPr/>
        </p:nvCxnSpPr>
        <p:spPr bwMode="auto">
          <a:xfrm>
            <a:off x="738031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- Ευθεία γραμμή σύνδεσης"/>
          <p:cNvCxnSpPr/>
          <p:nvPr/>
        </p:nvCxnSpPr>
        <p:spPr bwMode="auto">
          <a:xfrm>
            <a:off x="7380312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- TextBox"/>
          <p:cNvSpPr txBox="1"/>
          <p:nvPr/>
        </p:nvSpPr>
        <p:spPr>
          <a:xfrm>
            <a:off x="7524328" y="191683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49" name="48 - TextBox"/>
          <p:cNvSpPr txBox="1"/>
          <p:nvPr/>
        </p:nvSpPr>
        <p:spPr>
          <a:xfrm>
            <a:off x="6156176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50" name="49 - TextBox"/>
          <p:cNvSpPr txBox="1"/>
          <p:nvPr/>
        </p:nvSpPr>
        <p:spPr>
          <a:xfrm>
            <a:off x="8028384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1" name="50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51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4" name="53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54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38214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par,x,CV</a:t>
            </a:r>
            <a:r>
              <a:rPr lang="en-US" b="1" dirty="0" smtClean="0"/>
              <a:t>, _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loadvr</a:t>
            </a:r>
            <a:r>
              <a:rPr lang="en-US" dirty="0" smtClean="0">
                <a:sym typeface="Wingdings" pitchFamily="2" charset="2"/>
              </a:rPr>
              <a:t>(x, 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 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όπου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ο αύξων αριθμός 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l-GR" dirty="0" smtClean="0">
                <a:sym typeface="Wingdings" pitchFamily="2" charset="2"/>
              </a:rPr>
              <a:t>της παραμέτρου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102640" y="256490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7" name="26 - Καμπύλη γραμμή σύνδεσης"/>
          <p:cNvCxnSpPr/>
          <p:nvPr/>
        </p:nvCxnSpPr>
        <p:spPr bwMode="auto">
          <a:xfrm rot="5400000">
            <a:off x="5094528" y="3429000"/>
            <a:ext cx="1584176" cy="28803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2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30 - Ορθογώνιο"/>
          <p:cNvSpPr/>
          <p:nvPr/>
        </p:nvSpPr>
        <p:spPr bwMode="auto">
          <a:xfrm>
            <a:off x="738031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2" name="31 - Ευθεία γραμμή σύνδεσης"/>
          <p:cNvCxnSpPr/>
          <p:nvPr/>
        </p:nvCxnSpPr>
        <p:spPr bwMode="auto">
          <a:xfrm>
            <a:off x="738031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32 - TextBox"/>
          <p:cNvSpPr txBox="1"/>
          <p:nvPr/>
        </p:nvSpPr>
        <p:spPr>
          <a:xfrm>
            <a:off x="788436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4" name="33 - Ευθεία γραμμή σύνδεσης"/>
          <p:cNvCxnSpPr/>
          <p:nvPr/>
        </p:nvCxnSpPr>
        <p:spPr bwMode="auto">
          <a:xfrm>
            <a:off x="738031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- TextBox"/>
          <p:cNvSpPr txBox="1"/>
          <p:nvPr/>
        </p:nvSpPr>
        <p:spPr>
          <a:xfrm>
            <a:off x="802838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6" name="35 - Ευθεία γραμμή σύνδεσης"/>
          <p:cNvCxnSpPr/>
          <p:nvPr/>
        </p:nvCxnSpPr>
        <p:spPr bwMode="auto">
          <a:xfrm>
            <a:off x="738031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- TextBox"/>
          <p:cNvSpPr txBox="1"/>
          <p:nvPr/>
        </p:nvSpPr>
        <p:spPr>
          <a:xfrm>
            <a:off x="795637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38" name="37 - Ευθεία γραμμή σύνδεσης"/>
          <p:cNvCxnSpPr/>
          <p:nvPr/>
        </p:nvCxnSpPr>
        <p:spPr bwMode="auto">
          <a:xfrm>
            <a:off x="738031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- Ευθεία γραμμή σύνδεσης"/>
          <p:cNvCxnSpPr/>
          <p:nvPr/>
        </p:nvCxnSpPr>
        <p:spPr bwMode="auto">
          <a:xfrm>
            <a:off x="738031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- Ευθεία γραμμή σύνδεσης"/>
          <p:cNvCxnSpPr/>
          <p:nvPr/>
        </p:nvCxnSpPr>
        <p:spPr bwMode="auto">
          <a:xfrm>
            <a:off x="738031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- Καμπύλη γραμμή σύνδεσης"/>
          <p:cNvCxnSpPr>
            <a:stCxn id="47" idx="3"/>
          </p:cNvCxnSpPr>
          <p:nvPr/>
        </p:nvCxnSpPr>
        <p:spPr bwMode="auto">
          <a:xfrm flipH="1">
            <a:off x="7668344" y="2070721"/>
            <a:ext cx="127212" cy="2294383"/>
          </a:xfrm>
          <a:prstGeom prst="curvedConnector4">
            <a:avLst>
              <a:gd name="adj1" fmla="val -179700"/>
              <a:gd name="adj2" fmla="val 533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44 - Ευθεία γραμμή σύνδεσης"/>
          <p:cNvCxnSpPr/>
          <p:nvPr/>
        </p:nvCxnSpPr>
        <p:spPr bwMode="auto">
          <a:xfrm>
            <a:off x="7380312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- TextBox"/>
          <p:cNvSpPr txBox="1"/>
          <p:nvPr/>
        </p:nvSpPr>
        <p:spPr>
          <a:xfrm>
            <a:off x="7524328" y="191683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49" name="48 - TextBox"/>
          <p:cNvSpPr txBox="1"/>
          <p:nvPr/>
        </p:nvSpPr>
        <p:spPr>
          <a:xfrm>
            <a:off x="6156176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50" name="49 - TextBox"/>
          <p:cNvSpPr txBox="1"/>
          <p:nvPr/>
        </p:nvSpPr>
        <p:spPr>
          <a:xfrm>
            <a:off x="8028384" y="422108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1" name="50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51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54" name="53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54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31824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31824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Καμπύλη γραμμή σύνδεσης"/>
          <p:cNvCxnSpPr/>
          <p:nvPr/>
        </p:nvCxnSpPr>
        <p:spPr bwMode="auto">
          <a:xfrm rot="16200000" flipH="1">
            <a:off x="4761256" y="3383760"/>
            <a:ext cx="1584176" cy="378512"/>
          </a:xfrm>
          <a:prstGeom prst="curvedConnector3">
            <a:avLst>
              <a:gd name="adj1" fmla="val 6924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ύγραμμο βέλος σύνδεσης"/>
          <p:cNvCxnSpPr/>
          <p:nvPr/>
        </p:nvCxnSpPr>
        <p:spPr bwMode="auto">
          <a:xfrm>
            <a:off x="4932040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25 - TextBox"/>
          <p:cNvSpPr txBox="1"/>
          <p:nvPr/>
        </p:nvSpPr>
        <p:spPr>
          <a:xfrm>
            <a:off x="4932040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030216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$t0,-offset($sp)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4932040" y="5157192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4932040" y="51571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030216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το ίδιο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$t0,-offset($sp)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454568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454568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5958624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454568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102640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454568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030632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454568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454568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454568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454568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454568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102640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Καμπύλη γραμμή σύνδεσης"/>
          <p:cNvCxnSpPr>
            <a:stCxn id="16" idx="3"/>
          </p:cNvCxnSpPr>
          <p:nvPr/>
        </p:nvCxnSpPr>
        <p:spPr bwMode="auto">
          <a:xfrm flipH="1">
            <a:off x="5742600" y="2718793"/>
            <a:ext cx="759508" cy="1646311"/>
          </a:xfrm>
          <a:prstGeom prst="curvedConnector4">
            <a:avLst>
              <a:gd name="adj1" fmla="val -30098"/>
              <a:gd name="adj2" fmla="val 5467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454568" y="42746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- TextBox"/>
          <p:cNvSpPr txBox="1"/>
          <p:nvPr/>
        </p:nvSpPr>
        <p:spPr>
          <a:xfrm>
            <a:off x="6067576" y="42210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</a:t>
            </a:r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>
            <a:off x="4932040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4932040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4932040" y="5157192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4932040" y="51571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59816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6588224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476788" y="57424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5" name="34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59816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τοπική μεταβλητή ή παράμετρος που έχει περαστεί με τιμή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- Καμπύλη γραμμή σύνδεσης"/>
          <p:cNvCxnSpPr/>
          <p:nvPr/>
        </p:nvCxnSpPr>
        <p:spPr bwMode="auto">
          <a:xfrm rot="5400000" flipH="1" flipV="1">
            <a:off x="6624228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20 - Καμπύλη γραμμή σύνδεσης"/>
          <p:cNvCxnSpPr/>
          <p:nvPr/>
        </p:nvCxnSpPr>
        <p:spPr bwMode="auto">
          <a:xfrm rot="5400000" flipH="1" flipV="1">
            <a:off x="6336196" y="3753036"/>
            <a:ext cx="1584176" cy="64807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- Καμπύλη γραμμή σύνδεσης"/>
          <p:cNvCxnSpPr>
            <a:endCxn id="25" idx="3"/>
          </p:cNvCxnSpPr>
          <p:nvPr/>
        </p:nvCxnSpPr>
        <p:spPr bwMode="auto">
          <a:xfrm rot="10800000">
            <a:off x="6859452" y="2718794"/>
            <a:ext cx="586518" cy="50053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- TextBox"/>
          <p:cNvSpPr txBox="1"/>
          <p:nvPr/>
        </p:nvSpPr>
        <p:spPr>
          <a:xfrm>
            <a:off x="6588224" y="256490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476788" y="574249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5" name="34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8" name="37 - Καμπύλη γραμμή σύνδεσης"/>
          <p:cNvCxnSpPr/>
          <p:nvPr/>
        </p:nvCxnSpPr>
        <p:spPr bwMode="auto">
          <a:xfrm rot="16200000" flipH="1">
            <a:off x="4535997" y="4041067"/>
            <a:ext cx="3096343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95820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$t0,($t0)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588224" y="256490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6476788" y="574249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31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Παραγωγή Τελικού Κώδικα</a:t>
            </a:r>
            <a:endParaRPr lang="el-G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Από </a:t>
            </a:r>
            <a:r>
              <a:rPr lang="el-GR" b="1" dirty="0" smtClean="0"/>
              <a:t>κάθε εντολή ενδιάμεσου </a:t>
            </a:r>
            <a:r>
              <a:rPr lang="el-GR" dirty="0" smtClean="0"/>
              <a:t>κώδικα παράγουμε τις </a:t>
            </a:r>
            <a:r>
              <a:rPr lang="el-GR" b="1" dirty="0" smtClean="0"/>
              <a:t>αντίστοιχες εντολές του τελικού </a:t>
            </a:r>
            <a:r>
              <a:rPr lang="el-GR" dirty="0" smtClean="0"/>
              <a:t>κώδικα</a:t>
            </a:r>
            <a:endParaRPr lang="el-GR" b="1" dirty="0" smtClean="0"/>
          </a:p>
          <a:p>
            <a:r>
              <a:rPr lang="el-GR" dirty="0" smtClean="0"/>
              <a:t>Κύριες ενέργειες στη φάση αυτή: </a:t>
            </a:r>
          </a:p>
          <a:p>
            <a:pPr lvl="1"/>
            <a:r>
              <a:rPr lang="el-GR" dirty="0" smtClean="0"/>
              <a:t>οι </a:t>
            </a:r>
            <a:r>
              <a:rPr lang="el-GR" b="1" dirty="0" smtClean="0"/>
              <a:t>μεταβλητές απεικονίζονται στην μνήμη </a:t>
            </a:r>
            <a:r>
              <a:rPr lang="el-GR" dirty="0" smtClean="0"/>
              <a:t>(στοίβα)</a:t>
            </a:r>
          </a:p>
          <a:p>
            <a:pPr lvl="1"/>
            <a:r>
              <a:rPr lang="el-GR" dirty="0" smtClean="0"/>
              <a:t>το </a:t>
            </a:r>
            <a:r>
              <a:rPr lang="el-GR" b="1" dirty="0" smtClean="0"/>
              <a:t>πέρασμα παραμέτρων </a:t>
            </a:r>
            <a:r>
              <a:rPr lang="el-GR" dirty="0" smtClean="0"/>
              <a:t>και η </a:t>
            </a:r>
            <a:r>
              <a:rPr lang="el-GR" b="1" dirty="0" smtClean="0"/>
              <a:t>κλήση συναρτήσεων</a:t>
            </a:r>
          </a:p>
          <a:p>
            <a:r>
              <a:rPr lang="el-GR" dirty="0" smtClean="0"/>
              <a:t>θα δημιουργήσουμε κώδικα για τον επεξεργαστή </a:t>
            </a:r>
            <a:r>
              <a:rPr lang="en-US" dirty="0" smtClean="0"/>
              <a:t>MIPS</a:t>
            </a:r>
            <a:endParaRPr lang="el-GR" dirty="0" smtClean="0"/>
          </a:p>
          <a:p>
            <a:pPr lvl="1">
              <a:buNone/>
            </a:pPr>
            <a:endParaRPr lang="el-G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3958208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par,x,REF</a:t>
            </a:r>
            <a:r>
              <a:rPr lang="en-US" b="1" dirty="0" smtClean="0"/>
              <a:t>, _</a:t>
            </a:r>
          </a:p>
          <a:p>
            <a:pPr lvl="1"/>
            <a:r>
              <a:rPr lang="el-GR" dirty="0" smtClean="0"/>
              <a:t>αν η καλούσα συνάρτηση και η μεταβλητή </a:t>
            </a:r>
            <a:r>
              <a:rPr lang="en-US" dirty="0" smtClean="0"/>
              <a:t>x </a:t>
            </a:r>
            <a:r>
              <a:rPr lang="el-GR" dirty="0" smtClean="0"/>
              <a:t>έχουν διαφορετικό βάθος φωλιάσματος, η παράμετρος </a:t>
            </a:r>
            <a:r>
              <a:rPr lang="en-US" dirty="0" smtClean="0"/>
              <a:t>x </a:t>
            </a:r>
            <a:r>
              <a:rPr lang="el-GR" dirty="0" smtClean="0"/>
              <a:t>είναι στην καλούσα συνάρτηση παράμετρος που έχει περαστεί με αναφορά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gnlvcode</a:t>
            </a:r>
            <a:r>
              <a:rPr lang="en-US" dirty="0" smtClean="0">
                <a:sym typeface="Wingdings" pitchFamily="2" charset="2"/>
              </a:rPr>
              <a:t>(x)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lw</a:t>
            </a:r>
            <a:r>
              <a:rPr lang="en-US" dirty="0" smtClean="0">
                <a:sym typeface="Wingdings" pitchFamily="2" charset="2"/>
              </a:rPr>
              <a:t> $t0,($t0)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$t0,-(12+4i)($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sp>
        <p:nvSpPr>
          <p:cNvPr id="11" name="10 - TextBox"/>
          <p:cNvSpPr txBox="1"/>
          <p:nvPr/>
        </p:nvSpPr>
        <p:spPr>
          <a:xfrm>
            <a:off x="6516216" y="551723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Καμπύλη γραμμή σύνδεσης"/>
          <p:cNvCxnSpPr/>
          <p:nvPr/>
        </p:nvCxnSpPr>
        <p:spPr bwMode="auto">
          <a:xfrm rot="5400000" flipH="1" flipV="1">
            <a:off x="6624228" y="5481228"/>
            <a:ext cx="108012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19 - Καμπύλη γραμμή σύνδεσης"/>
          <p:cNvCxnSpPr/>
          <p:nvPr/>
        </p:nvCxnSpPr>
        <p:spPr bwMode="auto">
          <a:xfrm rot="5400000" flipH="1" flipV="1">
            <a:off x="6336196" y="3753036"/>
            <a:ext cx="1584176" cy="64807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20 - Καμπύλη γραμμή σύνδεσης"/>
          <p:cNvCxnSpPr>
            <a:endCxn id="24" idx="3"/>
          </p:cNvCxnSpPr>
          <p:nvPr/>
        </p:nvCxnSpPr>
        <p:spPr bwMode="auto">
          <a:xfrm rot="16200000" flipV="1">
            <a:off x="6963359" y="2736714"/>
            <a:ext cx="500536" cy="464693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6588224" y="256490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6476788" y="574249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&amp;x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31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3" name="32 - Καμπύλη γραμμή σύνδεσης"/>
          <p:cNvCxnSpPr>
            <a:stCxn id="24" idx="1"/>
          </p:cNvCxnSpPr>
          <p:nvPr/>
        </p:nvCxnSpPr>
        <p:spPr bwMode="auto">
          <a:xfrm rot="10800000" flipV="1">
            <a:off x="6372206" y="2718793"/>
            <a:ext cx="216019" cy="3158476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par,x,RET</a:t>
            </a:r>
            <a:r>
              <a:rPr lang="en-US" b="1" dirty="0" smtClean="0"/>
              <a:t>, </a:t>
            </a:r>
            <a:r>
              <a:rPr lang="en-US" dirty="0" smtClean="0"/>
              <a:t>_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γεμίζουμε το 3</a:t>
            </a:r>
            <a:r>
              <a:rPr lang="el-GR" baseline="30000" dirty="0" smtClean="0"/>
              <a:t>ο</a:t>
            </a:r>
            <a:r>
              <a:rPr lang="el-GR" dirty="0" smtClean="0"/>
              <a:t> πεδίο του εγγραφήματος δραστηριοποίησης της κληθείσας συνάρτησης με τη διεύθυνση της προσωρινής μεταβλητής στην οποία θα επιστραφεί η τιμή</a:t>
            </a:r>
          </a:p>
          <a:p>
            <a:pPr>
              <a:buNone/>
            </a:pPr>
            <a:r>
              <a:rPr lang="el-GR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$t0,-8($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630019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630019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80424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630019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94826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630019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87625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630019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630019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630019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630019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630019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876256" y="260176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T_2</a:t>
            </a:r>
          </a:p>
        </p:txBody>
      </p:sp>
      <p:cxnSp>
        <p:nvCxnSpPr>
          <p:cNvPr id="20" name="19 - Ευθύγραμμο βέλος σύνδεσης"/>
          <p:cNvCxnSpPr/>
          <p:nvPr/>
        </p:nvCxnSpPr>
        <p:spPr bwMode="auto">
          <a:xfrm>
            <a:off x="5777664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5777664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5777664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5777664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876256" y="449064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&amp;T_2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Παράμετροι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endParaRPr lang="el-GR" dirty="0" smtClean="0"/>
          </a:p>
          <a:p>
            <a:r>
              <a:rPr lang="en-US" b="1" dirty="0" err="1" smtClean="0"/>
              <a:t>par,x,RET</a:t>
            </a:r>
            <a:r>
              <a:rPr lang="en-US" b="1" dirty="0" smtClean="0"/>
              <a:t>, </a:t>
            </a:r>
            <a:r>
              <a:rPr lang="en-US" dirty="0" smtClean="0"/>
              <a:t>_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γεμίζουμε το 3</a:t>
            </a:r>
            <a:r>
              <a:rPr lang="el-GR" baseline="30000" dirty="0" smtClean="0"/>
              <a:t>ο</a:t>
            </a:r>
            <a:r>
              <a:rPr lang="el-GR" dirty="0" smtClean="0"/>
              <a:t> πεδίο του εγγραφήματος δραστηριοποίησης της κληθείσας συνάρτησης με τη διεύθυνση της προσωρινής μεταβλητής στην οποία θα επιστραφεί η τιμή</a:t>
            </a:r>
          </a:p>
          <a:p>
            <a:pPr>
              <a:buNone/>
            </a:pPr>
            <a:r>
              <a:rPr lang="el-GR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addi</a:t>
            </a:r>
            <a:r>
              <a:rPr lang="en-US" dirty="0" smtClean="0">
                <a:sym typeface="Wingdings" pitchFamily="2" charset="2"/>
              </a:rPr>
              <a:t> $t0,$sp,-offset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sw</a:t>
            </a:r>
            <a:r>
              <a:rPr lang="en-US" dirty="0" smtClean="0">
                <a:sym typeface="Wingdings" pitchFamily="2" charset="2"/>
              </a:rPr>
              <a:t> $t0,-8($</a:t>
            </a:r>
            <a:r>
              <a:rPr lang="en-US" dirty="0" err="1" smtClean="0">
                <a:sym typeface="Wingdings" pitchFamily="2" charset="2"/>
              </a:rPr>
              <a:t>fp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</p:txBody>
      </p:sp>
      <p:sp>
        <p:nvSpPr>
          <p:cNvPr id="4" name="3 - Ορθογώνιο"/>
          <p:cNvSpPr/>
          <p:nvPr/>
        </p:nvSpPr>
        <p:spPr bwMode="auto">
          <a:xfrm>
            <a:off x="630019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630019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80424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630019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94826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630019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87625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630019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630019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630019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6300192" y="28529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- Ευθεία γραμμή σύνδεσης"/>
          <p:cNvCxnSpPr/>
          <p:nvPr/>
        </p:nvCxnSpPr>
        <p:spPr bwMode="auto">
          <a:xfrm>
            <a:off x="6300192" y="26369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- TextBox"/>
          <p:cNvSpPr txBox="1"/>
          <p:nvPr/>
        </p:nvSpPr>
        <p:spPr>
          <a:xfrm>
            <a:off x="6876256" y="260176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T_2</a:t>
            </a:r>
          </a:p>
        </p:txBody>
      </p:sp>
      <p:cxnSp>
        <p:nvCxnSpPr>
          <p:cNvPr id="17" name="16 - Καμπύλη γραμμή σύνδεσης"/>
          <p:cNvCxnSpPr/>
          <p:nvPr/>
        </p:nvCxnSpPr>
        <p:spPr bwMode="auto">
          <a:xfrm rot="16200000" flipH="1">
            <a:off x="5544108" y="3392996"/>
            <a:ext cx="1800200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19 - Ευθύγραμμο βέλος σύνδεσης"/>
          <p:cNvCxnSpPr/>
          <p:nvPr/>
        </p:nvCxnSpPr>
        <p:spPr bwMode="auto">
          <a:xfrm>
            <a:off x="5777664" y="3196384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20 - TextBox"/>
          <p:cNvSpPr txBox="1"/>
          <p:nvPr/>
        </p:nvSpPr>
        <p:spPr>
          <a:xfrm>
            <a:off x="5777664" y="320562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2" name="21 - Ευθύγραμμο βέλος σύνδεσης"/>
          <p:cNvCxnSpPr/>
          <p:nvPr/>
        </p:nvCxnSpPr>
        <p:spPr bwMode="auto">
          <a:xfrm>
            <a:off x="5777664" y="5137447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- TextBox"/>
          <p:cNvSpPr txBox="1"/>
          <p:nvPr/>
        </p:nvSpPr>
        <p:spPr>
          <a:xfrm>
            <a:off x="5777664" y="5137447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sp>
        <p:nvSpPr>
          <p:cNvPr id="26" name="25 - TextBox"/>
          <p:cNvSpPr txBox="1"/>
          <p:nvPr/>
        </p:nvSpPr>
        <p:spPr>
          <a:xfrm>
            <a:off x="6876256" y="449064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+mj-lt"/>
                <a:cs typeface="Calibri Light" pitchFamily="34" charset="0"/>
              </a:rPr>
              <a:t>&amp;T_2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call, _, _, f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αρχικά γεμίζουμε το 2</a:t>
            </a:r>
            <a:r>
              <a:rPr lang="el-GR" baseline="30000" dirty="0" smtClean="0"/>
              <a:t>ο</a:t>
            </a:r>
            <a:r>
              <a:rPr lang="el-GR" dirty="0" smtClean="0"/>
              <a:t> πεδίο του </a:t>
            </a:r>
            <a:r>
              <a:rPr lang="el-GR" dirty="0" err="1" smtClean="0"/>
              <a:t>εγγραφήματος</a:t>
            </a:r>
            <a:r>
              <a:rPr lang="el-GR" dirty="0" smtClean="0"/>
              <a:t> δραστηριοποίησης της κληθείσας συνάρτησης, </a:t>
            </a:r>
            <a:r>
              <a:rPr lang="el-GR" b="1" dirty="0" smtClean="0"/>
              <a:t>τον σύνδεσμο προσπέλασης</a:t>
            </a:r>
            <a:r>
              <a:rPr lang="el-GR" dirty="0" smtClean="0"/>
              <a:t>, με την διεύθυνση του εγγραφήματος δραστηριοποίησης του γονέα της, ώστε η κληθείσα να γνωρίζει που να κοιτάξει αν χρειαστεί να προσπελάσει μία μεταβλητή την οποία έχει δικαίωμα να προσπελάσει, αλλά δεν της ανήκει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pPr lvl="1"/>
            <a:r>
              <a:rPr lang="el-GR" dirty="0" smtClean="0"/>
              <a:t>αν καλούσα και κληθείσα έχουν το ίδιο βάθος φωλιάσματος, τότε έχουν τον ίδιο γονέα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$t0,-4($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Καμπύλη γραμμή σύνδεσης"/>
          <p:cNvCxnSpPr/>
          <p:nvPr/>
        </p:nvCxnSpPr>
        <p:spPr bwMode="auto">
          <a:xfrm rot="16200000" flipV="1">
            <a:off x="5904148" y="4041068"/>
            <a:ext cx="936104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35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pPr lvl="1"/>
            <a:r>
              <a:rPr lang="el-GR" dirty="0" smtClean="0"/>
              <a:t>αν καλούσα και κληθείσα έχουν το ίδιο βάθος φωλιάσματος, τότε έχουν τον ίδιο γονέα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$t0,-4($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Καμπύλη γραμμή σύνδεσης"/>
          <p:cNvCxnSpPr/>
          <p:nvPr/>
        </p:nvCxnSpPr>
        <p:spPr bwMode="auto">
          <a:xfrm rot="16200000" flipV="1">
            <a:off x="5904148" y="4041068"/>
            <a:ext cx="936104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32 - Καμπύλη γραμμή σύνδεσης"/>
          <p:cNvCxnSpPr/>
          <p:nvPr/>
        </p:nvCxnSpPr>
        <p:spPr bwMode="auto">
          <a:xfrm rot="16200000" flipH="1">
            <a:off x="6300192" y="5517232"/>
            <a:ext cx="1512168" cy="7200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462264" cy="4191000"/>
          </a:xfrm>
        </p:spPr>
        <p:txBody>
          <a:bodyPr/>
          <a:lstStyle/>
          <a:p>
            <a:pPr lvl="1"/>
            <a:r>
              <a:rPr lang="el-GR" dirty="0" smtClean="0"/>
              <a:t>αν καλούσα και κληθείσα έχουν το ίδιο βάθος φωλιάσματος, τότε έχουν τον ίδιο γονέα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$t0,-4($sp)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$t0,-4($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26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8" name="27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28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31" name="30 - Καμπύλη γραμμή σύνδεσης"/>
          <p:cNvCxnSpPr/>
          <p:nvPr/>
        </p:nvCxnSpPr>
        <p:spPr bwMode="auto">
          <a:xfrm rot="16200000" flipV="1">
            <a:off x="5904148" y="4041068"/>
            <a:ext cx="936104" cy="57606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34 - Καμπύλη γραμμή σύνδεσης"/>
          <p:cNvCxnSpPr/>
          <p:nvPr/>
        </p:nvCxnSpPr>
        <p:spPr bwMode="auto">
          <a:xfrm rot="16200000" flipV="1">
            <a:off x="5004048" y="4869160"/>
            <a:ext cx="2448272" cy="43204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29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85800" y="1905000"/>
            <a:ext cx="4102224" cy="4191000"/>
          </a:xfrm>
        </p:spPr>
        <p:txBody>
          <a:bodyPr/>
          <a:lstStyle/>
          <a:p>
            <a:r>
              <a:rPr lang="el-GR" dirty="0" smtClean="0"/>
              <a:t>αν καλούσα και κληθείσα έχουν διαφορετικό βάθος φωλιάσματος, τότε η καλούσα είναι ο γονέας της κληθείσας	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$sp,-4($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3 - Ορθογώνιο"/>
          <p:cNvSpPr/>
          <p:nvPr/>
        </p:nvSpPr>
        <p:spPr bwMode="auto">
          <a:xfrm>
            <a:off x="5940152" y="1700808"/>
            <a:ext cx="1584176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5" name="4 - Ευθεία γραμμή σύνδεσης"/>
          <p:cNvCxnSpPr/>
          <p:nvPr/>
        </p:nvCxnSpPr>
        <p:spPr bwMode="auto">
          <a:xfrm>
            <a:off x="5940152" y="227687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5 - TextBox"/>
          <p:cNvSpPr txBox="1"/>
          <p:nvPr/>
        </p:nvSpPr>
        <p:spPr>
          <a:xfrm>
            <a:off x="6444208" y="184482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main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7" name="6 - Ευθεία γραμμή σύνδεσης"/>
          <p:cNvCxnSpPr/>
          <p:nvPr/>
        </p:nvCxnSpPr>
        <p:spPr bwMode="auto">
          <a:xfrm>
            <a:off x="5940152" y="3212976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7 - TextBox"/>
          <p:cNvSpPr txBox="1"/>
          <p:nvPr/>
        </p:nvSpPr>
        <p:spPr>
          <a:xfrm>
            <a:off x="6588224" y="234888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f1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9" name="8 - Ευθεία γραμμή σύνδεσης"/>
          <p:cNvCxnSpPr/>
          <p:nvPr/>
        </p:nvCxnSpPr>
        <p:spPr bwMode="auto">
          <a:xfrm>
            <a:off x="5940152" y="5157192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- TextBox"/>
          <p:cNvSpPr txBox="1"/>
          <p:nvPr/>
        </p:nvSpPr>
        <p:spPr>
          <a:xfrm>
            <a:off x="6516216" y="33569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f2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1" name="10 - Ευθεία γραμμή σύνδεσης"/>
          <p:cNvCxnSpPr/>
          <p:nvPr/>
        </p:nvCxnSpPr>
        <p:spPr bwMode="auto">
          <a:xfrm>
            <a:off x="5940152" y="645333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- Ευθεία γραμμή σύνδεσης"/>
          <p:cNvCxnSpPr/>
          <p:nvPr/>
        </p:nvCxnSpPr>
        <p:spPr bwMode="auto">
          <a:xfrm>
            <a:off x="5940152" y="6237312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- Ευθεία γραμμή σύνδεσης"/>
          <p:cNvCxnSpPr/>
          <p:nvPr/>
        </p:nvCxnSpPr>
        <p:spPr bwMode="auto">
          <a:xfrm>
            <a:off x="5940152" y="3861048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13 - TextBox"/>
          <p:cNvSpPr txBox="1"/>
          <p:nvPr/>
        </p:nvSpPr>
        <p:spPr>
          <a:xfrm>
            <a:off x="6516216" y="407707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f3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  <p:cxnSp>
        <p:nvCxnSpPr>
          <p:cNvPr id="15" name="14 - Ευθεία γραμμή σύνδεσης"/>
          <p:cNvCxnSpPr/>
          <p:nvPr/>
        </p:nvCxnSpPr>
        <p:spPr bwMode="auto">
          <a:xfrm>
            <a:off x="5940152" y="494116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- Ευθεία γραμμή σύνδεσης"/>
          <p:cNvCxnSpPr/>
          <p:nvPr/>
        </p:nvCxnSpPr>
        <p:spPr bwMode="auto">
          <a:xfrm>
            <a:off x="5940152" y="472514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- Ευθεία γραμμή σύνδεσης"/>
          <p:cNvCxnSpPr/>
          <p:nvPr/>
        </p:nvCxnSpPr>
        <p:spPr bwMode="auto">
          <a:xfrm>
            <a:off x="5940152" y="4509120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- Ευθεία γραμμή σύνδεσης"/>
          <p:cNvCxnSpPr/>
          <p:nvPr/>
        </p:nvCxnSpPr>
        <p:spPr bwMode="auto">
          <a:xfrm>
            <a:off x="5940152" y="6030524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- Ευθεία γραμμή σύνδεσης"/>
          <p:cNvCxnSpPr/>
          <p:nvPr/>
        </p:nvCxnSpPr>
        <p:spPr bwMode="auto">
          <a:xfrm>
            <a:off x="5940152" y="579602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19 - Ευθεία γραμμή σύνδεσης"/>
          <p:cNvCxnSpPr/>
          <p:nvPr/>
        </p:nvCxnSpPr>
        <p:spPr bwMode="auto">
          <a:xfrm>
            <a:off x="5940152" y="6669360"/>
            <a:ext cx="1584176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- Ευθύγραμμο βέλος σύνδεσης"/>
          <p:cNvCxnSpPr/>
          <p:nvPr/>
        </p:nvCxnSpPr>
        <p:spPr bwMode="auto">
          <a:xfrm>
            <a:off x="5354990" y="5128211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21 - TextBox"/>
          <p:cNvSpPr txBox="1"/>
          <p:nvPr/>
        </p:nvSpPr>
        <p:spPr>
          <a:xfrm>
            <a:off x="5354990" y="5137447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$sp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3" name="22 - Ευθύγραμμο βέλος σύνδεσης"/>
          <p:cNvCxnSpPr/>
          <p:nvPr/>
        </p:nvCxnSpPr>
        <p:spPr bwMode="auto">
          <a:xfrm>
            <a:off x="5417624" y="6625060"/>
            <a:ext cx="43204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23 - TextBox"/>
          <p:cNvSpPr txBox="1"/>
          <p:nvPr/>
        </p:nvSpPr>
        <p:spPr>
          <a:xfrm>
            <a:off x="5399152" y="62723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  <a:cs typeface="Calibri Light" pitchFamily="34" charset="0"/>
              </a:rPr>
              <a:t>$</a:t>
            </a:r>
            <a:r>
              <a:rPr lang="en-US" sz="1400" b="1" dirty="0" err="1" smtClean="0">
                <a:latin typeface="+mj-lt"/>
                <a:cs typeface="Calibri Light" pitchFamily="34" charset="0"/>
              </a:rPr>
              <a:t>fp</a:t>
            </a:r>
            <a:endParaRPr lang="el-GR" sz="1400" b="1" dirty="0">
              <a:latin typeface="+mj-lt"/>
              <a:cs typeface="Calibri Light" pitchFamily="34" charset="0"/>
            </a:endParaRPr>
          </a:p>
        </p:txBody>
      </p:sp>
      <p:cxnSp>
        <p:nvCxnSpPr>
          <p:cNvPr id="26" name="25 - Καμπύλη γραμμή σύνδεσης"/>
          <p:cNvCxnSpPr/>
          <p:nvPr/>
        </p:nvCxnSpPr>
        <p:spPr bwMode="auto">
          <a:xfrm rot="5400000">
            <a:off x="6696236" y="5553236"/>
            <a:ext cx="1152128" cy="36004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27 - TextBox"/>
          <p:cNvSpPr txBox="1"/>
          <p:nvPr/>
        </p:nvSpPr>
        <p:spPr>
          <a:xfrm>
            <a:off x="6516216" y="530120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libri Light" pitchFamily="34" charset="0"/>
              </a:rPr>
              <a:t>f4</a:t>
            </a:r>
            <a:endParaRPr lang="el-GR" sz="1400" dirty="0">
              <a:latin typeface="+mj-lt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στη συνέχεια </a:t>
            </a:r>
            <a:r>
              <a:rPr lang="el-GR" b="1" dirty="0" smtClean="0"/>
              <a:t>μεταφέρουμε τον δείκτη στοίβας στην κληθείσα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sp,$sp,framelength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r>
              <a:rPr lang="el-GR" b="1" dirty="0" smtClean="0"/>
              <a:t>καλούμε τη συνάρτηση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jal</a:t>
            </a:r>
            <a:r>
              <a:rPr lang="en-US" dirty="0" smtClean="0"/>
              <a:t> f</a:t>
            </a:r>
          </a:p>
          <a:p>
            <a:endParaRPr lang="en-US" dirty="0" smtClean="0"/>
          </a:p>
          <a:p>
            <a:r>
              <a:rPr lang="el-GR" dirty="0" smtClean="0"/>
              <a:t>και </a:t>
            </a:r>
            <a:r>
              <a:rPr lang="el-GR" b="1" dirty="0" smtClean="0"/>
              <a:t>όταν επιστρέψουμε παίρνουμε πίσω τον δείκτη στοίβας </a:t>
            </a:r>
            <a:r>
              <a:rPr lang="el-GR" dirty="0" smtClean="0"/>
              <a:t>στην καλούσα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sp,$sp</a:t>
            </a:r>
            <a:r>
              <a:rPr lang="en-US" dirty="0" smtClean="0"/>
              <a:t>,</a:t>
            </a:r>
            <a:r>
              <a:rPr lang="el-GR" dirty="0" smtClean="0"/>
              <a:t>-</a:t>
            </a:r>
            <a:r>
              <a:rPr lang="en-US" dirty="0" err="1" smtClean="0"/>
              <a:t>framelength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Κλήση Συνάρτησης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μέσα στην κληθείσα</a:t>
            </a:r>
          </a:p>
          <a:p>
            <a:pPr lvl="1"/>
            <a:endParaRPr lang="en-US" dirty="0" smtClean="0"/>
          </a:p>
          <a:p>
            <a:pPr lvl="1"/>
            <a:r>
              <a:rPr lang="el-GR" b="1" dirty="0" smtClean="0"/>
              <a:t>στην αρχή </a:t>
            </a:r>
            <a:r>
              <a:rPr lang="el-GR" dirty="0" smtClean="0"/>
              <a:t>κάθε συνάρτησης αποθηκεύουμε στην πρώτη θέση του εγγραφήματος δραστηριοποίησης την </a:t>
            </a:r>
            <a:r>
              <a:rPr lang="el-GR" b="1" dirty="0" smtClean="0"/>
              <a:t>διεύθυνση επιστροφής </a:t>
            </a:r>
            <a:r>
              <a:rPr lang="el-GR" dirty="0" smtClean="0"/>
              <a:t>της</a:t>
            </a:r>
            <a:r>
              <a:rPr lang="en-US" dirty="0" smtClean="0"/>
              <a:t> </a:t>
            </a:r>
            <a:r>
              <a:rPr lang="el-GR" dirty="0" smtClean="0"/>
              <a:t>την οποία έχει τοποθετήσει στον $</a:t>
            </a:r>
            <a:r>
              <a:rPr lang="en-US" dirty="0" err="1" smtClean="0"/>
              <a:t>ra</a:t>
            </a:r>
            <a:r>
              <a:rPr lang="el-GR" dirty="0" smtClean="0"/>
              <a:t> η </a:t>
            </a:r>
            <a:r>
              <a:rPr lang="en-US" dirty="0" err="1" smtClean="0"/>
              <a:t>jal</a:t>
            </a:r>
            <a:endParaRPr lang="el-GR" dirty="0" smtClean="0"/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sw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,($sp)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l-GR" b="1" dirty="0" smtClean="0"/>
              <a:t>στην τέλος </a:t>
            </a:r>
            <a:r>
              <a:rPr lang="el-GR" dirty="0" smtClean="0"/>
              <a:t>κάθε συνάρτησης κάνουμε το αντίστροφο, παίρνουμε από την πρώτη θέση του εγγραφήματος δραστηριοποίησης την </a:t>
            </a:r>
            <a:r>
              <a:rPr lang="el-GR" b="1" dirty="0" smtClean="0"/>
              <a:t>διεύθυνση επιστροφής </a:t>
            </a:r>
            <a:r>
              <a:rPr lang="el-GR" dirty="0" smtClean="0"/>
              <a:t>της</a:t>
            </a:r>
            <a:r>
              <a:rPr lang="en-US" dirty="0" smtClean="0"/>
              <a:t> </a:t>
            </a:r>
            <a:r>
              <a:rPr lang="el-GR" dirty="0" smtClean="0"/>
              <a:t>συνάρτησης και την βάζουμε πάλι στον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. </a:t>
            </a:r>
            <a:r>
              <a:rPr lang="el-GR" dirty="0" smtClean="0"/>
              <a:t>Μέσω του </a:t>
            </a:r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l-GR" dirty="0" smtClean="0"/>
              <a:t>επιστρέφουμε στην καλούσα</a:t>
            </a:r>
          </a:p>
          <a:p>
            <a:pPr lvl="1">
              <a:buNone/>
            </a:pPr>
            <a:r>
              <a:rPr lang="el-GR" dirty="0" smtClean="0"/>
              <a:t>		</a:t>
            </a: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,($sp)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- Καταχωρητές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Καταχωρητές</a:t>
            </a:r>
            <a:r>
              <a:rPr lang="en-US" dirty="0" smtClean="0"/>
              <a:t> </a:t>
            </a:r>
            <a:r>
              <a:rPr lang="el-GR" dirty="0" smtClean="0"/>
              <a:t>που θα μας φανούν χρήσιμοι:</a:t>
            </a:r>
          </a:p>
          <a:p>
            <a:pPr lvl="1"/>
            <a:r>
              <a:rPr lang="el-GR" dirty="0" smtClean="0"/>
              <a:t>καταχωρητές </a:t>
            </a:r>
            <a:r>
              <a:rPr lang="el-GR" b="1" dirty="0" smtClean="0"/>
              <a:t>προσωρινών τιμών</a:t>
            </a:r>
            <a:r>
              <a:rPr lang="el-GR" dirty="0" smtClean="0"/>
              <a:t>:		$</a:t>
            </a:r>
            <a:r>
              <a:rPr lang="en-US" dirty="0" smtClean="0"/>
              <a:t>t0…$t7</a:t>
            </a:r>
            <a:r>
              <a:rPr lang="el-GR" dirty="0" smtClean="0"/>
              <a:t>	</a:t>
            </a:r>
          </a:p>
          <a:p>
            <a:pPr lvl="1"/>
            <a:r>
              <a:rPr lang="el-GR" dirty="0" smtClean="0"/>
              <a:t>καταχωρητές οι τιμές των οποίων </a:t>
            </a:r>
            <a:br>
              <a:rPr lang="el-GR" dirty="0" smtClean="0"/>
            </a:br>
            <a:r>
              <a:rPr lang="el-GR" dirty="0" smtClean="0"/>
              <a:t>διατηρούνται </a:t>
            </a:r>
            <a:r>
              <a:rPr lang="el-GR" b="1" dirty="0" smtClean="0"/>
              <a:t>ανάμεσα σε κλήσεις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συναρτήσεων:			</a:t>
            </a:r>
            <a:r>
              <a:rPr lang="en-US" dirty="0" smtClean="0"/>
              <a:t>$s0…$s7</a:t>
            </a:r>
          </a:p>
          <a:p>
            <a:pPr lvl="1"/>
            <a:r>
              <a:rPr lang="el-GR" dirty="0" smtClean="0"/>
              <a:t>καταχωρητές </a:t>
            </a:r>
            <a:r>
              <a:rPr lang="el-GR" b="1" dirty="0" smtClean="0"/>
              <a:t>ορισμάτων</a:t>
            </a:r>
            <a:r>
              <a:rPr lang="el-GR" dirty="0" smtClean="0"/>
              <a:t>:		$</a:t>
            </a:r>
            <a:r>
              <a:rPr lang="en-US" dirty="0" smtClean="0"/>
              <a:t>a0…$a3</a:t>
            </a:r>
          </a:p>
          <a:p>
            <a:pPr lvl="1"/>
            <a:r>
              <a:rPr lang="el-GR" dirty="0" smtClean="0"/>
              <a:t>καταχωρητές </a:t>
            </a:r>
            <a:r>
              <a:rPr lang="el-GR" b="1" dirty="0" smtClean="0"/>
              <a:t>τιμών</a:t>
            </a:r>
            <a:r>
              <a:rPr lang="el-GR" dirty="0" smtClean="0"/>
              <a:t>:			$</a:t>
            </a:r>
            <a:r>
              <a:rPr lang="en-US" dirty="0" smtClean="0"/>
              <a:t>v0,$v1</a:t>
            </a:r>
          </a:p>
          <a:p>
            <a:pPr lvl="1"/>
            <a:r>
              <a:rPr lang="en-US" b="1" dirty="0" smtClean="0"/>
              <a:t>stack pointer</a:t>
            </a:r>
            <a:r>
              <a:rPr lang="en-US" dirty="0" smtClean="0"/>
              <a:t>			$sp</a:t>
            </a:r>
          </a:p>
          <a:p>
            <a:pPr lvl="1"/>
            <a:r>
              <a:rPr lang="en-US" b="1" dirty="0" smtClean="0"/>
              <a:t>frame pointer</a:t>
            </a:r>
            <a:r>
              <a:rPr lang="en-US" dirty="0" smtClean="0"/>
              <a:t>			$</a:t>
            </a:r>
            <a:r>
              <a:rPr lang="en-US" dirty="0" err="1" smtClean="0"/>
              <a:t>fp</a:t>
            </a:r>
            <a:endParaRPr lang="en-US" dirty="0" smtClean="0"/>
          </a:p>
          <a:p>
            <a:pPr lvl="1"/>
            <a:r>
              <a:rPr lang="en-US" b="1" dirty="0" smtClean="0"/>
              <a:t>return address</a:t>
            </a:r>
            <a:r>
              <a:rPr lang="en-US" dirty="0" smtClean="0"/>
              <a:t>			$</a:t>
            </a:r>
            <a:r>
              <a:rPr lang="en-US" dirty="0" err="1" smtClean="0"/>
              <a:t>ra</a:t>
            </a:r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Αρχή Προγράμματος και Κυρίως Πρόγραμμα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το κυρίως πρόγραμμα δεν είναι το πρώτο πράγμα που μεταφράζεται, οπότε στην αρχή του προγράμματος χρειάζεται ένα άλμα που να οδηγεί στην πρώτη ετικέτα του κυρίως προγράμματος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j </a:t>
            </a:r>
            <a:r>
              <a:rPr lang="en-US" b="1" dirty="0" err="1" smtClean="0"/>
              <a:t>Lmain</a:t>
            </a:r>
            <a:endParaRPr lang="el-GR" b="1" dirty="0" smtClean="0"/>
          </a:p>
          <a:p>
            <a:pPr>
              <a:buFont typeface="Arial" pitchFamily="34" charset="0"/>
              <a:buChar char="•"/>
            </a:pPr>
            <a:r>
              <a:rPr lang="el-GR" dirty="0" smtClean="0"/>
              <a:t>φυσικά η </a:t>
            </a:r>
            <a:r>
              <a:rPr lang="en-US" b="1" dirty="0" smtClean="0"/>
              <a:t>j </a:t>
            </a:r>
            <a:r>
              <a:rPr lang="en-US" b="1" dirty="0" err="1" smtClean="0"/>
              <a:t>Lmain</a:t>
            </a:r>
            <a:r>
              <a:rPr lang="en-US" b="1" dirty="0" smtClean="0"/>
              <a:t> </a:t>
            </a:r>
            <a:r>
              <a:rPr lang="el-GR" dirty="0" smtClean="0"/>
              <a:t>πρέπει να δημιουργηθεί όταν ξεκινά η μετάφραση της </a:t>
            </a:r>
            <a:r>
              <a:rPr lang="en-US" dirty="0" smtClean="0"/>
              <a:t>main</a:t>
            </a:r>
            <a:endParaRPr lang="el-GR" dirty="0" smtClean="0"/>
          </a:p>
          <a:p>
            <a:r>
              <a:rPr lang="el-GR" dirty="0" smtClean="0"/>
              <a:t>στη συνέχεια πρέπει να </a:t>
            </a:r>
            <a:r>
              <a:rPr lang="el-GR" b="1" dirty="0" smtClean="0"/>
              <a:t>κατεβάσουμε τον $</a:t>
            </a:r>
            <a:r>
              <a:rPr lang="en-US" b="1" dirty="0" smtClean="0"/>
              <a:t>sp </a:t>
            </a:r>
            <a:r>
              <a:rPr lang="el-GR" b="1" dirty="0" smtClean="0"/>
              <a:t>κατά </a:t>
            </a:r>
            <a:r>
              <a:rPr lang="en-US" b="1" dirty="0" err="1" smtClean="0"/>
              <a:t>framelength</a:t>
            </a:r>
            <a:r>
              <a:rPr lang="en-US" b="1" dirty="0" smtClean="0"/>
              <a:t> </a:t>
            </a:r>
            <a:r>
              <a:rPr lang="el-GR" b="1" dirty="0" smtClean="0"/>
              <a:t>της </a:t>
            </a:r>
            <a:r>
              <a:rPr lang="en-US" b="1" dirty="0" smtClean="0"/>
              <a:t>main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addi</a:t>
            </a:r>
            <a:r>
              <a:rPr lang="en-US" dirty="0" smtClean="0"/>
              <a:t> $</a:t>
            </a:r>
            <a:r>
              <a:rPr lang="en-US" dirty="0" err="1" smtClean="0"/>
              <a:t>sp,$sp,framelength</a:t>
            </a:r>
            <a:endParaRPr lang="en-US" dirty="0" smtClean="0"/>
          </a:p>
          <a:p>
            <a:r>
              <a:rPr lang="el-GR" dirty="0" smtClean="0"/>
              <a:t>και να σημειώσουμε στον </a:t>
            </a:r>
            <a:r>
              <a:rPr lang="en-US" b="1" dirty="0" smtClean="0"/>
              <a:t>$s0 </a:t>
            </a:r>
            <a:r>
              <a:rPr lang="el-GR" b="1" dirty="0" smtClean="0"/>
              <a:t>το εγγράφημα δραστηριοποίησης της </a:t>
            </a:r>
            <a:r>
              <a:rPr lang="en-US" b="1" dirty="0" smtClean="0"/>
              <a:t>main </a:t>
            </a:r>
            <a:r>
              <a:rPr lang="el-GR" dirty="0" smtClean="0"/>
              <a:t>ώστε να έχουμε εύκολη πρόσβαση στις </a:t>
            </a:r>
            <a:r>
              <a:rPr lang="en-US" dirty="0" smtClean="0"/>
              <a:t>global </a:t>
            </a:r>
            <a:r>
              <a:rPr lang="el-GR" dirty="0" smtClean="0"/>
              <a:t>μεταβλητές</a:t>
            </a:r>
          </a:p>
          <a:p>
            <a:pPr>
              <a:buNone/>
            </a:pPr>
            <a:r>
              <a:rPr lang="el-GR" dirty="0" smtClean="0"/>
              <a:t>		</a:t>
            </a:r>
            <a:r>
              <a:rPr lang="en-US" dirty="0" smtClean="0"/>
              <a:t>move $s0,$sp</a:t>
            </a:r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l-GR" dirty="0" smtClean="0"/>
              <a:t>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2928926" y="2857496"/>
            <a:ext cx="3500462" cy="1143000"/>
          </a:xfrm>
        </p:spPr>
        <p:txBody>
          <a:bodyPr/>
          <a:lstStyle/>
          <a:p>
            <a:r>
              <a:rPr lang="el-GR" sz="3600" dirty="0" smtClean="0"/>
              <a:t>ευχαριστώ !!!</a:t>
            </a:r>
            <a:endParaRPr lang="el-GR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– αριθμητικές πράξεις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για αριθμητικές πράξεις: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b="1" dirty="0" smtClean="0"/>
              <a:t>add</a:t>
            </a:r>
            <a:r>
              <a:rPr lang="en-US" dirty="0" smtClean="0"/>
              <a:t> $t0,$t1,$t2	t0=t1+t2</a:t>
            </a:r>
          </a:p>
          <a:p>
            <a:pPr lvl="1"/>
            <a:r>
              <a:rPr lang="en-US" b="1" dirty="0" smtClean="0"/>
              <a:t>sub</a:t>
            </a:r>
            <a:r>
              <a:rPr lang="en-US" dirty="0" smtClean="0"/>
              <a:t> $t0,$t1,$t2	t0=t1-t2</a:t>
            </a:r>
          </a:p>
          <a:p>
            <a:pPr lvl="1"/>
            <a:r>
              <a:rPr lang="en-US" b="1" dirty="0" err="1" smtClean="0"/>
              <a:t>mul</a:t>
            </a:r>
            <a:r>
              <a:rPr lang="en-US" dirty="0" smtClean="0"/>
              <a:t> $t0,$t1,$t2	t0=t1*t2</a:t>
            </a:r>
          </a:p>
          <a:p>
            <a:pPr lvl="1"/>
            <a:r>
              <a:rPr lang="en-US" b="1" dirty="0" smtClean="0"/>
              <a:t>div</a:t>
            </a:r>
            <a:r>
              <a:rPr lang="en-US" dirty="0" smtClean="0"/>
              <a:t> $t0,$t1,$t2	t0=t1/t2</a:t>
            </a:r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– μετακίνηση δεδομένων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67544" y="1905000"/>
            <a:ext cx="8280920" cy="4191000"/>
          </a:xfrm>
        </p:spPr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για μετακίνηση δεδομένων: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dirty="0" smtClean="0"/>
              <a:t>move $t0,$t1	t0=t1		</a:t>
            </a:r>
            <a:r>
              <a:rPr lang="el-GR" dirty="0" smtClean="0"/>
              <a:t>μεταφορά </a:t>
            </a:r>
            <a:r>
              <a:rPr lang="el-GR" b="1" dirty="0" smtClean="0"/>
              <a:t>ανάμεσα σε καταχωρητές</a:t>
            </a:r>
            <a:endParaRPr lang="en-US" b="1" dirty="0" smtClean="0"/>
          </a:p>
          <a:p>
            <a:pPr lvl="1"/>
            <a:r>
              <a:rPr lang="en-US" dirty="0" err="1" smtClean="0"/>
              <a:t>li</a:t>
            </a:r>
            <a:r>
              <a:rPr lang="en-US" dirty="0" smtClean="0"/>
              <a:t> $t0, value		t</a:t>
            </a:r>
            <a:r>
              <a:rPr lang="el-GR" dirty="0" smtClean="0"/>
              <a:t>0</a:t>
            </a:r>
            <a:r>
              <a:rPr lang="en-US" dirty="0" smtClean="0"/>
              <a:t>=value </a:t>
            </a:r>
            <a:r>
              <a:rPr lang="el-GR" dirty="0" smtClean="0"/>
              <a:t>		</a:t>
            </a:r>
            <a:r>
              <a:rPr lang="el-GR" b="1" dirty="0" smtClean="0"/>
              <a:t>σταθερά σε καταχωρητή</a:t>
            </a:r>
            <a:r>
              <a:rPr lang="el-GR" dirty="0" smtClean="0"/>
              <a:t>	</a:t>
            </a:r>
            <a:endParaRPr lang="en-US" dirty="0" smtClean="0"/>
          </a:p>
          <a:p>
            <a:pPr lvl="1"/>
            <a:r>
              <a:rPr lang="en-US" dirty="0" err="1" smtClean="0"/>
              <a:t>lw</a:t>
            </a:r>
            <a:r>
              <a:rPr lang="en-US" dirty="0" smtClean="0"/>
              <a:t> $t1,mem		t1=[</a:t>
            </a:r>
            <a:r>
              <a:rPr lang="en-US" dirty="0" err="1" smtClean="0"/>
              <a:t>mem</a:t>
            </a:r>
            <a:r>
              <a:rPr lang="en-US" dirty="0" smtClean="0"/>
              <a:t>]</a:t>
            </a:r>
            <a:r>
              <a:rPr lang="el-GR" dirty="0" smtClean="0"/>
              <a:t>		περιεχόμενο </a:t>
            </a:r>
            <a:r>
              <a:rPr lang="el-GR" b="1" dirty="0" smtClean="0"/>
              <a:t>μνήμης σε καταχωρητή</a:t>
            </a:r>
            <a:endParaRPr lang="en-US" b="1" dirty="0" smtClean="0"/>
          </a:p>
          <a:p>
            <a:pPr lvl="1"/>
            <a:r>
              <a:rPr lang="en-US" dirty="0" err="1" smtClean="0"/>
              <a:t>sw</a:t>
            </a:r>
            <a:r>
              <a:rPr lang="en-US" dirty="0" smtClean="0"/>
              <a:t> $t1,mem		[</a:t>
            </a:r>
            <a:r>
              <a:rPr lang="en-US" dirty="0" err="1" smtClean="0"/>
              <a:t>mem</a:t>
            </a:r>
            <a:r>
              <a:rPr lang="en-US" dirty="0" smtClean="0"/>
              <a:t>]=t1</a:t>
            </a:r>
            <a:r>
              <a:rPr lang="el-GR" dirty="0" smtClean="0"/>
              <a:t>		περιεχόμενο </a:t>
            </a:r>
            <a:r>
              <a:rPr lang="el-GR" b="1" dirty="0" smtClean="0"/>
              <a:t>καταχωρητή σε μνήμη</a:t>
            </a:r>
            <a:endParaRPr lang="en-US" b="1" dirty="0" smtClean="0"/>
          </a:p>
          <a:p>
            <a:pPr lvl="1"/>
            <a:r>
              <a:rPr lang="en-US" dirty="0" err="1" smtClean="0"/>
              <a:t>lw</a:t>
            </a:r>
            <a:r>
              <a:rPr lang="en-US" dirty="0" smtClean="0"/>
              <a:t> $t1,($t0)		t1=[t0]</a:t>
            </a:r>
            <a:r>
              <a:rPr lang="el-GR" dirty="0" smtClean="0"/>
              <a:t>		</a:t>
            </a:r>
            <a:r>
              <a:rPr lang="el-GR" b="1" dirty="0" smtClean="0"/>
              <a:t>έμμεση αναφορά </a:t>
            </a:r>
            <a:r>
              <a:rPr lang="el-GR" dirty="0" smtClean="0"/>
              <a:t>με </a:t>
            </a:r>
            <a:r>
              <a:rPr lang="el-GR" b="1" dirty="0" smtClean="0"/>
              <a:t>καταχωρητή</a:t>
            </a:r>
            <a:endParaRPr lang="en-US" b="1" dirty="0" smtClean="0"/>
          </a:p>
          <a:p>
            <a:pPr lvl="1"/>
            <a:r>
              <a:rPr lang="en-US" dirty="0" err="1" smtClean="0"/>
              <a:t>sw</a:t>
            </a:r>
            <a:r>
              <a:rPr lang="en-US" dirty="0" smtClean="0"/>
              <a:t> $t1,-4($sp)	t1=[$sp-4]</a:t>
            </a:r>
            <a:r>
              <a:rPr lang="el-GR" dirty="0" smtClean="0"/>
              <a:t>		</a:t>
            </a:r>
            <a:r>
              <a:rPr lang="el-GR" b="1" dirty="0" smtClean="0"/>
              <a:t>έμμεση αναφορά </a:t>
            </a:r>
            <a:r>
              <a:rPr lang="el-GR" dirty="0" smtClean="0"/>
              <a:t>με βάση τον </a:t>
            </a:r>
            <a:r>
              <a:rPr lang="el-GR" b="1" dirty="0" smtClean="0"/>
              <a:t>$</a:t>
            </a:r>
            <a:r>
              <a:rPr lang="en-US" b="1" dirty="0" smtClean="0"/>
              <a:t>sp</a:t>
            </a:r>
          </a:p>
          <a:p>
            <a:pPr lvl="1"/>
            <a:endParaRPr lang="en-US" dirty="0" smtClean="0"/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- άλματα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για άλματα: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dirty="0" smtClean="0"/>
              <a:t>b	label		</a:t>
            </a:r>
            <a:r>
              <a:rPr lang="en-US" b="1" dirty="0" smtClean="0"/>
              <a:t>branch</a:t>
            </a:r>
            <a:r>
              <a:rPr lang="en-US" dirty="0" smtClean="0"/>
              <a:t> to label</a:t>
            </a:r>
          </a:p>
          <a:p>
            <a:pPr lvl="1"/>
            <a:r>
              <a:rPr lang="en-US" dirty="0" err="1" smtClean="0"/>
              <a:t>beq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$t1=$t2</a:t>
            </a:r>
          </a:p>
          <a:p>
            <a:pPr lvl="1"/>
            <a:r>
              <a:rPr lang="en-US" dirty="0" err="1" smtClean="0"/>
              <a:t>blt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$t1&lt;$t2</a:t>
            </a:r>
          </a:p>
          <a:p>
            <a:pPr lvl="1"/>
            <a:r>
              <a:rPr lang="en-US" dirty="0" err="1" smtClean="0"/>
              <a:t>bgt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$t1&gt;$t2</a:t>
            </a:r>
          </a:p>
          <a:p>
            <a:pPr lvl="1"/>
            <a:r>
              <a:rPr lang="en-US" dirty="0" err="1" smtClean="0"/>
              <a:t>ble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$t1&lt;=$t2</a:t>
            </a:r>
          </a:p>
          <a:p>
            <a:pPr lvl="1"/>
            <a:r>
              <a:rPr lang="en-US" dirty="0" err="1" smtClean="0"/>
              <a:t>bge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$t1&gt;=$t2</a:t>
            </a:r>
          </a:p>
          <a:p>
            <a:pPr lvl="1"/>
            <a:r>
              <a:rPr lang="en-US" dirty="0" err="1" smtClean="0"/>
              <a:t>bne</a:t>
            </a:r>
            <a:r>
              <a:rPr lang="en-US" dirty="0" smtClean="0"/>
              <a:t> $t1,$t2,label	jump to label </a:t>
            </a:r>
            <a:r>
              <a:rPr lang="en-US" b="1" dirty="0" smtClean="0"/>
              <a:t>if $t1&lt;&gt;$t2</a:t>
            </a:r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Η Αρχιτεκτονική </a:t>
            </a:r>
            <a:r>
              <a:rPr lang="en-US" dirty="0" smtClean="0"/>
              <a:t>MIPS</a:t>
            </a:r>
            <a:r>
              <a:rPr lang="el-GR" dirty="0" smtClean="0"/>
              <a:t> – κλήσεις συναρτήσεων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Εντολές που θα μας φανούν χρήσιμες στην κλήση συναρτήσεων:</a:t>
            </a:r>
            <a:endParaRPr lang="en-US" dirty="0" smtClean="0"/>
          </a:p>
          <a:p>
            <a:pPr>
              <a:buNone/>
            </a:pPr>
            <a:endParaRPr lang="el-GR" dirty="0" smtClean="0"/>
          </a:p>
          <a:p>
            <a:pPr lvl="1"/>
            <a:r>
              <a:rPr lang="en-US" dirty="0" smtClean="0"/>
              <a:t>j	label		</a:t>
            </a:r>
            <a:r>
              <a:rPr lang="en-US" b="1" dirty="0" smtClean="0"/>
              <a:t>jump</a:t>
            </a:r>
            <a:r>
              <a:rPr lang="en-US" dirty="0" smtClean="0"/>
              <a:t> to label</a:t>
            </a:r>
          </a:p>
          <a:p>
            <a:pPr lvl="1"/>
            <a:r>
              <a:rPr lang="en-US" dirty="0" err="1" smtClean="0"/>
              <a:t>jal</a:t>
            </a:r>
            <a:r>
              <a:rPr lang="en-US" dirty="0" smtClean="0"/>
              <a:t> label		</a:t>
            </a:r>
            <a:r>
              <a:rPr lang="el-GR" b="1" dirty="0" smtClean="0"/>
              <a:t>κλήση</a:t>
            </a:r>
            <a:r>
              <a:rPr lang="el-GR" dirty="0" smtClean="0"/>
              <a:t> συνάρτησης</a:t>
            </a:r>
          </a:p>
          <a:p>
            <a:pPr lvl="1"/>
            <a:r>
              <a:rPr lang="en-US" dirty="0" err="1" smtClean="0"/>
              <a:t>jr</a:t>
            </a:r>
            <a:r>
              <a:rPr lang="en-US" dirty="0" smtClean="0"/>
              <a:t> $</a:t>
            </a:r>
            <a:r>
              <a:rPr lang="en-US" dirty="0" err="1" smtClean="0"/>
              <a:t>ra</a:t>
            </a:r>
            <a:r>
              <a:rPr lang="en-US" dirty="0" smtClean="0"/>
              <a:t>		</a:t>
            </a:r>
            <a:r>
              <a:rPr lang="el-GR" b="1" dirty="0" smtClean="0"/>
              <a:t>άλμα</a:t>
            </a:r>
            <a:r>
              <a:rPr lang="el-GR" dirty="0" smtClean="0"/>
              <a:t> στη διεύθυνση που έχει ο </a:t>
            </a:r>
            <a:r>
              <a:rPr lang="el-GR" b="1" dirty="0" smtClean="0"/>
              <a:t>καταχωρητής</a:t>
            </a:r>
            <a:r>
              <a:rPr lang="el-GR" dirty="0" smtClean="0"/>
              <a:t>,</a:t>
            </a:r>
            <a:br>
              <a:rPr lang="el-GR" dirty="0" smtClean="0"/>
            </a:br>
            <a:r>
              <a:rPr lang="el-GR" dirty="0" smtClean="0"/>
              <a:t>			στο παράδειγμα είναι ο $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l-GR" dirty="0" smtClean="0"/>
              <a:t>που έχει την</a:t>
            </a:r>
            <a:br>
              <a:rPr lang="el-GR" dirty="0" smtClean="0"/>
            </a:br>
            <a:r>
              <a:rPr lang="el-GR" dirty="0" smtClean="0"/>
              <a:t>			διεύθυνση επιστροφής συνάρτησης </a:t>
            </a:r>
            <a:endParaRPr lang="en-US" dirty="0" smtClean="0"/>
          </a:p>
          <a:p>
            <a:pPr lvl="1"/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04AFFA-4935-4CA2-A906-F0DBE72C0753}"/>
</file>

<file path=customXml/itemProps2.xml><?xml version="1.0" encoding="utf-8"?>
<ds:datastoreItem xmlns:ds="http://schemas.openxmlformats.org/officeDocument/2006/customXml" ds:itemID="{50EBA474-FF30-4BD9-98D0-7FDA2C56C9CE}"/>
</file>

<file path=customXml/itemProps3.xml><?xml version="1.0" encoding="utf-8"?>
<ds:datastoreItem xmlns:ds="http://schemas.openxmlformats.org/officeDocument/2006/customXml" ds:itemID="{44BE0081-CD9C-4ED3-88DB-57AC4EAABEDE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5933</TotalTime>
  <Words>1261</Words>
  <Application>Microsoft Office PowerPoint</Application>
  <PresentationFormat>Προβολή στην οθόνη (4:3)</PresentationFormat>
  <Paragraphs>557</Paragraphs>
  <Slides>51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51</vt:i4>
      </vt:variant>
    </vt:vector>
  </HeadingPairs>
  <TitlesOfParts>
    <vt:vector size="52" baseType="lpstr">
      <vt:lpstr>Ρυζόχαρτο</vt:lpstr>
      <vt:lpstr>Διαφάνεια 1</vt:lpstr>
      <vt:lpstr>Οι Φάσεις της Μεταγλώττισης</vt:lpstr>
      <vt:lpstr>Παραγωγή Τελικού Κώδικα</vt:lpstr>
      <vt:lpstr>Παραγωγή Τελικού Κώδικα</vt:lpstr>
      <vt:lpstr>Η Αρχιτεκτονική MIPS - Καταχωρητές</vt:lpstr>
      <vt:lpstr>Η Αρχιτεκτονική MIPS – αριθμητικές πράξεις</vt:lpstr>
      <vt:lpstr>Η Αρχιτεκτονική MIPS – μετακίνηση δεδομένων</vt:lpstr>
      <vt:lpstr>Η Αρχιτεκτονική MIPS - άλματα</vt:lpstr>
      <vt:lpstr>Η Αρχιτεκτονική MIPS – κλήσεις συναρτήσεων</vt:lpstr>
      <vt:lpstr>Εκτέλεση Προγράμματος</vt:lpstr>
      <vt:lpstr>Εγγράφημα Δραστηριοποίησης</vt:lpstr>
      <vt:lpstr>Θέση Μεταβλητής με βάση το Offset</vt:lpstr>
      <vt:lpstr>Βοηθητικές Συναρτήσεις - gnvlcode</vt:lpstr>
      <vt:lpstr>Βοηθητικές Συναρτήσεις - gnvlcode</vt:lpstr>
      <vt:lpstr>Βοηθητικές Συναρτήσεις - gnvlcode</vt:lpstr>
      <vt:lpstr>Βοηθητικές Συναρτήσεις – loadvr</vt:lpstr>
      <vt:lpstr>Βοηθητικές Συναρτήσεις – loadvr</vt:lpstr>
      <vt:lpstr>Βοηθητικές Συναρτήσεις – loadvr</vt:lpstr>
      <vt:lpstr>Βοηθητικές Συναρτήσεις – loadvr</vt:lpstr>
      <vt:lpstr>Βοηθητικές Συναρτήσεις – storerv</vt:lpstr>
      <vt:lpstr>Βοηθητικές Συναρτήσεις – storerv</vt:lpstr>
      <vt:lpstr>Βοηθητικές Συναρτήσεις – storerv</vt:lpstr>
      <vt:lpstr>Βοηθητικές Συναρτήσεις – storerv</vt:lpstr>
      <vt:lpstr>Κώδικας και Δεδομένα</vt:lpstr>
      <vt:lpstr>Εντολές Αλμάτων</vt:lpstr>
      <vt:lpstr>Εκχώρηση</vt:lpstr>
      <vt:lpstr>Εντολές Αριθμητικών Πράξεων</vt:lpstr>
      <vt:lpstr>Εντολές Εισόδου-Εξόδου</vt:lpstr>
      <vt:lpstr>Επιστροφή Τιμής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Παράμετροι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Κλήση Συνάρτησης</vt:lpstr>
      <vt:lpstr>Αρχή Προγράμματος και Κυρίως Πρόγραμμα</vt:lpstr>
      <vt:lpstr>ευχαριστώ !!!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Γιώργος Μανής</cp:lastModifiedBy>
  <cp:revision>207</cp:revision>
  <dcterms:created xsi:type="dcterms:W3CDTF">2003-02-10T08:36:46Z</dcterms:created>
  <dcterms:modified xsi:type="dcterms:W3CDTF">2020-05-07T10:06:02Z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