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302" r:id="rId5"/>
    <p:sldId id="263" r:id="rId6"/>
    <p:sldId id="258" r:id="rId7"/>
    <p:sldId id="287" r:id="rId8"/>
    <p:sldId id="288" r:id="rId9"/>
    <p:sldId id="274" r:id="rId10"/>
    <p:sldId id="291" r:id="rId11"/>
    <p:sldId id="290" r:id="rId12"/>
    <p:sldId id="292" r:id="rId13"/>
    <p:sldId id="293" r:id="rId14"/>
    <p:sldId id="295" r:id="rId15"/>
    <p:sldId id="294" r:id="rId16"/>
    <p:sldId id="296" r:id="rId17"/>
    <p:sldId id="298" r:id="rId18"/>
    <p:sldId id="299" r:id="rId19"/>
    <p:sldId id="300" r:id="rId20"/>
    <p:sldId id="30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F45"/>
    <a:srgbClr val="FFFFFF"/>
    <a:srgbClr val="A4102C"/>
    <a:srgbClr val="000000"/>
    <a:srgbClr val="181C23"/>
    <a:srgbClr val="111419"/>
    <a:srgbClr val="900E27"/>
    <a:srgbClr val="545454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7AEC-ECA6-472E-8085-A3CCB828D74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31DF-E711-4CFB-9E2A-3769DA46D45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  <a:noFill/>
        </p:spPr>
        <p:txBody>
          <a:bodyPr anchor="ctr">
            <a:normAutofit/>
          </a:bodyPr>
          <a:lstStyle/>
          <a:p>
            <a:r>
              <a:rPr lang="hu-HU" sz="7200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E-sport portál</a:t>
            </a:r>
            <a:endParaRPr lang="en-GB" sz="72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</a:rPr>
              <a:t>Készítette: Kurucz László, Szegedi Ruben, Szabó Richárd</a:t>
            </a: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5212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Vite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Konfigurációmentes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Gyors modulcsere (HMR)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Saját fejlesztői webszerver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Több keretrendszert és könyvtárat támogat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Választható előrekonfigurált TypeScript</a:t>
            </a:r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5"/>
          <a:srcRect l="12267" t="18400" r="12688" b="19600"/>
          <a:stretch>
            <a:fillRect/>
          </a:stretch>
        </p:blipFill>
        <p:spPr>
          <a:xfrm>
            <a:off x="8267700" y="2631440"/>
            <a:ext cx="3434715" cy="139319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6355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React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JavaScript, TypeScript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Komponensalapú architektúra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Virtuális DOM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Egyirányú adatáramlás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Könnyen tanulható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Rendkívül népszerű</a:t>
            </a: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Picture 111"/>
          <p:cNvPicPr/>
          <p:nvPr/>
        </p:nvPicPr>
        <p:blipFill>
          <a:blip r:embed="rId6"/>
          <a:stretch>
            <a:fillRect/>
          </a:stretch>
        </p:blipFill>
        <p:spPr>
          <a:xfrm>
            <a:off x="8736330" y="2497455"/>
            <a:ext cx="3117215" cy="172847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8058" y="374927"/>
            <a:ext cx="3921039" cy="1631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Felület jellemzői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817870" y="2157095"/>
            <a:ext cx="4540885" cy="423926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Template-n alapszik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Egységes design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Reszponzivitás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Áttekinthető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Hibatűrő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Feltételes kilistázás</a:t>
            </a: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Főoldal</a:t>
            </a: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b="312"/>
          <a:stretch>
            <a:fillRect/>
          </a:stretch>
        </p:blipFill>
        <p:spPr>
          <a:xfrm>
            <a:off x="123825" y="401320"/>
            <a:ext cx="8335010" cy="60902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675" y="2023110"/>
            <a:ext cx="303466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Saját profil</a:t>
            </a: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520065"/>
            <a:ext cx="7931785" cy="58172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950" y="2023110"/>
            <a:ext cx="31203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Versenyre</a:t>
            </a:r>
            <a:br>
              <a:rPr lang="hu-HU" altLang="en-US">
                <a:solidFill>
                  <a:srgbClr val="FFFFFF"/>
                </a:solidFill>
              </a:rPr>
            </a:br>
            <a:r>
              <a:rPr lang="hu-HU" altLang="en-US">
                <a:solidFill>
                  <a:srgbClr val="FFFFFF"/>
                </a:solidFill>
              </a:rPr>
              <a:t>jelentkezés</a:t>
            </a: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" y="1067435"/>
            <a:ext cx="7894955" cy="47231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425" y="2023110"/>
            <a:ext cx="389191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Backend kódrészlet</a:t>
            </a: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841625" y="-174625"/>
            <a:ext cx="1715770" cy="728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55047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" y="170815"/>
            <a:ext cx="7034530" cy="6363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685" y="2005965"/>
            <a:ext cx="379539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context kódrészlet</a:t>
            </a: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007360" y="-340360"/>
            <a:ext cx="1715770" cy="7621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9884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" y="622935"/>
            <a:ext cx="7480300" cy="56114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210" y="2005965"/>
            <a:ext cx="350964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tsx kódrészlet</a:t>
            </a: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198495" y="-531495"/>
            <a:ext cx="1715770" cy="8003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35164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9932" r="19875"/>
          <a:stretch>
            <a:fillRect/>
          </a:stretch>
        </p:blipFill>
        <p:spPr>
          <a:xfrm>
            <a:off x="152400" y="511175"/>
            <a:ext cx="7807960" cy="5835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4841875"/>
            <a:ext cx="4577715" cy="16319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További terveink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4470" y="177800"/>
            <a:ext cx="5528310" cy="4288790"/>
          </a:xfrm>
        </p:spPr>
        <p:txBody>
          <a:bodyPr numCol="2" anchor="ctr">
            <a:normAutofit fontScale="90000" lnSpcReduction="2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Klánrendszer megvalósítása</a:t>
            </a: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írás és ezzel kapcsolatos jogkörök</a:t>
            </a: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kategória és/vagy tag (#)</a:t>
            </a: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Kommentelés cikkek alá</a:t>
            </a: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Dashboard</a:t>
            </a: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Verseny ágrajz iFrame</a:t>
            </a: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Élő eredményfelvitel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lowchart: Document 10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393700"/>
            <a:ext cx="3692525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 sz="3600" kern="1200">
                <a:solidFill>
                  <a:srgbClr val="FFFFFF"/>
                </a:solidFill>
                <a:latin typeface="Bahnschrift SemiLight" panose="020B0502040204020203" pitchFamily="34" charset="0"/>
              </a:rPr>
              <a:t>A Projekt célja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2455" y="920750"/>
            <a:ext cx="7030720" cy="4615815"/>
          </a:xfrm>
          <a:prstGeom prst="rect">
            <a:avLst/>
          </a:prstGeom>
          <a:noFill/>
          <a:ln w="25400" cap="sq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E-sport események egységesítése egyetlen platformra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Versenyhirdetési és -jelentkezési lehetőség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Klánrendszer közösségépítéshez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Az E-sportolók és az eziránt érdeklődők országos szintű bevonzása</a:t>
            </a:r>
          </a:p>
        </p:txBody>
      </p:sp>
      <p:pic>
        <p:nvPicPr>
          <p:cNvPr id="100" name="Content Placeholder 99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27685" y="3524885"/>
            <a:ext cx="3394075" cy="2850515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4400">
                <a:solidFill>
                  <a:srgbClr val="FFFFFF"/>
                </a:solidFill>
                <a:latin typeface="Bahnschrift SemiLight" panose="020B0502040204020203" pitchFamily="34" charset="0"/>
              </a:rPr>
              <a:t>KÖSZÖNJÜK A FIGYELMET!</a:t>
            </a:r>
            <a:endParaRPr lang="en-GB" sz="44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3" name="Rectangle: Rounded Corners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altLang="en-US" sz="240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 noGrp="1" noUngrp="1" noRot="1" noChangeAspect="1" noMove="1" noResize="1"/>
          </p:cNvGrpSpPr>
          <p:nvPr/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4" name="Rectangle 23"/>
            <p:cNvSpPr/>
            <p:nvPr/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392" y="1088390"/>
            <a:ext cx="4971824" cy="4680583"/>
          </a:xfrm>
          <a:prstGeom prst="rect">
            <a:avLst/>
          </a:prstGeom>
          <a:ln>
            <a:solidFill>
              <a:srgbClr val="54545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8095" y="1444625"/>
            <a:ext cx="4575175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>
                <a:solidFill>
                  <a:srgbClr val="FFFFFF"/>
                </a:solidFill>
                <a:cs typeface="+mn-lt"/>
              </a:rPr>
              <a:t>Adatbázis tervezés: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sz="2400">
                <a:solidFill>
                  <a:srgbClr val="FFFFFF"/>
                </a:solidFill>
                <a:cs typeface="+mn-lt"/>
              </a:rPr>
              <a:t>Közös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Backend: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Szabó Richárd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Frontend: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Szegedi Ruben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Kurucz László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1088390"/>
            <a:ext cx="4971824" cy="4680584"/>
          </a:xfrm>
          <a:solidFill>
            <a:srgbClr val="A4102C"/>
          </a:solidFill>
          <a:effectLst>
            <a:outerShdw blurRad="165100" sx="106000" sy="106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hu-HU" altLang="en-GB">
                <a:solidFill>
                  <a:srgbClr val="FFFFFF"/>
                </a:solidFill>
              </a:rPr>
              <a:t>Munkamegosztás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077721"/>
            <a:ext cx="12192000" cy="4702558"/>
          </a:xfrm>
          <a:custGeom>
            <a:avLst/>
            <a:gdLst>
              <a:gd name="connsiteX0" fmla="*/ 0 w 12192000"/>
              <a:gd name="connsiteY0" fmla="*/ 0 h 4702558"/>
              <a:gd name="connsiteX1" fmla="*/ 2814918 w 12192000"/>
              <a:gd name="connsiteY1" fmla="*/ 0 h 4702558"/>
              <a:gd name="connsiteX2" fmla="*/ 9377083 w 12192000"/>
              <a:gd name="connsiteY2" fmla="*/ 0 h 4702558"/>
              <a:gd name="connsiteX3" fmla="*/ 12192000 w 12192000"/>
              <a:gd name="connsiteY3" fmla="*/ 0 h 4702558"/>
              <a:gd name="connsiteX4" fmla="*/ 12192000 w 12192000"/>
              <a:gd name="connsiteY4" fmla="*/ 64008 h 4702558"/>
              <a:gd name="connsiteX5" fmla="*/ 9377083 w 12192000"/>
              <a:gd name="connsiteY5" fmla="*/ 64008 h 4702558"/>
              <a:gd name="connsiteX6" fmla="*/ 9377083 w 12192000"/>
              <a:gd name="connsiteY6" fmla="*/ 4638550 h 4702558"/>
              <a:gd name="connsiteX7" fmla="*/ 12192000 w 12192000"/>
              <a:gd name="connsiteY7" fmla="*/ 4638550 h 4702558"/>
              <a:gd name="connsiteX8" fmla="*/ 12192000 w 12192000"/>
              <a:gd name="connsiteY8" fmla="*/ 4702558 h 4702558"/>
              <a:gd name="connsiteX9" fmla="*/ 9377083 w 12192000"/>
              <a:gd name="connsiteY9" fmla="*/ 4702558 h 4702558"/>
              <a:gd name="connsiteX10" fmla="*/ 2814918 w 12192000"/>
              <a:gd name="connsiteY10" fmla="*/ 4702558 h 4702558"/>
              <a:gd name="connsiteX11" fmla="*/ 0 w 12192000"/>
              <a:gd name="connsiteY11" fmla="*/ 4702558 h 4702558"/>
              <a:gd name="connsiteX12" fmla="*/ 0 w 12192000"/>
              <a:gd name="connsiteY12" fmla="*/ 4638550 h 4702558"/>
              <a:gd name="connsiteX13" fmla="*/ 2814918 w 12192000"/>
              <a:gd name="connsiteY13" fmla="*/ 4638550 h 4702558"/>
              <a:gd name="connsiteX14" fmla="*/ 2814918 w 12192000"/>
              <a:gd name="connsiteY14" fmla="*/ 64008 h 4702558"/>
              <a:gd name="connsiteX15" fmla="*/ 0 w 12192000"/>
              <a:gd name="connsiteY15" fmla="*/ 64008 h 470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702558">
                <a:moveTo>
                  <a:pt x="0" y="0"/>
                </a:moveTo>
                <a:lnTo>
                  <a:pt x="2814918" y="0"/>
                </a:lnTo>
                <a:lnTo>
                  <a:pt x="9377083" y="0"/>
                </a:lnTo>
                <a:lnTo>
                  <a:pt x="12192000" y="0"/>
                </a:lnTo>
                <a:lnTo>
                  <a:pt x="12192000" y="64008"/>
                </a:lnTo>
                <a:lnTo>
                  <a:pt x="9377083" y="64008"/>
                </a:lnTo>
                <a:lnTo>
                  <a:pt x="9377083" y="4638550"/>
                </a:lnTo>
                <a:lnTo>
                  <a:pt x="12192000" y="4638550"/>
                </a:lnTo>
                <a:lnTo>
                  <a:pt x="12192000" y="4702558"/>
                </a:lnTo>
                <a:lnTo>
                  <a:pt x="9377083" y="4702558"/>
                </a:lnTo>
                <a:lnTo>
                  <a:pt x="2814918" y="4702558"/>
                </a:lnTo>
                <a:lnTo>
                  <a:pt x="0" y="4702558"/>
                </a:lnTo>
                <a:lnTo>
                  <a:pt x="0" y="4638550"/>
                </a:lnTo>
                <a:lnTo>
                  <a:pt x="2814918" y="4638550"/>
                </a:lnTo>
                <a:lnTo>
                  <a:pt x="2814918" y="64008"/>
                </a:lnTo>
                <a:lnTo>
                  <a:pt x="0" y="6400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370" y="1077595"/>
            <a:ext cx="6243955" cy="11677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Használt technológiák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1601" y="2245487"/>
            <a:ext cx="5528603" cy="3054096"/>
          </a:xfrm>
        </p:spPr>
        <p:txBody>
          <a:bodyPr anchor="ctr">
            <a:normAutofit lnSpcReduction="1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Adatbázis: MySQL</a:t>
            </a: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Backend: NestJS</a:t>
            </a:r>
          </a:p>
          <a:p>
            <a:pPr marL="742950" lvl="1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ORM: Prisma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Frontend: Vite+React+TS</a:t>
            </a: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Verziókezelő: Git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34899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" y="2766060"/>
            <a:ext cx="3605530" cy="132588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Adatbázisunk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29965" y="722630"/>
            <a:ext cx="4136390" cy="5224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Amire figyeltünk:</a:t>
            </a:r>
            <a:endParaRPr lang="hu-HU" altLang="en-GB" sz="36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Mit szeretnénk tárolni?</a:t>
            </a: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Kapcsolatok</a:t>
            </a: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Normalizálás</a:t>
            </a: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Általános tervezési konvenciók követése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7027"/>
          <a:stretch>
            <a:fillRect/>
          </a:stretch>
        </p:blipFill>
        <p:spPr>
          <a:xfrm>
            <a:off x="7986395" y="721995"/>
            <a:ext cx="4001770" cy="4638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679700"/>
            <a:ext cx="3202940" cy="141224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Adatbázis rendszerünk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76580"/>
            <a:ext cx="4521200" cy="561784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MySQL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Relációs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Gyors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Felhasználóbarát felület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Nagy felhasználóbázis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Prisma kompatibilis</a:t>
            </a:r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6330" y="1838960"/>
            <a:ext cx="3094355" cy="3094355"/>
          </a:xfrm>
          <a:prstGeom prst="rect">
            <a:avLst/>
          </a:prstGeom>
          <a:noFill/>
          <a:ln w="9525">
            <a:noFill/>
          </a:ln>
          <a:effectLst>
            <a:reflection blurRad="330200" stA="50000" endA="300" endPos="70000" dir="5400000" sy="-100000" algn="bl" rotWithShape="0"/>
          </a:effectLst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247005" y="373951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247005" y="35750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Backendünk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NestJS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JavaScript, TypeScript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Modularitás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Rendezett mappa- és fájlstruktúra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végpont védelem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Grp="1" noChangeAspect="1"/>
          </p:cNvPicPr>
          <p:nvPr>
            <p:ph idx="1"/>
          </p:nvPr>
        </p:nvPicPr>
        <p:blipFill>
          <a:blip r:embed="rId3"/>
          <a:srcRect l="4336" t="8235" r="2168" b="29804"/>
          <a:stretch>
            <a:fillRect/>
          </a:stretch>
        </p:blipFill>
        <p:spPr>
          <a:xfrm>
            <a:off x="8377555" y="2486025"/>
            <a:ext cx="3286125" cy="150495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4503420"/>
            <a:ext cx="4888230" cy="1574165"/>
          </a:xfrm>
        </p:spPr>
        <p:txBody>
          <a:bodyPr>
            <a:normAutofit/>
          </a:bodyPr>
          <a:lstStyle/>
          <a:p>
            <a:pPr algn="ctr"/>
            <a:r>
              <a:rPr lang="hu-HU" altLang="en-GB">
                <a:solidFill>
                  <a:schemeClr val="tx2"/>
                </a:solidFill>
              </a:rPr>
              <a:t>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745" cy="2484120"/>
          </a:xfrm>
          <a:prstGeom prst="rect">
            <a:avLst/>
          </a:prstGeom>
        </p:spPr>
      </p:pic>
      <p:grpSp>
        <p:nvGrpSpPr>
          <p:cNvPr id="31" name="Group 30"/>
          <p:cNvGrpSpPr>
            <a:grpSpLocks noGrp="1" noUngrp="1" noRot="1" noChangeAspect="1" noMove="1" noResize="1"/>
          </p:cNvGrpSpPr>
          <p:nvPr/>
        </p:nvGrpSpPr>
        <p:grpSpPr>
          <a:xfrm>
            <a:off x="-305" y="1408868"/>
            <a:ext cx="12228128" cy="1828800"/>
            <a:chOff x="-305" y="2987478"/>
            <a:chExt cx="12188952" cy="1828800"/>
          </a:xfrm>
        </p:grpSpPr>
        <p:sp>
          <p:nvSpPr>
            <p:cNvPr id="32" name="Freeform: Shape 31"/>
            <p:cNvSpPr/>
            <p:nvPr/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5" name="Freeform: Shape 34"/>
            <p:cNvSpPr/>
            <p:nvPr/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6" name="Picture 105"/>
          <p:cNvPicPr/>
          <p:nvPr/>
        </p:nvPicPr>
        <p:blipFill>
          <a:blip r:embed="rId3"/>
          <a:srcRect l="16947" t="37698" r="17981" b="16446"/>
          <a:stretch>
            <a:fillRect/>
          </a:stretch>
        </p:blipFill>
        <p:spPr>
          <a:xfrm>
            <a:off x="407035" y="2638425"/>
            <a:ext cx="4693920" cy="1735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5394325" y="2564765"/>
            <a:ext cx="6311265" cy="39604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Objektum Relációs Leképzés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CRUD műveletek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Relációs adatbázis és Backend alkalmazás közötti átjárhatóság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Adatbázisrendszertől függetlenség (többnyire) pl.: SqLite, MySQL, PostgreSQL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ORM rendszerünk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Prisma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Adatmigráció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Adatmodellezés (schema)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Integrálhatóság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Könnyen tanulható</a:t>
            </a: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+1 Grafikus felület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4"/>
          <a:srcRect l="30330" t="32533" r="26577" b="33351"/>
          <a:stretch>
            <a:fillRect/>
          </a:stretch>
        </p:blipFill>
        <p:spPr>
          <a:xfrm>
            <a:off x="8879205" y="2774950"/>
            <a:ext cx="2934335" cy="1308100"/>
          </a:xfrm>
          <a:prstGeom prst="rect">
            <a:avLst/>
          </a:prstGeom>
          <a:noFill/>
          <a:ln w="9525">
            <a:noFill/>
          </a:ln>
          <a:effectLst>
            <a:reflection blurRad="292100" stA="52000" endA="3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258</Words>
  <Application>Microsoft Office PowerPoint</Application>
  <PresentationFormat>Widescreen</PresentationFormat>
  <Paragraphs>102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Bahnschrift SemiLight</vt:lpstr>
      <vt:lpstr>Calibri</vt:lpstr>
      <vt:lpstr>Calibri Light</vt:lpstr>
      <vt:lpstr>Wingdings</vt:lpstr>
      <vt:lpstr>Office Theme</vt:lpstr>
      <vt:lpstr>1_Office Theme</vt:lpstr>
      <vt:lpstr>E-sport portál</vt:lpstr>
      <vt:lpstr>A Projekt célja</vt:lpstr>
      <vt:lpstr>Munkamegosztás</vt:lpstr>
      <vt:lpstr>Használt technológiák</vt:lpstr>
      <vt:lpstr>Adatbázisunk</vt:lpstr>
      <vt:lpstr>Adatbázis rendszerünk</vt:lpstr>
      <vt:lpstr>Backendünk</vt:lpstr>
      <vt:lpstr>ORM</vt:lpstr>
      <vt:lpstr>ORM rendszerünk</vt:lpstr>
      <vt:lpstr>Frontendünk</vt:lpstr>
      <vt:lpstr>Frontendünk</vt:lpstr>
      <vt:lpstr>Felület jellemzői</vt:lpstr>
      <vt:lpstr>Főoldal</vt:lpstr>
      <vt:lpstr>Saját profil</vt:lpstr>
      <vt:lpstr>Versenyre jelentkezés</vt:lpstr>
      <vt:lpstr>Backend kódrészlet</vt:lpstr>
      <vt:lpstr>Frontend context kódrészlet</vt:lpstr>
      <vt:lpstr>Frontend tsx kódrészlet</vt:lpstr>
      <vt:lpstr>További terveink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 portál</dc:title>
  <dc:creator>username@sulid.hu</dc:creator>
  <cp:lastModifiedBy>username@sulid.hu</cp:lastModifiedBy>
  <cp:revision>117</cp:revision>
  <dcterms:created xsi:type="dcterms:W3CDTF">2023-05-29T20:04:00Z</dcterms:created>
  <dcterms:modified xsi:type="dcterms:W3CDTF">2023-06-11T16:21:00Z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DB4A84F0AA584FDEB32D2866E042E8C4</vt:lpwstr>
  </property>
  <property fmtid="{D5CDD505-2E9C-101B-9397-08002B2CF9AE}" pid="3" name="KSOProductBuildVer">
    <vt:lpwstr>1033-11.2.0.11537</vt:lpwstr>
  </property>
</Properties>
</file>