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7"/>
  </p:notesMasterIdLst>
  <p:sldIdLst>
    <p:sldId id="256" r:id="rId4"/>
    <p:sldId id="257" r:id="rId5"/>
    <p:sldId id="302" r:id="rId6"/>
    <p:sldId id="263" r:id="rId7"/>
    <p:sldId id="258" r:id="rId8"/>
    <p:sldId id="287" r:id="rId9"/>
    <p:sldId id="288" r:id="rId10"/>
    <p:sldId id="274" r:id="rId11"/>
    <p:sldId id="291" r:id="rId12"/>
    <p:sldId id="290" r:id="rId13"/>
    <p:sldId id="292" r:id="rId14"/>
    <p:sldId id="293" r:id="rId15"/>
    <p:sldId id="295" r:id="rId16"/>
    <p:sldId id="294" r:id="rId18"/>
    <p:sldId id="296" r:id="rId19"/>
    <p:sldId id="298" r:id="rId20"/>
    <p:sldId id="299" r:id="rId21"/>
    <p:sldId id="300" r:id="rId22"/>
    <p:sldId id="303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1F45"/>
    <a:srgbClr val="FFFFFF"/>
    <a:srgbClr val="A4102C"/>
    <a:srgbClr val="000000"/>
    <a:srgbClr val="181C23"/>
    <a:srgbClr val="111419"/>
    <a:srgbClr val="900E27"/>
    <a:srgbClr val="545454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A7AEC-ECA6-472E-8085-A3CCB828D743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431DF-E711-4CFB-9E2A-3769DA46D45C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431DF-E711-4CFB-9E2A-3769DA46D45C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431DF-E711-4CFB-9E2A-3769DA46D45C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431DF-E711-4CFB-9E2A-3769DA46D45C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431DF-E711-4CFB-9E2A-3769DA46D45C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431DF-E711-4CFB-9E2A-3769DA46D45C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431DF-E711-4CFB-9E2A-3769DA46D45C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  <a:noFill/>
        </p:spPr>
        <p:txBody>
          <a:bodyPr anchor="ctr">
            <a:normAutofit/>
          </a:bodyPr>
          <a:lstStyle/>
          <a:p>
            <a:r>
              <a:rPr lang="hu-HU" sz="7200">
                <a:solidFill>
                  <a:schemeClr val="bg1">
                    <a:lumMod val="10000"/>
                    <a:lumOff val="90000"/>
                  </a:schemeClr>
                </a:solidFill>
                <a:latin typeface="Bahnschrift SemiLight" panose="020B0502040204020203" pitchFamily="34" charset="0"/>
              </a:rPr>
              <a:t>E-sport portál</a:t>
            </a:r>
            <a:endParaRPr lang="en-GB" sz="7200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hu-HU" altLang="en-GB">
                <a:solidFill>
                  <a:schemeClr val="bg1">
                    <a:lumMod val="10000"/>
                    <a:lumOff val="90000"/>
                  </a:schemeClr>
                </a:solidFill>
              </a:rPr>
              <a:t>Készítette: Kurucz László, Szegedi Ruben, Szabó Richárd</a:t>
            </a:r>
            <a:endParaRPr lang="hu-HU" altLang="en-GB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7780" y="-635"/>
            <a:ext cx="3473450" cy="6858635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" y="2698750"/>
            <a:ext cx="3369310" cy="1325880"/>
          </a:xfrm>
        </p:spPr>
        <p:txBody>
          <a:bodyPr>
            <a:noAutofit/>
          </a:bodyPr>
          <a:lstStyle/>
          <a:p>
            <a:r>
              <a:rPr lang="hu-HU" sz="4800">
                <a:solidFill>
                  <a:srgbClr val="FFFFFF"/>
                </a:solidFill>
                <a:latin typeface="Calibri Light" panose="020F0302020204030204" charset="0"/>
                <a:cs typeface="Calibri Light" panose="020F0302020204030204" charset="0"/>
              </a:rPr>
              <a:t>Frontendünk</a:t>
            </a:r>
            <a:endParaRPr lang="hu-HU" sz="4800">
              <a:solidFill>
                <a:srgbClr val="FFFFFF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575050" y="452755"/>
            <a:ext cx="4521200" cy="5953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3200">
                <a:solidFill>
                  <a:srgbClr val="FFFFFF"/>
                </a:solidFill>
                <a:latin typeface="Bahnschrift SemiLight" panose="020B0502040204020203" pitchFamily="34" charset="0"/>
              </a:rPr>
              <a:t>Vite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Előnyei: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Konfigurációmentes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Gyors modulcsere (HMR)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Saját fejlesztői webszerver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Több keretrendszert és könyvtárat támogat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Választható előrekonfigurált TypeScript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5449570" y="372046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4" name="Arc 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V="1">
            <a:off x="5449570" y="33845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dirty="0"/>
          </a:p>
        </p:txBody>
      </p:sp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Picture 106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Picture 108"/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Picture 109"/>
          <p:cNvPicPr/>
          <p:nvPr/>
        </p:nvPicPr>
        <p:blipFill>
          <a:blip r:embed="rId4"/>
          <a:srcRect l="12267" t="18400" r="12688" b="19600"/>
          <a:stretch>
            <a:fillRect/>
          </a:stretch>
        </p:blipFill>
        <p:spPr>
          <a:xfrm>
            <a:off x="8267700" y="2631440"/>
            <a:ext cx="3434715" cy="1393190"/>
          </a:xfrm>
          <a:prstGeom prst="rect">
            <a:avLst/>
          </a:prstGeom>
          <a:noFill/>
          <a:ln w="9525">
            <a:noFill/>
          </a:ln>
          <a:effectLst>
            <a:reflection blurRad="292100" stA="50000" endPos="50000" dir="5400000" sy="-100000" algn="bl" rotWithShape="0"/>
          </a:effectLst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7780" y="-635"/>
            <a:ext cx="3473450" cy="6858635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" y="2698750"/>
            <a:ext cx="3369310" cy="1325880"/>
          </a:xfrm>
        </p:spPr>
        <p:txBody>
          <a:bodyPr>
            <a:noAutofit/>
          </a:bodyPr>
          <a:lstStyle/>
          <a:p>
            <a:r>
              <a:rPr lang="hu-HU" sz="4800">
                <a:solidFill>
                  <a:srgbClr val="FFFFFF"/>
                </a:solidFill>
                <a:latin typeface="Calibri Light" panose="020F0302020204030204" charset="0"/>
                <a:cs typeface="Calibri Light" panose="020F0302020204030204" charset="0"/>
              </a:rPr>
              <a:t>Frontendünk</a:t>
            </a:r>
            <a:endParaRPr lang="hu-HU" sz="4800">
              <a:solidFill>
                <a:srgbClr val="FFFFFF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575050" y="452755"/>
            <a:ext cx="4635500" cy="5953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3200">
                <a:solidFill>
                  <a:srgbClr val="FFFFFF"/>
                </a:solidFill>
                <a:latin typeface="Bahnschrift SemiLight" panose="020B0502040204020203" pitchFamily="34" charset="0"/>
              </a:rPr>
              <a:t>React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Előnyei: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JavaScript, TypeScript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Komponensalapú architektúra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Virtuális DOM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Egyirányú adatáramlás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Könnyen tanulható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Rendkívül népszerű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5449570" y="372046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4" name="Arc 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V="1">
            <a:off x="5449570" y="33845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dirty="0"/>
          </a:p>
        </p:txBody>
      </p:sp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Picture 106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Picture 108"/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1" name="Picture 110"/>
          <p:cNvPicPr/>
          <p:nvPr/>
        </p:nvPicPr>
        <p:blipFill>
          <a:blip r:embed="rId5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" name="Picture 111"/>
          <p:cNvPicPr/>
          <p:nvPr/>
        </p:nvPicPr>
        <p:blipFill>
          <a:blip r:embed="rId5"/>
          <a:stretch>
            <a:fillRect/>
          </a:stretch>
        </p:blipFill>
        <p:spPr>
          <a:xfrm>
            <a:off x="8736330" y="2497455"/>
            <a:ext cx="3117215" cy="1728470"/>
          </a:xfrm>
          <a:prstGeom prst="rect">
            <a:avLst/>
          </a:prstGeom>
          <a:noFill/>
          <a:ln w="9525">
            <a:noFill/>
          </a:ln>
          <a:effectLst>
            <a:reflection blurRad="292100" stA="50000" endPos="50000" dir="5400000" sy="-100000" algn="bl" rotWithShape="0"/>
          </a:effectLst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03042" y="-1044"/>
            <a:ext cx="6175647" cy="6859043"/>
          </a:xfrm>
          <a:prstGeom prst="rect">
            <a:avLst/>
          </a:prstGeom>
          <a:solidFill>
            <a:schemeClr val="bg1"/>
          </a:solidFill>
          <a:ln w="1206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28058" y="374927"/>
            <a:ext cx="3921039" cy="1631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altLang="en-US">
                <a:solidFill>
                  <a:srgbClr val="FFFFFF"/>
                </a:solidFill>
              </a:rPr>
              <a:t>Felület jellemzői</a:t>
            </a:r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5817870" y="2157095"/>
            <a:ext cx="4540885" cy="423926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Template-n alapszik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Egységes design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Reszponzivitás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Áttekinthető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Hibatűrő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Feltételes kilistázás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altLang="en-US">
                <a:solidFill>
                  <a:srgbClr val="FFFFFF"/>
                </a:solidFill>
              </a:rPr>
              <a:t>Főoldal</a:t>
            </a:r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3081" name="Rectangle 30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b="312"/>
          <a:stretch>
            <a:fillRect/>
          </a:stretch>
        </p:blipFill>
        <p:spPr>
          <a:xfrm>
            <a:off x="123825" y="401320"/>
            <a:ext cx="8335010" cy="60902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2675" y="2023110"/>
            <a:ext cx="3034665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altLang="en-US">
                <a:solidFill>
                  <a:srgbClr val="FFFFFF"/>
                </a:solidFill>
              </a:rPr>
              <a:t>Saját profil</a:t>
            </a:r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3081" name="Rectangle 30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288665" y="-622300"/>
            <a:ext cx="1715770" cy="81845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5" name="Rectangle 308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21822" y="3392732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" y="520065"/>
            <a:ext cx="7931785" cy="58172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6950" y="2023110"/>
            <a:ext cx="3120390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altLang="en-US">
                <a:solidFill>
                  <a:srgbClr val="FFFFFF"/>
                </a:solidFill>
              </a:rPr>
              <a:t>Versenyre</a:t>
            </a:r>
            <a:br>
              <a:rPr lang="hu-HU" altLang="en-US">
                <a:solidFill>
                  <a:srgbClr val="FFFFFF"/>
                </a:solidFill>
              </a:rPr>
            </a:br>
            <a:r>
              <a:rPr lang="hu-HU" altLang="en-US">
                <a:solidFill>
                  <a:srgbClr val="FFFFFF"/>
                </a:solidFill>
              </a:rPr>
              <a:t>jelentkezés</a:t>
            </a:r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3081" name="Rectangle 30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288665" y="-622300"/>
            <a:ext cx="1715770" cy="81845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5" name="Rectangle 308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21822" y="3392732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915" y="1067435"/>
            <a:ext cx="7894955" cy="47231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5425" y="2023110"/>
            <a:ext cx="3891915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altLang="en-US">
                <a:solidFill>
                  <a:srgbClr val="FFFFFF"/>
                </a:solidFill>
              </a:rPr>
              <a:t>Backend kódrészlet</a:t>
            </a:r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3081" name="Rectangle 30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2841625" y="-174625"/>
            <a:ext cx="1715770" cy="728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5" name="Rectangle 308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6655047" y="3392732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170815"/>
            <a:ext cx="7034530" cy="63633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0685" y="2005965"/>
            <a:ext cx="3795395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altLang="en-US">
                <a:solidFill>
                  <a:srgbClr val="FFFFFF"/>
                </a:solidFill>
              </a:rPr>
              <a:t>Frontend context kódrészlet</a:t>
            </a:r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3081" name="Rectangle 30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007360" y="-340360"/>
            <a:ext cx="1715770" cy="76212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5" name="Rectangle 308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6988422" y="3392732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" y="622935"/>
            <a:ext cx="7480300" cy="561149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1210" y="2005965"/>
            <a:ext cx="3509645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altLang="en-US">
                <a:solidFill>
                  <a:srgbClr val="FFFFFF"/>
                </a:solidFill>
              </a:rPr>
              <a:t>Frontend tsx kódrészlet</a:t>
            </a:r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3081" name="Rectangle 30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198495" y="-531495"/>
            <a:ext cx="1715770" cy="80035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5" name="Rectangle 308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351642" y="3392732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9932" r="19875"/>
          <a:stretch>
            <a:fillRect/>
          </a:stretch>
        </p:blipFill>
        <p:spPr>
          <a:xfrm>
            <a:off x="152400" y="511175"/>
            <a:ext cx="7807960" cy="58350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470" y="4841875"/>
            <a:ext cx="4577715" cy="16319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További terveink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554470" y="177800"/>
            <a:ext cx="5528310" cy="4288790"/>
          </a:xfrm>
        </p:spPr>
        <p:txBody>
          <a:bodyPr numCol="2" anchor="ctr">
            <a:normAutofit fontScale="90000" lnSpcReduction="20000"/>
          </a:bodyPr>
          <a:lstStyle/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chemeClr val="bg1">
                    <a:lumMod val="10000"/>
                    <a:lumOff val="90000"/>
                  </a:schemeClr>
                </a:solidFill>
                <a:latin typeface="Bahnschrift SemiLight" panose="020B0502040204020203" pitchFamily="34" charset="0"/>
              </a:rPr>
              <a:t>Klánrendszer megvalósítása</a:t>
            </a:r>
            <a:endParaRPr lang="hu-HU" altLang="en-GB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chemeClr val="bg1">
                    <a:lumMod val="10000"/>
                    <a:lumOff val="90000"/>
                  </a:schemeClr>
                </a:solidFill>
                <a:latin typeface="Bahnschrift SemiLight" panose="020B0502040204020203" pitchFamily="34" charset="0"/>
              </a:rPr>
              <a:t>Cikk írás és ezzel kapcsolatos jogkörök</a:t>
            </a:r>
            <a:endParaRPr lang="hu-HU" altLang="en-GB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chemeClr val="bg1">
                    <a:lumMod val="10000"/>
                    <a:lumOff val="90000"/>
                  </a:schemeClr>
                </a:solidFill>
                <a:latin typeface="Bahnschrift SemiLight" panose="020B0502040204020203" pitchFamily="34" charset="0"/>
              </a:rPr>
              <a:t>Cikk kategória és/vagy tag (#)</a:t>
            </a:r>
            <a:endParaRPr lang="hu-HU" altLang="en-GB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chemeClr val="bg1">
                    <a:lumMod val="10000"/>
                    <a:lumOff val="90000"/>
                  </a:schemeClr>
                </a:solidFill>
                <a:latin typeface="Bahnschrift SemiLight" panose="020B0502040204020203" pitchFamily="34" charset="0"/>
              </a:rPr>
              <a:t>Kommentelés cikkek alá</a:t>
            </a:r>
            <a:endParaRPr lang="hu-HU" altLang="en-GB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chemeClr val="bg1">
                    <a:lumMod val="10000"/>
                    <a:lumOff val="90000"/>
                  </a:schemeClr>
                </a:solidFill>
                <a:latin typeface="Bahnschrift SemiLight" panose="020B0502040204020203" pitchFamily="34" charset="0"/>
              </a:rPr>
              <a:t>Dashboard</a:t>
            </a:r>
            <a:endParaRPr lang="hu-HU" altLang="en-GB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chemeClr val="bg1">
                    <a:lumMod val="10000"/>
                    <a:lumOff val="90000"/>
                  </a:schemeClr>
                </a:solidFill>
                <a:latin typeface="Bahnschrift SemiLight" panose="020B0502040204020203" pitchFamily="34" charset="0"/>
              </a:rPr>
              <a:t>Verseny ágrajz iFrame</a:t>
            </a:r>
            <a:endParaRPr lang="hu-HU" altLang="en-GB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chemeClr val="bg1">
                    <a:lumMod val="10000"/>
                    <a:lumOff val="90000"/>
                  </a:schemeClr>
                </a:solidFill>
                <a:latin typeface="Bahnschrift SemiLight" panose="020B0502040204020203" pitchFamily="34" charset="0"/>
              </a:rPr>
              <a:t>Élő eredményfelvitel</a:t>
            </a:r>
            <a:endParaRPr lang="hu-HU" altLang="en-GB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Flowchart: Document 10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25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460" y="393700"/>
            <a:ext cx="3692525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altLang="en-US" sz="3600" kern="1200">
                <a:solidFill>
                  <a:srgbClr val="FFFFFF"/>
                </a:solidFill>
                <a:latin typeface="Bahnschrift SemiLight" panose="020B0502040204020203" pitchFamily="34" charset="0"/>
              </a:rPr>
              <a:t>A Projekt célja</a:t>
            </a:r>
            <a:endParaRPr lang="hu-HU" altLang="en-US" sz="3600" kern="120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2455" y="920750"/>
            <a:ext cx="7030720" cy="4615815"/>
          </a:xfrm>
          <a:prstGeom prst="rect">
            <a:avLst/>
          </a:prstGeom>
          <a:noFill/>
          <a:ln w="25400" cap="sq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altLang="en-GB" sz="2800">
                <a:solidFill>
                  <a:srgbClr val="FFFFFF"/>
                </a:solidFill>
                <a:latin typeface="Bahnschrift SemiLight" panose="020B0502040204020203" pitchFamily="34" charset="0"/>
              </a:rPr>
              <a:t>E-sport események egységesítése egyetlen platformra</a:t>
            </a:r>
            <a:endParaRPr lang="hu-HU" altLang="en-GB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altLang="en-GB" sz="2800">
                <a:solidFill>
                  <a:srgbClr val="FFFFFF"/>
                </a:solidFill>
                <a:latin typeface="Bahnschrift SemiLight" panose="020B0502040204020203" pitchFamily="34" charset="0"/>
              </a:rPr>
              <a:t>Versenyhirdetési és arra jelentkezési lehetőség</a:t>
            </a:r>
            <a:endParaRPr lang="hu-HU" altLang="en-GB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altLang="en-GB" sz="2800">
                <a:solidFill>
                  <a:srgbClr val="FFFFFF"/>
                </a:solidFill>
                <a:latin typeface="Bahnschrift SemiLight" panose="020B0502040204020203" pitchFamily="34" charset="0"/>
              </a:rPr>
              <a:t>Klánrendszer közösségépítéshez</a:t>
            </a:r>
            <a:endParaRPr lang="hu-HU" altLang="en-GB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altLang="en-GB" sz="2800">
                <a:solidFill>
                  <a:srgbClr val="FFFFFF"/>
                </a:solidFill>
                <a:latin typeface="Bahnschrift SemiLight" panose="020B0502040204020203" pitchFamily="34" charset="0"/>
              </a:rPr>
              <a:t>Az E-sportolók és az eziránt érdeklődők országos szintű bevonzása</a:t>
            </a:r>
            <a:endParaRPr lang="hu-HU" altLang="en-GB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100" name="Content Placeholder 99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 bwMode="auto">
          <a:xfrm>
            <a:off x="527685" y="3524885"/>
            <a:ext cx="3394075" cy="2850515"/>
          </a:xfrm>
          <a:prstGeom prst="rect">
            <a:avLst/>
          </a:prstGeom>
          <a:noFill/>
          <a:effectLst>
            <a:reflection blurRad="330200" stA="52000" endA="300" endPos="17000" dir="5400000" sy="-100000" algn="bl" rotWithShape="0"/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hu-HU" sz="4400">
                <a:solidFill>
                  <a:srgbClr val="FFFFFF"/>
                </a:solidFill>
                <a:latin typeface="Bahnschrift SemiLight" panose="020B0502040204020203" pitchFamily="34" charset="0"/>
              </a:rPr>
              <a:t>KÖSZÖNJÜK A FIGYELMET!</a:t>
            </a:r>
            <a:endParaRPr lang="en-GB" sz="440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3" name="Rectangle: Rounded Corners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altLang="en-US" sz="240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>
            <a:grpSpLocks noGrp="1" noRot="1" noChangeAspect="1" noMove="1" noResize="1" noUngrp="1"/>
          </p:cNvGrpSpPr>
          <p:nvPr/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24" name="Rectangle 23"/>
            <p:cNvSpPr/>
            <p:nvPr/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392" y="1088390"/>
            <a:ext cx="4971824" cy="4680583"/>
          </a:xfrm>
          <a:prstGeom prst="rect">
            <a:avLst/>
          </a:prstGeom>
          <a:ln>
            <a:solidFill>
              <a:srgbClr val="54545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48095" y="1444625"/>
            <a:ext cx="4575175" cy="39693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>
                <a:solidFill>
                  <a:srgbClr val="FFFFFF"/>
                </a:solidFill>
                <a:cs typeface="+mn-lt"/>
              </a:rPr>
              <a:t>Adatbázis tervezés:</a:t>
            </a:r>
            <a:endParaRPr lang="hu-HU" sz="2400">
              <a:solidFill>
                <a:srgbClr val="FFFFFF"/>
              </a:solidFill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hu-HU" sz="2400">
                <a:solidFill>
                  <a:srgbClr val="FFFFFF"/>
                </a:solidFill>
                <a:cs typeface="+mn-lt"/>
              </a:rPr>
              <a:t>Közös</a:t>
            </a:r>
            <a:endParaRPr lang="hu-HU" sz="2400">
              <a:solidFill>
                <a:srgbClr val="FFFFFF"/>
              </a:solidFill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altLang="en-GB" sz="2400">
                <a:solidFill>
                  <a:srgbClr val="FFFFFF"/>
                </a:solidFill>
                <a:cs typeface="+mn-lt"/>
              </a:rPr>
              <a:t>Backend:</a:t>
            </a:r>
            <a:endParaRPr lang="hu-HU" altLang="en-GB" sz="2400">
              <a:solidFill>
                <a:srgbClr val="FFFFFF"/>
              </a:solidFill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hu-HU" altLang="en-GB" sz="2400">
                <a:solidFill>
                  <a:srgbClr val="FFFFFF"/>
                </a:solidFill>
                <a:cs typeface="+mn-lt"/>
              </a:rPr>
              <a:t>Szabó Richárd</a:t>
            </a:r>
            <a:endParaRPr lang="hu-HU" altLang="en-GB" sz="2400">
              <a:solidFill>
                <a:srgbClr val="FFFFFF"/>
              </a:solidFill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altLang="en-GB" sz="2400">
                <a:solidFill>
                  <a:srgbClr val="FFFFFF"/>
                </a:solidFill>
                <a:cs typeface="+mn-lt"/>
              </a:rPr>
              <a:t>Frontend:</a:t>
            </a:r>
            <a:endParaRPr lang="hu-HU" altLang="en-GB" sz="2400">
              <a:solidFill>
                <a:srgbClr val="FFFFFF"/>
              </a:solidFill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hu-HU" altLang="en-GB" sz="2400">
                <a:solidFill>
                  <a:srgbClr val="FFFFFF"/>
                </a:solidFill>
                <a:cs typeface="+mn-lt"/>
              </a:rPr>
              <a:t>Szegedi Ruben</a:t>
            </a:r>
            <a:endParaRPr lang="hu-HU" altLang="en-GB" sz="2400">
              <a:solidFill>
                <a:srgbClr val="FFFFFF"/>
              </a:solidFill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hu-HU" altLang="en-GB" sz="2400">
                <a:solidFill>
                  <a:srgbClr val="FFFFFF"/>
                </a:solidFill>
                <a:cs typeface="+mn-lt"/>
              </a:rPr>
              <a:t>Kurucz László</a:t>
            </a:r>
            <a:endParaRPr lang="hu-HU" altLang="en-GB" sz="2400">
              <a:solidFill>
                <a:srgbClr val="FFFFFF"/>
              </a:solidFill>
              <a:cs typeface="+mn-lt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38200" y="1088390"/>
            <a:ext cx="4971824" cy="4680584"/>
          </a:xfrm>
          <a:solidFill>
            <a:srgbClr val="A4102C"/>
          </a:solidFill>
          <a:effectLst>
            <a:outerShdw blurRad="165100" sx="106000" sy="106000" algn="ctr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algn="ctr"/>
            <a:r>
              <a:rPr lang="hu-HU" altLang="en-GB">
                <a:solidFill>
                  <a:srgbClr val="FFFFFF"/>
                </a:solidFill>
              </a:rPr>
              <a:t>Munkamegosztás</a:t>
            </a:r>
            <a:endParaRPr lang="hu-HU" alt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077721"/>
            <a:ext cx="12192000" cy="4702558"/>
          </a:xfrm>
          <a:custGeom>
            <a:avLst/>
            <a:gdLst>
              <a:gd name="connsiteX0" fmla="*/ 0 w 12192000"/>
              <a:gd name="connsiteY0" fmla="*/ 0 h 4702558"/>
              <a:gd name="connsiteX1" fmla="*/ 2814918 w 12192000"/>
              <a:gd name="connsiteY1" fmla="*/ 0 h 4702558"/>
              <a:gd name="connsiteX2" fmla="*/ 9377083 w 12192000"/>
              <a:gd name="connsiteY2" fmla="*/ 0 h 4702558"/>
              <a:gd name="connsiteX3" fmla="*/ 12192000 w 12192000"/>
              <a:gd name="connsiteY3" fmla="*/ 0 h 4702558"/>
              <a:gd name="connsiteX4" fmla="*/ 12192000 w 12192000"/>
              <a:gd name="connsiteY4" fmla="*/ 64008 h 4702558"/>
              <a:gd name="connsiteX5" fmla="*/ 9377083 w 12192000"/>
              <a:gd name="connsiteY5" fmla="*/ 64008 h 4702558"/>
              <a:gd name="connsiteX6" fmla="*/ 9377083 w 12192000"/>
              <a:gd name="connsiteY6" fmla="*/ 4638550 h 4702558"/>
              <a:gd name="connsiteX7" fmla="*/ 12192000 w 12192000"/>
              <a:gd name="connsiteY7" fmla="*/ 4638550 h 4702558"/>
              <a:gd name="connsiteX8" fmla="*/ 12192000 w 12192000"/>
              <a:gd name="connsiteY8" fmla="*/ 4702558 h 4702558"/>
              <a:gd name="connsiteX9" fmla="*/ 9377083 w 12192000"/>
              <a:gd name="connsiteY9" fmla="*/ 4702558 h 4702558"/>
              <a:gd name="connsiteX10" fmla="*/ 2814918 w 12192000"/>
              <a:gd name="connsiteY10" fmla="*/ 4702558 h 4702558"/>
              <a:gd name="connsiteX11" fmla="*/ 0 w 12192000"/>
              <a:gd name="connsiteY11" fmla="*/ 4702558 h 4702558"/>
              <a:gd name="connsiteX12" fmla="*/ 0 w 12192000"/>
              <a:gd name="connsiteY12" fmla="*/ 4638550 h 4702558"/>
              <a:gd name="connsiteX13" fmla="*/ 2814918 w 12192000"/>
              <a:gd name="connsiteY13" fmla="*/ 4638550 h 4702558"/>
              <a:gd name="connsiteX14" fmla="*/ 2814918 w 12192000"/>
              <a:gd name="connsiteY14" fmla="*/ 64008 h 4702558"/>
              <a:gd name="connsiteX15" fmla="*/ 0 w 12192000"/>
              <a:gd name="connsiteY15" fmla="*/ 64008 h 4702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4702558">
                <a:moveTo>
                  <a:pt x="0" y="0"/>
                </a:moveTo>
                <a:lnTo>
                  <a:pt x="2814918" y="0"/>
                </a:lnTo>
                <a:lnTo>
                  <a:pt x="9377083" y="0"/>
                </a:lnTo>
                <a:lnTo>
                  <a:pt x="12192000" y="0"/>
                </a:lnTo>
                <a:lnTo>
                  <a:pt x="12192000" y="64008"/>
                </a:lnTo>
                <a:lnTo>
                  <a:pt x="9377083" y="64008"/>
                </a:lnTo>
                <a:lnTo>
                  <a:pt x="9377083" y="4638550"/>
                </a:lnTo>
                <a:lnTo>
                  <a:pt x="12192000" y="4638550"/>
                </a:lnTo>
                <a:lnTo>
                  <a:pt x="12192000" y="4702558"/>
                </a:lnTo>
                <a:lnTo>
                  <a:pt x="9377083" y="4702558"/>
                </a:lnTo>
                <a:lnTo>
                  <a:pt x="2814918" y="4702558"/>
                </a:lnTo>
                <a:lnTo>
                  <a:pt x="0" y="4702558"/>
                </a:lnTo>
                <a:lnTo>
                  <a:pt x="0" y="4638550"/>
                </a:lnTo>
                <a:lnTo>
                  <a:pt x="2814918" y="4638550"/>
                </a:lnTo>
                <a:lnTo>
                  <a:pt x="2814918" y="64008"/>
                </a:lnTo>
                <a:lnTo>
                  <a:pt x="0" y="6400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370" y="1077595"/>
            <a:ext cx="6243955" cy="11677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altLang="en-US">
                <a:solidFill>
                  <a:srgbClr val="FFFFFF"/>
                </a:solidFill>
              </a:rPr>
              <a:t>Használt technológiák</a:t>
            </a:r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331601" y="2245487"/>
            <a:ext cx="5528603" cy="3054096"/>
          </a:xfrm>
        </p:spPr>
        <p:txBody>
          <a:bodyPr anchor="ctr">
            <a:normAutofit lnSpcReduction="10000"/>
          </a:bodyPr>
          <a:lstStyle/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Adatbázis: MySQL</a:t>
            </a:r>
            <a:endParaRPr lang="hu-HU" alt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Backend: NestJS</a:t>
            </a:r>
            <a:endParaRPr lang="hu-HU" alt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742950" lvl="1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ORM: Prisma</a:t>
            </a:r>
            <a:endParaRPr lang="hu-HU" alt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Frontend: Vite+React+TS</a:t>
            </a:r>
            <a:endParaRPr lang="hu-HU" alt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Verziókezelő: Git</a:t>
            </a:r>
            <a:endParaRPr lang="hu-HU" alt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7780" y="-635"/>
            <a:ext cx="3348990" cy="6858635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75" y="2766060"/>
            <a:ext cx="3605530" cy="1325880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Adatbázisunk</a:t>
            </a:r>
            <a:endParaRPr lang="hu-HU">
              <a:solidFill>
                <a:srgbClr val="FFFFFF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529965" y="722630"/>
            <a:ext cx="4136390" cy="52247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3200">
                <a:solidFill>
                  <a:srgbClr val="FFFFFF"/>
                </a:solidFill>
                <a:latin typeface="Bahnschrift SemiLight" panose="020B0502040204020203" pitchFamily="34" charset="0"/>
              </a:rPr>
              <a:t>Amire figyeltünk:</a:t>
            </a:r>
            <a:endParaRPr lang="hu-HU" altLang="en-GB" sz="36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Mit szeretnénk tárolni?</a:t>
            </a:r>
            <a:endParaRPr lang="hu-HU" alt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Kapcsolatok</a:t>
            </a:r>
            <a:endParaRPr lang="hu-HU" alt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Normalizálás</a:t>
            </a:r>
            <a:endParaRPr lang="hu-HU" alt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Általános tervezési konvenciók követése</a:t>
            </a:r>
            <a:endParaRPr lang="hu-HU" alt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t="47027"/>
          <a:stretch>
            <a:fillRect/>
          </a:stretch>
        </p:blipFill>
        <p:spPr>
          <a:xfrm>
            <a:off x="7986395" y="721995"/>
            <a:ext cx="4001770" cy="46386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7780" y="-635"/>
            <a:ext cx="3473450" cy="6858635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2679700"/>
            <a:ext cx="3202940" cy="1412240"/>
          </a:xfrm>
        </p:spPr>
        <p:txBody>
          <a:bodyPr>
            <a:noAutofit/>
          </a:bodyPr>
          <a:lstStyle/>
          <a:p>
            <a:r>
              <a:rPr lang="hu-HU" sz="4800">
                <a:solidFill>
                  <a:srgbClr val="FFFFFF"/>
                </a:solidFill>
                <a:latin typeface="Calibri Light" panose="020F0302020204030204" charset="0"/>
                <a:cs typeface="Calibri Light" panose="020F0302020204030204" charset="0"/>
              </a:rPr>
              <a:t>Adatbázis rendszerünk</a:t>
            </a:r>
            <a:endParaRPr lang="hu-HU" sz="4800">
              <a:solidFill>
                <a:srgbClr val="FFFFFF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584575" y="576580"/>
            <a:ext cx="4521200" cy="561784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3200">
                <a:solidFill>
                  <a:srgbClr val="FFFFFF"/>
                </a:solidFill>
                <a:latin typeface="Bahnschrift SemiLight" panose="020B0502040204020203" pitchFamily="34" charset="0"/>
              </a:rPr>
              <a:t>MySQL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Előnyei: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Relációs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Gyors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Skálázhatóság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Felhasználóbarát felület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Nagy felhasználóbázis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Prisma kompatibilis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Content Placeholder 10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36330" y="1838960"/>
            <a:ext cx="3094355" cy="3094355"/>
          </a:xfrm>
          <a:prstGeom prst="rect">
            <a:avLst/>
          </a:prstGeom>
          <a:noFill/>
          <a:ln w="9525">
            <a:noFill/>
          </a:ln>
          <a:effectLst>
            <a:reflection blurRad="330200" stA="50000" endA="300" endPos="70000" dir="5400000" sy="-100000" algn="bl" rotWithShape="0"/>
          </a:effectLst>
        </p:spPr>
      </p:pic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5247005" y="373951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4" name="Arc 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V="1">
            <a:off x="5247005" y="35750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7780" y="-635"/>
            <a:ext cx="3473450" cy="6858635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" y="2722245"/>
            <a:ext cx="3226435" cy="1325880"/>
          </a:xfrm>
        </p:spPr>
        <p:txBody>
          <a:bodyPr>
            <a:noAutofit/>
          </a:bodyPr>
          <a:lstStyle/>
          <a:p>
            <a:r>
              <a:rPr lang="hu-HU" sz="4800">
                <a:solidFill>
                  <a:srgbClr val="FFFFFF"/>
                </a:solidFill>
                <a:latin typeface="Calibri Light" panose="020F0302020204030204" charset="0"/>
                <a:cs typeface="Calibri Light" panose="020F0302020204030204" charset="0"/>
              </a:rPr>
              <a:t>Backendünk</a:t>
            </a:r>
            <a:endParaRPr lang="hu-HU" sz="4800">
              <a:solidFill>
                <a:srgbClr val="FFFFFF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584575" y="528955"/>
            <a:ext cx="4521200" cy="566547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3200">
                <a:solidFill>
                  <a:srgbClr val="FFFFFF"/>
                </a:solidFill>
                <a:latin typeface="Bahnschrift SemiLight" panose="020B0502040204020203" pitchFamily="34" charset="0"/>
              </a:rPr>
              <a:t>NestJS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Előnyei: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JavaScript, TypeScript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Modularitás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Rendezett mappa- és fájlstruktúra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Skálázhatóság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Egyszerű végpont védelem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5449570" y="372046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4" name="Arc 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V="1">
            <a:off x="5449570" y="33845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dirty="0"/>
          </a:p>
        </p:txBody>
      </p:sp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Content Placeholder 103"/>
          <p:cNvPicPr>
            <a:picLocks noChangeAspect="1"/>
          </p:cNvPicPr>
          <p:nvPr>
            <p:ph idx="1"/>
          </p:nvPr>
        </p:nvPicPr>
        <p:blipFill>
          <a:blip r:embed="rId2"/>
          <a:srcRect l="4336" t="8235" r="2168" b="29804"/>
          <a:stretch>
            <a:fillRect/>
          </a:stretch>
        </p:blipFill>
        <p:spPr>
          <a:xfrm>
            <a:off x="8377555" y="2486025"/>
            <a:ext cx="3286125" cy="1504950"/>
          </a:xfrm>
          <a:prstGeom prst="rect">
            <a:avLst/>
          </a:prstGeom>
          <a:noFill/>
          <a:ln w="9525">
            <a:noFill/>
          </a:ln>
          <a:effectLst>
            <a:reflection blurRad="292100" stA="50000" endPos="50000" dir="5400000" sy="-100000" algn="bl" rotWithShape="0"/>
          </a:effectLst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80" y="4503420"/>
            <a:ext cx="4888230" cy="1574165"/>
          </a:xfrm>
        </p:spPr>
        <p:txBody>
          <a:bodyPr>
            <a:normAutofit/>
          </a:bodyPr>
          <a:lstStyle/>
          <a:p>
            <a:pPr algn="ctr"/>
            <a:r>
              <a:rPr lang="hu-HU" altLang="en-GB">
                <a:solidFill>
                  <a:schemeClr val="tx2"/>
                </a:solidFill>
              </a:rPr>
              <a:t>ORM</a:t>
            </a:r>
            <a:endParaRPr lang="hu-HU" altLang="en-GB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3745" cy="2484120"/>
          </a:xfrm>
          <a:prstGeom prst="rect">
            <a:avLst/>
          </a:prstGeom>
        </p:spPr>
      </p:pic>
      <p:grpSp>
        <p:nvGrpSpPr>
          <p:cNvPr id="31" name="Group 30"/>
          <p:cNvGrpSpPr>
            <a:grpSpLocks noGrp="1" noRot="1" noChangeAspect="1" noMove="1" noResize="1" noUngrp="1"/>
          </p:cNvGrpSpPr>
          <p:nvPr/>
        </p:nvGrpSpPr>
        <p:grpSpPr>
          <a:xfrm>
            <a:off x="-305" y="1408868"/>
            <a:ext cx="12228128" cy="1828800"/>
            <a:chOff x="-305" y="2987478"/>
            <a:chExt cx="12188952" cy="1828800"/>
          </a:xfrm>
        </p:grpSpPr>
        <p:sp>
          <p:nvSpPr>
            <p:cNvPr id="32" name="Freeform: Shape 31"/>
            <p:cNvSpPr/>
            <p:nvPr/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35" name="Freeform: Shape 34"/>
            <p:cNvSpPr/>
            <p:nvPr/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06" name="Picture 105"/>
          <p:cNvPicPr/>
          <p:nvPr/>
        </p:nvPicPr>
        <p:blipFill>
          <a:blip r:embed="rId2"/>
          <a:srcRect l="16947" t="37698" r="17981" b="16446"/>
          <a:stretch>
            <a:fillRect/>
          </a:stretch>
        </p:blipFill>
        <p:spPr>
          <a:xfrm>
            <a:off x="407035" y="2638425"/>
            <a:ext cx="4693920" cy="1735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Content Placeholder 2"/>
          <p:cNvSpPr>
            <a:spLocks noGrp="1"/>
          </p:cNvSpPr>
          <p:nvPr/>
        </p:nvSpPr>
        <p:spPr>
          <a:xfrm>
            <a:off x="5197475" y="2564765"/>
            <a:ext cx="6801485" cy="396049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Objektum Relációs Leképzés</a:t>
            </a:r>
            <a:endParaRPr lang="hu-HU" alt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Egyszerű CRUD műveletek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Relációs adatbázis és Backend alkalmazás közötti átjárhatóság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Adatbázisrendszertől függetlenség (többnyire) pl.: MongoDB, MySQL, PostgreSQL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7780" y="-635"/>
            <a:ext cx="3473450" cy="6858635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" y="2722245"/>
            <a:ext cx="3226435" cy="1325880"/>
          </a:xfrm>
        </p:spPr>
        <p:txBody>
          <a:bodyPr>
            <a:noAutofit/>
          </a:bodyPr>
          <a:lstStyle/>
          <a:p>
            <a:r>
              <a:rPr lang="hu-HU" sz="4800">
                <a:solidFill>
                  <a:srgbClr val="FFFFFF"/>
                </a:solidFill>
                <a:latin typeface="Calibri Light" panose="020F0302020204030204" charset="0"/>
                <a:cs typeface="Calibri Light" panose="020F0302020204030204" charset="0"/>
              </a:rPr>
              <a:t>ORM rendszerünk</a:t>
            </a:r>
            <a:endParaRPr lang="hu-HU" sz="4800">
              <a:solidFill>
                <a:srgbClr val="FFFFFF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584575" y="528955"/>
            <a:ext cx="4521200" cy="566547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3200">
                <a:solidFill>
                  <a:srgbClr val="FFFFFF"/>
                </a:solidFill>
                <a:latin typeface="Bahnschrift SemiLight" panose="020B0502040204020203" pitchFamily="34" charset="0"/>
              </a:rPr>
              <a:t>Prisma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Előnyei: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Adatmigráció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Adatmodellezés (schema)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Integrálhatóság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Könnyen tanulható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+1 Grafikus felület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5449570" y="372046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4" name="Arc 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V="1">
            <a:off x="5449570" y="33845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dirty="0"/>
          </a:p>
        </p:txBody>
      </p:sp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Picture 106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Picture 107"/>
          <p:cNvPicPr/>
          <p:nvPr/>
        </p:nvPicPr>
        <p:blipFill>
          <a:blip r:embed="rId3"/>
          <a:srcRect l="30330" t="32533" r="26577" b="33351"/>
          <a:stretch>
            <a:fillRect/>
          </a:stretch>
        </p:blipFill>
        <p:spPr>
          <a:xfrm>
            <a:off x="8879205" y="2774950"/>
            <a:ext cx="2934335" cy="1308100"/>
          </a:xfrm>
          <a:prstGeom prst="rect">
            <a:avLst/>
          </a:prstGeom>
          <a:noFill/>
          <a:ln w="9525">
            <a:noFill/>
          </a:ln>
          <a:effectLst>
            <a:reflection blurRad="292100" stA="52000" endA="300" endPos="50000" dir="5400000" sy="-100000" algn="bl" rotWithShape="0"/>
          </a:effectLst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47">
      <a:dk1>
        <a:srgbClr val="181C23"/>
      </a:dk1>
      <a:lt1>
        <a:srgbClr val="6C6C6C"/>
      </a:lt1>
      <a:dk2>
        <a:srgbClr val="DD163B"/>
      </a:dk2>
      <a:lt2>
        <a:srgbClr val="DD163B"/>
      </a:lt2>
      <a:accent1>
        <a:srgbClr val="C00000"/>
      </a:accent1>
      <a:accent2>
        <a:srgbClr val="DD163B"/>
      </a:accent2>
      <a:accent3>
        <a:srgbClr val="7030A0"/>
      </a:accent3>
      <a:accent4>
        <a:srgbClr val="000000"/>
      </a:accent4>
      <a:accent5>
        <a:srgbClr val="181C23"/>
      </a:accent5>
      <a:accent6>
        <a:srgbClr val="DD163B"/>
      </a:accent6>
      <a:hlink>
        <a:srgbClr val="D8D8D8"/>
      </a:hlink>
      <a:folHlink>
        <a:srgbClr val="D8D8D8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47">
      <a:dk1>
        <a:srgbClr val="181C23"/>
      </a:dk1>
      <a:lt1>
        <a:srgbClr val="6C6C6C"/>
      </a:lt1>
      <a:dk2>
        <a:srgbClr val="DD163B"/>
      </a:dk2>
      <a:lt2>
        <a:srgbClr val="DD163B"/>
      </a:lt2>
      <a:accent1>
        <a:srgbClr val="C00000"/>
      </a:accent1>
      <a:accent2>
        <a:srgbClr val="DD163B"/>
      </a:accent2>
      <a:accent3>
        <a:srgbClr val="7030A0"/>
      </a:accent3>
      <a:accent4>
        <a:srgbClr val="000000"/>
      </a:accent4>
      <a:accent5>
        <a:srgbClr val="181C23"/>
      </a:accent5>
      <a:accent6>
        <a:srgbClr val="DD163B"/>
      </a:accent6>
      <a:hlink>
        <a:srgbClr val="D8D8D8"/>
      </a:hlink>
      <a:folHlink>
        <a:srgbClr val="D8D8D8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1875</Words>
  <Application>WPS Presentation</Application>
  <PresentationFormat>Widescreen</PresentationFormat>
  <Paragraphs>136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SimSun</vt:lpstr>
      <vt:lpstr>Wingdings</vt:lpstr>
      <vt:lpstr>Bahnschrift SemiLight</vt:lpstr>
      <vt:lpstr>Wingdings</vt:lpstr>
      <vt:lpstr>Calibri Light</vt:lpstr>
      <vt:lpstr>Calibri</vt:lpstr>
      <vt:lpstr>Microsoft YaHei</vt:lpstr>
      <vt:lpstr>Arial Unicode MS</vt:lpstr>
      <vt:lpstr>Calibri</vt:lpstr>
      <vt:lpstr>Office Theme</vt:lpstr>
      <vt:lpstr>1_Office Theme</vt:lpstr>
      <vt:lpstr>E-sport portál</vt:lpstr>
      <vt:lpstr>A Projekt célja</vt:lpstr>
      <vt:lpstr>Munkamegosztás</vt:lpstr>
      <vt:lpstr>Használt technológiák</vt:lpstr>
      <vt:lpstr>Adatbázisunk</vt:lpstr>
      <vt:lpstr>Adatbázis rendszerünk</vt:lpstr>
      <vt:lpstr>Backendünk</vt:lpstr>
      <vt:lpstr>ORM</vt:lpstr>
      <vt:lpstr>ORM rendszerünk</vt:lpstr>
      <vt:lpstr>Frontendünk</vt:lpstr>
      <vt:lpstr>Frontendünk</vt:lpstr>
      <vt:lpstr>Felület jellemzői</vt:lpstr>
      <vt:lpstr>Főoldal</vt:lpstr>
      <vt:lpstr>Saját profil</vt:lpstr>
      <vt:lpstr>Versenyre jelentkezés</vt:lpstr>
      <vt:lpstr>Backend kódrészlet</vt:lpstr>
      <vt:lpstr>Frontend context kódrészlet</vt:lpstr>
      <vt:lpstr>Frontend tsx kódrészlet</vt:lpstr>
      <vt:lpstr>További terveink</vt:lpstr>
      <vt:lpstr>KÖSZÖNJÜK A FIGYELMET!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E-sport portál</dc:title>
  <dc:creator>username@sulid.hu</dc:creator>
  <cp:lastModifiedBy>Kurucz Laci</cp:lastModifiedBy>
  <cp:revision>120</cp:revision>
  <dcterms:created xsi:type="dcterms:W3CDTF">2023-05-29T20:04:00Z</dcterms:created>
  <dcterms:modified xsi:type="dcterms:W3CDTF">2023-06-11T18:51:38Z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DB4A84F0AA584FDEB32D2866E042E8C4</vt:lpwstr>
  </property>
  <property fmtid="{D5CDD505-2E9C-101B-9397-08002B2CF9AE}" pid="3" name="KSOProductBuildVer">
    <vt:lpwstr>1033-11.2.0.11537</vt:lpwstr>
  </property>
</Properties>
</file>