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704" r:id="rId3"/>
  </p:sldMasterIdLst>
  <p:sldIdLst>
    <p:sldId id="341" r:id="rId4"/>
    <p:sldId id="342" r:id="rId5"/>
    <p:sldId id="310" r:id="rId6"/>
    <p:sldId id="343" r:id="rId7"/>
    <p:sldId id="358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5" r:id="rId16"/>
    <p:sldId id="353" r:id="rId17"/>
    <p:sldId id="356" r:id="rId18"/>
    <p:sldId id="3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00"/>
    <a:srgbClr val="110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7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67" y="89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571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5341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5616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0852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9106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3911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8817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6889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55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4492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7667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2D9B-7582-4F33-ADB7-F9A6B76B1DCE}" type="datetimeFigureOut">
              <a:rPr lang="es-EC" smtClean="0"/>
              <a:t>30/6/2020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689D-FEC9-4CC5-BB4E-767A1425EF4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7854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4752DD3-7223-4212-A34A-2A2A2609E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2387551"/>
            <a:ext cx="11573197" cy="724247"/>
          </a:xfrm>
        </p:spPr>
        <p:txBody>
          <a:bodyPr/>
          <a:lstStyle/>
          <a:p>
            <a:r>
              <a:rPr lang="es-EC" sz="4800" dirty="0"/>
              <a:t>Universidad Técnica Particular de Loja</a:t>
            </a: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5235D2CA-F500-4E80-AA06-CC885929A1BA}"/>
              </a:ext>
            </a:extLst>
          </p:cNvPr>
          <p:cNvSpPr txBox="1">
            <a:spLocks/>
          </p:cNvSpPr>
          <p:nvPr/>
        </p:nvSpPr>
        <p:spPr>
          <a:xfrm>
            <a:off x="309399" y="371952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>
                <a:solidFill>
                  <a:srgbClr val="CC6600"/>
                </a:solidFill>
              </a:rPr>
              <a:t>Sistemas Basados en el Conocimiento</a:t>
            </a: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79394A84-701A-430F-BD7C-8F5487BF0016}"/>
              </a:ext>
            </a:extLst>
          </p:cNvPr>
          <p:cNvSpPr txBox="1">
            <a:spLocks/>
          </p:cNvSpPr>
          <p:nvPr/>
        </p:nvSpPr>
        <p:spPr>
          <a:xfrm>
            <a:off x="309399" y="5659223"/>
            <a:ext cx="5523230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600" dirty="0"/>
              <a:t>Por: Karen Isabel Torres</a:t>
            </a:r>
          </a:p>
        </p:txBody>
      </p:sp>
    </p:spTree>
    <p:extLst>
      <p:ext uri="{BB962C8B-B14F-4D97-AF65-F5344CB8AC3E}">
        <p14:creationId xmlns:p14="http://schemas.microsoft.com/office/powerpoint/2010/main" val="385168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5CB4A4-A33E-4F6B-BB05-6B2D39B8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89"/>
          <a:stretch/>
        </p:blipFill>
        <p:spPr>
          <a:xfrm>
            <a:off x="466115" y="1049265"/>
            <a:ext cx="5629883" cy="13342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0AE528-5B3F-4AEC-97CD-943B4489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5" y="2383548"/>
            <a:ext cx="5629883" cy="22805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A5385C-75EE-40C3-93C8-951573B4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5" y="4664120"/>
            <a:ext cx="5629883" cy="14909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D6FF2B-7138-4541-8195-BAE58FB51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830" y="3874478"/>
            <a:ext cx="5135114" cy="2280572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027625D9-EBB7-4EC4-9857-19C7B1E6C102}"/>
              </a:ext>
            </a:extLst>
          </p:cNvPr>
          <p:cNvSpPr txBox="1"/>
          <p:nvPr/>
        </p:nvSpPr>
        <p:spPr>
          <a:xfrm>
            <a:off x="7743548" y="1525265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0A507175-7C8B-4BE3-A812-6E10364CDF84}"/>
              </a:ext>
            </a:extLst>
          </p:cNvPr>
          <p:cNvSpPr txBox="1">
            <a:spLocks/>
          </p:cNvSpPr>
          <p:nvPr/>
        </p:nvSpPr>
        <p:spPr>
          <a:xfrm>
            <a:off x="8294705" y="1926524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MarinaraPizza</a:t>
            </a:r>
            <a:endParaRPr lang="es-EC" sz="3200" dirty="0"/>
          </a:p>
        </p:txBody>
      </p:sp>
      <p:pic>
        <p:nvPicPr>
          <p:cNvPr id="10" name="Picture 2" descr="Pizza Marinara – A Couple Cooks">
            <a:extLst>
              <a:ext uri="{FF2B5EF4-FFF2-40B4-BE49-F238E27FC236}">
                <a16:creationId xmlns:a16="http://schemas.microsoft.com/office/drawing/2014/main" id="{87631E07-8C5B-42C3-9634-BC10F00F8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05" y="1663703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902F2-C16E-496C-8445-13E6EFCC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47" y="3578303"/>
            <a:ext cx="5584836" cy="244963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58F7AD8-04B1-41D2-88CC-CA2448027E84}"/>
              </a:ext>
            </a:extLst>
          </p:cNvPr>
          <p:cNvSpPr txBox="1"/>
          <p:nvPr/>
        </p:nvSpPr>
        <p:spPr>
          <a:xfrm>
            <a:off x="6973177" y="1638907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2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AC4169E2-DC10-4655-B6B6-E7248A844ADC}"/>
              </a:ext>
            </a:extLst>
          </p:cNvPr>
          <p:cNvSpPr txBox="1">
            <a:spLocks/>
          </p:cNvSpPr>
          <p:nvPr/>
        </p:nvSpPr>
        <p:spPr>
          <a:xfrm>
            <a:off x="7882679" y="204520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PhiladelphiaPizza</a:t>
            </a:r>
            <a:endParaRPr lang="es-EC" sz="3200" dirty="0"/>
          </a:p>
        </p:txBody>
      </p:sp>
      <p:pic>
        <p:nvPicPr>
          <p:cNvPr id="9" name="Picture 4" descr="PHILADELPHIA Fruit Pizza | Receta | Pastel de frutas, Comida ...">
            <a:extLst>
              <a:ext uri="{FF2B5EF4-FFF2-40B4-BE49-F238E27FC236}">
                <a16:creationId xmlns:a16="http://schemas.microsoft.com/office/drawing/2014/main" id="{C8CCAEFA-CBAB-44A0-B354-E286616E0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2228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6BF1E4-4C3D-417B-A6A4-CF9B45EC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04" y="1389098"/>
            <a:ext cx="5417708" cy="18998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21581F6-4E1D-41A8-8444-3BAD99AE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04" y="3288919"/>
            <a:ext cx="5429128" cy="273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502704-701E-4632-921F-B552E626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7" y="3756813"/>
            <a:ext cx="6353175" cy="2619375"/>
          </a:xfrm>
          <a:prstGeom prst="rect">
            <a:avLst/>
          </a:prstGeom>
        </p:spPr>
      </p:pic>
      <p:pic>
        <p:nvPicPr>
          <p:cNvPr id="4" name="Picture 6" descr="Pizza 4 estaciones, receta paso a paso">
            <a:extLst>
              <a:ext uri="{FF2B5EF4-FFF2-40B4-BE49-F238E27FC236}">
                <a16:creationId xmlns:a16="http://schemas.microsoft.com/office/drawing/2014/main" id="{04BFB6AB-5E28-4A7F-A9A1-8594815C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40448"/>
            <a:ext cx="1210922" cy="11486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64719-1968-4D62-B86A-8DDA1623BCC4}"/>
              </a:ext>
            </a:extLst>
          </p:cNvPr>
          <p:cNvSpPr txBox="1"/>
          <p:nvPr/>
        </p:nvSpPr>
        <p:spPr>
          <a:xfrm>
            <a:off x="6973176" y="1714121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3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AB078C7A-3F65-4CC0-AFF0-DFAFDBAFA70F}"/>
              </a:ext>
            </a:extLst>
          </p:cNvPr>
          <p:cNvSpPr txBox="1">
            <a:spLocks/>
          </p:cNvSpPr>
          <p:nvPr/>
        </p:nvSpPr>
        <p:spPr>
          <a:xfrm>
            <a:off x="7940370" y="1863421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 </a:t>
            </a:r>
            <a:r>
              <a:rPr lang="es-EC" sz="3200" dirty="0" err="1"/>
              <a:t>FourSeasonsPizza</a:t>
            </a:r>
            <a:endParaRPr lang="es-EC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311ECC-DF97-4CC5-AB04-6FDCC9DED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7" y="893818"/>
            <a:ext cx="5317755" cy="16399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531936-24DB-40B3-B646-20E832B62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58" y="2527921"/>
            <a:ext cx="5317754" cy="38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3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CB16EB4-2CDF-4E52-8B50-4D73AE03A20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276225"/>
            <a:ext cx="11572875" cy="723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C" sz="4800" dirty="0">
                <a:solidFill>
                  <a:schemeClr val="bg1"/>
                </a:solidFill>
              </a:rPr>
              <a:t>Documentación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7170" name="Picture 2" descr="Portfolio – Idafen SP">
            <a:extLst>
              <a:ext uri="{FF2B5EF4-FFF2-40B4-BE49-F238E27FC236}">
                <a16:creationId xmlns:a16="http://schemas.microsoft.com/office/drawing/2014/main" id="{66E57E51-C63D-47E2-8180-79E29E881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112" y="60680"/>
            <a:ext cx="2095131" cy="9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8DA57A3-0307-4A7E-BA73-A6160EA9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57" y="3864117"/>
            <a:ext cx="8513686" cy="28124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03F820-BCDF-4C56-A296-B5215EDC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157" y="1088785"/>
            <a:ext cx="8513686" cy="26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1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20CDB3-9241-43DD-9FDF-3ACD051A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9" y="1429096"/>
            <a:ext cx="4161998" cy="1519129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85820E-9AB7-47E0-B09E-EBCACE15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9" y="3180717"/>
            <a:ext cx="4253669" cy="16269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5F16BA-7BEB-4D51-AF87-270D9ECBC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9" y="4855122"/>
            <a:ext cx="4253669" cy="17907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A5FD6-C925-438E-A4AF-BB8BEFAE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793" y="1429096"/>
            <a:ext cx="3216478" cy="22188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D71907-CF18-4253-B4DD-BD6268D4B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93" y="3895235"/>
            <a:ext cx="3216478" cy="23831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6095A6-E417-4A11-91D1-3E044A934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697" y="1429095"/>
            <a:ext cx="3502672" cy="3960027"/>
          </a:xfrm>
          <a:prstGeom prst="rect">
            <a:avLst/>
          </a:prstGeom>
        </p:spPr>
      </p:pic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71BC8FD6-EC46-444B-9C1E-EE0DCB7438D5}"/>
              </a:ext>
            </a:extLst>
          </p:cNvPr>
          <p:cNvSpPr txBox="1">
            <a:spLocks/>
          </p:cNvSpPr>
          <p:nvPr/>
        </p:nvSpPr>
        <p:spPr>
          <a:xfrm>
            <a:off x="819723" y="318999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 err="1"/>
              <a:t>Classes</a:t>
            </a:r>
            <a:endParaRPr lang="es-EC" sz="3200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5098D0BE-F4AA-4534-9634-B9E9F56BFE3D}"/>
              </a:ext>
            </a:extLst>
          </p:cNvPr>
          <p:cNvSpPr txBox="1">
            <a:spLocks/>
          </p:cNvSpPr>
          <p:nvPr/>
        </p:nvSpPr>
        <p:spPr>
          <a:xfrm>
            <a:off x="4630367" y="318999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 err="1">
                <a:solidFill>
                  <a:srgbClr val="FFCC00"/>
                </a:solidFill>
              </a:rPr>
              <a:t>Object</a:t>
            </a:r>
            <a:r>
              <a:rPr lang="es-EC" sz="2800" dirty="0">
                <a:solidFill>
                  <a:srgbClr val="FFCC00"/>
                </a:solidFill>
              </a:rPr>
              <a:t> </a:t>
            </a:r>
            <a:r>
              <a:rPr lang="es-EC" sz="2800" dirty="0" err="1">
                <a:solidFill>
                  <a:srgbClr val="FFCC00"/>
                </a:solidFill>
              </a:rPr>
              <a:t>properties</a:t>
            </a:r>
            <a:endParaRPr lang="es-EC" sz="2800" dirty="0">
              <a:solidFill>
                <a:srgbClr val="FFCC00"/>
              </a:solidFill>
            </a:endParaRPr>
          </a:p>
        </p:txBody>
      </p:sp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B171BC6B-D849-443D-A557-34678740497B}"/>
              </a:ext>
            </a:extLst>
          </p:cNvPr>
          <p:cNvSpPr txBox="1">
            <a:spLocks/>
          </p:cNvSpPr>
          <p:nvPr/>
        </p:nvSpPr>
        <p:spPr>
          <a:xfrm>
            <a:off x="8246383" y="318999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/>
              <a:t> Data </a:t>
            </a:r>
            <a:r>
              <a:rPr lang="es-EC" sz="2800" dirty="0" err="1"/>
              <a:t>properties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68206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084592-331E-4F8D-B6EF-9D8C1965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60" y="1155664"/>
            <a:ext cx="5244900" cy="5529263"/>
          </a:xfrm>
          <a:prstGeom prst="rect">
            <a:avLst/>
          </a:prstGeom>
        </p:spPr>
      </p:pic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EE26965A-9512-4FD8-8F77-335E66EF6191}"/>
              </a:ext>
            </a:extLst>
          </p:cNvPr>
          <p:cNvSpPr txBox="1">
            <a:spLocks/>
          </p:cNvSpPr>
          <p:nvPr/>
        </p:nvSpPr>
        <p:spPr>
          <a:xfrm>
            <a:off x="3859278" y="173073"/>
            <a:ext cx="447344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600" dirty="0">
                <a:solidFill>
                  <a:srgbClr val="FFCC00"/>
                </a:solidFill>
              </a:rPr>
              <a:t> </a:t>
            </a:r>
            <a:r>
              <a:rPr lang="es-EC" sz="3600" dirty="0" err="1">
                <a:solidFill>
                  <a:srgbClr val="FFCC00"/>
                </a:solidFill>
              </a:rPr>
              <a:t>Individuals</a:t>
            </a:r>
            <a:r>
              <a:rPr lang="es-EC" sz="3600" dirty="0">
                <a:solidFill>
                  <a:srgbClr val="FFCC00"/>
                </a:solidFill>
              </a:rPr>
              <a:t> </a:t>
            </a:r>
            <a:r>
              <a:rPr lang="es-EC" sz="3600" dirty="0" err="1">
                <a:solidFill>
                  <a:srgbClr val="FFCC00"/>
                </a:solidFill>
              </a:rPr>
              <a:t>named</a:t>
            </a:r>
            <a:endParaRPr lang="es-EC" sz="36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6BCC72-F1C7-4419-8595-2D89F586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406555"/>
            <a:ext cx="11858625" cy="491490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C16EEA9-5EBC-4E8C-A153-65005E5DE081}"/>
              </a:ext>
            </a:extLst>
          </p:cNvPr>
          <p:cNvSpPr txBox="1">
            <a:spLocks/>
          </p:cNvSpPr>
          <p:nvPr/>
        </p:nvSpPr>
        <p:spPr>
          <a:xfrm>
            <a:off x="1657361" y="403488"/>
            <a:ext cx="8877275" cy="6852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b="1" dirty="0"/>
              <a:t>Grafo resultante de la ontología usando </a:t>
            </a:r>
            <a:r>
              <a:rPr lang="es-EC" sz="2800" b="1" dirty="0" err="1"/>
              <a:t>WebOWL</a:t>
            </a:r>
            <a:endParaRPr lang="es-EC" sz="2800" b="1" dirty="0"/>
          </a:p>
        </p:txBody>
      </p:sp>
      <p:pic>
        <p:nvPicPr>
          <p:cNvPr id="11272" name="Picture 8" descr="Logo Xampp PNG transparente - StickPNG">
            <a:extLst>
              <a:ext uri="{FF2B5EF4-FFF2-40B4-BE49-F238E27FC236}">
                <a16:creationId xmlns:a16="http://schemas.microsoft.com/office/drawing/2014/main" id="{43018BC7-0575-4E19-A14E-E315079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456" y="279186"/>
            <a:ext cx="926559" cy="9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6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50739E9-5E97-47AB-99CF-1537BED1B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349552"/>
            <a:ext cx="11573197" cy="724247"/>
          </a:xfrm>
        </p:spPr>
        <p:txBody>
          <a:bodyPr/>
          <a:lstStyle/>
          <a:p>
            <a:r>
              <a:rPr lang="es-EC" sz="4800" dirty="0"/>
              <a:t>Ejecutar el Tutorial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DA52B27-BA87-4790-A791-53238F3C9C59}"/>
              </a:ext>
            </a:extLst>
          </p:cNvPr>
          <p:cNvSpPr txBox="1"/>
          <p:nvPr/>
        </p:nvSpPr>
        <p:spPr>
          <a:xfrm>
            <a:off x="1286440" y="2828835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C4A6E51-995B-41AD-A301-E1689C8EC141}"/>
              </a:ext>
            </a:extLst>
          </p:cNvPr>
          <p:cNvSpPr txBox="1">
            <a:spLocks/>
          </p:cNvSpPr>
          <p:nvPr/>
        </p:nvSpPr>
        <p:spPr>
          <a:xfrm>
            <a:off x="309401" y="107379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600" dirty="0"/>
              <a:t>Construir una Odontología OWL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4C04-236E-4E14-BCCA-7C112C74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08" y="2206398"/>
            <a:ext cx="7722734" cy="404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4666F333-DB3A-45C2-AD25-A8281549C371}"/>
              </a:ext>
            </a:extLst>
          </p:cNvPr>
          <p:cNvSpPr txBox="1">
            <a:spLocks/>
          </p:cNvSpPr>
          <p:nvPr/>
        </p:nvSpPr>
        <p:spPr>
          <a:xfrm>
            <a:off x="201222" y="4209680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URI de la Odontología</a:t>
            </a:r>
          </a:p>
        </p:txBody>
      </p:sp>
    </p:spTree>
    <p:extLst>
      <p:ext uri="{BB962C8B-B14F-4D97-AF65-F5344CB8AC3E}">
        <p14:creationId xmlns:p14="http://schemas.microsoft.com/office/powerpoint/2010/main" val="36569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147">
            <a:extLst>
              <a:ext uri="{FF2B5EF4-FFF2-40B4-BE49-F238E27FC236}">
                <a16:creationId xmlns:a16="http://schemas.microsoft.com/office/drawing/2014/main" id="{538DFB03-5E41-419D-88AC-B14A85944D4D}"/>
              </a:ext>
            </a:extLst>
          </p:cNvPr>
          <p:cNvGrpSpPr/>
          <p:nvPr/>
        </p:nvGrpSpPr>
        <p:grpSpPr>
          <a:xfrm>
            <a:off x="3931477" y="4157430"/>
            <a:ext cx="4326098" cy="1262364"/>
            <a:chOff x="6260660" y="5031712"/>
            <a:chExt cx="2448146" cy="71437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1A1E00-5AF7-4920-AE11-2A833E21B9A6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3FFFFA-81FC-4491-9E2F-75169BF90EFC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A3AAFC-D6EF-45E5-A870-7CCF06F303F3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AA8C92-34C2-42A1-92C0-BA9448A0BC73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9312543-B33D-4B24-9282-117FA00017A1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87A806D-D915-49D6-8840-7A61E8E8BF76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6784A21-B57E-40C8-8786-619AC76E46E6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77F653-632B-4947-ABC6-7BEE8017C584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0D1BB0-4462-4928-A1B2-48E1501C02CE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F458ABA-F388-49FF-B97D-5667D9C94C1F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6E06F9-A1A7-46B4-8FA8-61C4EEB54E95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24B7D27-C535-47C9-953C-3D306D9E237F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51B7BF0-ECAC-43C8-A83D-07648287C159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5A1581-076E-499B-B737-71EE73BB1AD4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2C5F9CF-66C1-4FC2-81EE-205630D6B254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EBFE16-D4D3-4DB6-93BE-2F9F4DF88569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821A09-E54F-42C3-A1CC-9EC3EA8A76CE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7F6469-8AEF-4CED-ABE0-94BC55239C05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3ED664-B08E-4734-8E49-F22C65684124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DB42DEA-FA1B-4135-BB95-6E3329E9D6AF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49368B-1CB3-4F4B-B7E4-902A8FB34F71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2222C29-905A-40C0-A020-044E056AB8C6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595803C-1841-4F1A-B0F1-C8D54EFD1991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878D659-4EAB-48D2-98C5-BBF9DD6EC745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" name="Elbow Connector 31">
            <a:extLst>
              <a:ext uri="{FF2B5EF4-FFF2-40B4-BE49-F238E27FC236}">
                <a16:creationId xmlns:a16="http://schemas.microsoft.com/office/drawing/2014/main" id="{1AB2910B-7146-4D74-B250-4249973AAE96}"/>
              </a:ext>
            </a:extLst>
          </p:cNvPr>
          <p:cNvCxnSpPr>
            <a:cxnSpLocks/>
          </p:cNvCxnSpPr>
          <p:nvPr/>
        </p:nvCxnSpPr>
        <p:spPr>
          <a:xfrm flipH="1" flipV="1">
            <a:off x="4621431" y="2970057"/>
            <a:ext cx="611933" cy="1502122"/>
          </a:xfrm>
          <a:prstGeom prst="bentConnector4">
            <a:avLst>
              <a:gd name="adj1" fmla="val 1624"/>
              <a:gd name="adj2" fmla="val 57086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CD710F-25AE-457B-9127-6DE1D029DCCC}"/>
              </a:ext>
            </a:extLst>
          </p:cNvPr>
          <p:cNvSpPr txBox="1"/>
          <p:nvPr/>
        </p:nvSpPr>
        <p:spPr>
          <a:xfrm>
            <a:off x="3983417" y="2169217"/>
            <a:ext cx="1185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cs typeface="Calibri" pitchFamily="34" charset="0"/>
              </a:rPr>
              <a:t>PizzaTopping</a:t>
            </a:r>
            <a:endParaRPr lang="en-US" altLang="ko-KR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3CAFB930-0530-4AD6-B814-5F64E5364528}"/>
              </a:ext>
            </a:extLst>
          </p:cNvPr>
          <p:cNvSpPr/>
          <p:nvPr/>
        </p:nvSpPr>
        <p:spPr>
          <a:xfrm>
            <a:off x="3969363" y="1690879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06B450-5C1B-4C80-9F89-91FE8564C90C}"/>
              </a:ext>
            </a:extLst>
          </p:cNvPr>
          <p:cNvSpPr txBox="1"/>
          <p:nvPr/>
        </p:nvSpPr>
        <p:spPr>
          <a:xfrm>
            <a:off x="5617094" y="1483651"/>
            <a:ext cx="10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Pizza</a:t>
            </a:r>
            <a:endParaRPr lang="en-US" altLang="ko-KR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94E275B9-EA08-48DE-85B8-87981604DF45}"/>
              </a:ext>
            </a:extLst>
          </p:cNvPr>
          <p:cNvSpPr/>
          <p:nvPr/>
        </p:nvSpPr>
        <p:spPr>
          <a:xfrm>
            <a:off x="5512038" y="1001909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" name="Elbow Connector 31">
            <a:extLst>
              <a:ext uri="{FF2B5EF4-FFF2-40B4-BE49-F238E27FC236}">
                <a16:creationId xmlns:a16="http://schemas.microsoft.com/office/drawing/2014/main" id="{ECFAABC4-AC17-4DE3-B4EA-A8AA476A75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0329" y="3733863"/>
            <a:ext cx="2251722" cy="624371"/>
          </a:xfrm>
          <a:prstGeom prst="bentConnector3">
            <a:avLst>
              <a:gd name="adj1" fmla="val 68539"/>
            </a:avLst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3E8FE95-0302-4EAA-AD89-9377B1F23598}"/>
              </a:ext>
            </a:extLst>
          </p:cNvPr>
          <p:cNvSpPr txBox="1"/>
          <p:nvPr/>
        </p:nvSpPr>
        <p:spPr>
          <a:xfrm>
            <a:off x="7076076" y="2154885"/>
            <a:ext cx="10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BasePizza</a:t>
            </a:r>
            <a:endParaRPr lang="en-US" altLang="ko-KR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:a16="http://schemas.microsoft.com/office/drawing/2014/main" id="{5875C60A-5EF5-4319-B779-49B48C7EC49C}"/>
              </a:ext>
            </a:extLst>
          </p:cNvPr>
          <p:cNvSpPr/>
          <p:nvPr/>
        </p:nvSpPr>
        <p:spPr>
          <a:xfrm>
            <a:off x="6941283" y="1681641"/>
            <a:ext cx="1281353" cy="1281353"/>
          </a:xfrm>
          <a:prstGeom prst="donut">
            <a:avLst>
              <a:gd name="adj" fmla="val 94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273A4F-BC78-494F-9635-3B5A24A9CF65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152715" y="2283262"/>
            <a:ext cx="0" cy="22307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C07F2DED-190B-40E3-AA03-C7585601CD1D}"/>
              </a:ext>
            </a:extLst>
          </p:cNvPr>
          <p:cNvSpPr txBox="1"/>
          <p:nvPr/>
        </p:nvSpPr>
        <p:spPr>
          <a:xfrm>
            <a:off x="810987" y="158656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2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80FEC4A-87F7-42FD-8458-C37C1DCD3CA9}"/>
              </a:ext>
            </a:extLst>
          </p:cNvPr>
          <p:cNvSpPr txBox="1">
            <a:spLocks/>
          </p:cNvSpPr>
          <p:nvPr/>
        </p:nvSpPr>
        <p:spPr>
          <a:xfrm>
            <a:off x="-274231" y="2523690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Crear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5F6BF3-63C7-4310-9001-D0E68F7F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71" y="10684"/>
            <a:ext cx="5825218" cy="39709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ED5C67-6762-407C-9AB0-4EF7D99C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457" y="10684"/>
            <a:ext cx="2985977" cy="6858000"/>
          </a:xfrm>
          <a:prstGeom prst="rect">
            <a:avLst/>
          </a:prstGeom>
        </p:spPr>
      </p:pic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082F37E1-474F-4F2D-A560-1AA814DFC878}"/>
              </a:ext>
            </a:extLst>
          </p:cNvPr>
          <p:cNvSpPr txBox="1">
            <a:spLocks/>
          </p:cNvSpPr>
          <p:nvPr/>
        </p:nvSpPr>
        <p:spPr>
          <a:xfrm>
            <a:off x="781051" y="4290388"/>
            <a:ext cx="7448550" cy="24030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>
                <a:solidFill>
                  <a:srgbClr val="FFCC00"/>
                </a:solidFill>
              </a:rPr>
              <a:t>Country: </a:t>
            </a:r>
            <a:r>
              <a:rPr lang="es-EC" sz="2000" dirty="0"/>
              <a:t>país de origen de la pizza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>
                <a:solidFill>
                  <a:srgbClr val="FFCC00"/>
                </a:solidFill>
              </a:rPr>
              <a:t>Pizza: </a:t>
            </a:r>
            <a:r>
              <a:rPr lang="es-EC" sz="2000" dirty="0"/>
              <a:t>representa la pizza</a:t>
            </a:r>
          </a:p>
          <a:p>
            <a:pPr marL="1143000" lvl="1" indent="-457200" algn="just"/>
            <a:r>
              <a:rPr lang="es-EC" sz="2000" b="1" dirty="0" err="1">
                <a:solidFill>
                  <a:srgbClr val="FFCC00"/>
                </a:solidFill>
                <a:latin typeface="+mj-lt"/>
                <a:cs typeface="Arial" pitchFamily="34" charset="0"/>
              </a:rPr>
              <a:t>NamedPizza</a:t>
            </a:r>
            <a:r>
              <a:rPr lang="es-EC" sz="2000" b="1" dirty="0">
                <a:solidFill>
                  <a:srgbClr val="FFCC00"/>
                </a:solidFill>
                <a:latin typeface="+mj-lt"/>
                <a:cs typeface="Arial" pitchFamily="34" charset="0"/>
              </a:rPr>
              <a:t>: </a:t>
            </a:r>
            <a:r>
              <a:rPr lang="es-EC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clases de pizas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PizzaBase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la base de la pizza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PizzaTopping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adicionales de la pizza</a:t>
            </a:r>
          </a:p>
        </p:txBody>
      </p:sp>
    </p:spTree>
    <p:extLst>
      <p:ext uri="{BB962C8B-B14F-4D97-AF65-F5344CB8AC3E}">
        <p14:creationId xmlns:p14="http://schemas.microsoft.com/office/powerpoint/2010/main" val="226914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59DD00-0D2D-46B5-A136-B7811B79E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45"/>
          <a:stretch/>
        </p:blipFill>
        <p:spPr>
          <a:xfrm>
            <a:off x="225879" y="388472"/>
            <a:ext cx="7709806" cy="608105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D144F9-5999-498F-8BAA-0F421B2A3E99}"/>
              </a:ext>
            </a:extLst>
          </p:cNvPr>
          <p:cNvSpPr/>
          <p:nvPr/>
        </p:nvSpPr>
        <p:spPr>
          <a:xfrm>
            <a:off x="277586" y="1224644"/>
            <a:ext cx="7135585" cy="2057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1190ED6-8BEB-4987-91D6-AA5716B1E79A}"/>
              </a:ext>
            </a:extLst>
          </p:cNvPr>
          <p:cNvSpPr txBox="1">
            <a:spLocks/>
          </p:cNvSpPr>
          <p:nvPr/>
        </p:nvSpPr>
        <p:spPr>
          <a:xfrm>
            <a:off x="8212428" y="152909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/>
              <a:t>Crear restricciones</a:t>
            </a:r>
          </a:p>
        </p:txBody>
      </p:sp>
    </p:spTree>
    <p:extLst>
      <p:ext uri="{BB962C8B-B14F-4D97-AF65-F5344CB8AC3E}">
        <p14:creationId xmlns:p14="http://schemas.microsoft.com/office/powerpoint/2010/main" val="2940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21C6B035-0CBE-4A47-9234-9E65FD02104C}"/>
              </a:ext>
            </a:extLst>
          </p:cNvPr>
          <p:cNvSpPr txBox="1"/>
          <p:nvPr/>
        </p:nvSpPr>
        <p:spPr>
          <a:xfrm>
            <a:off x="1076843" y="87467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3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AECE2EE3-2BDB-4801-AEC4-BB0FB657AE0F}"/>
              </a:ext>
            </a:extLst>
          </p:cNvPr>
          <p:cNvSpPr txBox="1">
            <a:spLocks/>
          </p:cNvSpPr>
          <p:nvPr/>
        </p:nvSpPr>
        <p:spPr>
          <a:xfrm>
            <a:off x="2017470" y="46771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Object</a:t>
            </a:r>
            <a:r>
              <a:rPr lang="es-EC" sz="3200" dirty="0"/>
              <a:t> </a:t>
            </a:r>
            <a:r>
              <a:rPr lang="es-EC" sz="3200" dirty="0" err="1"/>
              <a:t>properties</a:t>
            </a:r>
            <a:endParaRPr lang="es-EC" sz="3200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94E89D6-1C8E-408B-8A9A-E0035306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4" y="3471666"/>
            <a:ext cx="4903558" cy="3184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A1AB2C-C4EF-4001-B16C-857CF2A9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770" y="2022414"/>
            <a:ext cx="5786076" cy="4633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6FD947-EA9D-4AC3-9E50-CE85C7B86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70" y="693430"/>
            <a:ext cx="5799744" cy="893138"/>
          </a:xfrm>
          <a:prstGeom prst="rect">
            <a:avLst/>
          </a:prstGeom>
        </p:spPr>
      </p:pic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C5B804E7-CB84-4310-A2F7-B09E040F6D54}"/>
              </a:ext>
            </a:extLst>
          </p:cNvPr>
          <p:cNvSpPr txBox="1">
            <a:spLocks/>
          </p:cNvSpPr>
          <p:nvPr/>
        </p:nvSpPr>
        <p:spPr>
          <a:xfrm>
            <a:off x="166313" y="2039564"/>
            <a:ext cx="5583239" cy="120032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/>
              <a:t>Como se muestra en la ilustración se creo el inverso de </a:t>
            </a:r>
            <a:r>
              <a:rPr lang="es-EC" sz="1800" dirty="0" err="1"/>
              <a:t>hasIngredient</a:t>
            </a:r>
            <a:r>
              <a:rPr lang="es-EC" sz="1800" dirty="0"/>
              <a:t> que sería </a:t>
            </a:r>
            <a:r>
              <a:rPr lang="es-EC" sz="1800" dirty="0" err="1"/>
              <a:t>isIngredientOf</a:t>
            </a:r>
            <a:r>
              <a:rPr lang="es-EC" sz="1800" dirty="0"/>
              <a:t>,</a:t>
            </a:r>
            <a:r>
              <a:rPr lang="es-EC" sz="3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/>
              <a:t>Además se especifica los dominios y rangos de cada uno de los </a:t>
            </a:r>
            <a:r>
              <a:rPr lang="es-EC" sz="1800" dirty="0" err="1"/>
              <a:t>object</a:t>
            </a:r>
            <a:r>
              <a:rPr lang="es-EC" sz="1800" dirty="0"/>
              <a:t> </a:t>
            </a:r>
            <a:r>
              <a:rPr lang="es-EC" sz="1800" dirty="0" err="1"/>
              <a:t>properties</a:t>
            </a:r>
            <a:endParaRPr lang="es-EC" sz="1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DBBF2-7F89-457B-9EA1-44DA781D7D2D}"/>
              </a:ext>
            </a:extLst>
          </p:cNvPr>
          <p:cNvSpPr/>
          <p:nvPr/>
        </p:nvSpPr>
        <p:spPr>
          <a:xfrm>
            <a:off x="5899770" y="3429000"/>
            <a:ext cx="4063319" cy="6808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76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7F4D03A3-2682-42A3-BE2D-8CA3C4083AA5}"/>
              </a:ext>
            </a:extLst>
          </p:cNvPr>
          <p:cNvSpPr txBox="1"/>
          <p:nvPr/>
        </p:nvSpPr>
        <p:spPr>
          <a:xfrm>
            <a:off x="5330225" y="4676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4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7A5F45C1-01C3-41A6-83F0-F72E94E1BC96}"/>
              </a:ext>
            </a:extLst>
          </p:cNvPr>
          <p:cNvSpPr txBox="1">
            <a:spLocks/>
          </p:cNvSpPr>
          <p:nvPr/>
        </p:nvSpPr>
        <p:spPr>
          <a:xfrm>
            <a:off x="318640" y="2343724"/>
            <a:ext cx="1116034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En esta parte se describen relaciones entre un individuo y los valores de datos.</a:t>
            </a:r>
          </a:p>
          <a:p>
            <a:r>
              <a:rPr lang="es-EC" sz="2000" b="1" dirty="0" err="1">
                <a:solidFill>
                  <a:srgbClr val="CC6600"/>
                </a:solidFill>
              </a:rPr>
              <a:t>hasCookingTime</a:t>
            </a:r>
            <a:r>
              <a:rPr lang="es-EC" sz="2000" dirty="0"/>
              <a:t> y </a:t>
            </a:r>
            <a:r>
              <a:rPr lang="es-EC" sz="2000" b="1" dirty="0" err="1">
                <a:solidFill>
                  <a:srgbClr val="CC6600"/>
                </a:solidFill>
              </a:rPr>
              <a:t>hasToBake</a:t>
            </a:r>
            <a:r>
              <a:rPr lang="es-EC" sz="2000" dirty="0"/>
              <a:t> son creadas para los ejemplos que a continuación se detalla,.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063541-23BA-4225-B9C5-5DFB7036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1" y="3429000"/>
            <a:ext cx="6710364" cy="2590270"/>
          </a:xfrm>
          <a:prstGeom prst="rect">
            <a:avLst/>
          </a:prstGeom>
        </p:spPr>
      </p:pic>
      <p:sp>
        <p:nvSpPr>
          <p:cNvPr id="19" name="Marcador de texto 1">
            <a:extLst>
              <a:ext uri="{FF2B5EF4-FFF2-40B4-BE49-F238E27FC236}">
                <a16:creationId xmlns:a16="http://schemas.microsoft.com/office/drawing/2014/main" id="{0A31191B-E2FB-412E-91EE-D77C997FCFAB}"/>
              </a:ext>
            </a:extLst>
          </p:cNvPr>
          <p:cNvSpPr txBox="1">
            <a:spLocks/>
          </p:cNvSpPr>
          <p:nvPr/>
        </p:nvSpPr>
        <p:spPr>
          <a:xfrm>
            <a:off x="7165523" y="3616213"/>
            <a:ext cx="4581062" cy="24030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hasToBake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grado del horno para poner la pizza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hasCookingTime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tiempo que se tiene la pizza en el horno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b="1" dirty="0" err="1">
                <a:solidFill>
                  <a:srgbClr val="FFCC00"/>
                </a:solidFill>
              </a:rPr>
              <a:t>hasCalorificContentValue</a:t>
            </a:r>
            <a:r>
              <a:rPr lang="es-EC" sz="2000" b="1" dirty="0">
                <a:solidFill>
                  <a:srgbClr val="FFCC00"/>
                </a:solidFill>
              </a:rPr>
              <a:t>: </a:t>
            </a:r>
            <a:r>
              <a:rPr lang="es-EC" sz="2000" dirty="0"/>
              <a:t>cantidad de calorías que tiene la pizza</a:t>
            </a:r>
          </a:p>
        </p:txBody>
      </p:sp>
      <p:sp>
        <p:nvSpPr>
          <p:cNvPr id="21" name="Marcador de texto 1">
            <a:extLst>
              <a:ext uri="{FF2B5EF4-FFF2-40B4-BE49-F238E27FC236}">
                <a16:creationId xmlns:a16="http://schemas.microsoft.com/office/drawing/2014/main" id="{F1DBA331-A213-413D-B3B7-D6894ABB20B4}"/>
              </a:ext>
            </a:extLst>
          </p:cNvPr>
          <p:cNvSpPr txBox="1">
            <a:spLocks/>
          </p:cNvSpPr>
          <p:nvPr/>
        </p:nvSpPr>
        <p:spPr>
          <a:xfrm>
            <a:off x="4397406" y="1195244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Data </a:t>
            </a:r>
            <a:r>
              <a:rPr lang="es-EC" sz="3200" dirty="0" err="1"/>
              <a:t>properties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9368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8DE9BF-E349-4AC5-8D70-778291E8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3175109"/>
            <a:ext cx="3701986" cy="3062406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04E31FD-2C13-44BC-ACDA-9F61CFF45C81}"/>
              </a:ext>
            </a:extLst>
          </p:cNvPr>
          <p:cNvSpPr txBox="1"/>
          <p:nvPr/>
        </p:nvSpPr>
        <p:spPr>
          <a:xfrm>
            <a:off x="5110581" y="494186"/>
            <a:ext cx="153144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5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65369D79-F80D-4845-B6D3-CAED0EC3F4A6}"/>
              </a:ext>
            </a:extLst>
          </p:cNvPr>
          <p:cNvSpPr txBox="1">
            <a:spLocks/>
          </p:cNvSpPr>
          <p:nvPr/>
        </p:nvSpPr>
        <p:spPr>
          <a:xfrm>
            <a:off x="4025515" y="1420959"/>
            <a:ext cx="3701723" cy="8078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Individuals</a:t>
            </a:r>
            <a:endParaRPr lang="es-EC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A55939-4B7E-4894-B79A-60B41DB2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5" y="3175109"/>
            <a:ext cx="7719572" cy="3062405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CF15B3A0-589A-4E3B-A198-54285071FA68}"/>
              </a:ext>
            </a:extLst>
          </p:cNvPr>
          <p:cNvSpPr txBox="1">
            <a:spLocks/>
          </p:cNvSpPr>
          <p:nvPr/>
        </p:nvSpPr>
        <p:spPr>
          <a:xfrm>
            <a:off x="470807" y="2292987"/>
            <a:ext cx="112503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/>
              <a:t>Se creo un data </a:t>
            </a:r>
            <a:r>
              <a:rPr lang="es-EC" sz="1800" dirty="0" err="1"/>
              <a:t>property</a:t>
            </a:r>
            <a:r>
              <a:rPr lang="es-EC" sz="1800" dirty="0"/>
              <a:t> </a:t>
            </a:r>
            <a:r>
              <a:rPr lang="es-EC" sz="1800" dirty="0" err="1"/>
              <a:t>assertions</a:t>
            </a:r>
            <a:r>
              <a:rPr lang="es-EC" sz="1800" dirty="0"/>
              <a:t> para poner un valor de las calorías que tiene </a:t>
            </a:r>
            <a:r>
              <a:rPr lang="es-EC" sz="1800" dirty="0" err="1"/>
              <a:t>Margherita</a:t>
            </a:r>
            <a:r>
              <a:rPr lang="es-EC" sz="1800" dirty="0"/>
              <a:t> Pizza</a:t>
            </a:r>
          </a:p>
        </p:txBody>
      </p:sp>
    </p:spTree>
    <p:extLst>
      <p:ext uri="{BB962C8B-B14F-4D97-AF65-F5344CB8AC3E}">
        <p14:creationId xmlns:p14="http://schemas.microsoft.com/office/powerpoint/2010/main" val="317569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D0B3B813-BECE-425C-A825-6DD799320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/>
          <a:lstStyle/>
          <a:p>
            <a:r>
              <a:rPr lang="es-EC" sz="4800" dirty="0"/>
              <a:t>Crear pizzas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60D8F8-E4C4-4E95-A64F-C92CDDE9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51" y="1286227"/>
            <a:ext cx="4614863" cy="5232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FBCA9-5D25-4A1C-BF56-FC6F2E393A4F}"/>
              </a:ext>
            </a:extLst>
          </p:cNvPr>
          <p:cNvSpPr txBox="1"/>
          <p:nvPr/>
        </p:nvSpPr>
        <p:spPr>
          <a:xfrm>
            <a:off x="1611231" y="106362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CB1F5D2A-ED16-46E5-BC38-F2C0E9648861}"/>
              </a:ext>
            </a:extLst>
          </p:cNvPr>
          <p:cNvSpPr txBox="1">
            <a:spLocks/>
          </p:cNvSpPr>
          <p:nvPr/>
        </p:nvSpPr>
        <p:spPr>
          <a:xfrm>
            <a:off x="2162388" y="1464885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MarinaraPizza</a:t>
            </a:r>
            <a:endParaRPr lang="es-EC" sz="3200" dirty="0"/>
          </a:p>
        </p:txBody>
      </p:sp>
      <p:pic>
        <p:nvPicPr>
          <p:cNvPr id="2050" name="Picture 2" descr="Pizza Marinara – A Couple Cooks">
            <a:extLst>
              <a:ext uri="{FF2B5EF4-FFF2-40B4-BE49-F238E27FC236}">
                <a16:creationId xmlns:a16="http://schemas.microsoft.com/office/drawing/2014/main" id="{89E50685-96ED-476E-A02A-B9D5A159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88" y="1202064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431ADD4B-ED6A-4D4D-906B-7D33BA191B15}"/>
              </a:ext>
            </a:extLst>
          </p:cNvPr>
          <p:cNvSpPr txBox="1"/>
          <p:nvPr/>
        </p:nvSpPr>
        <p:spPr>
          <a:xfrm>
            <a:off x="1611231" y="298316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2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5BEE3CCC-BF1B-4D5C-89D9-6BA83BD4DE5C}"/>
              </a:ext>
            </a:extLst>
          </p:cNvPr>
          <p:cNvSpPr txBox="1">
            <a:spLocks/>
          </p:cNvSpPr>
          <p:nvPr/>
        </p:nvSpPr>
        <p:spPr>
          <a:xfrm>
            <a:off x="2520733" y="3389462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 err="1"/>
              <a:t>PhiladelphiaPizza</a:t>
            </a:r>
            <a:endParaRPr lang="es-EC" sz="3200" dirty="0"/>
          </a:p>
        </p:txBody>
      </p:sp>
      <p:pic>
        <p:nvPicPr>
          <p:cNvPr id="2052" name="Picture 4" descr="PHILADELPHIA Fruit Pizza | Receta | Pastel de frutas, Comida ...">
            <a:extLst>
              <a:ext uri="{FF2B5EF4-FFF2-40B4-BE49-F238E27FC236}">
                <a16:creationId xmlns:a16="http://schemas.microsoft.com/office/drawing/2014/main" id="{0D4199E6-73AF-4E3B-BEA3-D723220E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4" y="3136483"/>
            <a:ext cx="1210922" cy="1210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zza 4 estaciones, receta paso a paso">
            <a:extLst>
              <a:ext uri="{FF2B5EF4-FFF2-40B4-BE49-F238E27FC236}">
                <a16:creationId xmlns:a16="http://schemas.microsoft.com/office/drawing/2014/main" id="{8B35156F-5072-4DFA-B78F-D869C267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4" y="5220043"/>
            <a:ext cx="1210922" cy="11486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515A57A6-0BD1-4960-A62D-74E5FE3FAE32}"/>
              </a:ext>
            </a:extLst>
          </p:cNvPr>
          <p:cNvSpPr txBox="1"/>
          <p:nvPr/>
        </p:nvSpPr>
        <p:spPr>
          <a:xfrm>
            <a:off x="1611231" y="499371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3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4" name="Marcador de texto 1">
            <a:extLst>
              <a:ext uri="{FF2B5EF4-FFF2-40B4-BE49-F238E27FC236}">
                <a16:creationId xmlns:a16="http://schemas.microsoft.com/office/drawing/2014/main" id="{410F1247-7D93-4B52-B0D5-56C8D22B7973}"/>
              </a:ext>
            </a:extLst>
          </p:cNvPr>
          <p:cNvSpPr txBox="1">
            <a:spLocks/>
          </p:cNvSpPr>
          <p:nvPr/>
        </p:nvSpPr>
        <p:spPr>
          <a:xfrm>
            <a:off x="2578425" y="5143016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 </a:t>
            </a:r>
            <a:r>
              <a:rPr lang="es-EC" sz="3200" dirty="0" err="1"/>
              <a:t>FourSeasonsPizza</a:t>
            </a:r>
            <a:endParaRPr lang="es-EC" sz="3200" dirty="0"/>
          </a:p>
        </p:txBody>
      </p:sp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9E3C5135-8046-4476-87DA-DE64E90B8378}"/>
              </a:ext>
            </a:extLst>
          </p:cNvPr>
          <p:cNvSpPr txBox="1">
            <a:spLocks/>
          </p:cNvSpPr>
          <p:nvPr/>
        </p:nvSpPr>
        <p:spPr>
          <a:xfrm>
            <a:off x="1696451" y="2150164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No tiene queso</a:t>
            </a:r>
          </a:p>
        </p:txBody>
      </p:sp>
      <p:sp>
        <p:nvSpPr>
          <p:cNvPr id="16" name="Marcador de texto 1">
            <a:extLst>
              <a:ext uri="{FF2B5EF4-FFF2-40B4-BE49-F238E27FC236}">
                <a16:creationId xmlns:a16="http://schemas.microsoft.com/office/drawing/2014/main" id="{B0E957F6-5F1A-4599-A906-221706DC611B}"/>
              </a:ext>
            </a:extLst>
          </p:cNvPr>
          <p:cNvSpPr txBox="1">
            <a:spLocks/>
          </p:cNvSpPr>
          <p:nvPr/>
        </p:nvSpPr>
        <p:spPr>
          <a:xfrm>
            <a:off x="1727672" y="4232207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Pizza de frutas </a:t>
            </a:r>
          </a:p>
        </p:txBody>
      </p: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8744DD62-3E89-4D7E-A241-B418925B3568}"/>
              </a:ext>
            </a:extLst>
          </p:cNvPr>
          <p:cNvSpPr txBox="1">
            <a:spLocks/>
          </p:cNvSpPr>
          <p:nvPr/>
        </p:nvSpPr>
        <p:spPr>
          <a:xfrm>
            <a:off x="1727672" y="6025703"/>
            <a:ext cx="370198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Tiene anchoas</a:t>
            </a:r>
          </a:p>
        </p:txBody>
      </p:sp>
    </p:spTree>
    <p:extLst>
      <p:ext uri="{BB962C8B-B14F-4D97-AF65-F5344CB8AC3E}">
        <p14:creationId xmlns:p14="http://schemas.microsoft.com/office/powerpoint/2010/main" val="323875922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220</Words>
  <Application>Microsoft Office PowerPoint</Application>
  <PresentationFormat>Panorámica</PresentationFormat>
  <Paragraphs>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Contents Slide Master</vt:lpstr>
      <vt:lpstr>Section Break Slide Master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ELIZABETH TORRES ZHAPA</dc:creator>
  <cp:lastModifiedBy>KAREN ELIZABETH TORRES ZHAPA</cp:lastModifiedBy>
  <cp:revision>12</cp:revision>
  <dcterms:created xsi:type="dcterms:W3CDTF">2020-06-30T21:54:48Z</dcterms:created>
  <dcterms:modified xsi:type="dcterms:W3CDTF">2020-07-01T02:13:20Z</dcterms:modified>
</cp:coreProperties>
</file>