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87174" autoAdjust="0"/>
  </p:normalViewPr>
  <p:slideViewPr>
    <p:cSldViewPr showGuides="1" snapToGrid="0">
      <p:cViewPr varScale="1">
        <p:scale>
          <a:sx n="57" d="100"/>
          <a:sy n="57" d="100"/>
        </p:scale>
        <p:origin x="948" y="32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0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CC9070D9-27F5-4774-9152-2A1D84EB081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048731" name="Espace réservé de l'image des diapositives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32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48733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4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32AF9C5A-A8DE-4C00-A861-4732317C1BC1}" type="slidenum">
              <a:rPr lang="en-US" smtClean="0"/>
              <a:t>‹N°›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Diapositive de titr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635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dirty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8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ah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0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65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  <p:sp>
        <p:nvSpPr>
          <p:cNvPr id="1048656" name="TextBox 13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7" name="TextBox 14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b="0" sz="4800"/>
            </a:lvl1pPr>
          </a:lstStyle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69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486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4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64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  <p:sp>
        <p:nvSpPr>
          <p:cNvPr id="1048647" name="TextBox 16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8" name="TextBox 17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b="0" sz="4800"/>
            </a:lvl1pPr>
          </a:lstStyle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7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487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4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re et texte vertical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66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 lang="en-US"/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Titre vertical et text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anchor="ctr" vert="eaVert"/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7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 lang="en-US"/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re et contenu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Titre de sec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5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eux contenus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70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 lang="en-US"/>
          </a:p>
        </p:txBody>
      </p:sp>
      <p:sp>
        <p:nvSpPr>
          <p:cNvPr id="104870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 lang="en-US"/>
          </a:p>
        </p:txBody>
      </p:sp>
      <p:sp>
        <p:nvSpPr>
          <p:cNvPr id="10487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ais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48679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 lang="en-US"/>
          </a:p>
        </p:txBody>
      </p:sp>
      <p:sp>
        <p:nvSpPr>
          <p:cNvPr id="104868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48681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 lang="en-US"/>
          </a:p>
        </p:txBody>
      </p:sp>
      <p:sp>
        <p:nvSpPr>
          <p:cNvPr id="104868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68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4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re seul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4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Vid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68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u avec légende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b="0" sz="2000"/>
            </a:lvl1pPr>
          </a:lstStyle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717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 lang="en-US"/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Image avec légende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65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dirty="0" lang="en-US"/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3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/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fr-FR"/>
              <a:t>Modifiez le style du titre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2/22/2024</a:t>
            </a:fld>
            <a:endParaRPr dirty="0"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dirty="0" lang="en-US"/>
              <a:t>‹N°›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795736" y="0"/>
            <a:ext cx="7396264" cy="6858000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13" name="Rectangle 2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" y="0"/>
            <a:ext cx="121920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4" name="Rectangle 2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4550424"/>
            <a:ext cx="12192000" cy="2307576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5" name="Titre 1"/>
          <p:cNvSpPr>
            <a:spLocks noGrp="1"/>
          </p:cNvSpPr>
          <p:nvPr>
            <p:ph type="title"/>
          </p:nvPr>
        </p:nvSpPr>
        <p:spPr>
          <a:xfrm>
            <a:off x="1584337" y="4778011"/>
            <a:ext cx="9830423" cy="1852401"/>
          </a:xfrm>
        </p:spPr>
        <p:txBody>
          <a:bodyPr>
            <a:normAutofit fontScale="90000"/>
          </a:bodyPr>
          <a:p>
            <a:pPr>
              <a:lnSpc>
                <a:spcPct val="90000"/>
              </a:lnSpc>
            </a:pPr>
            <a:r>
              <a:rPr dirty="0" sz="2300" lang="fr-FR">
                <a:solidFill>
                  <a:schemeClr val="bg1"/>
                </a:solidFill>
              </a:rPr>
              <a:t>Réalisé </a:t>
            </a:r>
            <a:r>
              <a:rPr dirty="0" sz="2300" lang="fr-FR" smtClean="0">
                <a:solidFill>
                  <a:schemeClr val="bg1"/>
                </a:solidFill>
              </a:rPr>
              <a:t>par:                                                                        </a:t>
            </a:r>
            <a:r>
              <a:rPr dirty="0" sz="2400" lang="en-US" smtClean="0"/>
              <a:t>Cloud </a:t>
            </a:r>
            <a:r>
              <a:rPr dirty="0" sz="2400" lang="en-US"/>
              <a:t>Computing</a:t>
            </a:r>
            <a:r>
              <a:rPr b="1" dirty="0" sz="4800" lang="fr-FR"/>
              <a:t/>
            </a:r>
            <a:br>
              <a:rPr b="1" dirty="0" sz="4800" lang="fr-FR"/>
            </a:br>
            <a:r>
              <a:rPr dirty="0" sz="2300" lang="fr-FR" smtClean="0">
                <a:solidFill>
                  <a:schemeClr val="bg1"/>
                </a:solidFill>
              </a:rPr>
              <a:t/>
            </a:r>
            <a:br>
              <a:rPr dirty="0" sz="2300" lang="fr-FR" smtClean="0">
                <a:solidFill>
                  <a:schemeClr val="bg1"/>
                </a:solidFill>
              </a:rPr>
            </a:br>
            <a:r>
              <a:rPr dirty="0" sz="2300" lang="fr-FR" smtClean="0">
                <a:solidFill>
                  <a:schemeClr val="bg1"/>
                </a:solidFill>
              </a:rPr>
              <a:t> groupe 03</a:t>
            </a:r>
            <a:r>
              <a:rPr dirty="0" sz="2300" lang="fr-FR">
                <a:solidFill>
                  <a:schemeClr val="bg1"/>
                </a:solidFill>
              </a:rPr>
              <a:t/>
            </a:r>
            <a:br>
              <a:rPr dirty="0" sz="2300" lang="fr-FR">
                <a:solidFill>
                  <a:schemeClr val="bg1"/>
                </a:solidFill>
              </a:rPr>
            </a:br>
            <a:r>
              <a:rPr dirty="0" sz="2300" lang="fr-FR">
                <a:solidFill>
                  <a:schemeClr val="bg1"/>
                </a:solidFill>
              </a:rPr>
              <a:t>                                                                    </a:t>
            </a:r>
            <a:br>
              <a:rPr dirty="0" sz="2300" lang="fr-FR">
                <a:solidFill>
                  <a:schemeClr val="bg1"/>
                </a:solidFill>
              </a:rPr>
            </a:br>
            <a:r>
              <a:rPr dirty="0" sz="2300" lang="fr-FR">
                <a:solidFill>
                  <a:schemeClr val="bg1"/>
                </a:solidFill>
              </a:rPr>
              <a:t>                    </a:t>
            </a:r>
            <a:br>
              <a:rPr dirty="0" sz="2300" lang="fr-FR">
                <a:solidFill>
                  <a:schemeClr val="bg1"/>
                </a:solidFill>
              </a:rPr>
            </a:br>
            <a:r>
              <a:rPr dirty="0" sz="2300" lang="fr-FR">
                <a:solidFill>
                  <a:schemeClr val="bg1"/>
                </a:solidFill>
              </a:rPr>
              <a:t>                                                                      M2 INGENIERIE EN IA 2023-2024</a:t>
            </a:r>
          </a:p>
        </p:txBody>
      </p:sp>
      <p:sp>
        <p:nvSpPr>
          <p:cNvPr id="1048616" name="Titre 1"/>
          <p:cNvSpPr txBox="1"/>
          <p:nvPr/>
        </p:nvSpPr>
        <p:spPr>
          <a:xfrm>
            <a:off x="591015" y="2307576"/>
            <a:ext cx="10917043" cy="1885681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dirty="0" lang="fr-FR" smtClean="0"/>
              <a:t>Site web pour </a:t>
            </a:r>
            <a:r>
              <a:rPr dirty="0" lang="fr-FR" err="1" smtClean="0"/>
              <a:t>E-lerarning</a:t>
            </a:r>
            <a:r>
              <a:rPr dirty="0" lang="fr-FR"/>
              <a:t> </a:t>
            </a:r>
            <a:endParaRPr b="1" dirty="0" sz="4000" lang="fr-FR"/>
          </a:p>
        </p:txBody>
      </p:sp>
      <p:sp>
        <p:nvSpPr>
          <p:cNvPr id="1048617" name="Freeform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auto">
          <a:xfrm flipV="1">
            <a:off x="-4189" y="5019122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endParaRPr lang="fr-FR"/>
          </a:p>
        </p:txBody>
      </p:sp>
      <p:pic>
        <p:nvPicPr>
          <p:cNvPr id="2097152" name="Image 8" descr="Une image contenant Police, texte, Graphique, capture d’écran  Description générée automatiquement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4321" y="160545"/>
            <a:ext cx="2380997" cy="1328150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400" id="7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re 1"/>
          <p:cNvSpPr>
            <a:spLocks noGrp="1"/>
          </p:cNvSpPr>
          <p:nvPr>
            <p:ph type="title"/>
          </p:nvPr>
        </p:nvSpPr>
        <p:spPr>
          <a:xfrm>
            <a:off x="1550020" y="617960"/>
            <a:ext cx="9801921" cy="1467318"/>
          </a:xfrm>
        </p:spPr>
        <p:txBody>
          <a:bodyPr>
            <a:normAutofit/>
          </a:bodyPr>
          <a:p>
            <a:r>
              <a:rPr b="1" dirty="0" sz="3200" lang="fr-FR" smtClean="0"/>
              <a:t>Plateforme </a:t>
            </a:r>
            <a:r>
              <a:rPr b="1" dirty="0" sz="3200" lang="fr-FR"/>
              <a:t>d'E-Learning sur </a:t>
            </a:r>
            <a:r>
              <a:rPr b="1" dirty="0" sz="3200" lang="fr-FR" smtClean="0"/>
              <a:t>Azure(stockage des données et vidéo)</a:t>
            </a:r>
            <a:endParaRPr b="1" dirty="0" sz="2800" lang="fr-FR">
              <a:latin typeface="Amasis MT Pro Black" panose="02040A04050005020304" pitchFamily="18" charset="0"/>
            </a:endParaRPr>
          </a:p>
        </p:txBody>
      </p:sp>
      <p:sp>
        <p:nvSpPr>
          <p:cNvPr id="1048619" name="ZoneTexte 3"/>
          <p:cNvSpPr txBox="1"/>
          <p:nvPr/>
        </p:nvSpPr>
        <p:spPr>
          <a:xfrm>
            <a:off x="841407" y="2004496"/>
            <a:ext cx="6692836" cy="1424941"/>
          </a:xfrm>
          <a:prstGeom prst="rect"/>
          <a:noFill/>
        </p:spPr>
        <p:txBody>
          <a:bodyPr rtlCol="0" wrap="square">
            <a:spAutoFit/>
          </a:bodyPr>
          <a:p>
            <a:endParaRPr dirty="0" sz="2400" lang="fr-FR">
              <a:latin typeface="Amasis MT Pro Black" panose="02040A04050005020304" pitchFamily="18" charset="0"/>
            </a:endParaRPr>
          </a:p>
          <a:p>
            <a:pPr>
              <a:lnSpc>
                <a:spcPct val="200000"/>
              </a:lnSpc>
            </a:pPr>
            <a:endParaRPr dirty="0" sz="2400" lang="fr-FR">
              <a:latin typeface="Amasis MT Pro Black" panose="02040A04050005020304" pitchFamily="18" charset="0"/>
            </a:endParaRPr>
          </a:p>
          <a:p>
            <a:endParaRPr dirty="0" lang="fr-FR"/>
          </a:p>
        </p:txBody>
      </p:sp>
      <p:sp>
        <p:nvSpPr>
          <p:cNvPr id="1048620" name="ZoneTexte 2"/>
          <p:cNvSpPr txBox="1"/>
          <p:nvPr/>
        </p:nvSpPr>
        <p:spPr>
          <a:xfrm>
            <a:off x="724828" y="1806497"/>
            <a:ext cx="11262732" cy="409194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200000"/>
              </a:lnSpc>
            </a:pPr>
            <a:r>
              <a:rPr b="1" dirty="0" lang="fr-FR"/>
              <a:t>Objectif Principal du Projet:</a:t>
            </a:r>
            <a:endParaRPr dirty="0" lang="fr-FR"/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dirty="0" lang="fr-FR"/>
              <a:t>Fournir une plateforme d'E-Learning robuste et conviviale qui permet aux utilisateurs d'accéder à des cours, des ressources pédagogiques et des vidéos éducatives de manière efficace et interactive.</a:t>
            </a:r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dirty="0" lang="fr-FR"/>
              <a:t>Utiliser les fonctionnalités du Cloud Azure pour offrir une expérience utilisateur fluide, ainsi qu'une gestion efficace des données et du contenu éducatif.</a:t>
            </a:r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dirty="0" lang="fr-FR"/>
              <a:t>Garantir la sécurité des données et des informations des utilisateurs tout au long de leur parcours d'apprentissage en ligne.</a:t>
            </a:r>
          </a:p>
          <a:p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Ph="1" nodeType="clickEffect" presetClass="entr" presetID="1" presetSubtype="0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re 1"/>
          <p:cNvSpPr>
            <a:spLocks noGrp="1"/>
          </p:cNvSpPr>
          <p:nvPr>
            <p:ph type="title"/>
          </p:nvPr>
        </p:nvSpPr>
        <p:spPr>
          <a:xfrm>
            <a:off x="1616928" y="624110"/>
            <a:ext cx="9887684" cy="1280890"/>
          </a:xfrm>
        </p:spPr>
        <p:txBody>
          <a:bodyPr/>
          <a:p>
            <a:r>
              <a:rPr b="1" dirty="0" lang="fr-FR"/>
              <a:t>Avantages d'Azure pour le Projet :</a:t>
            </a:r>
            <a:br>
              <a:rPr b="1" dirty="0" lang="fr-FR"/>
            </a:br>
            <a:r>
              <a:rPr b="1" dirty="0" lang="fr-FR" smtClean="0"/>
              <a:t> </a:t>
            </a:r>
            <a:endParaRPr b="1" dirty="0" lang="fr-FR"/>
          </a:p>
        </p:txBody>
      </p:sp>
      <p:sp>
        <p:nvSpPr>
          <p:cNvPr id="1048627" name="ZoneTexte 2"/>
          <p:cNvSpPr txBox="1"/>
          <p:nvPr/>
        </p:nvSpPr>
        <p:spPr>
          <a:xfrm>
            <a:off x="1616928" y="834483"/>
            <a:ext cx="6918960" cy="3958591"/>
          </a:xfrm>
          <a:prstGeom prst="rect"/>
          <a:noFill/>
        </p:spPr>
        <p:txBody>
          <a:bodyPr rtlCol="0" wrap="square">
            <a:spAutoFit/>
          </a:bodyPr>
          <a:p>
            <a:endParaRPr b="0" dirty="0" i="0" lang="fr-FR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b="0" dirty="0" i="0" lang="fr-FR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indent="-285750" marL="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dirty="0" lang="fr-FR"/>
              <a:t>Infrastructure </a:t>
            </a:r>
            <a:r>
              <a:rPr dirty="0" lang="fr-FR" err="1"/>
              <a:t>Scalable</a:t>
            </a:r>
            <a:endParaRPr dirty="0" lang="fr-FR"/>
          </a:p>
          <a:p>
            <a:pPr indent="-285750" marL="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dirty="0" lang="fr-FR"/>
              <a:t>Services Spécialisés</a:t>
            </a:r>
          </a:p>
          <a:p>
            <a:pPr indent="-285750" marL="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dirty="0" lang="fr-FR"/>
              <a:t>Intégration avec d'autres Services</a:t>
            </a:r>
          </a:p>
          <a:p>
            <a:pPr indent="-285750" marL="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dirty="0" lang="fr-FR"/>
              <a:t>Facilité de Gestion</a:t>
            </a:r>
          </a:p>
          <a:p>
            <a:pPr indent="-285750" marL="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dirty="0" lang="fr-FR"/>
              <a:t>Sécurité Renforcée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re 1"/>
          <p:cNvSpPr>
            <a:spLocks noGrp="1"/>
          </p:cNvSpPr>
          <p:nvPr>
            <p:ph type="title"/>
          </p:nvPr>
        </p:nvSpPr>
        <p:spPr>
          <a:xfrm>
            <a:off x="1648517" y="668715"/>
            <a:ext cx="8911687" cy="948212"/>
          </a:xfrm>
        </p:spPr>
        <p:txBody>
          <a:bodyPr>
            <a:normAutofit fontScale="90000"/>
          </a:bodyPr>
          <a:p>
            <a:r>
              <a:rPr b="1" dirty="0" lang="fr-FR"/>
              <a:t>Estimation des Coûts </a:t>
            </a:r>
            <a:r>
              <a:rPr b="1" dirty="0" lang="fr-FR" smtClean="0"/>
              <a:t>Initiaux (pour 1000 utilisateurs) :</a:t>
            </a:r>
            <a:endParaRPr dirty="0" lang="en-US"/>
          </a:p>
        </p:txBody>
      </p:sp>
      <p:sp>
        <p:nvSpPr>
          <p:cNvPr id="1048629" name="Rectangle 2"/>
          <p:cNvSpPr/>
          <p:nvPr/>
        </p:nvSpPr>
        <p:spPr>
          <a:xfrm>
            <a:off x="1014762" y="1739590"/>
            <a:ext cx="9689476" cy="4999990"/>
          </a:xfrm>
          <a:prstGeom prst="rect"/>
        </p:spPr>
        <p:txBody>
          <a:bodyPr wrap="square">
            <a:spAutoFit/>
          </a:bodyPr>
          <a:p>
            <a:pPr indent="-285750" marL="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dirty="0" sz="2000" lang="fr-FR"/>
              <a:t>Coût estimé pour Azure Blob </a:t>
            </a:r>
            <a:r>
              <a:rPr dirty="0" sz="2000" lang="fr-FR" smtClean="0"/>
              <a:t>Storage : </a:t>
            </a:r>
            <a:r>
              <a:rPr dirty="0" lang="fr-FR"/>
              <a:t>environ 20 € à 30 € par mois</a:t>
            </a:r>
            <a:endParaRPr dirty="0" sz="2000" lang="fr-FR"/>
          </a:p>
          <a:p>
            <a:pPr indent="-285750" marL="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dirty="0" sz="2000" lang="fr-FR"/>
              <a:t>Coût estimé pour Azure Media </a:t>
            </a:r>
            <a:r>
              <a:rPr dirty="0" sz="2000" lang="fr-FR" smtClean="0"/>
              <a:t>Services : </a:t>
            </a:r>
            <a:r>
              <a:rPr dirty="0" lang="fr-FR"/>
              <a:t>environ 50 € à 100 € par mois</a:t>
            </a:r>
            <a:r>
              <a:rPr dirty="0" lang="fr-FR" smtClean="0"/>
              <a:t>.</a:t>
            </a:r>
            <a:endParaRPr dirty="0" sz="2000" lang="fr-FR"/>
          </a:p>
          <a:p>
            <a:pPr indent="-285750" marL="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dirty="0" sz="2000" lang="fr-FR"/>
              <a:t>Coût estimé pour Azure Virtual </a:t>
            </a:r>
            <a:r>
              <a:rPr dirty="0" sz="2000" lang="fr-FR" smtClean="0"/>
              <a:t>Machines : </a:t>
            </a:r>
            <a:r>
              <a:rPr dirty="0" lang="fr-FR"/>
              <a:t>environ 100 € à 200 € par </a:t>
            </a:r>
            <a:r>
              <a:rPr dirty="0" lang="fr-FR" smtClean="0"/>
              <a:t>mois</a:t>
            </a:r>
          </a:p>
          <a:p>
            <a:pPr indent="-285750" marL="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dirty="0" sz="2000" lang="fr-FR"/>
              <a:t>Coût estimé pour </a:t>
            </a:r>
            <a:r>
              <a:rPr dirty="0" sz="2000" lang="en-US" smtClean="0"/>
              <a:t>Azure Active Directory : </a:t>
            </a:r>
            <a:r>
              <a:rPr dirty="0" lang="fr-FR"/>
              <a:t>  environ </a:t>
            </a:r>
            <a:r>
              <a:rPr dirty="0" lang="fr-FR" smtClean="0"/>
              <a:t>1 </a:t>
            </a:r>
            <a:r>
              <a:rPr dirty="0" lang="fr-FR"/>
              <a:t>€ à 2 € par utilisateur actif par mois.</a:t>
            </a:r>
            <a:endParaRPr dirty="0" sz="2000" lang="fr-FR" smtClean="0"/>
          </a:p>
          <a:p>
            <a:pPr indent="-285750" marL="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dirty="0" sz="2000" lang="fr-FR" smtClean="0"/>
          </a:p>
          <a:p>
            <a:pPr indent="-285750" marL="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dirty="0" sz="200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re 1"/>
          <p:cNvSpPr>
            <a:spLocks noGrp="1"/>
          </p:cNvSpPr>
          <p:nvPr>
            <p:ph type="title"/>
          </p:nvPr>
        </p:nvSpPr>
        <p:spPr>
          <a:xfrm>
            <a:off x="1773044" y="624110"/>
            <a:ext cx="9731567" cy="1405412"/>
          </a:xfrm>
        </p:spPr>
        <p:txBody>
          <a:bodyPr>
            <a:normAutofit/>
          </a:bodyPr>
          <a:p>
            <a:r>
              <a:rPr b="1" dirty="0" lang="en-US"/>
              <a:t>Estimation des </a:t>
            </a:r>
            <a:r>
              <a:rPr b="1" dirty="0" lang="en-US" err="1"/>
              <a:t>Coûts</a:t>
            </a:r>
            <a:r>
              <a:rPr b="1" dirty="0" lang="en-US"/>
              <a:t> </a:t>
            </a:r>
            <a:r>
              <a:rPr b="1" dirty="0" lang="en-US" err="1" smtClean="0"/>
              <a:t>Cachés</a:t>
            </a:r>
            <a:r>
              <a:rPr b="1" dirty="0" lang="fr-FR"/>
              <a:t> (pour 1000 utilisateurs)</a:t>
            </a:r>
            <a:r>
              <a:rPr b="1" dirty="0" lang="en-US" smtClean="0"/>
              <a:t> :</a:t>
            </a:r>
            <a:endParaRPr dirty="0" lang="en-US"/>
          </a:p>
        </p:txBody>
      </p:sp>
      <p:sp>
        <p:nvSpPr>
          <p:cNvPr id="1048631" name="ZoneTexte 2"/>
          <p:cNvSpPr txBox="1"/>
          <p:nvPr/>
        </p:nvSpPr>
        <p:spPr>
          <a:xfrm>
            <a:off x="1773044" y="1717288"/>
            <a:ext cx="9913435" cy="50783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dirty="0" lang="fr-FR" smtClean="0"/>
              <a:t>Coût </a:t>
            </a:r>
            <a:r>
              <a:rPr dirty="0" lang="fr-FR"/>
              <a:t>de </a:t>
            </a:r>
            <a:r>
              <a:rPr dirty="0" lang="fr-FR" smtClean="0"/>
              <a:t>sécurité : environ </a:t>
            </a:r>
            <a:r>
              <a:rPr dirty="0" lang="fr-FR"/>
              <a:t> 0,10 € à 0,20 € par utilisateur par mois</a:t>
            </a:r>
            <a:r>
              <a:rPr dirty="0" lang="fr-FR" smtClean="0"/>
              <a:t>.</a:t>
            </a:r>
            <a:endParaRPr dirty="0" lang="fr-FR"/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dirty="0" lang="fr-FR"/>
              <a:t>Coût de transfert de </a:t>
            </a:r>
            <a:r>
              <a:rPr dirty="0" lang="fr-FR" smtClean="0"/>
              <a:t>données : environ </a:t>
            </a:r>
            <a:r>
              <a:rPr dirty="0" lang="fr-FR"/>
              <a:t>de 0,05 € à 0,10 € par Go de données transférées par utilisateur par mois.</a:t>
            </a:r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dirty="0" lang="fr-FR"/>
              <a:t>Coût de sauvegarde et récupération des </a:t>
            </a:r>
            <a:r>
              <a:rPr dirty="0" lang="fr-FR" smtClean="0"/>
              <a:t>données : environ  de 0,02 </a:t>
            </a:r>
            <a:r>
              <a:rPr dirty="0" lang="fr-FR"/>
              <a:t>€ à 0,05 € par Go </a:t>
            </a:r>
            <a:r>
              <a:rPr dirty="0" lang="fr-FR" smtClean="0"/>
              <a:t>de données sauvegardées par </a:t>
            </a:r>
            <a:r>
              <a:rPr dirty="0" lang="fr-FR"/>
              <a:t>mois</a:t>
            </a:r>
            <a:r>
              <a:rPr dirty="0" lang="fr-FR" smtClean="0"/>
              <a:t>.</a:t>
            </a:r>
            <a:endParaRPr dirty="0" lang="fr-FR"/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dirty="0" lang="fr-FR"/>
              <a:t>Coût d'analyse et </a:t>
            </a:r>
            <a:r>
              <a:rPr dirty="0" lang="fr-FR" smtClean="0"/>
              <a:t>surveillance : environ de </a:t>
            </a:r>
            <a:r>
              <a:rPr dirty="0" lang="fr-FR"/>
              <a:t>0,05 € à 0,10 € par Go de données analysées par utilisateur par mois.</a:t>
            </a:r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dirty="0" lang="fr-FR"/>
              <a:t>Coût de formation et de </a:t>
            </a:r>
            <a:r>
              <a:rPr dirty="0" lang="fr-FR" smtClean="0"/>
              <a:t>support : environ de 50 </a:t>
            </a:r>
            <a:r>
              <a:rPr dirty="0" lang="fr-FR"/>
              <a:t>€ à 100 € par utilisateur par an.</a:t>
            </a:r>
          </a:p>
          <a:p>
            <a:pPr>
              <a:lnSpc>
                <a:spcPct val="200000"/>
              </a:lnSpc>
            </a:pPr>
            <a:endParaRPr dirty="0"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re 1"/>
          <p:cNvSpPr>
            <a:spLocks noGrp="1"/>
          </p:cNvSpPr>
          <p:nvPr>
            <p:ph type="title"/>
          </p:nvPr>
        </p:nvSpPr>
        <p:spPr>
          <a:xfrm>
            <a:off x="1706892" y="624110"/>
            <a:ext cx="9797719" cy="794787"/>
          </a:xfrm>
        </p:spPr>
        <p:txBody>
          <a:bodyPr/>
          <a:p>
            <a:r>
              <a:rPr b="1" dirty="0" lang="fr-FR"/>
              <a:t>Total des Coûts et Conclusion</a:t>
            </a:r>
          </a:p>
        </p:txBody>
      </p:sp>
      <p:sp>
        <p:nvSpPr>
          <p:cNvPr id="1048633" name="ZoneTexte 2"/>
          <p:cNvSpPr txBox="1"/>
          <p:nvPr/>
        </p:nvSpPr>
        <p:spPr>
          <a:xfrm>
            <a:off x="1561925" y="1619619"/>
            <a:ext cx="9221304" cy="272382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lang="fr-FR" smtClean="0"/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lang="fr-FR" smtClean="0"/>
              <a:t>Somme </a:t>
            </a:r>
            <a:r>
              <a:rPr dirty="0" lang="fr-FR"/>
              <a:t>des coûts initiaux et des coûts </a:t>
            </a:r>
            <a:r>
              <a:rPr dirty="0" lang="fr-FR" smtClean="0"/>
              <a:t>cachés</a:t>
            </a:r>
          </a:p>
          <a:p>
            <a:pPr>
              <a:lnSpc>
                <a:spcPct val="150000"/>
              </a:lnSpc>
            </a:pPr>
            <a:r>
              <a:rPr dirty="0" lang="fr-FR"/>
              <a:t> </a:t>
            </a:r>
            <a:r>
              <a:rPr dirty="0" lang="fr-FR" smtClean="0"/>
              <a:t>             (1811 </a:t>
            </a:r>
            <a:r>
              <a:rPr dirty="0" lang="fr-FR"/>
              <a:t>€ à 3403 € par </a:t>
            </a:r>
            <a:r>
              <a:rPr dirty="0" lang="fr-FR" smtClean="0"/>
              <a:t>mois)</a:t>
            </a:r>
          </a:p>
          <a:p>
            <a:pPr>
              <a:lnSpc>
                <a:spcPct val="250000"/>
              </a:lnSpc>
            </a:pPr>
            <a:r>
              <a:rPr dirty="0" lang="fr-FR" smtClean="0"/>
              <a:t>	Ces </a:t>
            </a:r>
            <a:r>
              <a:rPr dirty="0" lang="fr-FR"/>
              <a:t>chiffres sont des estimations générales et peuvent varier en fonction de nombreux facteurs spécifiques au </a:t>
            </a:r>
            <a:r>
              <a:rPr dirty="0" lang="fr-FR" smtClean="0"/>
              <a:t>projet.</a:t>
            </a:r>
            <a:endParaRPr dirty="0"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lastClr="000000" val="windowText"/>
      </a:dk1>
      <a:lt1>
        <a:sysClr lastClr="FFFFFF" val="window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hème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LA GESTION DES DECHETS MENAGERS</dc:title>
  <dc:creator>Imane ABDELLI</dc:creator>
  <cp:lastModifiedBy>ce pc</cp:lastModifiedBy>
  <dcterms:created xsi:type="dcterms:W3CDTF">2023-09-26T14:44:29Z</dcterms:created>
  <dcterms:modified xsi:type="dcterms:W3CDTF">2024-02-22T16:44:06Z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61f08a45cabe4e9faabcb5bd39988b65</vt:lpwstr>
  </property>
</Properties>
</file>