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76" r:id="rId60"/>
    <p:sldId id="277" r:id="rId61"/>
    <p:sldId id="278" r:id="rId6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  <p:embeddedFont>
      <p:font typeface="Glacial Indifference Italics" charset="1" panose="00000000000000000000"/>
      <p:regular r:id="rId12"/>
    </p:embeddedFont>
    <p:embeddedFont>
      <p:font typeface="Glacial Indifference Bold Italics" charset="1" panose="00000800000000000000"/>
      <p:regular r:id="rId13"/>
    </p:embeddedFont>
    <p:embeddedFont>
      <p:font typeface="Aileron Regular" charset="1" panose="00000500000000000000"/>
      <p:regular r:id="rId14"/>
    </p:embeddedFont>
    <p:embeddedFont>
      <p:font typeface="Aileron Regular Bold" charset="1" panose="00000800000000000000"/>
      <p:regular r:id="rId15"/>
    </p:embeddedFont>
    <p:embeddedFont>
      <p:font typeface="Aileron Regular Italics" charset="1" panose="00000500000000000000"/>
      <p:regular r:id="rId16"/>
    </p:embeddedFont>
    <p:embeddedFont>
      <p:font typeface="Aileron Regular Bold Italics" charset="1" panose="00000800000000000000"/>
      <p:regular r:id="rId17"/>
    </p:embeddedFont>
    <p:embeddedFont>
      <p:font typeface="Arimo" charset="1" panose="020B0604020202020204"/>
      <p:regular r:id="rId18"/>
    </p:embeddedFont>
    <p:embeddedFont>
      <p:font typeface="Arimo Bold" charset="1" panose="020B0704020202020204"/>
      <p:regular r:id="rId19"/>
    </p:embeddedFont>
    <p:embeddedFont>
      <p:font typeface="Arimo Italics" charset="1" panose="020B0604020202090204"/>
      <p:regular r:id="rId20"/>
    </p:embeddedFont>
    <p:embeddedFont>
      <p:font typeface="Arimo Bold Italics" charset="1" panose="020B0704020202090204"/>
      <p:regular r:id="rId21"/>
    </p:embeddedFont>
    <p:embeddedFont>
      <p:font typeface="Gidole" charset="1" panose="02000503000000000000"/>
      <p:regular r:id="rId22"/>
    </p:embeddedFont>
    <p:embeddedFont>
      <p:font typeface="Lato Heavy" charset="1" panose="020F0502020204030203"/>
      <p:regular r:id="rId23"/>
    </p:embeddedFont>
    <p:embeddedFont>
      <p:font typeface="Lato Heavy Bold" charset="1" panose="020F0502020204030203"/>
      <p:regular r:id="rId24"/>
    </p:embeddedFont>
    <p:embeddedFont>
      <p:font typeface="Lato Heavy Italics" charset="1" panose="020F0502020204030203"/>
      <p:regular r:id="rId25"/>
    </p:embeddedFont>
    <p:embeddedFont>
      <p:font typeface="Lato Heavy Bold Italics" charset="1" panose="020F0502020204030203"/>
      <p:regular r:id="rId26"/>
    </p:embeddedFont>
    <p:embeddedFont>
      <p:font typeface="League Spartan" charset="1" panose="00000800000000000000"/>
      <p:regular r:id="rId27"/>
    </p:embeddedFont>
    <p:embeddedFont>
      <p:font typeface="Arvo" charset="1" panose="02000000000000000000"/>
      <p:regular r:id="rId28"/>
    </p:embeddedFont>
    <p:embeddedFont>
      <p:font typeface="Arvo Bold" charset="1" panose="02000000000000000000"/>
      <p:regular r:id="rId29"/>
    </p:embeddedFont>
    <p:embeddedFont>
      <p:font typeface="Arvo Italics" charset="1" panose="02000000000000000000"/>
      <p:regular r:id="rId30"/>
    </p:embeddedFont>
    <p:embeddedFont>
      <p:font typeface="Arvo Bold Italics" charset="1" panose="02000000000000000000"/>
      <p:regular r:id="rId31"/>
    </p:embeddedFont>
    <p:embeddedFont>
      <p:font typeface="Open Sans Light" charset="1" panose="020B0306030504020204"/>
      <p:regular r:id="rId32"/>
    </p:embeddedFont>
    <p:embeddedFont>
      <p:font typeface="Open Sans Light Bold" charset="1" panose="020B0806030504020204"/>
      <p:regular r:id="rId33"/>
    </p:embeddedFont>
    <p:embeddedFont>
      <p:font typeface="Open Sans Light Italics" charset="1" panose="020B0306030504020204"/>
      <p:regular r:id="rId34"/>
    </p:embeddedFont>
    <p:embeddedFont>
      <p:font typeface="Open Sans Light Bold Italics" charset="1" panose="020B0806030504020204"/>
      <p:regular r:id="rId35"/>
    </p:embeddedFont>
    <p:embeddedFont>
      <p:font typeface="Now" charset="1" panose="00000500000000000000"/>
      <p:regular r:id="rId36"/>
    </p:embeddedFont>
    <p:embeddedFont>
      <p:font typeface="Now Bold" charset="1" panose="00000600000000000000"/>
      <p:regular r:id="rId37"/>
    </p:embeddedFont>
    <p:embeddedFont>
      <p:font typeface="Now Bold" charset="1" panose="00000800000000000000"/>
      <p:regular r:id="rId38"/>
    </p:embeddedFont>
    <p:embeddedFont>
      <p:font typeface="Now Bold Bold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51" Target="slides/slide12.xml" Type="http://schemas.openxmlformats.org/officeDocument/2006/relationships/slide"/><Relationship Id="rId52" Target="slides/slide13.xml" Type="http://schemas.openxmlformats.org/officeDocument/2006/relationships/slide"/><Relationship Id="rId53" Target="slides/slide14.xml" Type="http://schemas.openxmlformats.org/officeDocument/2006/relationships/slide"/><Relationship Id="rId54" Target="slides/slide15.xml" Type="http://schemas.openxmlformats.org/officeDocument/2006/relationships/slide"/><Relationship Id="rId55" Target="slides/slide16.xml" Type="http://schemas.openxmlformats.org/officeDocument/2006/relationships/slide"/><Relationship Id="rId56" Target="slides/slide17.xml" Type="http://schemas.openxmlformats.org/officeDocument/2006/relationships/slide"/><Relationship Id="rId57" Target="slides/slide18.xml" Type="http://schemas.openxmlformats.org/officeDocument/2006/relationships/slide"/><Relationship Id="rId58" Target="slides/slide19.xml" Type="http://schemas.openxmlformats.org/officeDocument/2006/relationships/slide"/><Relationship Id="rId59" Target="slides/slide20.xml" Type="http://schemas.openxmlformats.org/officeDocument/2006/relationships/slide"/><Relationship Id="rId6" Target="fonts/font6.fntdata" Type="http://schemas.openxmlformats.org/officeDocument/2006/relationships/font"/><Relationship Id="rId60" Target="slides/slide21.xml" Type="http://schemas.openxmlformats.org/officeDocument/2006/relationships/slide"/><Relationship Id="rId61" Target="slides/slide22.xml" Type="http://schemas.openxmlformats.org/officeDocument/2006/relationships/slide"/><Relationship Id="rId62" Target="slides/slide2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2" Target="../media/image2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0629" t="0" r="10824" b="11340"/>
          <a:stretch>
            <a:fillRect/>
          </a:stretch>
        </p:blipFill>
        <p:spPr>
          <a:xfrm flipH="false" flipV="false" rot="0">
            <a:off x="9071840" y="-9525"/>
            <a:ext cx="9265319" cy="104582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48364" t="0" r="17199" b="81954"/>
          <a:stretch>
            <a:fillRect/>
          </a:stretch>
        </p:blipFill>
        <p:spPr>
          <a:xfrm flipH="false" flipV="false" rot="0">
            <a:off x="9144000" y="623692"/>
            <a:ext cx="4809809" cy="252051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104900"/>
            <a:ext cx="7623181" cy="505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51"/>
              </a:lnSpc>
            </a:pPr>
            <a:r>
              <a:rPr lang="en-US" sz="8965">
                <a:solidFill>
                  <a:srgbClr val="FFFFFF"/>
                </a:solidFill>
                <a:latin typeface="League Spartan Bold"/>
              </a:rPr>
              <a:t>#DOMESTIC VIOLENCE AGAINST WOMAN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265699" y="450242"/>
            <a:ext cx="1551902" cy="74316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7908241"/>
            <a:ext cx="7211366" cy="1391846"/>
            <a:chOff x="0" y="0"/>
            <a:chExt cx="9615155" cy="18557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9615155" cy="464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>
                  <a:solidFill>
                    <a:srgbClr val="D9D9D9"/>
                  </a:solidFill>
                  <a:latin typeface="Montserrat Classic"/>
                </a:rPr>
                <a:t>SEPTEMBER 30, 2021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62805"/>
              <a:ext cx="9615155" cy="129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8"/>
                </a:lnSpc>
              </a:pPr>
              <a:r>
                <a:rPr lang="en-US" sz="3900" spc="39">
                  <a:solidFill>
                    <a:srgbClr val="FFFFFF"/>
                  </a:solidFill>
                  <a:latin typeface="Gidole Italics"/>
                </a:rPr>
                <a:t>AYITI ANALYTICS.- FINAL PROJECT</a:t>
              </a:r>
            </a:p>
            <a:p>
              <a:pPr>
                <a:lnSpc>
                  <a:spcPts val="3588"/>
                </a:lnSpc>
              </a:pPr>
              <a:r>
                <a:rPr lang="en-US" sz="3900" spc="39">
                  <a:solidFill>
                    <a:srgbClr val="FFFFFF"/>
                  </a:solidFill>
                  <a:latin typeface="Gidole Italics"/>
                </a:rPr>
                <a:t>COHORT MAY-SEPTEMBER 2021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255156" y="2855139"/>
            <a:ext cx="8240752" cy="5647841"/>
            <a:chOff x="0" y="0"/>
            <a:chExt cx="10987669" cy="7530455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574204" y="0"/>
              <a:ext cx="9254192" cy="7063071"/>
              <a:chOff x="0" y="0"/>
              <a:chExt cx="13478254" cy="10287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3369564" y="0"/>
                    </a:moveTo>
                    <a:lnTo>
                      <a:pt x="3382264" y="0"/>
                    </a:lnTo>
                    <a:lnTo>
                      <a:pt x="3382264" y="10287000"/>
                    </a:lnTo>
                    <a:lnTo>
                      <a:pt x="3369564" y="10287000"/>
                    </a:lnTo>
                    <a:close/>
                    <a:moveTo>
                      <a:pt x="6739127" y="0"/>
                    </a:moveTo>
                    <a:lnTo>
                      <a:pt x="6751827" y="0"/>
                    </a:lnTo>
                    <a:lnTo>
                      <a:pt x="6751827" y="10287000"/>
                    </a:lnTo>
                    <a:lnTo>
                      <a:pt x="6739127" y="10287000"/>
                    </a:lnTo>
                    <a:close/>
                    <a:moveTo>
                      <a:pt x="10108691" y="0"/>
                    </a:moveTo>
                    <a:lnTo>
                      <a:pt x="10121391" y="0"/>
                    </a:lnTo>
                    <a:lnTo>
                      <a:pt x="10121391" y="10287000"/>
                    </a:lnTo>
                    <a:lnTo>
                      <a:pt x="10108691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494567" y="7164489"/>
              <a:ext cx="159273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808115" y="7164489"/>
              <a:ext cx="159273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042027" y="7164489"/>
              <a:ext cx="318547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8355575" y="7164489"/>
              <a:ext cx="318547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0669123" y="7164489"/>
              <a:ext cx="318547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58053" y="433643"/>
              <a:ext cx="1176634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Vodooist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881573"/>
              <a:ext cx="1434686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No religion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29191" y="3329503"/>
              <a:ext cx="805495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Other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60783" y="4777432"/>
              <a:ext cx="1073903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Catholic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0957" y="6225362"/>
              <a:ext cx="1383730" cy="36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6"/>
                </a:lnSpc>
              </a:pPr>
              <a:r>
                <a:rPr lang="en-US" sz="1647">
                  <a:solidFill>
                    <a:srgbClr val="000000"/>
                  </a:solidFill>
                  <a:latin typeface="Open Sans Light"/>
                </a:rPr>
                <a:t>Protestant 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1574204" y="0"/>
              <a:ext cx="9254192" cy="7063071"/>
              <a:chOff x="0" y="0"/>
              <a:chExt cx="13478254" cy="10287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12878083" cy="1851660"/>
              </a:xfrm>
              <a:custGeom>
                <a:avLst/>
                <a:gdLst/>
                <a:ahLst/>
                <a:cxnLst/>
                <a:rect r="r" b="b" t="t" l="l"/>
                <a:pathLst>
                  <a:path h="1851660" w="12878083">
                    <a:moveTo>
                      <a:pt x="0" y="0"/>
                    </a:moveTo>
                    <a:lnTo>
                      <a:pt x="12729950" y="0"/>
                    </a:lnTo>
                    <a:cubicBezTo>
                      <a:pt x="12769238" y="0"/>
                      <a:pt x="12806915" y="15607"/>
                      <a:pt x="12834696" y="43387"/>
                    </a:cubicBezTo>
                    <a:cubicBezTo>
                      <a:pt x="12862476" y="71167"/>
                      <a:pt x="12878083" y="108846"/>
                      <a:pt x="12878083" y="148133"/>
                    </a:cubicBezTo>
                    <a:lnTo>
                      <a:pt x="12878083" y="1703527"/>
                    </a:lnTo>
                    <a:cubicBezTo>
                      <a:pt x="12878083" y="1742815"/>
                      <a:pt x="12862476" y="1780493"/>
                      <a:pt x="12834696" y="1808273"/>
                    </a:cubicBezTo>
                    <a:cubicBezTo>
                      <a:pt x="12806915" y="1836053"/>
                      <a:pt x="12769238" y="1851660"/>
                      <a:pt x="12729950" y="1851660"/>
                    </a:cubicBez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2108835"/>
                <a:ext cx="11058519" cy="1851660"/>
              </a:xfrm>
              <a:custGeom>
                <a:avLst/>
                <a:gdLst/>
                <a:ahLst/>
                <a:cxnLst/>
                <a:rect r="r" b="b" t="t" l="l"/>
                <a:pathLst>
                  <a:path h="1851660" w="11058519">
                    <a:moveTo>
                      <a:pt x="0" y="0"/>
                    </a:moveTo>
                    <a:lnTo>
                      <a:pt x="10910386" y="0"/>
                    </a:lnTo>
                    <a:cubicBezTo>
                      <a:pt x="10949674" y="0"/>
                      <a:pt x="10987351" y="15607"/>
                      <a:pt x="11015132" y="43387"/>
                    </a:cubicBezTo>
                    <a:cubicBezTo>
                      <a:pt x="11042912" y="71167"/>
                      <a:pt x="11058519" y="108846"/>
                      <a:pt x="11058519" y="148133"/>
                    </a:cubicBezTo>
                    <a:lnTo>
                      <a:pt x="11058519" y="1703527"/>
                    </a:lnTo>
                    <a:cubicBezTo>
                      <a:pt x="11058519" y="1742814"/>
                      <a:pt x="11042912" y="1780493"/>
                      <a:pt x="11015132" y="1808273"/>
                    </a:cubicBezTo>
                    <a:cubicBezTo>
                      <a:pt x="10987351" y="1836053"/>
                      <a:pt x="10949674" y="1851660"/>
                      <a:pt x="10910386" y="1851660"/>
                    </a:cubicBez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4217670"/>
                <a:ext cx="10384606" cy="1851660"/>
              </a:xfrm>
              <a:custGeom>
                <a:avLst/>
                <a:gdLst/>
                <a:ahLst/>
                <a:cxnLst/>
                <a:rect r="r" b="b" t="t" l="l"/>
                <a:pathLst>
                  <a:path h="1851660" w="10384606">
                    <a:moveTo>
                      <a:pt x="0" y="0"/>
                    </a:moveTo>
                    <a:lnTo>
                      <a:pt x="10236473" y="0"/>
                    </a:lnTo>
                    <a:cubicBezTo>
                      <a:pt x="10275760" y="0"/>
                      <a:pt x="10313438" y="15607"/>
                      <a:pt x="10341218" y="43387"/>
                    </a:cubicBezTo>
                    <a:cubicBezTo>
                      <a:pt x="10368999" y="71167"/>
                      <a:pt x="10384606" y="108846"/>
                      <a:pt x="10384606" y="148133"/>
                    </a:cubicBezTo>
                    <a:lnTo>
                      <a:pt x="10384606" y="1703527"/>
                    </a:lnTo>
                    <a:cubicBezTo>
                      <a:pt x="10384606" y="1742814"/>
                      <a:pt x="10368999" y="1780493"/>
                      <a:pt x="10341218" y="1808273"/>
                    </a:cubicBezTo>
                    <a:cubicBezTo>
                      <a:pt x="10313438" y="1836053"/>
                      <a:pt x="10275760" y="1851660"/>
                      <a:pt x="10236473" y="1851660"/>
                    </a:cubicBez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6326505"/>
                <a:ext cx="6475912" cy="1851660"/>
              </a:xfrm>
              <a:custGeom>
                <a:avLst/>
                <a:gdLst/>
                <a:ahLst/>
                <a:cxnLst/>
                <a:rect r="r" b="b" t="t" l="l"/>
                <a:pathLst>
                  <a:path h="1851660" w="6475912">
                    <a:moveTo>
                      <a:pt x="0" y="0"/>
                    </a:moveTo>
                    <a:lnTo>
                      <a:pt x="6327779" y="0"/>
                    </a:lnTo>
                    <a:cubicBezTo>
                      <a:pt x="6367066" y="0"/>
                      <a:pt x="6404745" y="15607"/>
                      <a:pt x="6432525" y="43387"/>
                    </a:cubicBezTo>
                    <a:cubicBezTo>
                      <a:pt x="6460305" y="71167"/>
                      <a:pt x="6475912" y="108846"/>
                      <a:pt x="6475912" y="148133"/>
                    </a:cubicBezTo>
                    <a:lnTo>
                      <a:pt x="6475912" y="1703527"/>
                    </a:lnTo>
                    <a:cubicBezTo>
                      <a:pt x="6475912" y="1742815"/>
                      <a:pt x="6460305" y="1780492"/>
                      <a:pt x="6432525" y="1808273"/>
                    </a:cubicBezTo>
                    <a:cubicBezTo>
                      <a:pt x="6404745" y="1836053"/>
                      <a:pt x="6367066" y="1851660"/>
                      <a:pt x="6327779" y="1851660"/>
                    </a:cubicBez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8435340"/>
                <a:ext cx="4588956" cy="1851660"/>
              </a:xfrm>
              <a:custGeom>
                <a:avLst/>
                <a:gdLst/>
                <a:ahLst/>
                <a:cxnLst/>
                <a:rect r="r" b="b" t="t" l="l"/>
                <a:pathLst>
                  <a:path h="1851660" w="4588956">
                    <a:moveTo>
                      <a:pt x="0" y="0"/>
                    </a:moveTo>
                    <a:lnTo>
                      <a:pt x="4440824" y="0"/>
                    </a:lnTo>
                    <a:cubicBezTo>
                      <a:pt x="4480111" y="0"/>
                      <a:pt x="4517789" y="15607"/>
                      <a:pt x="4545569" y="43387"/>
                    </a:cubicBezTo>
                    <a:cubicBezTo>
                      <a:pt x="4573350" y="71168"/>
                      <a:pt x="4588956" y="108845"/>
                      <a:pt x="4588956" y="148133"/>
                    </a:cubicBezTo>
                    <a:lnTo>
                      <a:pt x="4588956" y="1703527"/>
                    </a:lnTo>
                    <a:cubicBezTo>
                      <a:pt x="4588956" y="1742815"/>
                      <a:pt x="4573350" y="1780492"/>
                      <a:pt x="4545569" y="1808273"/>
                    </a:cubicBezTo>
                    <a:cubicBezTo>
                      <a:pt x="4517789" y="1836053"/>
                      <a:pt x="4480111" y="1851660"/>
                      <a:pt x="4440824" y="1851660"/>
                    </a:cubicBezTo>
                    <a:lnTo>
                      <a:pt x="0" y="185166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29" id="29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30" id="30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3536651" y="3199954"/>
            <a:ext cx="3722649" cy="159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WOMEN WHO ARE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VOODOOISTS, NO RELIGION, OTHER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ARE MUCH MORE VICTIMS OF DOMESTIC VIOLENCE.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32767" y="6932947"/>
            <a:ext cx="3722649" cy="191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WE CAN ALSO SEE THAT THE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VOODOOISTS AND THE OTHERS ARE 2 TIMES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MORE VICTIMS THAN THE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CATHOLICS AND THE PROTESTANTS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587143" y="8941210"/>
            <a:ext cx="4723560" cy="62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2"/>
              </a:lnSpc>
            </a:pPr>
            <a:r>
              <a:rPr lang="en-US" sz="2487" spc="49">
                <a:solidFill>
                  <a:srgbClr val="545454"/>
                </a:solidFill>
                <a:latin typeface="Glacial Indifference Italics"/>
              </a:rPr>
              <a:t>Religion distribution en %</a:t>
            </a:r>
          </a:p>
          <a:p>
            <a:pPr algn="ctr">
              <a:lnSpc>
                <a:spcPts val="2362"/>
              </a:lnSpc>
            </a:pPr>
            <a:r>
              <a:rPr lang="en-US" sz="2487" spc="49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5124450"/>
            <a:ext cx="757350" cy="421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 : GRAPH &amp; COMMENTS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989770" y="3209479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19.1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65164" y="4284093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16.4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05262" y="5340652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15,4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40818" y="6487428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9.6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60972" y="7552513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6.8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41" id="4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58" id="5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59" id="5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7" id="6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8" id="6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70" id="7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71" id="7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72" id="7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73" id="7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76" id="7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77" id="7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81" id="8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82" id="8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83" id="8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84" id="8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85" id="8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86" id="8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87" id="8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88" id="8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89" id="8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0" id="9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1" id="9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2" id="9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3" id="9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4" id="9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5" id="9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6" id="9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7" id="9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8" id="9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9" id="9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100" id="10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101" id="10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02" id="10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03" id="10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04" id="10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05" id="10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06" id="10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07" id="10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108" id="10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109" id="10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110" id="11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111" id="11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112" id="11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113" id="11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114" id="11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115" id="11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116" id="11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117" id="11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118" id="11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19" id="11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0" id="12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1" id="12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2" id="12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3" id="12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4" id="12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5" id="12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6" id="12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7" id="12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8" id="12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29" id="12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130" id="13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131" id="13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32" id="13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3" id="13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34" id="13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35" id="13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36" id="13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37" id="13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138" id="13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139" id="13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140" id="14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141" id="14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142" id="14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143" id="14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144" id="14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145" id="14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146" id="14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147" id="14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148" id="14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49" id="14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0" id="15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1" id="15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2" id="15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3" id="15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4" id="15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5" id="15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6" id="15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7" id="15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8" id="15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59" id="15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160" id="16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161" id="16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62" id="16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63" id="16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64" id="16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65" id="16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6" id="16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67" id="16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168" id="16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169" id="16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170" id="17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171" id="17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172" id="17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173" id="17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174" id="17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175" id="17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176" id="17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177" id="17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178" id="17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79" id="17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0" id="18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1" id="18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2" id="18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3" id="18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4" id="18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5" id="18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6" id="18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7" id="18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8" id="18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189" id="18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190" id="19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191" id="19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192" id="19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93" id="19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94" id="19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95" id="19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96" id="19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97" id="19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198" id="19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199" id="19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200" id="20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201" id="20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202" id="20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203" id="20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204" id="20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205" id="20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206" id="20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207" id="20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208" id="20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209" id="20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0" id="21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1" id="21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2" id="21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3" id="21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4" id="21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5" id="21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6" id="21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7" id="21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8" id="21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19" id="21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220" id="220"/>
          <p:cNvGrpSpPr/>
          <p:nvPr/>
        </p:nvGrpSpPr>
        <p:grpSpPr>
          <a:xfrm rot="0">
            <a:off x="1255156" y="2754056"/>
            <a:ext cx="8637978" cy="5850008"/>
            <a:chOff x="0" y="0"/>
            <a:chExt cx="11517304" cy="7800011"/>
          </a:xfrm>
        </p:grpSpPr>
        <p:grpSp>
          <p:nvGrpSpPr>
            <p:cNvPr name="Group 221" id="221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222" id="22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223" id="223"/>
            <p:cNvSpPr txBox="true"/>
            <p:nvPr/>
          </p:nvSpPr>
          <p:spPr>
            <a:xfrm rot="0">
              <a:off x="168439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224" id="224"/>
            <p:cNvSpPr txBox="true"/>
            <p:nvPr/>
          </p:nvSpPr>
          <p:spPr>
            <a:xfrm rot="0">
              <a:off x="4879542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225" id="225"/>
            <p:cNvSpPr txBox="true"/>
            <p:nvPr/>
          </p:nvSpPr>
          <p:spPr>
            <a:xfrm rot="0">
              <a:off x="799220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226" id="226"/>
            <p:cNvSpPr txBox="true"/>
            <p:nvPr/>
          </p:nvSpPr>
          <p:spPr>
            <a:xfrm rot="0">
              <a:off x="11187355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227" id="227"/>
            <p:cNvSpPr txBox="true"/>
            <p:nvPr/>
          </p:nvSpPr>
          <p:spPr>
            <a:xfrm rot="0">
              <a:off x="765883" y="100911"/>
              <a:ext cx="85648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Ouest </a:t>
              </a:r>
            </a:p>
          </p:txBody>
        </p:sp>
        <p:sp>
          <p:nvSpPr>
            <p:cNvPr name="TextBox 228" id="228"/>
            <p:cNvSpPr txBox="true"/>
            <p:nvPr/>
          </p:nvSpPr>
          <p:spPr>
            <a:xfrm rot="0">
              <a:off x="884992" y="772643"/>
              <a:ext cx="737376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 </a:t>
              </a:r>
            </a:p>
          </p:txBody>
        </p:sp>
        <p:sp>
          <p:nvSpPr>
            <p:cNvPr name="TextBox 229" id="229"/>
            <p:cNvSpPr txBox="true"/>
            <p:nvPr/>
          </p:nvSpPr>
          <p:spPr>
            <a:xfrm rot="0">
              <a:off x="266584" y="1444375"/>
              <a:ext cx="1355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Artibonite </a:t>
              </a:r>
            </a:p>
          </p:txBody>
        </p:sp>
        <p:sp>
          <p:nvSpPr>
            <p:cNvPr name="TextBox 230" id="230"/>
            <p:cNvSpPr txBox="true"/>
            <p:nvPr/>
          </p:nvSpPr>
          <p:spPr>
            <a:xfrm rot="0">
              <a:off x="670765" y="2116108"/>
              <a:ext cx="9516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Centre </a:t>
              </a:r>
            </a:p>
          </p:txBody>
        </p:sp>
        <p:sp>
          <p:nvSpPr>
            <p:cNvPr name="TextBox 231" id="231"/>
            <p:cNvSpPr txBox="true"/>
            <p:nvPr/>
          </p:nvSpPr>
          <p:spPr>
            <a:xfrm rot="0">
              <a:off x="636190" y="2787840"/>
              <a:ext cx="98617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Nippes </a:t>
              </a:r>
            </a:p>
          </p:txBody>
        </p:sp>
        <p:sp>
          <p:nvSpPr>
            <p:cNvPr name="TextBox 232" id="232"/>
            <p:cNvSpPr txBox="true"/>
            <p:nvPr/>
          </p:nvSpPr>
          <p:spPr>
            <a:xfrm rot="0">
              <a:off x="0" y="3459573"/>
              <a:ext cx="1622368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Grand-Anse </a:t>
              </a:r>
            </a:p>
          </p:txBody>
        </p:sp>
        <p:sp>
          <p:nvSpPr>
            <p:cNvPr name="TextBox 233" id="233"/>
            <p:cNvSpPr txBox="true"/>
            <p:nvPr/>
          </p:nvSpPr>
          <p:spPr>
            <a:xfrm rot="0">
              <a:off x="111065" y="4131305"/>
              <a:ext cx="151130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Rest-Ouest </a:t>
              </a:r>
            </a:p>
          </p:txBody>
        </p:sp>
        <p:sp>
          <p:nvSpPr>
            <p:cNvPr name="TextBox 234" id="234"/>
            <p:cNvSpPr txBox="true"/>
            <p:nvPr/>
          </p:nvSpPr>
          <p:spPr>
            <a:xfrm rot="0">
              <a:off x="10584" y="4803037"/>
              <a:ext cx="161178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Nord-Ouest </a:t>
              </a:r>
            </a:p>
          </p:txBody>
        </p:sp>
        <p:sp>
          <p:nvSpPr>
            <p:cNvPr name="TextBox 235" id="235"/>
            <p:cNvSpPr txBox="true"/>
            <p:nvPr/>
          </p:nvSpPr>
          <p:spPr>
            <a:xfrm rot="0">
              <a:off x="563369" y="5474770"/>
              <a:ext cx="105899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Sud-Est </a:t>
              </a:r>
            </a:p>
          </p:txBody>
        </p:sp>
        <p:sp>
          <p:nvSpPr>
            <p:cNvPr name="TextBox 236" id="236"/>
            <p:cNvSpPr txBox="true"/>
            <p:nvPr/>
          </p:nvSpPr>
          <p:spPr>
            <a:xfrm rot="0">
              <a:off x="401076" y="6146502"/>
              <a:ext cx="1221292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Nord-Est </a:t>
              </a:r>
            </a:p>
          </p:txBody>
        </p:sp>
        <p:sp>
          <p:nvSpPr>
            <p:cNvPr name="TextBox 237" id="237"/>
            <p:cNvSpPr txBox="true"/>
            <p:nvPr/>
          </p:nvSpPr>
          <p:spPr>
            <a:xfrm rot="0">
              <a:off x="1047285" y="6818235"/>
              <a:ext cx="575083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Sud </a:t>
              </a:r>
            </a:p>
          </p:txBody>
        </p:sp>
        <p:grpSp>
          <p:nvGrpSpPr>
            <p:cNvPr name="Group 238" id="238"/>
            <p:cNvGrpSpPr>
              <a:grpSpLocks noChangeAspect="true"/>
            </p:cNvGrpSpPr>
            <p:nvPr/>
          </p:nvGrpSpPr>
          <p:grpSpPr>
            <a:xfrm rot="0">
              <a:off x="1766880" y="0"/>
              <a:ext cx="9585450" cy="7315897"/>
              <a:chOff x="0" y="0"/>
              <a:chExt cx="13478254" cy="10287000"/>
            </a:xfrm>
          </p:grpSpPr>
          <p:sp>
            <p:nvSpPr>
              <p:cNvPr name="Freeform 239" id="239"/>
              <p:cNvSpPr/>
              <p:nvPr/>
            </p:nvSpPr>
            <p:spPr>
              <a:xfrm>
                <a:off x="0" y="0"/>
                <a:ext cx="11328084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328084">
                    <a:moveTo>
                      <a:pt x="0" y="0"/>
                    </a:moveTo>
                    <a:lnTo>
                      <a:pt x="11260751" y="0"/>
                    </a:lnTo>
                    <a:cubicBezTo>
                      <a:pt x="11297938" y="0"/>
                      <a:pt x="11328084" y="30146"/>
                      <a:pt x="11328084" y="67333"/>
                    </a:cubicBezTo>
                    <a:lnTo>
                      <a:pt x="11328084" y="774331"/>
                    </a:lnTo>
                    <a:cubicBezTo>
                      <a:pt x="11328084" y="792188"/>
                      <a:pt x="11320990" y="809315"/>
                      <a:pt x="11308362" y="821942"/>
                    </a:cubicBezTo>
                    <a:cubicBezTo>
                      <a:pt x="11295735" y="834570"/>
                      <a:pt x="11278608" y="841664"/>
                      <a:pt x="11260751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0" id="240"/>
              <p:cNvSpPr/>
              <p:nvPr/>
            </p:nvSpPr>
            <p:spPr>
              <a:xfrm>
                <a:off x="0" y="944534"/>
                <a:ext cx="11238229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1238229">
                    <a:moveTo>
                      <a:pt x="0" y="0"/>
                    </a:moveTo>
                    <a:lnTo>
                      <a:pt x="11170896" y="0"/>
                    </a:lnTo>
                    <a:cubicBezTo>
                      <a:pt x="11188753" y="0"/>
                      <a:pt x="11205880" y="7094"/>
                      <a:pt x="11218507" y="19721"/>
                    </a:cubicBezTo>
                    <a:cubicBezTo>
                      <a:pt x="11231135" y="32348"/>
                      <a:pt x="11238229" y="49475"/>
                      <a:pt x="11238229" y="67333"/>
                    </a:cubicBezTo>
                    <a:lnTo>
                      <a:pt x="11238229" y="774330"/>
                    </a:lnTo>
                    <a:cubicBezTo>
                      <a:pt x="11238229" y="792188"/>
                      <a:pt x="11231135" y="809315"/>
                      <a:pt x="11218507" y="821942"/>
                    </a:cubicBezTo>
                    <a:cubicBezTo>
                      <a:pt x="11205880" y="834569"/>
                      <a:pt x="11188753" y="841663"/>
                      <a:pt x="11170896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1" id="241"/>
              <p:cNvSpPr/>
              <p:nvPr/>
            </p:nvSpPr>
            <p:spPr>
              <a:xfrm>
                <a:off x="0" y="1889067"/>
                <a:ext cx="1033967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10339678">
                    <a:moveTo>
                      <a:pt x="0" y="0"/>
                    </a:moveTo>
                    <a:lnTo>
                      <a:pt x="10272345" y="0"/>
                    </a:lnTo>
                    <a:cubicBezTo>
                      <a:pt x="10290203" y="0"/>
                      <a:pt x="10307329" y="7094"/>
                      <a:pt x="10319957" y="19722"/>
                    </a:cubicBezTo>
                    <a:cubicBezTo>
                      <a:pt x="10332584" y="32349"/>
                      <a:pt x="10339678" y="49476"/>
                      <a:pt x="10339678" y="67333"/>
                    </a:cubicBezTo>
                    <a:lnTo>
                      <a:pt x="10339678" y="774331"/>
                    </a:lnTo>
                    <a:cubicBezTo>
                      <a:pt x="10339678" y="792189"/>
                      <a:pt x="10332584" y="809315"/>
                      <a:pt x="10319957" y="821943"/>
                    </a:cubicBezTo>
                    <a:cubicBezTo>
                      <a:pt x="10307329" y="834570"/>
                      <a:pt x="10290203" y="841664"/>
                      <a:pt x="1027234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2" id="242"/>
              <p:cNvSpPr/>
              <p:nvPr/>
            </p:nvSpPr>
            <p:spPr>
              <a:xfrm>
                <a:off x="0" y="2833601"/>
                <a:ext cx="9980258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9980258">
                    <a:moveTo>
                      <a:pt x="0" y="0"/>
                    </a:moveTo>
                    <a:lnTo>
                      <a:pt x="9912925" y="0"/>
                    </a:lnTo>
                    <a:cubicBezTo>
                      <a:pt x="9930783" y="0"/>
                      <a:pt x="9947909" y="7094"/>
                      <a:pt x="9960537" y="19721"/>
                    </a:cubicBezTo>
                    <a:cubicBezTo>
                      <a:pt x="9973164" y="32349"/>
                      <a:pt x="9980258" y="49475"/>
                      <a:pt x="9980258" y="67333"/>
                    </a:cubicBezTo>
                    <a:lnTo>
                      <a:pt x="9980258" y="774330"/>
                    </a:lnTo>
                    <a:cubicBezTo>
                      <a:pt x="9980258" y="792188"/>
                      <a:pt x="9973164" y="809315"/>
                      <a:pt x="9960537" y="821942"/>
                    </a:cubicBezTo>
                    <a:cubicBezTo>
                      <a:pt x="9947909" y="834569"/>
                      <a:pt x="9930783" y="841663"/>
                      <a:pt x="9912925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3" id="243"/>
              <p:cNvSpPr/>
              <p:nvPr/>
            </p:nvSpPr>
            <p:spPr>
              <a:xfrm>
                <a:off x="0" y="3778135"/>
                <a:ext cx="8093303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8093303">
                    <a:moveTo>
                      <a:pt x="0" y="0"/>
                    </a:moveTo>
                    <a:lnTo>
                      <a:pt x="8025970" y="0"/>
                    </a:lnTo>
                    <a:cubicBezTo>
                      <a:pt x="8043828" y="0"/>
                      <a:pt x="8060954" y="7094"/>
                      <a:pt x="8073582" y="19721"/>
                    </a:cubicBezTo>
                    <a:cubicBezTo>
                      <a:pt x="8086209" y="32348"/>
                      <a:pt x="8093303" y="49475"/>
                      <a:pt x="8093303" y="67333"/>
                    </a:cubicBezTo>
                    <a:lnTo>
                      <a:pt x="8093303" y="774330"/>
                    </a:lnTo>
                    <a:cubicBezTo>
                      <a:pt x="8093303" y="792188"/>
                      <a:pt x="8086209" y="809314"/>
                      <a:pt x="8073582" y="821942"/>
                    </a:cubicBezTo>
                    <a:cubicBezTo>
                      <a:pt x="8060954" y="834569"/>
                      <a:pt x="8043828" y="841663"/>
                      <a:pt x="8025970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4" id="244"/>
              <p:cNvSpPr/>
              <p:nvPr/>
            </p:nvSpPr>
            <p:spPr>
              <a:xfrm>
                <a:off x="0" y="4722668"/>
                <a:ext cx="8003448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8003448">
                    <a:moveTo>
                      <a:pt x="0" y="0"/>
                    </a:moveTo>
                    <a:lnTo>
                      <a:pt x="7936115" y="0"/>
                    </a:lnTo>
                    <a:cubicBezTo>
                      <a:pt x="7953973" y="0"/>
                      <a:pt x="7971099" y="7094"/>
                      <a:pt x="7983727" y="19722"/>
                    </a:cubicBezTo>
                    <a:cubicBezTo>
                      <a:pt x="7996354" y="32349"/>
                      <a:pt x="8003448" y="49476"/>
                      <a:pt x="8003448" y="67333"/>
                    </a:cubicBezTo>
                    <a:lnTo>
                      <a:pt x="8003448" y="774331"/>
                    </a:lnTo>
                    <a:cubicBezTo>
                      <a:pt x="8003448" y="792188"/>
                      <a:pt x="7996354" y="809315"/>
                      <a:pt x="7983727" y="821942"/>
                    </a:cubicBezTo>
                    <a:cubicBezTo>
                      <a:pt x="7971099" y="834570"/>
                      <a:pt x="7953973" y="841664"/>
                      <a:pt x="7936115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5" id="245"/>
              <p:cNvSpPr/>
              <p:nvPr/>
            </p:nvSpPr>
            <p:spPr>
              <a:xfrm>
                <a:off x="0" y="5667202"/>
                <a:ext cx="7284607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7284607">
                    <a:moveTo>
                      <a:pt x="0" y="0"/>
                    </a:moveTo>
                    <a:lnTo>
                      <a:pt x="7217274" y="0"/>
                    </a:lnTo>
                    <a:cubicBezTo>
                      <a:pt x="7235132" y="0"/>
                      <a:pt x="7252258" y="7094"/>
                      <a:pt x="7264886" y="19721"/>
                    </a:cubicBezTo>
                    <a:cubicBezTo>
                      <a:pt x="7277513" y="32349"/>
                      <a:pt x="7284607" y="49475"/>
                      <a:pt x="7284607" y="67333"/>
                    </a:cubicBezTo>
                    <a:lnTo>
                      <a:pt x="7284607" y="774330"/>
                    </a:lnTo>
                    <a:cubicBezTo>
                      <a:pt x="7284607" y="792188"/>
                      <a:pt x="7277513" y="809315"/>
                      <a:pt x="7264886" y="821942"/>
                    </a:cubicBezTo>
                    <a:cubicBezTo>
                      <a:pt x="7252258" y="834569"/>
                      <a:pt x="7235132" y="841663"/>
                      <a:pt x="721727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6" id="246"/>
              <p:cNvSpPr/>
              <p:nvPr/>
            </p:nvSpPr>
            <p:spPr>
              <a:xfrm>
                <a:off x="0" y="6611735"/>
                <a:ext cx="6835332" cy="841664"/>
              </a:xfrm>
              <a:custGeom>
                <a:avLst/>
                <a:gdLst/>
                <a:ahLst/>
                <a:cxnLst/>
                <a:rect r="r" b="b" t="t" l="l"/>
                <a:pathLst>
                  <a:path h="841664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1"/>
                    </a:lnTo>
                    <a:cubicBezTo>
                      <a:pt x="6835332" y="792189"/>
                      <a:pt x="6828238" y="809315"/>
                      <a:pt x="6815611" y="821943"/>
                    </a:cubicBezTo>
                    <a:cubicBezTo>
                      <a:pt x="6802983" y="834570"/>
                      <a:pt x="6785857" y="841664"/>
                      <a:pt x="6767999" y="841664"/>
                    </a:cubicBezTo>
                    <a:lnTo>
                      <a:pt x="0" y="841664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7" id="247"/>
              <p:cNvSpPr/>
              <p:nvPr/>
            </p:nvSpPr>
            <p:spPr>
              <a:xfrm>
                <a:off x="0" y="7556269"/>
                <a:ext cx="683533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835332">
                    <a:moveTo>
                      <a:pt x="0" y="0"/>
                    </a:moveTo>
                    <a:lnTo>
                      <a:pt x="6767999" y="0"/>
                    </a:lnTo>
                    <a:cubicBezTo>
                      <a:pt x="6785857" y="0"/>
                      <a:pt x="6802983" y="7094"/>
                      <a:pt x="6815611" y="19721"/>
                    </a:cubicBezTo>
                    <a:cubicBezTo>
                      <a:pt x="6828238" y="32349"/>
                      <a:pt x="6835332" y="49475"/>
                      <a:pt x="6835332" y="67333"/>
                    </a:cubicBezTo>
                    <a:lnTo>
                      <a:pt x="6835332" y="774330"/>
                    </a:lnTo>
                    <a:cubicBezTo>
                      <a:pt x="6835332" y="792188"/>
                      <a:pt x="6828238" y="809314"/>
                      <a:pt x="6815611" y="821942"/>
                    </a:cubicBezTo>
                    <a:cubicBezTo>
                      <a:pt x="6802983" y="834569"/>
                      <a:pt x="6785857" y="841663"/>
                      <a:pt x="676799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8" id="248"/>
              <p:cNvSpPr/>
              <p:nvPr/>
            </p:nvSpPr>
            <p:spPr>
              <a:xfrm>
                <a:off x="0" y="8500803"/>
                <a:ext cx="6745477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745477">
                    <a:moveTo>
                      <a:pt x="0" y="0"/>
                    </a:moveTo>
                    <a:lnTo>
                      <a:pt x="6678144" y="0"/>
                    </a:lnTo>
                    <a:cubicBezTo>
                      <a:pt x="6696002" y="0"/>
                      <a:pt x="6713128" y="7094"/>
                      <a:pt x="6725756" y="19721"/>
                    </a:cubicBezTo>
                    <a:cubicBezTo>
                      <a:pt x="6738383" y="32349"/>
                      <a:pt x="6745477" y="49475"/>
                      <a:pt x="6745477" y="67333"/>
                    </a:cubicBezTo>
                    <a:lnTo>
                      <a:pt x="6745477" y="774330"/>
                    </a:lnTo>
                    <a:cubicBezTo>
                      <a:pt x="6745477" y="792188"/>
                      <a:pt x="6738383" y="809314"/>
                      <a:pt x="6725756" y="821942"/>
                    </a:cubicBezTo>
                    <a:cubicBezTo>
                      <a:pt x="6713128" y="834569"/>
                      <a:pt x="6696002" y="841663"/>
                      <a:pt x="6678144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9" id="249"/>
              <p:cNvSpPr/>
              <p:nvPr/>
            </p:nvSpPr>
            <p:spPr>
              <a:xfrm>
                <a:off x="0" y="9445337"/>
                <a:ext cx="6296202" cy="841663"/>
              </a:xfrm>
              <a:custGeom>
                <a:avLst/>
                <a:gdLst/>
                <a:ahLst/>
                <a:cxnLst/>
                <a:rect r="r" b="b" t="t" l="l"/>
                <a:pathLst>
                  <a:path h="841663" w="6296202">
                    <a:moveTo>
                      <a:pt x="0" y="0"/>
                    </a:moveTo>
                    <a:lnTo>
                      <a:pt x="6228869" y="0"/>
                    </a:lnTo>
                    <a:cubicBezTo>
                      <a:pt x="6246727" y="0"/>
                      <a:pt x="6263853" y="7094"/>
                      <a:pt x="6276481" y="19721"/>
                    </a:cubicBezTo>
                    <a:cubicBezTo>
                      <a:pt x="6289108" y="32349"/>
                      <a:pt x="6296202" y="49475"/>
                      <a:pt x="6296202" y="67333"/>
                    </a:cubicBezTo>
                    <a:lnTo>
                      <a:pt x="6296202" y="774330"/>
                    </a:lnTo>
                    <a:cubicBezTo>
                      <a:pt x="6296202" y="792188"/>
                      <a:pt x="6289108" y="809314"/>
                      <a:pt x="6276481" y="821942"/>
                    </a:cubicBezTo>
                    <a:cubicBezTo>
                      <a:pt x="6263853" y="834569"/>
                      <a:pt x="6246727" y="841663"/>
                      <a:pt x="6228869" y="841663"/>
                    </a:cubicBezTo>
                    <a:lnTo>
                      <a:pt x="0" y="841663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250" id="250"/>
          <p:cNvSpPr txBox="true"/>
          <p:nvPr/>
        </p:nvSpPr>
        <p:spPr>
          <a:xfrm rot="0">
            <a:off x="13536651" y="4155517"/>
            <a:ext cx="3722649" cy="224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REGARDING TO THE FIRST 3 REGIONS, WOMEN WHO ARE FROM THE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WEST, NORTH, ARTIBONITE,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ARE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MUCH MORE VICTIMS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OF DOMESTIC VIOLENCE.</a:t>
            </a:r>
          </a:p>
          <a:p>
            <a:pPr>
              <a:lnSpc>
                <a:spcPts val="2542"/>
              </a:lnSpc>
            </a:pPr>
          </a:p>
        </p:txBody>
      </p:sp>
      <p:sp>
        <p:nvSpPr>
          <p:cNvPr name="TextBox 251" id="251"/>
          <p:cNvSpPr txBox="true"/>
          <p:nvPr/>
        </p:nvSpPr>
        <p:spPr>
          <a:xfrm rot="0">
            <a:off x="3842704" y="8928510"/>
            <a:ext cx="4723560" cy="64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Region distribution en %</a:t>
            </a:r>
          </a:p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grpSp>
        <p:nvGrpSpPr>
          <p:cNvPr name="Group 252" id="252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253" id="253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254" id="254"/>
          <p:cNvSpPr txBox="true"/>
          <p:nvPr/>
        </p:nvSpPr>
        <p:spPr>
          <a:xfrm rot="0">
            <a:off x="0" y="5124450"/>
            <a:ext cx="757350" cy="42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G2</a:t>
            </a:r>
          </a:p>
        </p:txBody>
      </p:sp>
      <p:sp>
        <p:nvSpPr>
          <p:cNvPr name="TextBox 255" id="255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RESULTS: GRAPH &amp; COMMENTS</a:t>
            </a:r>
          </a:p>
        </p:txBody>
      </p:sp>
      <p:sp>
        <p:nvSpPr>
          <p:cNvPr name="TextBox 256" id="256"/>
          <p:cNvSpPr txBox="true"/>
          <p:nvPr/>
        </p:nvSpPr>
        <p:spPr>
          <a:xfrm rot="0">
            <a:off x="7728651" y="2922661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12.6</a:t>
            </a:r>
          </a:p>
        </p:txBody>
      </p:sp>
      <p:sp>
        <p:nvSpPr>
          <p:cNvPr name="TextBox 257" id="257"/>
          <p:cNvSpPr txBox="true"/>
          <p:nvPr/>
        </p:nvSpPr>
        <p:spPr>
          <a:xfrm rot="0">
            <a:off x="7655519" y="3399837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12.5</a:t>
            </a:r>
          </a:p>
        </p:txBody>
      </p:sp>
      <p:sp>
        <p:nvSpPr>
          <p:cNvPr name="TextBox 258" id="258"/>
          <p:cNvSpPr txBox="true"/>
          <p:nvPr/>
        </p:nvSpPr>
        <p:spPr>
          <a:xfrm rot="0">
            <a:off x="7220596" y="3902805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11.5</a:t>
            </a:r>
          </a:p>
        </p:txBody>
      </p:sp>
      <p:sp>
        <p:nvSpPr>
          <p:cNvPr name="TextBox 259" id="259"/>
          <p:cNvSpPr txBox="true"/>
          <p:nvPr/>
        </p:nvSpPr>
        <p:spPr>
          <a:xfrm rot="0">
            <a:off x="7049238" y="4401464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11.1</a:t>
            </a:r>
          </a:p>
        </p:txBody>
      </p:sp>
      <p:sp>
        <p:nvSpPr>
          <p:cNvPr name="TextBox 260" id="260"/>
          <p:cNvSpPr txBox="true"/>
          <p:nvPr/>
        </p:nvSpPr>
        <p:spPr>
          <a:xfrm rot="0">
            <a:off x="6033127" y="4890789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9.0</a:t>
            </a:r>
          </a:p>
        </p:txBody>
      </p:sp>
      <p:sp>
        <p:nvSpPr>
          <p:cNvPr name="TextBox 261" id="261"/>
          <p:cNvSpPr txBox="true"/>
          <p:nvPr/>
        </p:nvSpPr>
        <p:spPr>
          <a:xfrm rot="0">
            <a:off x="6033127" y="5426348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8.9</a:t>
            </a:r>
          </a:p>
        </p:txBody>
      </p:sp>
      <p:sp>
        <p:nvSpPr>
          <p:cNvPr name="TextBox 262" id="262"/>
          <p:cNvSpPr txBox="true"/>
          <p:nvPr/>
        </p:nvSpPr>
        <p:spPr>
          <a:xfrm rot="0">
            <a:off x="5635315" y="5953532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8.1</a:t>
            </a:r>
          </a:p>
        </p:txBody>
      </p:sp>
      <p:sp>
        <p:nvSpPr>
          <p:cNvPr name="TextBox 263" id="263"/>
          <p:cNvSpPr txBox="true"/>
          <p:nvPr/>
        </p:nvSpPr>
        <p:spPr>
          <a:xfrm rot="0">
            <a:off x="5635315" y="5953532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8.1</a:t>
            </a:r>
          </a:p>
        </p:txBody>
      </p:sp>
      <p:sp>
        <p:nvSpPr>
          <p:cNvPr name="TextBox 264" id="264"/>
          <p:cNvSpPr txBox="true"/>
          <p:nvPr/>
        </p:nvSpPr>
        <p:spPr>
          <a:xfrm rot="0">
            <a:off x="5400991" y="6435476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7.6</a:t>
            </a:r>
          </a:p>
        </p:txBody>
      </p:sp>
      <p:sp>
        <p:nvSpPr>
          <p:cNvPr name="TextBox 265" id="265"/>
          <p:cNvSpPr txBox="true"/>
          <p:nvPr/>
        </p:nvSpPr>
        <p:spPr>
          <a:xfrm rot="0">
            <a:off x="5400991" y="6930662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7.6</a:t>
            </a:r>
          </a:p>
        </p:txBody>
      </p:sp>
      <p:sp>
        <p:nvSpPr>
          <p:cNvPr name="TextBox 266" id="266"/>
          <p:cNvSpPr txBox="true"/>
          <p:nvPr/>
        </p:nvSpPr>
        <p:spPr>
          <a:xfrm rot="0">
            <a:off x="5307067" y="7441281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7.5</a:t>
            </a:r>
          </a:p>
        </p:txBody>
      </p:sp>
      <p:sp>
        <p:nvSpPr>
          <p:cNvPr name="TextBox 267" id="267"/>
          <p:cNvSpPr txBox="true"/>
          <p:nvPr/>
        </p:nvSpPr>
        <p:spPr>
          <a:xfrm rot="0">
            <a:off x="5066089" y="7956343"/>
            <a:ext cx="1016111" cy="25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908" spc="19">
                <a:solidFill>
                  <a:srgbClr val="FFFFFF"/>
                </a:solidFill>
                <a:latin typeface="League Spartan"/>
              </a:rPr>
              <a:t>7.0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255156" y="2682941"/>
            <a:ext cx="10761621" cy="5688727"/>
            <a:chOff x="0" y="0"/>
            <a:chExt cx="14348827" cy="7584969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3490955" cy="9974506"/>
              </a:xfrm>
              <a:custGeom>
                <a:avLst/>
                <a:gdLst/>
                <a:ahLst/>
                <a:cxnLst/>
                <a:rect r="r" b="b" t="t" l="l"/>
                <a:pathLst>
                  <a:path h="9974506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9974506"/>
                    </a:lnTo>
                    <a:lnTo>
                      <a:pt x="0" y="9974506"/>
                    </a:lnTo>
                    <a:close/>
                    <a:moveTo>
                      <a:pt x="3369564" y="0"/>
                    </a:moveTo>
                    <a:lnTo>
                      <a:pt x="3382264" y="0"/>
                    </a:lnTo>
                    <a:lnTo>
                      <a:pt x="3382264" y="9974506"/>
                    </a:lnTo>
                    <a:lnTo>
                      <a:pt x="3369564" y="9974506"/>
                    </a:lnTo>
                    <a:close/>
                    <a:moveTo>
                      <a:pt x="6739127" y="0"/>
                    </a:moveTo>
                    <a:lnTo>
                      <a:pt x="6751827" y="0"/>
                    </a:lnTo>
                    <a:lnTo>
                      <a:pt x="6751827" y="9974506"/>
                    </a:lnTo>
                    <a:lnTo>
                      <a:pt x="6739127" y="9974506"/>
                    </a:lnTo>
                    <a:close/>
                    <a:moveTo>
                      <a:pt x="10108691" y="0"/>
                    </a:moveTo>
                    <a:lnTo>
                      <a:pt x="10121391" y="0"/>
                    </a:lnTo>
                    <a:lnTo>
                      <a:pt x="10121391" y="9974506"/>
                    </a:lnTo>
                    <a:lnTo>
                      <a:pt x="10108691" y="9974506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9974506"/>
                    </a:lnTo>
                    <a:lnTo>
                      <a:pt x="13478255" y="9974506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4515915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912278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226153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622516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4018878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125610" y="197044"/>
              <a:ext cx="3328282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Household and domestic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811484" y="1096418"/>
              <a:ext cx="164240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Not working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709600" y="1995792"/>
              <a:ext cx="7442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Sales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92670" y="2895167"/>
              <a:ext cx="346122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Agriculture- self employed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506513" y="3794541"/>
              <a:ext cx="19473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Skilled manuel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4693916"/>
              <a:ext cx="44538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Professional/technical/managerial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151021" y="5593290"/>
              <a:ext cx="230287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Unskilled manuel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619563" y="6492665"/>
              <a:ext cx="83432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Other </a:t>
              </a:r>
            </a:p>
          </p:txBody>
        </p:sp>
        <p:grpSp>
          <p:nvGrpSpPr>
            <p:cNvPr name="Group 26" id="26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10788953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10788953">
                    <a:moveTo>
                      <a:pt x="0" y="0"/>
                    </a:moveTo>
                    <a:lnTo>
                      <a:pt x="10699183" y="0"/>
                    </a:lnTo>
                    <a:cubicBezTo>
                      <a:pt x="10748762" y="0"/>
                      <a:pt x="10788953" y="40192"/>
                      <a:pt x="10788953" y="89771"/>
                    </a:cubicBezTo>
                    <a:lnTo>
                      <a:pt x="10788953" y="1032361"/>
                    </a:lnTo>
                    <a:cubicBezTo>
                      <a:pt x="10788953" y="1081940"/>
                      <a:pt x="10748762" y="1122132"/>
                      <a:pt x="10699183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1264625"/>
                <a:ext cx="8160694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8160694">
                    <a:moveTo>
                      <a:pt x="0" y="0"/>
                    </a:moveTo>
                    <a:lnTo>
                      <a:pt x="8070924" y="0"/>
                    </a:lnTo>
                    <a:cubicBezTo>
                      <a:pt x="8120503" y="0"/>
                      <a:pt x="8160694" y="40191"/>
                      <a:pt x="8160694" y="89770"/>
                    </a:cubicBezTo>
                    <a:lnTo>
                      <a:pt x="8160694" y="1032361"/>
                    </a:lnTo>
                    <a:cubicBezTo>
                      <a:pt x="8160694" y="1081940"/>
                      <a:pt x="8120503" y="1122132"/>
                      <a:pt x="8070924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2529250"/>
                <a:ext cx="6880260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880260">
                    <a:moveTo>
                      <a:pt x="0" y="0"/>
                    </a:moveTo>
                    <a:lnTo>
                      <a:pt x="6790489" y="0"/>
                    </a:lnTo>
                    <a:cubicBezTo>
                      <a:pt x="6840069" y="0"/>
                      <a:pt x="6880260" y="40191"/>
                      <a:pt x="6880260" y="89770"/>
                    </a:cubicBezTo>
                    <a:lnTo>
                      <a:pt x="6880260" y="1032361"/>
                    </a:lnTo>
                    <a:cubicBezTo>
                      <a:pt x="6880260" y="1081940"/>
                      <a:pt x="6840069" y="1122131"/>
                      <a:pt x="6790489" y="1122131"/>
                    </a:cubicBezTo>
                    <a:lnTo>
                      <a:pt x="0" y="1122131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3793875"/>
                <a:ext cx="6273738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73738">
                    <a:moveTo>
                      <a:pt x="0" y="0"/>
                    </a:moveTo>
                    <a:lnTo>
                      <a:pt x="6183968" y="0"/>
                    </a:lnTo>
                    <a:cubicBezTo>
                      <a:pt x="6233547" y="0"/>
                      <a:pt x="6273738" y="40191"/>
                      <a:pt x="6273738" y="89770"/>
                    </a:cubicBezTo>
                    <a:lnTo>
                      <a:pt x="6273738" y="1032361"/>
                    </a:lnTo>
                    <a:cubicBezTo>
                      <a:pt x="6273738" y="1056169"/>
                      <a:pt x="6264280" y="1079003"/>
                      <a:pt x="6247445" y="1095838"/>
                    </a:cubicBezTo>
                    <a:cubicBezTo>
                      <a:pt x="6230610" y="1112674"/>
                      <a:pt x="6207777" y="1122132"/>
                      <a:pt x="6183968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5058499"/>
                <a:ext cx="6206347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06347">
                    <a:moveTo>
                      <a:pt x="0" y="0"/>
                    </a:moveTo>
                    <a:lnTo>
                      <a:pt x="6116576" y="0"/>
                    </a:lnTo>
                    <a:cubicBezTo>
                      <a:pt x="6140385" y="0"/>
                      <a:pt x="6163218" y="9458"/>
                      <a:pt x="6180054" y="26293"/>
                    </a:cubicBezTo>
                    <a:cubicBezTo>
                      <a:pt x="6196889" y="43129"/>
                      <a:pt x="6206347" y="65962"/>
                      <a:pt x="6206347" y="89771"/>
                    </a:cubicBezTo>
                    <a:lnTo>
                      <a:pt x="6206347" y="1032362"/>
                    </a:lnTo>
                    <a:cubicBezTo>
                      <a:pt x="6206347" y="1056170"/>
                      <a:pt x="6196889" y="1079004"/>
                      <a:pt x="6180054" y="1095839"/>
                    </a:cubicBezTo>
                    <a:cubicBezTo>
                      <a:pt x="6163218" y="1112674"/>
                      <a:pt x="6140385" y="1122132"/>
                      <a:pt x="611657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6323124"/>
                <a:ext cx="3510696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510696">
                    <a:moveTo>
                      <a:pt x="0" y="0"/>
                    </a:moveTo>
                    <a:lnTo>
                      <a:pt x="3420926" y="0"/>
                    </a:lnTo>
                    <a:cubicBezTo>
                      <a:pt x="3470504" y="0"/>
                      <a:pt x="3510696" y="40192"/>
                      <a:pt x="3510696" y="89771"/>
                    </a:cubicBezTo>
                    <a:lnTo>
                      <a:pt x="3510696" y="1032361"/>
                    </a:lnTo>
                    <a:cubicBezTo>
                      <a:pt x="3510696" y="1081940"/>
                      <a:pt x="3470504" y="1122132"/>
                      <a:pt x="342092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7587749"/>
                <a:ext cx="3308522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308522">
                    <a:moveTo>
                      <a:pt x="0" y="0"/>
                    </a:moveTo>
                    <a:lnTo>
                      <a:pt x="3218752" y="0"/>
                    </a:lnTo>
                    <a:cubicBezTo>
                      <a:pt x="3242560" y="0"/>
                      <a:pt x="3265394" y="9458"/>
                      <a:pt x="3282229" y="26293"/>
                    </a:cubicBezTo>
                    <a:cubicBezTo>
                      <a:pt x="3299065" y="43129"/>
                      <a:pt x="3308522" y="65962"/>
                      <a:pt x="3308522" y="89771"/>
                    </a:cubicBezTo>
                    <a:lnTo>
                      <a:pt x="3308522" y="1032361"/>
                    </a:lnTo>
                    <a:cubicBezTo>
                      <a:pt x="3308522" y="1056170"/>
                      <a:pt x="3299065" y="1079003"/>
                      <a:pt x="3282229" y="1095839"/>
                    </a:cubicBezTo>
                    <a:cubicBezTo>
                      <a:pt x="3265394" y="1112674"/>
                      <a:pt x="3242560" y="1122132"/>
                      <a:pt x="3218752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35" id="35"/>
          <p:cNvGrpSpPr/>
          <p:nvPr/>
        </p:nvGrpSpPr>
        <p:grpSpPr>
          <a:xfrm rot="0">
            <a:off x="1255156" y="2682941"/>
            <a:ext cx="10761621" cy="5688727"/>
            <a:chOff x="0" y="0"/>
            <a:chExt cx="14348827" cy="7584969"/>
          </a:xfrm>
        </p:grpSpPr>
        <p:grpSp>
          <p:nvGrpSpPr>
            <p:cNvPr name="Group 36" id="36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-6350" y="0"/>
                <a:ext cx="13490955" cy="9974506"/>
              </a:xfrm>
              <a:custGeom>
                <a:avLst/>
                <a:gdLst/>
                <a:ahLst/>
                <a:cxnLst/>
                <a:rect r="r" b="b" t="t" l="l"/>
                <a:pathLst>
                  <a:path h="9974506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9974506"/>
                    </a:lnTo>
                    <a:lnTo>
                      <a:pt x="0" y="9974506"/>
                    </a:lnTo>
                    <a:close/>
                    <a:moveTo>
                      <a:pt x="3369564" y="0"/>
                    </a:moveTo>
                    <a:lnTo>
                      <a:pt x="3382264" y="0"/>
                    </a:lnTo>
                    <a:lnTo>
                      <a:pt x="3382264" y="9974506"/>
                    </a:lnTo>
                    <a:lnTo>
                      <a:pt x="3369564" y="9974506"/>
                    </a:lnTo>
                    <a:close/>
                    <a:moveTo>
                      <a:pt x="6739127" y="0"/>
                    </a:moveTo>
                    <a:lnTo>
                      <a:pt x="6751827" y="0"/>
                    </a:lnTo>
                    <a:lnTo>
                      <a:pt x="6751827" y="9974506"/>
                    </a:lnTo>
                    <a:lnTo>
                      <a:pt x="6739127" y="9974506"/>
                    </a:lnTo>
                    <a:close/>
                    <a:moveTo>
                      <a:pt x="10108691" y="0"/>
                    </a:moveTo>
                    <a:lnTo>
                      <a:pt x="10121391" y="0"/>
                    </a:lnTo>
                    <a:lnTo>
                      <a:pt x="10121391" y="9974506"/>
                    </a:lnTo>
                    <a:lnTo>
                      <a:pt x="10108691" y="9974506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9974506"/>
                    </a:lnTo>
                    <a:lnTo>
                      <a:pt x="13478255" y="9974506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4515915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6912278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9226153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11622516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4018878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125610" y="197044"/>
              <a:ext cx="3328282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Household and domestic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2811484" y="1096418"/>
              <a:ext cx="164240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Not working 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3709600" y="1995792"/>
              <a:ext cx="7442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Sales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992670" y="2895167"/>
              <a:ext cx="346122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Agriculture- self employed 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2506513" y="3794541"/>
              <a:ext cx="19473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Skilled manuel 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693916"/>
              <a:ext cx="44538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Professional/technical/managerial 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2151021" y="5593290"/>
              <a:ext cx="230287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Unskilled manuel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619563" y="6492665"/>
              <a:ext cx="83432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Other </a:t>
              </a:r>
            </a:p>
          </p:txBody>
        </p: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0" y="0"/>
                <a:ext cx="10788953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10788953">
                    <a:moveTo>
                      <a:pt x="0" y="0"/>
                    </a:moveTo>
                    <a:lnTo>
                      <a:pt x="10699183" y="0"/>
                    </a:lnTo>
                    <a:cubicBezTo>
                      <a:pt x="10748762" y="0"/>
                      <a:pt x="10788953" y="40192"/>
                      <a:pt x="10788953" y="89771"/>
                    </a:cubicBezTo>
                    <a:lnTo>
                      <a:pt x="10788953" y="1032361"/>
                    </a:lnTo>
                    <a:cubicBezTo>
                      <a:pt x="10788953" y="1081940"/>
                      <a:pt x="10748762" y="1122132"/>
                      <a:pt x="10699183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0" y="1264625"/>
                <a:ext cx="8160694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8160694">
                    <a:moveTo>
                      <a:pt x="0" y="0"/>
                    </a:moveTo>
                    <a:lnTo>
                      <a:pt x="8070924" y="0"/>
                    </a:lnTo>
                    <a:cubicBezTo>
                      <a:pt x="8120503" y="0"/>
                      <a:pt x="8160694" y="40191"/>
                      <a:pt x="8160694" y="89770"/>
                    </a:cubicBezTo>
                    <a:lnTo>
                      <a:pt x="8160694" y="1032361"/>
                    </a:lnTo>
                    <a:cubicBezTo>
                      <a:pt x="8160694" y="1081940"/>
                      <a:pt x="8120503" y="1122132"/>
                      <a:pt x="8070924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0" y="2529250"/>
                <a:ext cx="6880260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880260">
                    <a:moveTo>
                      <a:pt x="0" y="0"/>
                    </a:moveTo>
                    <a:lnTo>
                      <a:pt x="6790489" y="0"/>
                    </a:lnTo>
                    <a:cubicBezTo>
                      <a:pt x="6840069" y="0"/>
                      <a:pt x="6880260" y="40191"/>
                      <a:pt x="6880260" y="89770"/>
                    </a:cubicBezTo>
                    <a:lnTo>
                      <a:pt x="6880260" y="1032361"/>
                    </a:lnTo>
                    <a:cubicBezTo>
                      <a:pt x="6880260" y="1081940"/>
                      <a:pt x="6840069" y="1122131"/>
                      <a:pt x="6790489" y="1122131"/>
                    </a:cubicBezTo>
                    <a:lnTo>
                      <a:pt x="0" y="1122131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>
                <a:off x="0" y="3793875"/>
                <a:ext cx="6273738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73738">
                    <a:moveTo>
                      <a:pt x="0" y="0"/>
                    </a:moveTo>
                    <a:lnTo>
                      <a:pt x="6183968" y="0"/>
                    </a:lnTo>
                    <a:cubicBezTo>
                      <a:pt x="6233547" y="0"/>
                      <a:pt x="6273738" y="40191"/>
                      <a:pt x="6273738" y="89770"/>
                    </a:cubicBezTo>
                    <a:lnTo>
                      <a:pt x="6273738" y="1032361"/>
                    </a:lnTo>
                    <a:cubicBezTo>
                      <a:pt x="6273738" y="1056169"/>
                      <a:pt x="6264280" y="1079003"/>
                      <a:pt x="6247445" y="1095838"/>
                    </a:cubicBezTo>
                    <a:cubicBezTo>
                      <a:pt x="6230610" y="1112674"/>
                      <a:pt x="6207777" y="1122132"/>
                      <a:pt x="6183968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0" y="5058499"/>
                <a:ext cx="6206347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06347">
                    <a:moveTo>
                      <a:pt x="0" y="0"/>
                    </a:moveTo>
                    <a:lnTo>
                      <a:pt x="6116576" y="0"/>
                    </a:lnTo>
                    <a:cubicBezTo>
                      <a:pt x="6140385" y="0"/>
                      <a:pt x="6163218" y="9458"/>
                      <a:pt x="6180054" y="26293"/>
                    </a:cubicBezTo>
                    <a:cubicBezTo>
                      <a:pt x="6196889" y="43129"/>
                      <a:pt x="6206347" y="65962"/>
                      <a:pt x="6206347" y="89771"/>
                    </a:cubicBezTo>
                    <a:lnTo>
                      <a:pt x="6206347" y="1032362"/>
                    </a:lnTo>
                    <a:cubicBezTo>
                      <a:pt x="6206347" y="1056170"/>
                      <a:pt x="6196889" y="1079004"/>
                      <a:pt x="6180054" y="1095839"/>
                    </a:cubicBezTo>
                    <a:cubicBezTo>
                      <a:pt x="6163218" y="1112674"/>
                      <a:pt x="6140385" y="1122132"/>
                      <a:pt x="611657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>
                <a:off x="0" y="6323124"/>
                <a:ext cx="3510696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510696">
                    <a:moveTo>
                      <a:pt x="0" y="0"/>
                    </a:moveTo>
                    <a:lnTo>
                      <a:pt x="3420926" y="0"/>
                    </a:lnTo>
                    <a:cubicBezTo>
                      <a:pt x="3470504" y="0"/>
                      <a:pt x="3510696" y="40192"/>
                      <a:pt x="3510696" y="89771"/>
                    </a:cubicBezTo>
                    <a:lnTo>
                      <a:pt x="3510696" y="1032361"/>
                    </a:lnTo>
                    <a:cubicBezTo>
                      <a:pt x="3510696" y="1081940"/>
                      <a:pt x="3470504" y="1122132"/>
                      <a:pt x="342092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>
                <a:off x="0" y="7587749"/>
                <a:ext cx="3308522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308522">
                    <a:moveTo>
                      <a:pt x="0" y="0"/>
                    </a:moveTo>
                    <a:lnTo>
                      <a:pt x="3218752" y="0"/>
                    </a:lnTo>
                    <a:cubicBezTo>
                      <a:pt x="3242560" y="0"/>
                      <a:pt x="3265394" y="9458"/>
                      <a:pt x="3282229" y="26293"/>
                    </a:cubicBezTo>
                    <a:cubicBezTo>
                      <a:pt x="3299065" y="43129"/>
                      <a:pt x="3308522" y="65962"/>
                      <a:pt x="3308522" y="89771"/>
                    </a:cubicBezTo>
                    <a:lnTo>
                      <a:pt x="3308522" y="1032361"/>
                    </a:lnTo>
                    <a:cubicBezTo>
                      <a:pt x="3308522" y="1056170"/>
                      <a:pt x="3299065" y="1079003"/>
                      <a:pt x="3282229" y="1095839"/>
                    </a:cubicBezTo>
                    <a:cubicBezTo>
                      <a:pt x="3265394" y="1112674"/>
                      <a:pt x="3242560" y="1122132"/>
                      <a:pt x="3218752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FF914D"/>
              </a:solidFill>
            </p:spPr>
          </p:sp>
        </p:grpSp>
      </p:grpSp>
      <p:grpSp>
        <p:nvGrpSpPr>
          <p:cNvPr name="Group 60" id="60"/>
          <p:cNvGrpSpPr/>
          <p:nvPr/>
        </p:nvGrpSpPr>
        <p:grpSpPr>
          <a:xfrm rot="0">
            <a:off x="1255156" y="2682941"/>
            <a:ext cx="10761621" cy="5688727"/>
            <a:chOff x="0" y="0"/>
            <a:chExt cx="14348827" cy="7584969"/>
          </a:xfrm>
        </p:grpSpPr>
        <p:grpSp>
          <p:nvGrpSpPr>
            <p:cNvPr name="Group 61" id="61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-6350" y="0"/>
                <a:ext cx="13490955" cy="9974506"/>
              </a:xfrm>
              <a:custGeom>
                <a:avLst/>
                <a:gdLst/>
                <a:ahLst/>
                <a:cxnLst/>
                <a:rect r="r" b="b" t="t" l="l"/>
                <a:pathLst>
                  <a:path h="9974506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9974506"/>
                    </a:lnTo>
                    <a:lnTo>
                      <a:pt x="0" y="9974506"/>
                    </a:lnTo>
                    <a:close/>
                    <a:moveTo>
                      <a:pt x="3369564" y="0"/>
                    </a:moveTo>
                    <a:lnTo>
                      <a:pt x="3382264" y="0"/>
                    </a:lnTo>
                    <a:lnTo>
                      <a:pt x="3382264" y="9974506"/>
                    </a:lnTo>
                    <a:lnTo>
                      <a:pt x="3369564" y="9974506"/>
                    </a:lnTo>
                    <a:close/>
                    <a:moveTo>
                      <a:pt x="6739127" y="0"/>
                    </a:moveTo>
                    <a:lnTo>
                      <a:pt x="6751827" y="0"/>
                    </a:lnTo>
                    <a:lnTo>
                      <a:pt x="6751827" y="9974506"/>
                    </a:lnTo>
                    <a:lnTo>
                      <a:pt x="6739127" y="9974506"/>
                    </a:lnTo>
                    <a:close/>
                    <a:moveTo>
                      <a:pt x="10108691" y="0"/>
                    </a:moveTo>
                    <a:lnTo>
                      <a:pt x="10121391" y="0"/>
                    </a:lnTo>
                    <a:lnTo>
                      <a:pt x="10121391" y="9974506"/>
                    </a:lnTo>
                    <a:lnTo>
                      <a:pt x="10108691" y="9974506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9974506"/>
                    </a:lnTo>
                    <a:lnTo>
                      <a:pt x="13478255" y="9974506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63" id="63"/>
            <p:cNvSpPr txBox="true"/>
            <p:nvPr/>
          </p:nvSpPr>
          <p:spPr>
            <a:xfrm rot="0">
              <a:off x="4515915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6912278" y="720959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9226153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11622516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14018878" y="720959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20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1125610" y="197044"/>
              <a:ext cx="3328282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Household and domestic 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2811484" y="1096418"/>
              <a:ext cx="164240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Not working 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3709600" y="1995792"/>
              <a:ext cx="7442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Sales 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992670" y="2895167"/>
              <a:ext cx="346122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Agriculture- self employed 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2506513" y="3794541"/>
              <a:ext cx="19473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Skilled manuel 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0" y="4693916"/>
              <a:ext cx="44538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Professional/technical/managerial 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2151021" y="5593290"/>
              <a:ext cx="230287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Unskilled manuel 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3619563" y="6492665"/>
              <a:ext cx="83432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Other </a:t>
              </a:r>
            </a:p>
          </p:txBody>
        </p:sp>
        <p:grpSp>
          <p:nvGrpSpPr>
            <p:cNvPr name="Group 76" id="76"/>
            <p:cNvGrpSpPr>
              <a:grpSpLocks noChangeAspect="true"/>
            </p:cNvGrpSpPr>
            <p:nvPr/>
          </p:nvGrpSpPr>
          <p:grpSpPr>
            <a:xfrm rot="0">
              <a:off x="4598403" y="0"/>
              <a:ext cx="9585450" cy="7093658"/>
              <a:chOff x="0" y="0"/>
              <a:chExt cx="13478254" cy="9974506"/>
            </a:xfrm>
          </p:grpSpPr>
          <p:sp>
            <p:nvSpPr>
              <p:cNvPr name="Freeform 77" id="77"/>
              <p:cNvSpPr/>
              <p:nvPr/>
            </p:nvSpPr>
            <p:spPr>
              <a:xfrm>
                <a:off x="0" y="0"/>
                <a:ext cx="10788953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10788953">
                    <a:moveTo>
                      <a:pt x="0" y="0"/>
                    </a:moveTo>
                    <a:lnTo>
                      <a:pt x="10699183" y="0"/>
                    </a:lnTo>
                    <a:cubicBezTo>
                      <a:pt x="10748762" y="0"/>
                      <a:pt x="10788953" y="40192"/>
                      <a:pt x="10788953" y="89771"/>
                    </a:cubicBezTo>
                    <a:lnTo>
                      <a:pt x="10788953" y="1032361"/>
                    </a:lnTo>
                    <a:cubicBezTo>
                      <a:pt x="10788953" y="1081940"/>
                      <a:pt x="10748762" y="1122132"/>
                      <a:pt x="10699183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78" id="78"/>
              <p:cNvSpPr/>
              <p:nvPr/>
            </p:nvSpPr>
            <p:spPr>
              <a:xfrm>
                <a:off x="0" y="1264625"/>
                <a:ext cx="8160694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8160694">
                    <a:moveTo>
                      <a:pt x="0" y="0"/>
                    </a:moveTo>
                    <a:lnTo>
                      <a:pt x="8070924" y="0"/>
                    </a:lnTo>
                    <a:cubicBezTo>
                      <a:pt x="8120503" y="0"/>
                      <a:pt x="8160694" y="40191"/>
                      <a:pt x="8160694" y="89770"/>
                    </a:cubicBezTo>
                    <a:lnTo>
                      <a:pt x="8160694" y="1032361"/>
                    </a:lnTo>
                    <a:cubicBezTo>
                      <a:pt x="8160694" y="1081940"/>
                      <a:pt x="8120503" y="1122132"/>
                      <a:pt x="8070924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79" id="79"/>
              <p:cNvSpPr/>
              <p:nvPr/>
            </p:nvSpPr>
            <p:spPr>
              <a:xfrm>
                <a:off x="0" y="2529250"/>
                <a:ext cx="6880260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880260">
                    <a:moveTo>
                      <a:pt x="0" y="0"/>
                    </a:moveTo>
                    <a:lnTo>
                      <a:pt x="6790489" y="0"/>
                    </a:lnTo>
                    <a:cubicBezTo>
                      <a:pt x="6840069" y="0"/>
                      <a:pt x="6880260" y="40191"/>
                      <a:pt x="6880260" y="89770"/>
                    </a:cubicBezTo>
                    <a:lnTo>
                      <a:pt x="6880260" y="1032361"/>
                    </a:lnTo>
                    <a:cubicBezTo>
                      <a:pt x="6880260" y="1081940"/>
                      <a:pt x="6840069" y="1122131"/>
                      <a:pt x="6790489" y="1122131"/>
                    </a:cubicBezTo>
                    <a:lnTo>
                      <a:pt x="0" y="1122131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80" id="80"/>
              <p:cNvSpPr/>
              <p:nvPr/>
            </p:nvSpPr>
            <p:spPr>
              <a:xfrm>
                <a:off x="0" y="3793875"/>
                <a:ext cx="6273738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73738">
                    <a:moveTo>
                      <a:pt x="0" y="0"/>
                    </a:moveTo>
                    <a:lnTo>
                      <a:pt x="6183968" y="0"/>
                    </a:lnTo>
                    <a:cubicBezTo>
                      <a:pt x="6233547" y="0"/>
                      <a:pt x="6273738" y="40191"/>
                      <a:pt x="6273738" y="89770"/>
                    </a:cubicBezTo>
                    <a:lnTo>
                      <a:pt x="6273738" y="1032361"/>
                    </a:lnTo>
                    <a:cubicBezTo>
                      <a:pt x="6273738" y="1056169"/>
                      <a:pt x="6264280" y="1079003"/>
                      <a:pt x="6247445" y="1095838"/>
                    </a:cubicBezTo>
                    <a:cubicBezTo>
                      <a:pt x="6230610" y="1112674"/>
                      <a:pt x="6207777" y="1122132"/>
                      <a:pt x="6183968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81" id="81"/>
              <p:cNvSpPr/>
              <p:nvPr/>
            </p:nvSpPr>
            <p:spPr>
              <a:xfrm>
                <a:off x="0" y="5058499"/>
                <a:ext cx="6206347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6206347">
                    <a:moveTo>
                      <a:pt x="0" y="0"/>
                    </a:moveTo>
                    <a:lnTo>
                      <a:pt x="6116576" y="0"/>
                    </a:lnTo>
                    <a:cubicBezTo>
                      <a:pt x="6140385" y="0"/>
                      <a:pt x="6163218" y="9458"/>
                      <a:pt x="6180054" y="26293"/>
                    </a:cubicBezTo>
                    <a:cubicBezTo>
                      <a:pt x="6196889" y="43129"/>
                      <a:pt x="6206347" y="65962"/>
                      <a:pt x="6206347" y="89771"/>
                    </a:cubicBezTo>
                    <a:lnTo>
                      <a:pt x="6206347" y="1032362"/>
                    </a:lnTo>
                    <a:cubicBezTo>
                      <a:pt x="6206347" y="1056170"/>
                      <a:pt x="6196889" y="1079004"/>
                      <a:pt x="6180054" y="1095839"/>
                    </a:cubicBezTo>
                    <a:cubicBezTo>
                      <a:pt x="6163218" y="1112674"/>
                      <a:pt x="6140385" y="1122132"/>
                      <a:pt x="611657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82" id="82"/>
              <p:cNvSpPr/>
              <p:nvPr/>
            </p:nvSpPr>
            <p:spPr>
              <a:xfrm>
                <a:off x="0" y="6323124"/>
                <a:ext cx="3510696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510696">
                    <a:moveTo>
                      <a:pt x="0" y="0"/>
                    </a:moveTo>
                    <a:lnTo>
                      <a:pt x="3420926" y="0"/>
                    </a:lnTo>
                    <a:cubicBezTo>
                      <a:pt x="3470504" y="0"/>
                      <a:pt x="3510696" y="40192"/>
                      <a:pt x="3510696" y="89771"/>
                    </a:cubicBezTo>
                    <a:lnTo>
                      <a:pt x="3510696" y="1032361"/>
                    </a:lnTo>
                    <a:cubicBezTo>
                      <a:pt x="3510696" y="1081940"/>
                      <a:pt x="3470504" y="1122132"/>
                      <a:pt x="3420926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83" id="83"/>
              <p:cNvSpPr/>
              <p:nvPr/>
            </p:nvSpPr>
            <p:spPr>
              <a:xfrm>
                <a:off x="0" y="7587749"/>
                <a:ext cx="3308522" cy="1122132"/>
              </a:xfrm>
              <a:custGeom>
                <a:avLst/>
                <a:gdLst/>
                <a:ahLst/>
                <a:cxnLst/>
                <a:rect r="r" b="b" t="t" l="l"/>
                <a:pathLst>
                  <a:path h="1122132" w="3308522">
                    <a:moveTo>
                      <a:pt x="0" y="0"/>
                    </a:moveTo>
                    <a:lnTo>
                      <a:pt x="3218752" y="0"/>
                    </a:lnTo>
                    <a:cubicBezTo>
                      <a:pt x="3242560" y="0"/>
                      <a:pt x="3265394" y="9458"/>
                      <a:pt x="3282229" y="26293"/>
                    </a:cubicBezTo>
                    <a:cubicBezTo>
                      <a:pt x="3299065" y="43129"/>
                      <a:pt x="3308522" y="65962"/>
                      <a:pt x="3308522" y="89771"/>
                    </a:cubicBezTo>
                    <a:lnTo>
                      <a:pt x="3308522" y="1032361"/>
                    </a:lnTo>
                    <a:cubicBezTo>
                      <a:pt x="3308522" y="1056170"/>
                      <a:pt x="3299065" y="1079003"/>
                      <a:pt x="3282229" y="1095839"/>
                    </a:cubicBezTo>
                    <a:cubicBezTo>
                      <a:pt x="3265394" y="1112674"/>
                      <a:pt x="3242560" y="1122132"/>
                      <a:pt x="3218752" y="1122132"/>
                    </a:cubicBezTo>
                    <a:lnTo>
                      <a:pt x="0" y="1122132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84" id="84"/>
              <p:cNvSpPr/>
              <p:nvPr/>
            </p:nvSpPr>
            <p:spPr>
              <a:xfrm>
                <a:off x="0" y="0"/>
                <a:ext cx="0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0"/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85" id="85"/>
          <p:cNvSpPr txBox="true"/>
          <p:nvPr/>
        </p:nvSpPr>
        <p:spPr>
          <a:xfrm rot="0">
            <a:off x="13376973" y="2682941"/>
            <a:ext cx="3722649" cy="224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IN TERMS OF OCCUPATION, WOMEN WHO ARE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HOUSEHOLD AND DOMESTIC, NOT WORKING AND SALES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ARE MORE VICTIMS OF DOMESTIC VIOLENCE.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3376973" y="5963272"/>
            <a:ext cx="3722649" cy="159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WE CAN ALSO SEE THAT THIS IS THE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 HIGHEST PROPORTION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COMPARED TO THE OTHER OCCUPATION GROUPS.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5265058" y="8921217"/>
            <a:ext cx="5980524" cy="64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Occupation (grouped) distribution en %</a:t>
            </a:r>
          </a:p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grpSp>
        <p:nvGrpSpPr>
          <p:cNvPr name="Group 88" id="88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89" id="89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90" id="90"/>
          <p:cNvSpPr txBox="true"/>
          <p:nvPr/>
        </p:nvSpPr>
        <p:spPr>
          <a:xfrm rot="0">
            <a:off x="0" y="5124450"/>
            <a:ext cx="757350" cy="83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G3</a:t>
            </a:r>
          </a:p>
          <a:p>
            <a:pPr algn="ctr">
              <a:lnSpc>
                <a:spcPts val="3254"/>
              </a:lnSpc>
            </a:pPr>
          </a:p>
        </p:txBody>
      </p:sp>
      <p:sp>
        <p:nvSpPr>
          <p:cNvPr name="TextBox 91" id="91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RESULTS: GRAPH &amp; COMMENTS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9678354" y="2921424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16.0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8255320" y="3555247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12.1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7521288" y="422452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10.2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7253491" y="4894876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9.3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7253491" y="5565405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9.2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5765973" y="626701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5.2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5634137" y="6979445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4.9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255156" y="2754056"/>
            <a:ext cx="8787323" cy="5850008"/>
            <a:chOff x="0" y="0"/>
            <a:chExt cx="11716431" cy="7800011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1966006" y="0"/>
              <a:ext cx="9585450" cy="7315897"/>
              <a:chOff x="0" y="0"/>
              <a:chExt cx="13478254" cy="10287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883519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078669" y="7431834"/>
              <a:ext cx="16497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191332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386482" y="7431834"/>
              <a:ext cx="32994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746126" y="624662"/>
              <a:ext cx="107536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Primary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82871" y="2514603"/>
              <a:ext cx="1438624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Secondary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404543"/>
              <a:ext cx="1821495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 education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80476" y="6294483"/>
              <a:ext cx="941019" cy="368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Higher </a:t>
              </a:r>
            </a:p>
          </p:txBody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1966006" y="0"/>
              <a:ext cx="9585450" cy="7315897"/>
              <a:chOff x="0" y="0"/>
              <a:chExt cx="13478254" cy="10287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0"/>
                <a:ext cx="11507794" cy="2314575"/>
              </a:xfrm>
              <a:custGeom>
                <a:avLst/>
                <a:gdLst/>
                <a:ahLst/>
                <a:cxnLst/>
                <a:rect r="r" b="b" t="t" l="l"/>
                <a:pathLst>
                  <a:path h="2314575" w="11507794">
                    <a:moveTo>
                      <a:pt x="0" y="0"/>
                    </a:moveTo>
                    <a:lnTo>
                      <a:pt x="11322627" y="0"/>
                    </a:lnTo>
                    <a:cubicBezTo>
                      <a:pt x="11371737" y="0"/>
                      <a:pt x="11418834" y="19508"/>
                      <a:pt x="11453560" y="54234"/>
                    </a:cubicBezTo>
                    <a:cubicBezTo>
                      <a:pt x="11488285" y="88959"/>
                      <a:pt x="11507794" y="136057"/>
                      <a:pt x="11507794" y="185166"/>
                    </a:cubicBezTo>
                    <a:lnTo>
                      <a:pt x="11507794" y="2129409"/>
                    </a:lnTo>
                    <a:cubicBezTo>
                      <a:pt x="11507794" y="2178518"/>
                      <a:pt x="11488285" y="2225616"/>
                      <a:pt x="11453560" y="2260341"/>
                    </a:cubicBezTo>
                    <a:cubicBezTo>
                      <a:pt x="11418834" y="2295067"/>
                      <a:pt x="11371737" y="2314575"/>
                      <a:pt x="11322627" y="2314575"/>
                    </a:cubicBezTo>
                    <a:lnTo>
                      <a:pt x="0" y="2314575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2657475"/>
                <a:ext cx="8093303" cy="2314575"/>
              </a:xfrm>
              <a:custGeom>
                <a:avLst/>
                <a:gdLst/>
                <a:ahLst/>
                <a:cxnLst/>
                <a:rect r="r" b="b" t="t" l="l"/>
                <a:pathLst>
                  <a:path h="2314575" w="8093303">
                    <a:moveTo>
                      <a:pt x="0" y="0"/>
                    </a:moveTo>
                    <a:lnTo>
                      <a:pt x="7908137" y="0"/>
                    </a:lnTo>
                    <a:cubicBezTo>
                      <a:pt x="7957246" y="0"/>
                      <a:pt x="8004343" y="19508"/>
                      <a:pt x="8039069" y="54234"/>
                    </a:cubicBezTo>
                    <a:cubicBezTo>
                      <a:pt x="8073794" y="88959"/>
                      <a:pt x="8093303" y="136057"/>
                      <a:pt x="8093303" y="185166"/>
                    </a:cubicBezTo>
                    <a:lnTo>
                      <a:pt x="8093303" y="2129409"/>
                    </a:lnTo>
                    <a:cubicBezTo>
                      <a:pt x="8093303" y="2178518"/>
                      <a:pt x="8073794" y="2225616"/>
                      <a:pt x="8039069" y="2260341"/>
                    </a:cubicBezTo>
                    <a:cubicBezTo>
                      <a:pt x="8004343" y="2295067"/>
                      <a:pt x="7957246" y="2314575"/>
                      <a:pt x="7908137" y="2314575"/>
                    </a:cubicBezTo>
                    <a:lnTo>
                      <a:pt x="0" y="2314575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5314950"/>
                <a:ext cx="7104897" cy="2314575"/>
              </a:xfrm>
              <a:custGeom>
                <a:avLst/>
                <a:gdLst/>
                <a:ahLst/>
                <a:cxnLst/>
                <a:rect r="r" b="b" t="t" l="l"/>
                <a:pathLst>
                  <a:path h="2314575" w="7104897">
                    <a:moveTo>
                      <a:pt x="0" y="0"/>
                    </a:moveTo>
                    <a:lnTo>
                      <a:pt x="6919731" y="0"/>
                    </a:lnTo>
                    <a:cubicBezTo>
                      <a:pt x="6968841" y="0"/>
                      <a:pt x="7015938" y="19508"/>
                      <a:pt x="7050663" y="54234"/>
                    </a:cubicBezTo>
                    <a:cubicBezTo>
                      <a:pt x="7085388" y="88959"/>
                      <a:pt x="7104897" y="136057"/>
                      <a:pt x="7104897" y="185166"/>
                    </a:cubicBezTo>
                    <a:lnTo>
                      <a:pt x="7104897" y="2129409"/>
                    </a:lnTo>
                    <a:cubicBezTo>
                      <a:pt x="7104897" y="2178518"/>
                      <a:pt x="7085389" y="2225616"/>
                      <a:pt x="7050663" y="2260341"/>
                    </a:cubicBezTo>
                    <a:cubicBezTo>
                      <a:pt x="7015938" y="2295067"/>
                      <a:pt x="6968841" y="2314575"/>
                      <a:pt x="6919731" y="2314575"/>
                    </a:cubicBezTo>
                    <a:lnTo>
                      <a:pt x="0" y="2314575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7972425"/>
                <a:ext cx="2522291" cy="2314575"/>
              </a:xfrm>
              <a:custGeom>
                <a:avLst/>
                <a:gdLst/>
                <a:ahLst/>
                <a:cxnLst/>
                <a:rect r="r" b="b" t="t" l="l"/>
                <a:pathLst>
                  <a:path h="2314575" w="2522291">
                    <a:moveTo>
                      <a:pt x="0" y="0"/>
                    </a:moveTo>
                    <a:lnTo>
                      <a:pt x="2337125" y="0"/>
                    </a:lnTo>
                    <a:cubicBezTo>
                      <a:pt x="2386234" y="0"/>
                      <a:pt x="2433332" y="19509"/>
                      <a:pt x="2468057" y="54234"/>
                    </a:cubicBezTo>
                    <a:cubicBezTo>
                      <a:pt x="2502782" y="88960"/>
                      <a:pt x="2522291" y="136057"/>
                      <a:pt x="2522291" y="185166"/>
                    </a:cubicBezTo>
                    <a:lnTo>
                      <a:pt x="2522291" y="2129409"/>
                    </a:lnTo>
                    <a:cubicBezTo>
                      <a:pt x="2522291" y="2178518"/>
                      <a:pt x="2502782" y="2225615"/>
                      <a:pt x="2468057" y="2260341"/>
                    </a:cubicBezTo>
                    <a:cubicBezTo>
                      <a:pt x="2433332" y="2295066"/>
                      <a:pt x="2386234" y="2314575"/>
                      <a:pt x="2337125" y="2314575"/>
                    </a:cubicBezTo>
                    <a:lnTo>
                      <a:pt x="0" y="2314575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26" id="26"/>
          <p:cNvSpPr txBox="true"/>
          <p:nvPr/>
        </p:nvSpPr>
        <p:spPr>
          <a:xfrm rot="0">
            <a:off x="13203587" y="4590184"/>
            <a:ext cx="3722649" cy="191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WOMEN OF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PRIMARY, SECONDARY, AND NO EDUCATION LEVEL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ARE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 3 TIMES MORE BEATEN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 COMPARED TO THOSE OF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HIGHER EDUCATION LEVEL.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14732" y="8921217"/>
            <a:ext cx="5135906" cy="64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Educational level distribution en %</a:t>
            </a:r>
          </a:p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0" y="5124450"/>
            <a:ext cx="757350" cy="42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RESULTS: GRAPH &amp; COMMENTS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26482" y="3280133"/>
            <a:ext cx="1617518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12.8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14096" y="4602822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9.0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465556" y="5997131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7.9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27530" y="7531181"/>
            <a:ext cx="1097080" cy="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3860" spc="38">
                <a:solidFill>
                  <a:srgbClr val="FFFFFF"/>
                </a:solidFill>
                <a:latin typeface="League Spartan"/>
              </a:rPr>
              <a:t>2.8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245425" y="2997787"/>
            <a:ext cx="8042185" cy="5855406"/>
            <a:chOff x="0" y="0"/>
            <a:chExt cx="10722914" cy="7807208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972489" y="0"/>
              <a:ext cx="9585450" cy="7315897"/>
              <a:chOff x="0" y="0"/>
              <a:chExt cx="13478254" cy="10287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3490955" cy="10287000"/>
              </a:xfrm>
              <a:custGeom>
                <a:avLst/>
                <a:gdLst/>
                <a:ahLst/>
                <a:cxnLst/>
                <a:rect r="r" b="b" t="t" l="l"/>
                <a:pathLst>
                  <a:path h="10287000" w="13490955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287000"/>
                    </a:lnTo>
                    <a:lnTo>
                      <a:pt x="0" y="10287000"/>
                    </a:lnTo>
                    <a:close/>
                    <a:moveTo>
                      <a:pt x="4492751" y="0"/>
                    </a:moveTo>
                    <a:lnTo>
                      <a:pt x="4505451" y="0"/>
                    </a:lnTo>
                    <a:lnTo>
                      <a:pt x="4505451" y="10287000"/>
                    </a:lnTo>
                    <a:lnTo>
                      <a:pt x="4492751" y="10287000"/>
                    </a:lnTo>
                    <a:close/>
                    <a:moveTo>
                      <a:pt x="8985503" y="0"/>
                    </a:moveTo>
                    <a:lnTo>
                      <a:pt x="8998203" y="0"/>
                    </a:lnTo>
                    <a:lnTo>
                      <a:pt x="8998203" y="10287000"/>
                    </a:lnTo>
                    <a:lnTo>
                      <a:pt x="8985503" y="10287000"/>
                    </a:lnTo>
                    <a:close/>
                    <a:moveTo>
                      <a:pt x="13478255" y="0"/>
                    </a:moveTo>
                    <a:lnTo>
                      <a:pt x="13490955" y="0"/>
                    </a:lnTo>
                    <a:lnTo>
                      <a:pt x="13490955" y="10287000"/>
                    </a:lnTo>
                    <a:lnTo>
                      <a:pt x="13478255" y="102870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90002" y="743183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085152" y="7431834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7197815" y="743183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0392965" y="7431834"/>
              <a:ext cx="32994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27241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15-19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66959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20-24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06678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25-29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346396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30-34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086115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35-39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825833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40-44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4565552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45-49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305270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50-54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044989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55-59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6784707"/>
              <a:ext cx="82797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60-64 </a:t>
              </a:r>
            </a:p>
          </p:txBody>
        </p:sp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0">
              <a:off x="972489" y="0"/>
              <a:ext cx="9585450" cy="7315897"/>
              <a:chOff x="0" y="0"/>
              <a:chExt cx="13478254" cy="10287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0"/>
                <a:ext cx="13484605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13484605">
                    <a:moveTo>
                      <a:pt x="0" y="0"/>
                    </a:moveTo>
                    <a:lnTo>
                      <a:pt x="13410538" y="0"/>
                    </a:lnTo>
                    <a:lnTo>
                      <a:pt x="13410538" y="0"/>
                    </a:lnTo>
                    <a:cubicBezTo>
                      <a:pt x="13430182" y="0"/>
                      <a:pt x="13449021" y="7803"/>
                      <a:pt x="13462912" y="21693"/>
                    </a:cubicBezTo>
                    <a:cubicBezTo>
                      <a:pt x="13476801" y="35584"/>
                      <a:pt x="13484605" y="54423"/>
                      <a:pt x="13484605" y="74066"/>
                    </a:cubicBezTo>
                    <a:lnTo>
                      <a:pt x="13484605" y="851764"/>
                    </a:lnTo>
                    <a:cubicBezTo>
                      <a:pt x="13484605" y="871407"/>
                      <a:pt x="13476801" y="890246"/>
                      <a:pt x="13462912" y="904137"/>
                    </a:cubicBezTo>
                    <a:cubicBezTo>
                      <a:pt x="13449021" y="918027"/>
                      <a:pt x="13430182" y="925830"/>
                      <a:pt x="13410538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0" y="1040130"/>
                <a:ext cx="10878809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10878809">
                    <a:moveTo>
                      <a:pt x="0" y="0"/>
                    </a:moveTo>
                    <a:lnTo>
                      <a:pt x="10804742" y="0"/>
                    </a:lnTo>
                    <a:cubicBezTo>
                      <a:pt x="10824386" y="0"/>
                      <a:pt x="10843225" y="7803"/>
                      <a:pt x="10857115" y="21693"/>
                    </a:cubicBezTo>
                    <a:cubicBezTo>
                      <a:pt x="10871005" y="35584"/>
                      <a:pt x="10878809" y="54423"/>
                      <a:pt x="10878809" y="74066"/>
                    </a:cubicBezTo>
                    <a:lnTo>
                      <a:pt x="10878809" y="851764"/>
                    </a:lnTo>
                    <a:cubicBezTo>
                      <a:pt x="10878809" y="871407"/>
                      <a:pt x="10871005" y="890247"/>
                      <a:pt x="10857115" y="904137"/>
                    </a:cubicBezTo>
                    <a:cubicBezTo>
                      <a:pt x="10843225" y="918027"/>
                      <a:pt x="10824386" y="925830"/>
                      <a:pt x="10804742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2080260"/>
                <a:ext cx="8452723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8452723">
                    <a:moveTo>
                      <a:pt x="0" y="0"/>
                    </a:moveTo>
                    <a:lnTo>
                      <a:pt x="8378656" y="0"/>
                    </a:lnTo>
                    <a:cubicBezTo>
                      <a:pt x="8398300" y="0"/>
                      <a:pt x="8417139" y="7803"/>
                      <a:pt x="8431029" y="21693"/>
                    </a:cubicBezTo>
                    <a:cubicBezTo>
                      <a:pt x="8444919" y="35584"/>
                      <a:pt x="8452723" y="54423"/>
                      <a:pt x="8452723" y="74066"/>
                    </a:cubicBezTo>
                    <a:lnTo>
                      <a:pt x="8452723" y="851764"/>
                    </a:lnTo>
                    <a:cubicBezTo>
                      <a:pt x="8452723" y="871407"/>
                      <a:pt x="8444919" y="890246"/>
                      <a:pt x="8431029" y="904137"/>
                    </a:cubicBezTo>
                    <a:cubicBezTo>
                      <a:pt x="8417139" y="918027"/>
                      <a:pt x="8398300" y="925830"/>
                      <a:pt x="8378656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0" y="3120390"/>
                <a:ext cx="6386057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6386057">
                    <a:moveTo>
                      <a:pt x="0" y="0"/>
                    </a:moveTo>
                    <a:lnTo>
                      <a:pt x="6311991" y="0"/>
                    </a:lnTo>
                    <a:cubicBezTo>
                      <a:pt x="6331634" y="0"/>
                      <a:pt x="6350473" y="7803"/>
                      <a:pt x="6364363" y="21694"/>
                    </a:cubicBezTo>
                    <a:cubicBezTo>
                      <a:pt x="6378254" y="35584"/>
                      <a:pt x="6386057" y="54423"/>
                      <a:pt x="6386057" y="74066"/>
                    </a:cubicBezTo>
                    <a:lnTo>
                      <a:pt x="6386057" y="851764"/>
                    </a:lnTo>
                    <a:cubicBezTo>
                      <a:pt x="6386057" y="871407"/>
                      <a:pt x="6378254" y="890246"/>
                      <a:pt x="6364363" y="904136"/>
                    </a:cubicBezTo>
                    <a:cubicBezTo>
                      <a:pt x="6350473" y="918027"/>
                      <a:pt x="6331634" y="925830"/>
                      <a:pt x="631199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0" y="4160520"/>
                <a:ext cx="6206347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6206347">
                    <a:moveTo>
                      <a:pt x="0" y="0"/>
                    </a:moveTo>
                    <a:lnTo>
                      <a:pt x="6132281" y="0"/>
                    </a:lnTo>
                    <a:cubicBezTo>
                      <a:pt x="6151924" y="0"/>
                      <a:pt x="6170763" y="7803"/>
                      <a:pt x="6184654" y="21694"/>
                    </a:cubicBezTo>
                    <a:cubicBezTo>
                      <a:pt x="6198544" y="35584"/>
                      <a:pt x="6206347" y="54423"/>
                      <a:pt x="6206347" y="74066"/>
                    </a:cubicBezTo>
                    <a:lnTo>
                      <a:pt x="6206347" y="851764"/>
                    </a:lnTo>
                    <a:cubicBezTo>
                      <a:pt x="6206347" y="871407"/>
                      <a:pt x="6198544" y="890246"/>
                      <a:pt x="6184654" y="904136"/>
                    </a:cubicBezTo>
                    <a:cubicBezTo>
                      <a:pt x="6170763" y="918027"/>
                      <a:pt x="6151924" y="925830"/>
                      <a:pt x="6132281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5200650"/>
                <a:ext cx="5936782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5936782">
                    <a:moveTo>
                      <a:pt x="0" y="0"/>
                    </a:moveTo>
                    <a:lnTo>
                      <a:pt x="5862715" y="0"/>
                    </a:lnTo>
                    <a:cubicBezTo>
                      <a:pt x="5882359" y="0"/>
                      <a:pt x="5901198" y="7803"/>
                      <a:pt x="5915088" y="21694"/>
                    </a:cubicBezTo>
                    <a:cubicBezTo>
                      <a:pt x="5928978" y="35584"/>
                      <a:pt x="5936782" y="54423"/>
                      <a:pt x="5936782" y="74066"/>
                    </a:cubicBezTo>
                    <a:lnTo>
                      <a:pt x="5936782" y="851764"/>
                    </a:lnTo>
                    <a:cubicBezTo>
                      <a:pt x="5936782" y="871407"/>
                      <a:pt x="5928978" y="890246"/>
                      <a:pt x="5915088" y="904136"/>
                    </a:cubicBezTo>
                    <a:cubicBezTo>
                      <a:pt x="5901198" y="918027"/>
                      <a:pt x="5882359" y="925830"/>
                      <a:pt x="5862715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6240780"/>
                <a:ext cx="5846927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5846927">
                    <a:moveTo>
                      <a:pt x="0" y="0"/>
                    </a:moveTo>
                    <a:lnTo>
                      <a:pt x="5772860" y="0"/>
                    </a:lnTo>
                    <a:cubicBezTo>
                      <a:pt x="5792504" y="0"/>
                      <a:pt x="5811343" y="7803"/>
                      <a:pt x="5825233" y="21694"/>
                    </a:cubicBezTo>
                    <a:cubicBezTo>
                      <a:pt x="5839123" y="35584"/>
                      <a:pt x="5846927" y="54423"/>
                      <a:pt x="5846927" y="74066"/>
                    </a:cubicBezTo>
                    <a:lnTo>
                      <a:pt x="5846927" y="851764"/>
                    </a:lnTo>
                    <a:cubicBezTo>
                      <a:pt x="5846926" y="892669"/>
                      <a:pt x="5813766" y="925830"/>
                      <a:pt x="5772860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7280910"/>
                <a:ext cx="6296202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6296202">
                    <a:moveTo>
                      <a:pt x="0" y="0"/>
                    </a:moveTo>
                    <a:lnTo>
                      <a:pt x="6222136" y="0"/>
                    </a:lnTo>
                    <a:cubicBezTo>
                      <a:pt x="6241779" y="0"/>
                      <a:pt x="6260619" y="7803"/>
                      <a:pt x="6274509" y="21694"/>
                    </a:cubicBezTo>
                    <a:cubicBezTo>
                      <a:pt x="6288399" y="35584"/>
                      <a:pt x="6296202" y="54423"/>
                      <a:pt x="6296202" y="74067"/>
                    </a:cubicBezTo>
                    <a:lnTo>
                      <a:pt x="6296202" y="851763"/>
                    </a:lnTo>
                    <a:cubicBezTo>
                      <a:pt x="6296202" y="871407"/>
                      <a:pt x="6288399" y="890246"/>
                      <a:pt x="6274509" y="904136"/>
                    </a:cubicBezTo>
                    <a:cubicBezTo>
                      <a:pt x="6260619" y="918027"/>
                      <a:pt x="6241779" y="925830"/>
                      <a:pt x="6222136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8321040"/>
                <a:ext cx="5757072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5757072">
                    <a:moveTo>
                      <a:pt x="0" y="0"/>
                    </a:moveTo>
                    <a:lnTo>
                      <a:pt x="5683005" y="0"/>
                    </a:lnTo>
                    <a:cubicBezTo>
                      <a:pt x="5723911" y="0"/>
                      <a:pt x="5757071" y="33161"/>
                      <a:pt x="5757072" y="74066"/>
                    </a:cubicBezTo>
                    <a:lnTo>
                      <a:pt x="5757072" y="851764"/>
                    </a:lnTo>
                    <a:cubicBezTo>
                      <a:pt x="5757071" y="892669"/>
                      <a:pt x="5723911" y="925830"/>
                      <a:pt x="5683005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9361170"/>
                <a:ext cx="4139681" cy="925830"/>
              </a:xfrm>
              <a:custGeom>
                <a:avLst/>
                <a:gdLst/>
                <a:ahLst/>
                <a:cxnLst/>
                <a:rect r="r" b="b" t="t" l="l"/>
                <a:pathLst>
                  <a:path h="925830" w="4139681">
                    <a:moveTo>
                      <a:pt x="0" y="0"/>
                    </a:moveTo>
                    <a:lnTo>
                      <a:pt x="4065615" y="0"/>
                    </a:lnTo>
                    <a:cubicBezTo>
                      <a:pt x="4085259" y="0"/>
                      <a:pt x="4104098" y="7803"/>
                      <a:pt x="4117988" y="21694"/>
                    </a:cubicBezTo>
                    <a:cubicBezTo>
                      <a:pt x="4131878" y="35584"/>
                      <a:pt x="4139681" y="54423"/>
                      <a:pt x="4139681" y="74066"/>
                    </a:cubicBezTo>
                    <a:lnTo>
                      <a:pt x="4139681" y="851764"/>
                    </a:lnTo>
                    <a:cubicBezTo>
                      <a:pt x="4139681" y="892669"/>
                      <a:pt x="4106521" y="925830"/>
                      <a:pt x="4065615" y="925830"/>
                    </a:cubicBezTo>
                    <a:lnTo>
                      <a:pt x="0" y="92583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38" id="38"/>
          <p:cNvSpPr txBox="true"/>
          <p:nvPr/>
        </p:nvSpPr>
        <p:spPr>
          <a:xfrm rot="0">
            <a:off x="13536651" y="5326377"/>
            <a:ext cx="3722649" cy="127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WOMEN WHO ARE IN THE AGE GROUP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15-19, 20-24 AND 25-29 </a:t>
            </a: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ARE THE </a:t>
            </a:r>
            <a:r>
              <a:rPr lang="en-US" sz="2002" spc="20">
                <a:solidFill>
                  <a:srgbClr val="EF8D46"/>
                </a:solidFill>
                <a:latin typeface="League Spartan Italics"/>
              </a:rPr>
              <a:t>MOST BEATEN.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11158" y="8921217"/>
            <a:ext cx="5815134" cy="64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Age in 5-year groups distribution en %</a:t>
            </a:r>
          </a:p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0" y="5124450"/>
            <a:ext cx="757350" cy="83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G5</a:t>
            </a:r>
          </a:p>
          <a:p>
            <a:pPr algn="ctr">
              <a:lnSpc>
                <a:spcPts val="3254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RESULTS: GRAPH &amp; COMMENTS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285781" y="3151388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15.0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906156" y="372123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12.1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698676" y="4231095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9.4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696847" y="486630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7.1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516896" y="5364477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7.0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353527" y="596089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6.9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264688" y="6494549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6.6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516896" y="703644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6.5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264688" y="754630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6.4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351697" y="820612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4.8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757210" y="2375311"/>
            <a:ext cx="2501768" cy="5536377"/>
            <a:chOff x="0" y="0"/>
            <a:chExt cx="3335691" cy="738183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97099" y="7006462"/>
              <a:ext cx="339828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no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440286" y="7006462"/>
              <a:ext cx="425914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yes</a:t>
              </a:r>
            </a:p>
          </p:txBody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384564" y="173400"/>
              <a:ext cx="2951127" cy="6717125"/>
              <a:chOff x="0" y="0"/>
              <a:chExt cx="4149626" cy="9445057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-6350"/>
                <a:ext cx="4149626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4149626">
                    <a:moveTo>
                      <a:pt x="0" y="0"/>
                    </a:moveTo>
                    <a:lnTo>
                      <a:pt x="4149626" y="0"/>
                    </a:lnTo>
                    <a:lnTo>
                      <a:pt x="414962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2354914"/>
                <a:ext cx="4149626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4149626">
                    <a:moveTo>
                      <a:pt x="0" y="0"/>
                    </a:moveTo>
                    <a:lnTo>
                      <a:pt x="4149626" y="0"/>
                    </a:lnTo>
                    <a:lnTo>
                      <a:pt x="414962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4716179"/>
                <a:ext cx="4149626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4149626">
                    <a:moveTo>
                      <a:pt x="0" y="0"/>
                    </a:moveTo>
                    <a:lnTo>
                      <a:pt x="4149626" y="0"/>
                    </a:lnTo>
                    <a:lnTo>
                      <a:pt x="414962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0" y="7077443"/>
                <a:ext cx="4149626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4149626">
                    <a:moveTo>
                      <a:pt x="0" y="0"/>
                    </a:moveTo>
                    <a:lnTo>
                      <a:pt x="4149626" y="0"/>
                    </a:lnTo>
                    <a:lnTo>
                      <a:pt x="414962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9438708"/>
                <a:ext cx="4149626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4149626">
                    <a:moveTo>
                      <a:pt x="0" y="0"/>
                    </a:moveTo>
                    <a:lnTo>
                      <a:pt x="4149626" y="0"/>
                    </a:lnTo>
                    <a:lnTo>
                      <a:pt x="4149626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24005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8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650706"/>
              <a:ext cx="24005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6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329988"/>
              <a:ext cx="24005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4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009269"/>
              <a:ext cx="24005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2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688550"/>
              <a:ext cx="24005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24" id="24"/>
            <p:cNvGrpSpPr>
              <a:grpSpLocks noChangeAspect="true"/>
            </p:cNvGrpSpPr>
            <p:nvPr/>
          </p:nvGrpSpPr>
          <p:grpSpPr>
            <a:xfrm rot="0">
              <a:off x="384564" y="173400"/>
              <a:ext cx="2951127" cy="6717125"/>
              <a:chOff x="0" y="0"/>
              <a:chExt cx="4149626" cy="9445057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820092"/>
                <a:ext cx="1919202" cy="8624965"/>
              </a:xfrm>
              <a:custGeom>
                <a:avLst/>
                <a:gdLst/>
                <a:ahLst/>
                <a:cxnLst/>
                <a:rect r="r" b="b" t="t" l="l"/>
                <a:pathLst>
                  <a:path h="8624965" w="1919202">
                    <a:moveTo>
                      <a:pt x="0" y="8624966"/>
                    </a:moveTo>
                    <a:lnTo>
                      <a:pt x="0" y="153537"/>
                    </a:lnTo>
                    <a:cubicBezTo>
                      <a:pt x="0" y="68741"/>
                      <a:pt x="68740" y="0"/>
                      <a:pt x="153536" y="0"/>
                    </a:cubicBezTo>
                    <a:lnTo>
                      <a:pt x="1765666" y="0"/>
                    </a:lnTo>
                    <a:cubicBezTo>
                      <a:pt x="1850462" y="0"/>
                      <a:pt x="1919202" y="68741"/>
                      <a:pt x="1919202" y="153537"/>
                    </a:cubicBezTo>
                    <a:lnTo>
                      <a:pt x="1919202" y="8624966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2230424" y="2591041"/>
                <a:ext cx="1919202" cy="6854017"/>
              </a:xfrm>
              <a:custGeom>
                <a:avLst/>
                <a:gdLst/>
                <a:ahLst/>
                <a:cxnLst/>
                <a:rect r="r" b="b" t="t" l="l"/>
                <a:pathLst>
                  <a:path h="6854017" w="1919202">
                    <a:moveTo>
                      <a:pt x="0" y="6854017"/>
                    </a:moveTo>
                    <a:lnTo>
                      <a:pt x="0" y="153536"/>
                    </a:lnTo>
                    <a:cubicBezTo>
                      <a:pt x="0" y="68740"/>
                      <a:pt x="68741" y="0"/>
                      <a:pt x="153536" y="0"/>
                    </a:cubicBezTo>
                    <a:lnTo>
                      <a:pt x="1765666" y="0"/>
                    </a:lnTo>
                    <a:cubicBezTo>
                      <a:pt x="1850462" y="0"/>
                      <a:pt x="1919202" y="68740"/>
                      <a:pt x="1919202" y="153536"/>
                    </a:cubicBezTo>
                    <a:lnTo>
                      <a:pt x="1919202" y="68540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27" id="27"/>
          <p:cNvSpPr txBox="true"/>
          <p:nvPr/>
        </p:nvSpPr>
        <p:spPr>
          <a:xfrm rot="0">
            <a:off x="13413789" y="5530926"/>
            <a:ext cx="3685833" cy="255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17"/>
              </a:lnSpc>
            </a:pPr>
            <a:r>
              <a:rPr lang="en-US" sz="1982" spc="19">
                <a:solidFill>
                  <a:srgbClr val="000000"/>
                </a:solidFill>
                <a:latin typeface="League Spartan Italics"/>
              </a:rPr>
              <a:t>AMONG THE WOMEN WHO ARE VICTIMS OF VIOLENCE, THE WOMEN WHO DO NOT WORK ARE MORE BEATEN WHEN THEY GO OUT WITHOUT TELLING THEIR SPOUSE THAN THOSE WHO WORK..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52962" y="8205061"/>
            <a:ext cx="4723560" cy="96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wife_goes_out_yes_no distribution en %</a:t>
            </a:r>
          </a:p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target=yes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790315"/>
            <a:ext cx="8649654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RESULTS: GRAPH &amp; COMMENTS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31" id="31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0" y="5124450"/>
            <a:ext cx="757350" cy="42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178773" y="3119495"/>
            <a:ext cx="800746" cy="40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3060" spc="30">
                <a:solidFill>
                  <a:srgbClr val="FFFFFF"/>
                </a:solidFill>
                <a:latin typeface="League Spartan"/>
              </a:rPr>
              <a:t>7.3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05832" y="4081597"/>
            <a:ext cx="864246" cy="40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3060" spc="30">
                <a:solidFill>
                  <a:srgbClr val="FFFFFF"/>
                </a:solidFill>
                <a:latin typeface="League Spartan"/>
              </a:rPr>
              <a:t>5.8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 rot="1780485">
            <a:off x="2137504" y="4392518"/>
            <a:ext cx="1680659" cy="6018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1" id="11"/>
          <p:cNvSpPr/>
          <p:nvPr/>
        </p:nvSpPr>
        <p:spPr>
          <a:xfrm rot="1780485">
            <a:off x="2134174" y="6195036"/>
            <a:ext cx="1680659" cy="6018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2" id="12"/>
          <p:cNvSpPr/>
          <p:nvPr/>
        </p:nvSpPr>
        <p:spPr>
          <a:xfrm rot="-1229140">
            <a:off x="2134174" y="5293777"/>
            <a:ext cx="1680659" cy="6018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3" id="13"/>
          <p:cNvSpPr/>
          <p:nvPr/>
        </p:nvSpPr>
        <p:spPr>
          <a:xfrm rot="-1229140">
            <a:off x="2134024" y="7096295"/>
            <a:ext cx="1680659" cy="60189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1755" y="3443988"/>
            <a:ext cx="1055989" cy="105598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58222" y="4345247"/>
            <a:ext cx="1055989" cy="105598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795" y="5246506"/>
            <a:ext cx="1055989" cy="105598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58222" y="6147765"/>
            <a:ext cx="1055989" cy="105598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4495" y="7049024"/>
            <a:ext cx="1055989" cy="105598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306" y="3531839"/>
            <a:ext cx="880288" cy="880288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6072" y="4427211"/>
            <a:ext cx="880288" cy="880288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2646" y="5334357"/>
            <a:ext cx="880288" cy="88028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46072" y="6235616"/>
            <a:ext cx="880288" cy="88028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2346" y="7136875"/>
            <a:ext cx="880288" cy="880288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13790343" y="0"/>
            <a:ext cx="4492869" cy="10287000"/>
            <a:chOff x="0" y="0"/>
            <a:chExt cx="1749085" cy="4004755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1749085" cy="4004755"/>
            </a:xfrm>
            <a:custGeom>
              <a:avLst/>
              <a:gdLst/>
              <a:ahLst/>
              <a:cxnLst/>
              <a:rect r="r" b="b" t="t" l="l"/>
              <a:pathLst>
                <a:path h="4004755" w="1749085">
                  <a:moveTo>
                    <a:pt x="0" y="0"/>
                  </a:moveTo>
                  <a:lnTo>
                    <a:pt x="1749085" y="0"/>
                  </a:lnTo>
                  <a:lnTo>
                    <a:pt x="1749085" y="4004755"/>
                  </a:lnTo>
                  <a:lnTo>
                    <a:pt x="0" y="4004755"/>
                  </a:lnTo>
                  <a:close/>
                </a:path>
              </a:pathLst>
            </a:custGeom>
            <a:solidFill>
              <a:srgbClr val="7EC0DA">
                <a:alpha val="19608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267825" y="0"/>
            <a:ext cx="4916203" cy="10287000"/>
            <a:chOff x="0" y="0"/>
            <a:chExt cx="1913890" cy="4004755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1913890" cy="4004755"/>
            </a:xfrm>
            <a:custGeom>
              <a:avLst/>
              <a:gdLst/>
              <a:ahLst/>
              <a:cxnLst/>
              <a:rect r="r" b="b" t="t" l="l"/>
              <a:pathLst>
                <a:path h="4004755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4004755"/>
                  </a:lnTo>
                  <a:lnTo>
                    <a:pt x="0" y="4004755"/>
                  </a:lnTo>
                  <a:close/>
                </a:path>
              </a:pathLst>
            </a:custGeom>
            <a:solidFill>
              <a:srgbClr val="EF8D46">
                <a:alpha val="19608"/>
              </a:srgbClr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9786053" y="4136118"/>
            <a:ext cx="3504635" cy="3504635"/>
            <a:chOff x="0" y="0"/>
            <a:chExt cx="2787650" cy="278765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790315"/>
            <a:ext cx="8682732" cy="67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MACHINE LEARNING MODEL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42567" y="3740457"/>
            <a:ext cx="639846" cy="45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924" spc="292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766293" y="4641716"/>
            <a:ext cx="639846" cy="45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924" spc="292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42867" y="5542975"/>
            <a:ext cx="639846" cy="45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924" spc="292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766293" y="6444234"/>
            <a:ext cx="639846" cy="45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924" spc="292">
                <a:solidFill>
                  <a:srgbClr val="FFFFFF"/>
                </a:solidFill>
                <a:latin typeface="Aileron Regular Bold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42567" y="7345493"/>
            <a:ext cx="639846" cy="45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924" spc="292">
                <a:solidFill>
                  <a:srgbClr val="FFFFFF"/>
                </a:solidFill>
                <a:latin typeface="Aileron Regular Bold"/>
              </a:rPr>
              <a:t>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22579" y="1654157"/>
            <a:ext cx="2195348" cy="72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14"/>
              </a:lnSpc>
            </a:pPr>
            <a:r>
              <a:rPr lang="en-US" sz="2832" spc="28">
                <a:solidFill>
                  <a:srgbClr val="000000"/>
                </a:solidFill>
                <a:latin typeface="League Spartan Italics"/>
              </a:rPr>
              <a:t>VARIABLES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53082" y="1654157"/>
            <a:ext cx="2570579" cy="72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14"/>
              </a:lnSpc>
            </a:pPr>
            <a:r>
              <a:rPr lang="en-US" sz="2832" spc="28">
                <a:solidFill>
                  <a:srgbClr val="000000"/>
                </a:solidFill>
                <a:latin typeface="League Spartan Italics"/>
              </a:rPr>
              <a:t>MODEL  TYPE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85900" y="4613793"/>
            <a:ext cx="2567699" cy="456410"/>
            <a:chOff x="0" y="0"/>
            <a:chExt cx="3423599" cy="608546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38100"/>
              <a:ext cx="3423599" cy="31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EDUCATION LEVEL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VARIABLE TYPE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85900" y="6347696"/>
            <a:ext cx="2567699" cy="456410"/>
            <a:chOff x="0" y="0"/>
            <a:chExt cx="3423599" cy="608546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38100"/>
              <a:ext cx="3423599" cy="31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REGION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85900" y="8198489"/>
            <a:ext cx="2567699" cy="456410"/>
            <a:chOff x="0" y="0"/>
            <a:chExt cx="3423599" cy="608546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38100"/>
              <a:ext cx="3423599" cy="31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OCCUPATION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802367" y="5554751"/>
            <a:ext cx="2567699" cy="456410"/>
            <a:chOff x="0" y="0"/>
            <a:chExt cx="3423599" cy="608546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38100"/>
              <a:ext cx="3423599" cy="31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RELIGION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802367" y="7395690"/>
            <a:ext cx="2567699" cy="473296"/>
            <a:chOff x="0" y="0"/>
            <a:chExt cx="3423599" cy="631062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38100"/>
              <a:ext cx="3423599" cy="592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ever been married or in union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4687098" y="1654157"/>
            <a:ext cx="2570579" cy="72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14"/>
              </a:lnSpc>
            </a:pPr>
            <a:r>
              <a:rPr lang="en-US" sz="2832" spc="28">
                <a:solidFill>
                  <a:srgbClr val="000000"/>
                </a:solidFill>
                <a:latin typeface="League Spartan Italics"/>
              </a:rPr>
              <a:t>MODEL USED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4446484" y="3150020"/>
            <a:ext cx="3051807" cy="545339"/>
            <a:chOff x="0" y="0"/>
            <a:chExt cx="4069076" cy="727119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RandomForestClassifier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0" y="435854"/>
              <a:ext cx="4069076" cy="291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0.91/  6.91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4446484" y="4233535"/>
            <a:ext cx="3051807" cy="542460"/>
            <a:chOff x="0" y="0"/>
            <a:chExt cx="4069076" cy="723280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AGE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0" y="435854"/>
              <a:ext cx="4069076" cy="287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446484" y="5279790"/>
            <a:ext cx="3051807" cy="542460"/>
            <a:chOff x="0" y="0"/>
            <a:chExt cx="4069076" cy="723280"/>
          </a:xfrm>
        </p:grpSpPr>
        <p:sp>
          <p:nvSpPr>
            <p:cNvPr name="TextBox 61" id="61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Region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0" y="435854"/>
              <a:ext cx="4069076" cy="287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4446484" y="6173269"/>
            <a:ext cx="3051807" cy="542460"/>
            <a:chOff x="0" y="0"/>
            <a:chExt cx="4069076" cy="723280"/>
          </a:xfrm>
        </p:grpSpPr>
        <p:sp>
          <p:nvSpPr>
            <p:cNvPr name="TextBox 64" id="64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Religion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0" y="435854"/>
              <a:ext cx="4069076" cy="287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4446484" y="7256784"/>
            <a:ext cx="3051807" cy="542460"/>
            <a:chOff x="0" y="0"/>
            <a:chExt cx="4069076" cy="723280"/>
          </a:xfrm>
        </p:grpSpPr>
        <p:sp>
          <p:nvSpPr>
            <p:cNvPr name="TextBox 67" id="67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Educational level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0" y="435854"/>
              <a:ext cx="4069076" cy="287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4446484" y="8303039"/>
            <a:ext cx="3051807" cy="542460"/>
            <a:chOff x="0" y="0"/>
            <a:chExt cx="4069076" cy="723280"/>
          </a:xfrm>
        </p:grpSpPr>
        <p:sp>
          <p:nvSpPr>
            <p:cNvPr name="TextBox 70" id="70"/>
            <p:cNvSpPr txBox="true"/>
            <p:nvPr/>
          </p:nvSpPr>
          <p:spPr>
            <a:xfrm rot="0">
              <a:off x="0" y="47625"/>
              <a:ext cx="4069076" cy="37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8"/>
                </a:lnSpc>
              </a:pPr>
              <a:r>
                <a:rPr lang="en-US" sz="2061" spc="41">
                  <a:solidFill>
                    <a:srgbClr val="545454"/>
                  </a:solidFill>
                  <a:latin typeface="Glacial Indifference Bold"/>
                </a:rPr>
                <a:t>Occupation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0" y="435854"/>
              <a:ext cx="4069076" cy="287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</a:pPr>
              <a:r>
                <a:rPr lang="en-US" sz="1621" spc="32">
                  <a:solidFill>
                    <a:srgbClr val="545454"/>
                  </a:solidFill>
                  <a:latin typeface="Glacial Indifference Italics"/>
                </a:rPr>
                <a:t>EDUCATION LEVEL</a:t>
              </a: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10078038" y="5634671"/>
            <a:ext cx="2920666" cy="78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5"/>
              </a:lnSpc>
            </a:pPr>
            <a:r>
              <a:rPr lang="en-US" sz="2239" spc="22">
                <a:solidFill>
                  <a:srgbClr val="000000"/>
                </a:solidFill>
                <a:latin typeface="League Spartan Italics"/>
              </a:rPr>
              <a:t>RANDOMFORESTCLASSIFICATION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272060" y="1654157"/>
            <a:ext cx="2195348" cy="728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14"/>
              </a:lnSpc>
            </a:pPr>
            <a:r>
              <a:rPr lang="en-US" sz="2832" spc="28">
                <a:solidFill>
                  <a:srgbClr val="000000"/>
                </a:solidFill>
                <a:latin typeface="League Spartan Italics"/>
              </a:rPr>
              <a:t>VARIABLES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958661" y="2410994"/>
            <a:ext cx="2567699" cy="176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"/>
              </a:lnSpc>
            </a:pPr>
            <a:r>
              <a:rPr lang="en-US" sz="1364" spc="27">
                <a:solidFill>
                  <a:srgbClr val="545454"/>
                </a:solidFill>
                <a:latin typeface="Glacial Indifference Italics"/>
              </a:rPr>
              <a:t>FEATURING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085884" y="2410994"/>
            <a:ext cx="2567699" cy="176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"/>
              </a:lnSpc>
            </a:pPr>
            <a:r>
              <a:rPr lang="en-US" sz="1364" spc="27">
                <a:solidFill>
                  <a:srgbClr val="545454"/>
                </a:solidFill>
                <a:latin typeface="Glacial Indifference Italics"/>
              </a:rPr>
              <a:t>TARGET</a:t>
            </a:r>
          </a:p>
        </p:txBody>
      </p:sp>
      <p:pic>
        <p:nvPicPr>
          <p:cNvPr name="Picture 76" id="76"/>
          <p:cNvPicPr>
            <a:picLocks noChangeAspect="true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62055" y="4841998"/>
            <a:ext cx="1733902" cy="1733902"/>
          </a:xfrm>
          <a:prstGeom prst="rect">
            <a:avLst/>
          </a:prstGeom>
        </p:spPr>
      </p:pic>
      <p:pic>
        <p:nvPicPr>
          <p:cNvPr name="Picture 77" id="7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706303" y="4976579"/>
            <a:ext cx="1445407" cy="1445407"/>
          </a:xfrm>
          <a:prstGeom prst="rect">
            <a:avLst/>
          </a:prstGeom>
        </p:spPr>
      </p:pic>
      <p:grpSp>
        <p:nvGrpSpPr>
          <p:cNvPr name="Group 78" id="78"/>
          <p:cNvGrpSpPr/>
          <p:nvPr/>
        </p:nvGrpSpPr>
        <p:grpSpPr>
          <a:xfrm rot="0">
            <a:off x="6085884" y="6820819"/>
            <a:ext cx="2567699" cy="456410"/>
            <a:chOff x="0" y="0"/>
            <a:chExt cx="3423599" cy="608546"/>
          </a:xfrm>
        </p:grpSpPr>
        <p:sp>
          <p:nvSpPr>
            <p:cNvPr name="TextBox 79" id="79"/>
            <p:cNvSpPr txBox="true"/>
            <p:nvPr/>
          </p:nvSpPr>
          <p:spPr>
            <a:xfrm rot="0">
              <a:off x="0" y="38100"/>
              <a:ext cx="3423599" cy="31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47"/>
                </a:lnSpc>
              </a:pPr>
              <a:r>
                <a:rPr lang="en-US" sz="1734" spc="34">
                  <a:solidFill>
                    <a:srgbClr val="000000"/>
                  </a:solidFill>
                  <a:latin typeface="Glacial Indifference Bold"/>
                </a:rPr>
                <a:t>BEATING (YES/NO)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0" y="363233"/>
              <a:ext cx="3423599" cy="24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6"/>
                </a:lnSpc>
              </a:pPr>
              <a:r>
                <a:rPr lang="en-US" sz="1364" spc="27">
                  <a:solidFill>
                    <a:srgbClr val="545454"/>
                  </a:solidFill>
                  <a:latin typeface="Glacial Indifference Italics"/>
                </a:rPr>
                <a:t>VARIABLE TYPE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381669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208651" y="269568"/>
            <a:ext cx="9523783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MODEL/INSIGHT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0934" y="2517424"/>
            <a:ext cx="7751500" cy="5709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"/>
              </a:rPr>
              <a:t>A MACHINE LEARNING APPROACH IS USED, SPECIFICALLY SUPERVISED LEARNING, TO DETERMINE THE PROBABILITY OF A WOMAN BEING A VICTIM OF DOMESTIC VIOLENCE.</a:t>
            </a:r>
          </a:p>
          <a:p>
            <a:pPr algn="r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"/>
              </a:rPr>
              <a:t>AMONG ALL THE MODELS LIKELY TO PREDICT T</a:t>
            </a:r>
            <a:r>
              <a:rPr lang="en-US" sz="1173" spc="11">
                <a:solidFill>
                  <a:srgbClr val="000000"/>
                </a:solidFill>
                <a:latin typeface="Arimo"/>
              </a:rPr>
              <a:t>he best performing model is RandomForestClassifier because it can predict a 91% profile of women likely to be victims of domestic violence. </a:t>
            </a:r>
          </a:p>
          <a:p>
            <a:pPr algn="r">
              <a:lnSpc>
                <a:spcPts val="3751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381669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208651" y="269568"/>
            <a:ext cx="9523783" cy="157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AUC (AREA UNDER THE CURVE) = 0.97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0934" y="2517424"/>
            <a:ext cx="7751500" cy="523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51"/>
              </a:lnSpc>
            </a:pPr>
          </a:p>
          <a:p>
            <a:pPr algn="r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"/>
              </a:rPr>
              <a:t>REPRESENTS THE DEGREE OR MEASURE OF SEPARABILITY. THE HIGHER THE AUC, THE BETTER THE MODEL IS ABLE TO PREDICT THAT CLASS 0 IS 0 AND CLASS 1 IS 1. BY ANALOGY, THE HIGHER THE AUC, THE BETTER THE MODEL IS ABLE TO DISTINGUISH BETWEEN WOMEN WHO ARE LIKELY TO BE VICTIMS OF DOMESTIC VIOLENCE AND THOSE WHO ARE NOT.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946227" y="2800670"/>
            <a:ext cx="11144996" cy="6063397"/>
            <a:chOff x="0" y="0"/>
            <a:chExt cx="14859994" cy="8084529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7300797" y="0"/>
              <a:ext cx="7280688" cy="7593218"/>
              <a:chOff x="0" y="0"/>
              <a:chExt cx="10237492" cy="10676945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-6350" y="0"/>
                <a:ext cx="10250192" cy="10676945"/>
              </a:xfrm>
              <a:custGeom>
                <a:avLst/>
                <a:gdLst/>
                <a:ahLst/>
                <a:cxnLst/>
                <a:rect r="r" b="b" t="t" l="l"/>
                <a:pathLst>
                  <a:path h="10676945" w="10250192">
                    <a:moveTo>
                      <a:pt x="0" y="0"/>
                    </a:moveTo>
                    <a:lnTo>
                      <a:pt x="12700" y="0"/>
                    </a:lnTo>
                    <a:lnTo>
                      <a:pt x="12700" y="10676945"/>
                    </a:lnTo>
                    <a:lnTo>
                      <a:pt x="0" y="10676945"/>
                    </a:lnTo>
                    <a:close/>
                    <a:moveTo>
                      <a:pt x="2047498" y="0"/>
                    </a:moveTo>
                    <a:lnTo>
                      <a:pt x="2060198" y="0"/>
                    </a:lnTo>
                    <a:lnTo>
                      <a:pt x="2060198" y="10676945"/>
                    </a:lnTo>
                    <a:lnTo>
                      <a:pt x="2047498" y="10676945"/>
                    </a:lnTo>
                    <a:close/>
                    <a:moveTo>
                      <a:pt x="4094997" y="0"/>
                    </a:moveTo>
                    <a:lnTo>
                      <a:pt x="4107697" y="0"/>
                    </a:lnTo>
                    <a:lnTo>
                      <a:pt x="4107697" y="10676945"/>
                    </a:lnTo>
                    <a:lnTo>
                      <a:pt x="4094997" y="10676945"/>
                    </a:lnTo>
                    <a:close/>
                    <a:moveTo>
                      <a:pt x="6142495" y="0"/>
                    </a:moveTo>
                    <a:lnTo>
                      <a:pt x="6155195" y="0"/>
                    </a:lnTo>
                    <a:lnTo>
                      <a:pt x="6155195" y="10676945"/>
                    </a:lnTo>
                    <a:lnTo>
                      <a:pt x="6142495" y="10676945"/>
                    </a:lnTo>
                    <a:close/>
                    <a:moveTo>
                      <a:pt x="8189994" y="0"/>
                    </a:moveTo>
                    <a:lnTo>
                      <a:pt x="8202694" y="0"/>
                    </a:lnTo>
                    <a:lnTo>
                      <a:pt x="8202694" y="10676945"/>
                    </a:lnTo>
                    <a:lnTo>
                      <a:pt x="8189994" y="10676945"/>
                    </a:lnTo>
                    <a:close/>
                    <a:moveTo>
                      <a:pt x="10237492" y="0"/>
                    </a:moveTo>
                    <a:lnTo>
                      <a:pt x="10250192" y="0"/>
                    </a:lnTo>
                    <a:lnTo>
                      <a:pt x="10250192" y="10676945"/>
                    </a:lnTo>
                    <a:lnTo>
                      <a:pt x="10237492" y="10676945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7218310" y="7709155"/>
              <a:ext cx="16497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478425" y="7709155"/>
              <a:ext cx="55701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0,05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0017050" y="7709155"/>
              <a:ext cx="392044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0,1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390701" y="7709155"/>
              <a:ext cx="55701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0,15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2929325" y="7709155"/>
              <a:ext cx="392044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0,2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4302976" y="7709155"/>
              <a:ext cx="55701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0,25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6597997" y="25822"/>
              <a:ext cx="55828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Age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35652"/>
              <a:ext cx="715628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Religion_Protestant/Methodist/Aventist/Jehova Witness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038429" y="1045483"/>
              <a:ext cx="2117856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Region_Catholic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575690" y="1555313"/>
              <a:ext cx="158059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Region_Sud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250963" y="2065143"/>
              <a:ext cx="190532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Drinks_yes_no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528405" y="2574974"/>
              <a:ext cx="2627880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Region_Grand-Anse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903655" y="3084804"/>
              <a:ext cx="2252630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Region_Nord_Est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140462" y="3594634"/>
              <a:ext cx="2015823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Region-sud-Est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794989" y="4104465"/>
              <a:ext cx="2361296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Region_Artibonite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386566" y="4614295"/>
              <a:ext cx="3769719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Educational_level_Secondary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613644" y="5124126"/>
              <a:ext cx="254264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Region_Rest_Ouest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055355" y="5633956"/>
              <a:ext cx="3100930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Occupation_Agriculteur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164594" y="6143786"/>
              <a:ext cx="1991691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Region_Nippes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364700" y="6653617"/>
              <a:ext cx="2791585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Religion_No religiono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798800" y="7163447"/>
              <a:ext cx="2357486" cy="375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9"/>
                </a:lnSpc>
              </a:pPr>
              <a:r>
                <a:rPr lang="en-US" sz="1706">
                  <a:solidFill>
                    <a:srgbClr val="000000"/>
                  </a:solidFill>
                  <a:latin typeface="Open Sans Light"/>
                </a:rPr>
                <a:t>Religion_Nord-Est </a:t>
              </a:r>
            </a:p>
          </p:txBody>
        </p:sp>
        <p:grpSp>
          <p:nvGrpSpPr>
            <p:cNvPr name="Group 34" id="34"/>
            <p:cNvGrpSpPr>
              <a:grpSpLocks noChangeAspect="true"/>
            </p:cNvGrpSpPr>
            <p:nvPr/>
          </p:nvGrpSpPr>
          <p:grpSpPr>
            <a:xfrm rot="0">
              <a:off x="7300797" y="0"/>
              <a:ext cx="7280688" cy="7593218"/>
              <a:chOff x="0" y="0"/>
              <a:chExt cx="10237492" cy="1067694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0" y="0"/>
                <a:ext cx="9834342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9834342">
                    <a:moveTo>
                      <a:pt x="0" y="0"/>
                    </a:moveTo>
                    <a:lnTo>
                      <a:pt x="9783093" y="0"/>
                    </a:lnTo>
                    <a:cubicBezTo>
                      <a:pt x="9796685" y="0"/>
                      <a:pt x="9809721" y="5399"/>
                      <a:pt x="9819332" y="15010"/>
                    </a:cubicBezTo>
                    <a:cubicBezTo>
                      <a:pt x="9828943" y="24622"/>
                      <a:pt x="9834342" y="37657"/>
                      <a:pt x="9834342" y="51249"/>
                    </a:cubicBezTo>
                    <a:lnTo>
                      <a:pt x="9834342" y="589367"/>
                    </a:lnTo>
                    <a:cubicBezTo>
                      <a:pt x="9834342" y="602960"/>
                      <a:pt x="9828943" y="615995"/>
                      <a:pt x="9819332" y="625606"/>
                    </a:cubicBezTo>
                    <a:cubicBezTo>
                      <a:pt x="9809721" y="635217"/>
                      <a:pt x="9796685" y="640617"/>
                      <a:pt x="9783093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716881"/>
                <a:ext cx="2053848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2053848">
                    <a:moveTo>
                      <a:pt x="0" y="0"/>
                    </a:moveTo>
                    <a:lnTo>
                      <a:pt x="2002599" y="0"/>
                    </a:lnTo>
                    <a:cubicBezTo>
                      <a:pt x="2016191" y="0"/>
                      <a:pt x="2029227" y="5399"/>
                      <a:pt x="2038838" y="15010"/>
                    </a:cubicBezTo>
                    <a:cubicBezTo>
                      <a:pt x="2048449" y="24621"/>
                      <a:pt x="2053848" y="37657"/>
                      <a:pt x="2053848" y="51249"/>
                    </a:cubicBezTo>
                    <a:lnTo>
                      <a:pt x="2053848" y="589367"/>
                    </a:lnTo>
                    <a:cubicBezTo>
                      <a:pt x="2053848" y="602959"/>
                      <a:pt x="2048449" y="615995"/>
                      <a:pt x="2038838" y="625606"/>
                    </a:cubicBezTo>
                    <a:cubicBezTo>
                      <a:pt x="2029227" y="635217"/>
                      <a:pt x="2016191" y="640616"/>
                      <a:pt x="2002599" y="640616"/>
                    </a:cubicBezTo>
                    <a:lnTo>
                      <a:pt x="0" y="640616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1433761"/>
                <a:ext cx="16443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644349">
                    <a:moveTo>
                      <a:pt x="0" y="0"/>
                    </a:moveTo>
                    <a:lnTo>
                      <a:pt x="1593099" y="0"/>
                    </a:lnTo>
                    <a:cubicBezTo>
                      <a:pt x="1606692" y="0"/>
                      <a:pt x="1619727" y="5400"/>
                      <a:pt x="1629338" y="15011"/>
                    </a:cubicBezTo>
                    <a:cubicBezTo>
                      <a:pt x="1638949" y="24622"/>
                      <a:pt x="1644349" y="37657"/>
                      <a:pt x="1644349" y="51250"/>
                    </a:cubicBezTo>
                    <a:lnTo>
                      <a:pt x="1644349" y="589368"/>
                    </a:lnTo>
                    <a:cubicBezTo>
                      <a:pt x="1644349" y="602960"/>
                      <a:pt x="1638949" y="615995"/>
                      <a:pt x="1629338" y="625606"/>
                    </a:cubicBezTo>
                    <a:cubicBezTo>
                      <a:pt x="1619727" y="635218"/>
                      <a:pt x="1606692" y="640617"/>
                      <a:pt x="1593099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0" y="2150642"/>
                <a:ext cx="16443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644349">
                    <a:moveTo>
                      <a:pt x="0" y="0"/>
                    </a:moveTo>
                    <a:lnTo>
                      <a:pt x="1593099" y="0"/>
                    </a:lnTo>
                    <a:cubicBezTo>
                      <a:pt x="1606692" y="0"/>
                      <a:pt x="1619727" y="5399"/>
                      <a:pt x="1629338" y="15011"/>
                    </a:cubicBezTo>
                    <a:cubicBezTo>
                      <a:pt x="1638949" y="24622"/>
                      <a:pt x="1644349" y="37657"/>
                      <a:pt x="1644349" y="51249"/>
                    </a:cubicBezTo>
                    <a:lnTo>
                      <a:pt x="1644349" y="589367"/>
                    </a:lnTo>
                    <a:cubicBezTo>
                      <a:pt x="1644349" y="602959"/>
                      <a:pt x="1638949" y="615995"/>
                      <a:pt x="1629338" y="625606"/>
                    </a:cubicBezTo>
                    <a:cubicBezTo>
                      <a:pt x="1619727" y="635217"/>
                      <a:pt x="1606692" y="640617"/>
                      <a:pt x="1593099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2867522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8" y="15011"/>
                    </a:cubicBezTo>
                    <a:cubicBezTo>
                      <a:pt x="1229450" y="24622"/>
                      <a:pt x="1234849" y="37658"/>
                      <a:pt x="1234849" y="51250"/>
                    </a:cubicBezTo>
                    <a:lnTo>
                      <a:pt x="1234849" y="589368"/>
                    </a:lnTo>
                    <a:cubicBezTo>
                      <a:pt x="1234849" y="602960"/>
                      <a:pt x="1229450" y="615996"/>
                      <a:pt x="1219839" y="625607"/>
                    </a:cubicBezTo>
                    <a:cubicBezTo>
                      <a:pt x="1210227" y="635218"/>
                      <a:pt x="1197192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0" y="3584403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211904" y="0"/>
                      <a:pt x="1234849" y="22945"/>
                      <a:pt x="1234849" y="51250"/>
                    </a:cubicBezTo>
                    <a:lnTo>
                      <a:pt x="1234849" y="589367"/>
                    </a:lnTo>
                    <a:cubicBezTo>
                      <a:pt x="1234849" y="602960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4301284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399"/>
                      <a:pt x="1219839" y="15010"/>
                    </a:cubicBezTo>
                    <a:cubicBezTo>
                      <a:pt x="1229450" y="24621"/>
                      <a:pt x="1234849" y="37657"/>
                      <a:pt x="1234849" y="51249"/>
                    </a:cubicBezTo>
                    <a:lnTo>
                      <a:pt x="1234849" y="589367"/>
                    </a:lnTo>
                    <a:cubicBezTo>
                      <a:pt x="1234849" y="602959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0" y="5018164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8"/>
                      <a:pt x="1234849" y="51250"/>
                    </a:cubicBezTo>
                    <a:lnTo>
                      <a:pt x="1234849" y="589368"/>
                    </a:lnTo>
                    <a:cubicBezTo>
                      <a:pt x="1234849" y="617672"/>
                      <a:pt x="1211904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0" y="5735045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7"/>
                      <a:pt x="1234849" y="51249"/>
                    </a:cubicBezTo>
                    <a:lnTo>
                      <a:pt x="1234849" y="589367"/>
                    </a:lnTo>
                    <a:cubicBezTo>
                      <a:pt x="1234849" y="617672"/>
                      <a:pt x="1211904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6451926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399"/>
                      <a:pt x="1219839" y="15010"/>
                    </a:cubicBezTo>
                    <a:cubicBezTo>
                      <a:pt x="1229450" y="24621"/>
                      <a:pt x="1234849" y="37657"/>
                      <a:pt x="1234849" y="51249"/>
                    </a:cubicBezTo>
                    <a:lnTo>
                      <a:pt x="1234849" y="589367"/>
                    </a:lnTo>
                    <a:cubicBezTo>
                      <a:pt x="1234849" y="602959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6"/>
                      <a:pt x="1183600" y="640616"/>
                    </a:cubicBezTo>
                    <a:lnTo>
                      <a:pt x="0" y="640616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0" y="7168807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211904" y="0"/>
                      <a:pt x="1234849" y="22945"/>
                      <a:pt x="1234849" y="51248"/>
                    </a:cubicBezTo>
                    <a:lnTo>
                      <a:pt x="1234849" y="589367"/>
                    </a:lnTo>
                    <a:cubicBezTo>
                      <a:pt x="1234849" y="602959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6"/>
                      <a:pt x="1183600" y="640616"/>
                    </a:cubicBezTo>
                    <a:lnTo>
                      <a:pt x="0" y="640616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0" y="7885687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7"/>
                      <a:pt x="1234849" y="51249"/>
                    </a:cubicBezTo>
                    <a:lnTo>
                      <a:pt x="1234849" y="589367"/>
                    </a:lnTo>
                    <a:cubicBezTo>
                      <a:pt x="1234849" y="602959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0" y="8602567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8"/>
                      <a:pt x="1234849" y="51250"/>
                    </a:cubicBezTo>
                    <a:lnTo>
                      <a:pt x="1234849" y="589368"/>
                    </a:lnTo>
                    <a:cubicBezTo>
                      <a:pt x="1234849" y="617672"/>
                      <a:pt x="1211904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0" y="9319448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8"/>
                      <a:pt x="1234849" y="51250"/>
                    </a:cubicBezTo>
                    <a:lnTo>
                      <a:pt x="1234849" y="589367"/>
                    </a:lnTo>
                    <a:cubicBezTo>
                      <a:pt x="1234849" y="602960"/>
                      <a:pt x="1229450" y="615995"/>
                      <a:pt x="1219839" y="625606"/>
                    </a:cubicBezTo>
                    <a:cubicBezTo>
                      <a:pt x="1210227" y="635217"/>
                      <a:pt x="1197192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0" y="10036328"/>
                <a:ext cx="1234849" cy="640617"/>
              </a:xfrm>
              <a:custGeom>
                <a:avLst/>
                <a:gdLst/>
                <a:ahLst/>
                <a:cxnLst/>
                <a:rect r="r" b="b" t="t" l="l"/>
                <a:pathLst>
                  <a:path h="640617" w="1234849">
                    <a:moveTo>
                      <a:pt x="0" y="0"/>
                    </a:moveTo>
                    <a:lnTo>
                      <a:pt x="1183600" y="0"/>
                    </a:lnTo>
                    <a:cubicBezTo>
                      <a:pt x="1197192" y="0"/>
                      <a:pt x="1210227" y="5400"/>
                      <a:pt x="1219839" y="15011"/>
                    </a:cubicBezTo>
                    <a:cubicBezTo>
                      <a:pt x="1229450" y="24622"/>
                      <a:pt x="1234849" y="37658"/>
                      <a:pt x="1234849" y="51250"/>
                    </a:cubicBezTo>
                    <a:lnTo>
                      <a:pt x="1234849" y="589368"/>
                    </a:lnTo>
                    <a:cubicBezTo>
                      <a:pt x="1234849" y="617672"/>
                      <a:pt x="1211904" y="640617"/>
                      <a:pt x="1183600" y="640617"/>
                    </a:cubicBezTo>
                    <a:lnTo>
                      <a:pt x="0" y="64061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</p:grpSp>
      <p:sp>
        <p:nvSpPr>
          <p:cNvPr name="TextBox 50" id="50"/>
          <p:cNvSpPr txBox="true"/>
          <p:nvPr/>
        </p:nvSpPr>
        <p:spPr>
          <a:xfrm rot="0">
            <a:off x="13536651" y="5326377"/>
            <a:ext cx="3722649" cy="224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42"/>
              </a:lnSpc>
            </a:pPr>
            <a:r>
              <a:rPr lang="en-US" sz="2002" spc="20">
                <a:solidFill>
                  <a:srgbClr val="000000"/>
                </a:solidFill>
                <a:latin typeface="League Spartan Italics"/>
              </a:rPr>
              <a:t>HERE WE HAVE THE 15 MOST IMPORTANTS VARIABLES ACCORDING TO OUR MODEL: RANDOMFORESTCLASSIFIER.</a:t>
            </a:r>
          </a:p>
          <a:p>
            <a:pPr algn="r">
              <a:lnSpc>
                <a:spcPts val="2542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3611158" y="8921217"/>
            <a:ext cx="5815134" cy="33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7"/>
              </a:lnSpc>
            </a:pPr>
            <a:r>
              <a:rPr lang="en-US" sz="2587" spc="51">
                <a:solidFill>
                  <a:srgbClr val="545454"/>
                </a:solidFill>
                <a:latin typeface="Glacial Indifference Italics"/>
              </a:rPr>
              <a:t>Score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0" y="4849844"/>
            <a:ext cx="757350" cy="829216"/>
            <a:chOff x="0" y="0"/>
            <a:chExt cx="635656" cy="695974"/>
          </a:xfrm>
        </p:grpSpPr>
        <p:sp>
          <p:nvSpPr>
            <p:cNvPr name="Freeform 53" id="53"/>
            <p:cNvSpPr/>
            <p:nvPr/>
          </p:nvSpPr>
          <p:spPr>
            <a:xfrm>
              <a:off x="0" y="0"/>
              <a:ext cx="635656" cy="695974"/>
            </a:xfrm>
            <a:custGeom>
              <a:avLst/>
              <a:gdLst/>
              <a:ahLst/>
              <a:cxnLst/>
              <a:rect r="r" b="b" t="t" l="l"/>
              <a:pathLst>
                <a:path h="695974" w="635656">
                  <a:moveTo>
                    <a:pt x="0" y="0"/>
                  </a:moveTo>
                  <a:lnTo>
                    <a:pt x="635656" y="0"/>
                  </a:lnTo>
                  <a:lnTo>
                    <a:pt x="635656" y="695974"/>
                  </a:lnTo>
                  <a:lnTo>
                    <a:pt x="0" y="695974"/>
                  </a:lnTo>
                  <a:close/>
                </a:path>
              </a:pathLst>
            </a:custGeom>
            <a:solidFill>
              <a:srgbClr val="EF8D46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0" y="5124450"/>
            <a:ext cx="757350" cy="83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4"/>
              </a:lnSpc>
            </a:pPr>
            <a:r>
              <a:rPr lang="en-US" sz="2855" spc="28">
                <a:solidFill>
                  <a:srgbClr val="000000"/>
                </a:solidFill>
                <a:latin typeface="League Spartan"/>
              </a:rPr>
              <a:t>G7</a:t>
            </a:r>
          </a:p>
          <a:p>
            <a:pPr algn="ctr">
              <a:lnSpc>
                <a:spcPts val="3254"/>
              </a:lnSpc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1028700" y="790315"/>
            <a:ext cx="8649654" cy="67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IMPORTANT VARIABLES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845357" y="2838770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0.24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758660" y="3331339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0.05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518725" y="409793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518725" y="361806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0.04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257745" y="4384657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257745" y="4866301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57745" y="5290475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257745" y="568230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57745" y="6011829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257745" y="6298553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257745" y="7089267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257745" y="7502555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257745" y="7789279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257745" y="8255954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257745" y="6778422"/>
            <a:ext cx="1001830" cy="24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1"/>
              </a:lnSpc>
            </a:pPr>
            <a:r>
              <a:rPr lang="en-US" sz="1881" spc="18">
                <a:solidFill>
                  <a:srgbClr val="FFFFFF"/>
                </a:solidFill>
                <a:latin typeface="League Spartan"/>
              </a:rPr>
              <a:t>0.03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51085"/>
            <a:ext cx="3924338" cy="132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REPORT 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2962" y="3230372"/>
            <a:ext cx="4181450" cy="1492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01</a:t>
            </a:r>
          </a:p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INTRODUCTION</a:t>
            </a:r>
          </a:p>
          <a:p>
            <a:pPr>
              <a:lnSpc>
                <a:spcPts val="38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52962" y="5357037"/>
            <a:ext cx="4181450" cy="100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03</a:t>
            </a:r>
            <a:r>
              <a:rPr lang="en-US" sz="3860" spc="38">
                <a:solidFill>
                  <a:srgbClr val="000000"/>
                </a:solidFill>
                <a:latin typeface="League Spartan"/>
              </a:rPr>
              <a:t>  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962" y="7421345"/>
            <a:ext cx="4181450" cy="99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05 </a:t>
            </a:r>
          </a:p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23312" y="3230372"/>
            <a:ext cx="6317448" cy="99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02 </a:t>
            </a:r>
          </a:p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GOALS OF THE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3312" y="5357037"/>
            <a:ext cx="4123722" cy="99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04</a:t>
            </a:r>
            <a:r>
              <a:rPr lang="en-US" sz="3860" spc="38">
                <a:solidFill>
                  <a:srgbClr val="000000"/>
                </a:solidFill>
                <a:latin typeface="League Spartan"/>
              </a:rPr>
              <a:t>  </a:t>
            </a:r>
          </a:p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EDA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23312" y="7421345"/>
            <a:ext cx="5383380" cy="100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3860" spc="38">
                <a:solidFill>
                  <a:srgbClr val="000000"/>
                </a:solidFill>
                <a:latin typeface="League Spartan"/>
              </a:rPr>
              <a:t>06 RECOMMENDATION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2962" y="4257716"/>
            <a:ext cx="4723560" cy="37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2"/>
              </a:lnSpc>
            </a:pPr>
            <a:r>
              <a:rPr lang="en-US" sz="2887" spc="57">
                <a:solidFill>
                  <a:srgbClr val="545454"/>
                </a:solidFill>
                <a:latin typeface="Glacial Indifference Italics"/>
              </a:rPr>
              <a:t>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2962" y="6384381"/>
            <a:ext cx="6186345" cy="36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2"/>
              </a:lnSpc>
            </a:pPr>
            <a:r>
              <a:rPr lang="en-US" sz="2887" spc="57">
                <a:solidFill>
                  <a:srgbClr val="545454"/>
                </a:solidFill>
                <a:latin typeface="Glacial Indifference Italics"/>
              </a:rPr>
              <a:t>Describing the process of the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2962" y="8481434"/>
            <a:ext cx="4723560" cy="37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2"/>
              </a:lnSpc>
            </a:pPr>
            <a:r>
              <a:rPr lang="en-US" sz="2887" spc="57">
                <a:solidFill>
                  <a:srgbClr val="545454"/>
                </a:solidFill>
                <a:latin typeface="Glacial Indifference Italics"/>
              </a:rPr>
              <a:t>Choice of the model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23312" y="4257716"/>
            <a:ext cx="4723560" cy="37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2"/>
              </a:lnSpc>
            </a:pPr>
            <a:r>
              <a:rPr lang="en-US" sz="2887" spc="57">
                <a:solidFill>
                  <a:srgbClr val="545454"/>
                </a:solidFill>
                <a:latin typeface="Glacial Indifference Italics"/>
              </a:rPr>
              <a:t>Goals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23312" y="6426055"/>
            <a:ext cx="5383380" cy="36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2"/>
              </a:lnSpc>
            </a:pPr>
            <a:r>
              <a:rPr lang="en-US" sz="2887" spc="57">
                <a:solidFill>
                  <a:srgbClr val="545454"/>
                </a:solidFill>
                <a:latin typeface="Glacial Indifference Italics"/>
              </a:rPr>
              <a:t>Providing insight about the data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851085"/>
            <a:ext cx="3924338" cy="67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FINDINGS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953038" y="1094764"/>
            <a:ext cx="8040677" cy="8407554"/>
            <a:chOff x="0" y="0"/>
            <a:chExt cx="10720903" cy="1121007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10720903" cy="1673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37"/>
                </a:lnSpc>
              </a:pPr>
              <a:r>
                <a:rPr lang="en-US" sz="8237">
                  <a:solidFill>
                    <a:srgbClr val="000000"/>
                  </a:solidFill>
                  <a:latin typeface="Lato Heavy Bold"/>
                </a:rPr>
                <a:t>10</a:t>
              </a:r>
              <a:r>
                <a:rPr lang="en-US" sz="8237">
                  <a:solidFill>
                    <a:srgbClr val="000000"/>
                  </a:solidFill>
                  <a:latin typeface="Lato Heavy Bold"/>
                </a:rPr>
                <a:t>%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57511"/>
              <a:ext cx="10720903" cy="9452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82"/>
                </a:lnSpc>
              </a:pPr>
              <a:r>
                <a:rPr lang="en-US" sz="2698" spc="91">
                  <a:solidFill>
                    <a:srgbClr val="000000"/>
                  </a:solidFill>
                  <a:latin typeface="Arvo"/>
                </a:rPr>
                <a:t>of these woman are victims of domestic violence.</a:t>
              </a:r>
            </a:p>
            <a:p>
              <a:pPr>
                <a:lnSpc>
                  <a:spcPts val="4182"/>
                </a:lnSpc>
              </a:pPr>
            </a:p>
            <a:p>
              <a:pPr>
                <a:lnSpc>
                  <a:spcPts val="4182"/>
                </a:lnSpc>
              </a:pPr>
              <a:r>
                <a:rPr lang="en-US" sz="2698" spc="91">
                  <a:solidFill>
                    <a:srgbClr val="000000"/>
                  </a:solidFill>
                  <a:ea typeface="Arvo"/>
                </a:rPr>
                <a:t>▪15%, 12%, 9% of battered women are successively of the following age groups: 15-19, 20-24, 25-29 years old;</a:t>
              </a:r>
            </a:p>
            <a:p>
              <a:pPr>
                <a:lnSpc>
                  <a:spcPts val="4182"/>
                </a:lnSpc>
              </a:pPr>
            </a:p>
            <a:p>
              <a:pPr>
                <a:lnSpc>
                  <a:spcPts val="4182"/>
                </a:lnSpc>
              </a:pPr>
              <a:r>
                <a:rPr lang="en-US" sz="2698" spc="91">
                  <a:solidFill>
                    <a:srgbClr val="000000"/>
                  </a:solidFill>
                  <a:ea typeface="Arvo"/>
                </a:rPr>
                <a:t>▪12.6%, 12.5%, 11.5% of them are from the religion: North, West and Artibonite;</a:t>
              </a:r>
            </a:p>
            <a:p>
              <a:pPr>
                <a:lnSpc>
                  <a:spcPts val="4182"/>
                </a:lnSpc>
              </a:pPr>
            </a:p>
            <a:p>
              <a:pPr>
                <a:lnSpc>
                  <a:spcPts val="4182"/>
                </a:lnSpc>
              </a:pPr>
              <a:r>
                <a:rPr lang="en-US" sz="2698" spc="91">
                  <a:solidFill>
                    <a:srgbClr val="000000"/>
                  </a:solidFill>
                  <a:ea typeface="Arvo"/>
                </a:rPr>
                <a:t>▪12.8% of them have no primary education;</a:t>
              </a:r>
            </a:p>
            <a:p>
              <a:pPr>
                <a:lnSpc>
                  <a:spcPts val="2502"/>
                </a:lnSpc>
              </a:pPr>
            </a:p>
            <a:p>
              <a:pPr>
                <a:lnSpc>
                  <a:spcPts val="2502"/>
                </a:lnSpc>
              </a:pPr>
            </a:p>
            <a:p>
              <a:pPr>
                <a:lnSpc>
                  <a:spcPts val="2502"/>
                </a:lnSpc>
              </a:pPr>
            </a:p>
            <a:p>
              <a:pPr algn="l">
                <a:lnSpc>
                  <a:spcPts val="2502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61805"/>
            <a:ext cx="9523783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RECOMMENDATION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0983" y="2595925"/>
            <a:ext cx="14025278" cy="66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1"/>
              </a:lnSpc>
            </a:pPr>
            <a:r>
              <a:rPr lang="en-US" sz="1173" spc="11">
                <a:solidFill>
                  <a:srgbClr val="000000"/>
                </a:solidFill>
                <a:latin typeface="Arimo Italics"/>
              </a:rPr>
              <a:t>1- Intensify public awareness campaigns, especially those aimed at men.</a:t>
            </a:r>
          </a:p>
          <a:p>
            <a:pPr algn="r">
              <a:lnSpc>
                <a:spcPts val="3751"/>
              </a:lnSpc>
            </a:pPr>
          </a:p>
          <a:p>
            <a:pPr algn="just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 Italics"/>
              </a:rPr>
              <a:t>2-ENSURE THAT THE JUDICIAL SYSTEM CONTINUES TO PROSECUTE THE PERPETRATORS OF THESE ACTS.</a:t>
            </a:r>
          </a:p>
          <a:p>
            <a:pPr algn="r">
              <a:lnSpc>
                <a:spcPts val="3751"/>
              </a:lnSpc>
            </a:pPr>
          </a:p>
          <a:p>
            <a:pPr algn="just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 Italics"/>
              </a:rPr>
              <a:t>3- VICTIMS SHOULD FILE COMPLAINTS TO EXISTING STRUCTURES SUCH THE MINISTRY OF WOMEN’S AFFAIRS AND OTHER WOMEN’S RIGHTS ORGANIZATIONS.</a:t>
            </a:r>
          </a:p>
          <a:p>
            <a:pPr algn="r">
              <a:lnSpc>
                <a:spcPts val="3751"/>
              </a:lnSpc>
            </a:pPr>
          </a:p>
          <a:p>
            <a:pPr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 Italics"/>
              </a:rPr>
              <a:t>4- TO MAKE WOMEN AWARE THAT THEY ARE VICTIMS AND THAT THEY SHOULD NOT BE ASHAMED TO FILE COMPLAINTS</a:t>
            </a:r>
          </a:p>
          <a:p>
            <a:pPr algn="r">
              <a:lnSpc>
                <a:spcPts val="3751"/>
              </a:lnSpc>
            </a:pPr>
          </a:p>
          <a:p>
            <a:pPr algn="r">
              <a:lnSpc>
                <a:spcPts val="3751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587437" y="1861545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61805"/>
            <a:ext cx="9523783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0437" y="2623307"/>
            <a:ext cx="9281084" cy="570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1"/>
              </a:lnSpc>
            </a:pPr>
            <a:r>
              <a:rPr lang="en-US" sz="2953" spc="29">
                <a:solidFill>
                  <a:srgbClr val="000000"/>
                </a:solidFill>
                <a:latin typeface="League Spartan"/>
              </a:rPr>
              <a:t>VIOLENCE MAKES VICTIMS FEEL FEAR, GUILT, SHAME AND ISOLATION. THESE REACTIONS ARE NORMAL, IT IS THE SITUATION THAT IS NOT. THIS LEADS TO MAJOR PROBLEMS: STRESS, ANXIETY, DEPRESSION, INSOMNIA, ETC. VIOLENCE DESTROYS WELL-BEING AND DEGRADES HEALTH. ALL ASPECTS OF LIFE ARE AFFECTED: FAMILY, WORK AND SOCIAL LIFE.</a:t>
            </a:r>
          </a:p>
          <a:p>
            <a:pPr algn="just">
              <a:lnSpc>
                <a:spcPts val="3751"/>
              </a:lnSpc>
            </a:pPr>
            <a:r>
              <a:rPr lang="en-US" sz="1173" spc="11">
                <a:solidFill>
                  <a:srgbClr val="000000"/>
                </a:solidFill>
                <a:latin typeface="Arimo"/>
              </a:rPr>
              <a:t>Together let's say "NO" to Domestic Violence.</a:t>
            </a:r>
          </a:p>
          <a:p>
            <a:pPr algn="r">
              <a:lnSpc>
                <a:spcPts val="3751"/>
              </a:lnSpc>
            </a:pPr>
          </a:p>
          <a:p>
            <a:pPr algn="r">
              <a:lnSpc>
                <a:spcPts val="3751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8129" y="2393114"/>
            <a:ext cx="7992330" cy="5500773"/>
            <a:chOff x="0" y="0"/>
            <a:chExt cx="10656440" cy="733436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656440" cy="7334364"/>
              <a:chOff x="0" y="0"/>
              <a:chExt cx="2703578" cy="186075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703578" cy="1860755"/>
              </a:xfrm>
              <a:custGeom>
                <a:avLst/>
                <a:gdLst/>
                <a:ahLst/>
                <a:cxnLst/>
                <a:rect r="r" b="b" t="t" l="l"/>
                <a:pathLst>
                  <a:path h="1860755" w="2703578">
                    <a:moveTo>
                      <a:pt x="2579118" y="1860755"/>
                    </a:moveTo>
                    <a:lnTo>
                      <a:pt x="124460" y="1860755"/>
                    </a:lnTo>
                    <a:cubicBezTo>
                      <a:pt x="55880" y="1860755"/>
                      <a:pt x="0" y="1804875"/>
                      <a:pt x="0" y="173629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79118" y="0"/>
                    </a:lnTo>
                    <a:cubicBezTo>
                      <a:pt x="2647698" y="0"/>
                      <a:pt x="2703578" y="55880"/>
                      <a:pt x="2703578" y="124460"/>
                    </a:cubicBezTo>
                    <a:lnTo>
                      <a:pt x="2703578" y="1736295"/>
                    </a:lnTo>
                    <a:cubicBezTo>
                      <a:pt x="2703578" y="1804875"/>
                      <a:pt x="2647698" y="1860755"/>
                      <a:pt x="2579118" y="1860755"/>
                    </a:cubicBezTo>
                    <a:close/>
                  </a:path>
                </a:pathLst>
              </a:custGeom>
              <a:solidFill>
                <a:srgbClr val="576B7C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92479" y="2005435"/>
              <a:ext cx="7842864" cy="24018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6399">
                  <a:solidFill>
                    <a:srgbClr val="F5F5EF"/>
                  </a:solidFill>
                  <a:latin typeface="Now Bold"/>
                </a:rPr>
                <a:t>Questions or comments?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92479" y="4561073"/>
              <a:ext cx="7842864" cy="704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Now Bold"/>
                </a:rPr>
                <a:t>Get in touch!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321575" y="2784490"/>
            <a:ext cx="5866865" cy="1433092"/>
            <a:chOff x="0" y="0"/>
            <a:chExt cx="2703578" cy="660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703578" cy="660400"/>
            </a:xfrm>
            <a:custGeom>
              <a:avLst/>
              <a:gdLst/>
              <a:ahLst/>
              <a:cxnLst/>
              <a:rect r="r" b="b" t="t" l="l"/>
              <a:pathLst>
                <a:path h="660400" w="2703578">
                  <a:moveTo>
                    <a:pt x="25791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79118" y="0"/>
                  </a:lnTo>
                  <a:cubicBezTo>
                    <a:pt x="2647698" y="0"/>
                    <a:pt x="2703578" y="55880"/>
                    <a:pt x="2703578" y="124460"/>
                  </a:cubicBezTo>
                  <a:lnTo>
                    <a:pt x="2703578" y="535940"/>
                  </a:lnTo>
                  <a:cubicBezTo>
                    <a:pt x="2703578" y="604520"/>
                    <a:pt x="2647698" y="660400"/>
                    <a:pt x="2579118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21575" y="4426954"/>
            <a:ext cx="7459374" cy="1433092"/>
            <a:chOff x="0" y="0"/>
            <a:chExt cx="3437441" cy="660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437441" cy="660400"/>
            </a:xfrm>
            <a:custGeom>
              <a:avLst/>
              <a:gdLst/>
              <a:ahLst/>
              <a:cxnLst/>
              <a:rect r="r" b="b" t="t" l="l"/>
              <a:pathLst>
                <a:path h="660400" w="3437441">
                  <a:moveTo>
                    <a:pt x="33129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12981" y="0"/>
                  </a:lnTo>
                  <a:cubicBezTo>
                    <a:pt x="3381561" y="0"/>
                    <a:pt x="3437441" y="55880"/>
                    <a:pt x="3437441" y="124460"/>
                  </a:cubicBezTo>
                  <a:lnTo>
                    <a:pt x="3437441" y="535940"/>
                  </a:lnTo>
                  <a:cubicBezTo>
                    <a:pt x="3437441" y="604520"/>
                    <a:pt x="3381561" y="660400"/>
                    <a:pt x="3312981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21575" y="6028180"/>
            <a:ext cx="5866865" cy="1433092"/>
            <a:chOff x="0" y="0"/>
            <a:chExt cx="2703578" cy="6604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703578" cy="660400"/>
            </a:xfrm>
            <a:custGeom>
              <a:avLst/>
              <a:gdLst/>
              <a:ahLst/>
              <a:cxnLst/>
              <a:rect r="r" b="b" t="t" l="l"/>
              <a:pathLst>
                <a:path h="660400" w="2703578">
                  <a:moveTo>
                    <a:pt x="25791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79118" y="0"/>
                  </a:lnTo>
                  <a:cubicBezTo>
                    <a:pt x="2647698" y="0"/>
                    <a:pt x="2703578" y="55880"/>
                    <a:pt x="2703578" y="124460"/>
                  </a:cubicBezTo>
                  <a:lnTo>
                    <a:pt x="2703578" y="535940"/>
                  </a:lnTo>
                  <a:cubicBezTo>
                    <a:pt x="2703578" y="604520"/>
                    <a:pt x="2647698" y="660400"/>
                    <a:pt x="2579118" y="66040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138994" y="3082038"/>
            <a:ext cx="5832174" cy="795610"/>
            <a:chOff x="0" y="0"/>
            <a:chExt cx="7776232" cy="106081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7776232" cy="474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62942"/>
                  </a:solidFill>
                  <a:latin typeface="Now Bold"/>
                </a:rPr>
                <a:t>Phone Number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57032"/>
              <a:ext cx="7776232" cy="40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62942"/>
                  </a:solidFill>
                  <a:latin typeface="Now"/>
                </a:rPr>
                <a:t>+509 36299266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38994" y="4703883"/>
            <a:ext cx="4701193" cy="795610"/>
            <a:chOff x="0" y="0"/>
            <a:chExt cx="6268258" cy="106081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6268258" cy="474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162942"/>
                  </a:solidFill>
                  <a:latin typeface="Now Bold"/>
                </a:rPr>
                <a:t>Email Address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57032"/>
              <a:ext cx="6268258" cy="40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162942"/>
                  </a:solidFill>
                  <a:latin typeface="Now"/>
                </a:rPr>
                <a:t>ketteniefloretheneus@gmail.com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50459" y="6345682"/>
            <a:ext cx="7310441" cy="1115590"/>
            <a:chOff x="0" y="0"/>
            <a:chExt cx="9747254" cy="148745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9747254" cy="474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62942"/>
                  </a:solidFill>
                  <a:latin typeface="Now Bold"/>
                </a:rPr>
                <a:t>GitHub Link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57032"/>
              <a:ext cx="9747254" cy="8304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>
                  <a:solidFill>
                    <a:srgbClr val="162942"/>
                  </a:solidFill>
                  <a:latin typeface="Now"/>
                </a:rPr>
                <a:t>https://github.com/kettenieF20/Final-Capstone-Project</a:t>
              </a:r>
            </a:p>
            <a:p>
              <a:pPr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28049" y="661805"/>
            <a:ext cx="4945868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GOALS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1793" y="2736549"/>
            <a:ext cx="7923549" cy="388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4"/>
              </a:lnSpc>
            </a:pPr>
            <a:r>
              <a:rPr lang="en-US" sz="3019" spc="30">
                <a:solidFill>
                  <a:srgbClr val="000000"/>
                </a:solidFill>
                <a:latin typeface="League Spartan Italics"/>
              </a:rPr>
              <a:t>TO STUDY THE FACTORS THAT ARE RELATED TO DOMESTIC VIOLENCE.</a:t>
            </a:r>
          </a:p>
          <a:p>
            <a:pPr algn="r">
              <a:lnSpc>
                <a:spcPts val="3834"/>
              </a:lnSpc>
            </a:pPr>
            <a:r>
              <a:rPr lang="en-US" sz="1200" spc="12">
                <a:solidFill>
                  <a:srgbClr val="000000"/>
                </a:solidFill>
                <a:latin typeface="Arimo Italics"/>
              </a:rPr>
              <a:t>the profiles of the victims in order to bring a solution of sensitization to the agressors and to eradicate domestic violence</a:t>
            </a:r>
            <a:r>
              <a:rPr lang="en-US" sz="3019" spc="30">
                <a:solidFill>
                  <a:srgbClr val="000000"/>
                </a:solidFill>
                <a:latin typeface="League Spartan Italics"/>
              </a:rPr>
              <a:t>.</a:t>
            </a:r>
          </a:p>
          <a:p>
            <a:pPr algn="r">
              <a:lnSpc>
                <a:spcPts val="383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800983" y="2927121"/>
            <a:ext cx="7359879" cy="735987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28049" y="1250556"/>
            <a:ext cx="4945868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BACKROUND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09519" y="2946492"/>
            <a:ext cx="5614176" cy="3878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4"/>
              </a:lnSpc>
            </a:pPr>
            <a:r>
              <a:rPr lang="en-US" sz="3019" spc="30">
                <a:solidFill>
                  <a:srgbClr val="000000"/>
                </a:solidFill>
                <a:latin typeface="League Spartan Italics"/>
              </a:rPr>
              <a:t>FOR EVERY 1,000 WOMEN BETWEEN THE AGES OF 15 AND 19, 150 OF THEM HAVE AT LEAST BEEN VICTIMIZED IN HAITI, THE HIGHEST PROPORTION OF ANY OTHER AGE GROUP..</a:t>
            </a:r>
          </a:p>
          <a:p>
            <a:pPr algn="r">
              <a:lnSpc>
                <a:spcPts val="383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57350" y="9258300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144000" y="904420"/>
            <a:ext cx="11433957" cy="11433957"/>
            <a:chOff x="0" y="0"/>
            <a:chExt cx="2787650" cy="278765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EF8D46">
                <a:alpha val="23922"/>
              </a:srgbClr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rcRect l="2191" t="0" r="25200" b="29727"/>
          <a:stretch>
            <a:fillRect/>
          </a:stretch>
        </p:blipFill>
        <p:spPr>
          <a:xfrm flipH="false" flipV="false" rot="0">
            <a:off x="11106808" y="3366293"/>
            <a:ext cx="7181192" cy="6920707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-1594584" y="1028700"/>
            <a:ext cx="7640672" cy="764067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34341" y="764493"/>
            <a:ext cx="3924338" cy="133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THE PROBLEM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7650" y="7689811"/>
            <a:ext cx="3795727" cy="162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99"/>
              </a:lnSpc>
            </a:pPr>
            <a:r>
              <a:rPr lang="en-US" sz="2519" spc="25">
                <a:solidFill>
                  <a:srgbClr val="000000"/>
                </a:solidFill>
                <a:latin typeface="League Spartan Italics"/>
              </a:rPr>
              <a:t>PERPETUATION OF WOMEN'S LOW STATUS AND POVERTY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81381" y="4407423"/>
            <a:ext cx="3201995" cy="80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99"/>
              </a:lnSpc>
            </a:pPr>
            <a:r>
              <a:rPr lang="en-US" sz="2519" spc="25">
                <a:solidFill>
                  <a:srgbClr val="000000"/>
                </a:solidFill>
                <a:latin typeface="League Spartan Italics"/>
              </a:rPr>
              <a:t>INTERRUPTION OF DAILY ACTIVITIES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2376442"/>
            <a:ext cx="3124044" cy="81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00"/>
              </a:lnSpc>
            </a:pPr>
            <a:r>
              <a:rPr lang="en-US" sz="2520" spc="25">
                <a:solidFill>
                  <a:srgbClr val="000000"/>
                </a:solidFill>
                <a:latin typeface="League Spartan Italics"/>
              </a:rPr>
              <a:t>ATTEMPTED </a:t>
            </a:r>
          </a:p>
          <a:p>
            <a:pPr algn="r">
              <a:lnSpc>
                <a:spcPts val="3200"/>
              </a:lnSpc>
            </a:pPr>
            <a:r>
              <a:rPr lang="en-US" sz="2520" spc="25">
                <a:solidFill>
                  <a:srgbClr val="000000"/>
                </a:solidFill>
                <a:latin typeface="League Spartan Italics"/>
              </a:rPr>
              <a:t>MURDER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57424" y="1391680"/>
            <a:ext cx="4401876" cy="80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99"/>
              </a:lnSpc>
            </a:pPr>
            <a:r>
              <a:rPr lang="en-US" sz="2519" spc="25">
                <a:solidFill>
                  <a:srgbClr val="000000"/>
                </a:solidFill>
                <a:latin typeface="League Spartan Italics"/>
              </a:rPr>
              <a:t>DETERIORATION OF THE QUALITY OF LIFE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4341" y="2386394"/>
            <a:ext cx="4899341" cy="520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38"/>
              </a:lnSpc>
            </a:pPr>
            <a:r>
              <a:rPr lang="en-US" sz="4089">
                <a:solidFill>
                  <a:srgbClr val="FFFFFF"/>
                </a:solidFill>
                <a:latin typeface="League Spartan Bold"/>
              </a:rPr>
              <a:t>THESE CONSEQUENCES OF DOMESTIC VIOLENCE ARE PROBLEMS TO WHICH OUR PROJECT WANTS TO TRY TO FIND A SOLUTION.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04398" y="2562637"/>
            <a:ext cx="2960593" cy="219083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851085"/>
            <a:ext cx="9469313" cy="67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AUDIENCE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399309" y="5372034"/>
            <a:ext cx="4370771" cy="1441604"/>
            <a:chOff x="0" y="0"/>
            <a:chExt cx="5827695" cy="192213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525"/>
              <a:ext cx="1296353" cy="1404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350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688724" y="99307"/>
              <a:ext cx="4138971" cy="1822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56"/>
                </a:lnSpc>
              </a:pPr>
              <a:r>
                <a:rPr lang="en-US" sz="3092">
                  <a:solidFill>
                    <a:srgbClr val="000000"/>
                  </a:solidFill>
                  <a:latin typeface="Glacial Indifference Bold Italics"/>
                </a:rPr>
                <a:t>•All young women and girls</a:t>
              </a:r>
            </a:p>
            <a:p>
              <a:pPr algn="l">
                <a:lnSpc>
                  <a:spcPts val="355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65852" y="6567708"/>
            <a:ext cx="3104228" cy="226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6"/>
              </a:lnSpc>
            </a:pPr>
            <a:r>
              <a:rPr lang="en-US" sz="3092">
                <a:solidFill>
                  <a:srgbClr val="000000"/>
                </a:solidFill>
                <a:latin typeface="Glacial Indifference Bold Italics"/>
              </a:rPr>
              <a:t>•Associations working against violence against woman</a:t>
            </a:r>
          </a:p>
          <a:p>
            <a:pPr algn="l">
              <a:lnSpc>
                <a:spcPts val="3556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370941" y="8809093"/>
            <a:ext cx="3104228" cy="226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56"/>
              </a:lnSpc>
            </a:pPr>
            <a:r>
              <a:rPr lang="en-US" sz="3092">
                <a:solidFill>
                  <a:srgbClr val="000000"/>
                </a:solidFill>
                <a:latin typeface="Glacial Indifference Bold Italics"/>
              </a:rPr>
              <a:t>•The different institutional and associative partners</a:t>
            </a:r>
          </a:p>
          <a:p>
            <a:pPr algn="l">
              <a:lnSpc>
                <a:spcPts val="355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61805"/>
            <a:ext cx="5564858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DATA SOURCE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1793" y="2736549"/>
            <a:ext cx="7923549" cy="291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4"/>
              </a:lnSpc>
            </a:pPr>
            <a:r>
              <a:rPr lang="en-US" sz="3019" spc="30">
                <a:solidFill>
                  <a:srgbClr val="000000"/>
                </a:solidFill>
                <a:latin typeface="League Spartan Italics"/>
              </a:rPr>
              <a:t>DATA WERE COLLECTED ON EMMUS –VI (2016-2017)</a:t>
            </a:r>
          </a:p>
          <a:p>
            <a:pPr algn="r">
              <a:lnSpc>
                <a:spcPts val="3834"/>
              </a:lnSpc>
            </a:pPr>
            <a:r>
              <a:rPr lang="en-US" sz="1200" spc="12">
                <a:solidFill>
                  <a:srgbClr val="000000"/>
                </a:solidFill>
                <a:latin typeface="Arimo Italics"/>
              </a:rPr>
              <a:t> (Survey on Mortality, Morbidity and service utilization in Haiti) among 9795 people in Haïti.</a:t>
            </a:r>
          </a:p>
          <a:p>
            <a:pPr algn="r">
              <a:lnSpc>
                <a:spcPts val="383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7350" y="450242"/>
            <a:ext cx="995612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51085"/>
            <a:ext cx="5093274" cy="67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4665">
                <a:solidFill>
                  <a:srgbClr val="FFFFFF"/>
                </a:solidFill>
                <a:latin typeface="League Spartan Bold"/>
              </a:rPr>
              <a:t>METHODOLOGY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355416" y="367344"/>
            <a:ext cx="346771" cy="34677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752851" y="367344"/>
            <a:ext cx="346771" cy="34677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40761" y="367344"/>
            <a:ext cx="346771" cy="34677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075048" y="540729"/>
            <a:ext cx="4944758" cy="4944758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0430618" y="1156363"/>
            <a:ext cx="1282139" cy="128213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028700" y="2438502"/>
            <a:ext cx="6055660" cy="605566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478328" y="1477342"/>
            <a:ext cx="1186720" cy="82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1"/>
              </a:lnSpc>
            </a:pPr>
            <a:r>
              <a:rPr lang="en-US" sz="6590">
                <a:solidFill>
                  <a:srgbClr val="6DA8B1"/>
                </a:solidFill>
                <a:latin typeface="Montserrat Classic"/>
              </a:rPr>
              <a:t>1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77787" y="6654915"/>
            <a:ext cx="337971" cy="77811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0828134" y="3816705"/>
            <a:ext cx="3355207" cy="12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34"/>
              </a:lnSpc>
            </a:pPr>
            <a:r>
              <a:rPr lang="en-US" sz="2545" spc="101">
                <a:solidFill>
                  <a:srgbClr val="FFFFFF"/>
                </a:solidFill>
                <a:latin typeface="Glacial Indifference"/>
              </a:rPr>
              <a:t>Cleaning data and EDA using Python and Pandas and Numpy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8134" y="2901973"/>
            <a:ext cx="3355207" cy="91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68"/>
              </a:lnSpc>
            </a:pPr>
            <a:r>
              <a:rPr lang="en-US" sz="2888" spc="28">
                <a:solidFill>
                  <a:srgbClr val="576B7C"/>
                </a:solidFill>
                <a:latin typeface="League Spartan Italics"/>
              </a:rPr>
              <a:t>CLEANING </a:t>
            </a:r>
          </a:p>
          <a:p>
            <a:pPr>
              <a:lnSpc>
                <a:spcPts val="3668"/>
              </a:lnSpc>
            </a:pPr>
            <a:r>
              <a:rPr lang="en-US" sz="2888" spc="28">
                <a:solidFill>
                  <a:srgbClr val="576B7C"/>
                </a:solidFill>
                <a:latin typeface="League Spartan Italics"/>
              </a:rPr>
              <a:t>AND ANALYSIS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7187182" y="5592672"/>
            <a:ext cx="4477865" cy="4477865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7680549" y="5745113"/>
            <a:ext cx="1094088" cy="1095917"/>
            <a:chOff x="0" y="0"/>
            <a:chExt cx="1458784" cy="146122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458784" cy="1461222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91058" y="307520"/>
              <a:ext cx="1276667" cy="92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6"/>
                </a:lnSpc>
              </a:pPr>
              <a:r>
                <a:rPr lang="en-US" sz="5317">
                  <a:solidFill>
                    <a:srgbClr val="7691A9"/>
                  </a:solidFill>
                  <a:latin typeface="Montserrat Classic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680549" y="7485218"/>
            <a:ext cx="2750069" cy="2564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8"/>
              </a:lnSpc>
            </a:pPr>
            <a:r>
              <a:rPr lang="en-US" sz="2586" spc="103">
                <a:solidFill>
                  <a:srgbClr val="FFFFFF"/>
                </a:solidFill>
                <a:latin typeface="Glacial Indifference"/>
              </a:rPr>
              <a:t>Building a Machine Learning Classification Model with Python</a:t>
            </a:r>
          </a:p>
          <a:p>
            <a:pPr>
              <a:lnSpc>
                <a:spcPts val="338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7680549" y="7063235"/>
            <a:ext cx="3731534" cy="44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0"/>
              </a:lnSpc>
            </a:pPr>
            <a:r>
              <a:rPr lang="en-US" sz="2889" spc="28">
                <a:solidFill>
                  <a:srgbClr val="F0A76D"/>
                </a:solidFill>
                <a:latin typeface="League Spartan Italics"/>
              </a:rPr>
              <a:t>MODELING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63321">
            <a:off x="10580249" y="5198092"/>
            <a:ext cx="380561" cy="876175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5818822" y="2632711"/>
            <a:ext cx="1094088" cy="1095917"/>
            <a:chOff x="0" y="0"/>
            <a:chExt cx="1458784" cy="146122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458784" cy="1461222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91058" y="307520"/>
              <a:ext cx="1276667" cy="92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6"/>
                </a:lnSpc>
              </a:pPr>
              <a:r>
                <a:rPr lang="en-US" sz="5317">
                  <a:solidFill>
                    <a:srgbClr val="7691A9"/>
                  </a:solidFill>
                  <a:latin typeface="Montserrat Classic"/>
                </a:rPr>
                <a:t>3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6150286" y="9258300"/>
            <a:ext cx="1551902" cy="743164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2804115" y="3976292"/>
            <a:ext cx="4035572" cy="9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68"/>
              </a:lnSpc>
            </a:pPr>
            <a:r>
              <a:rPr lang="en-US" sz="2888" spc="28">
                <a:solidFill>
                  <a:srgbClr val="576B7C"/>
                </a:solidFill>
                <a:latin typeface="League Spartan Italics"/>
              </a:rPr>
              <a:t>RECOMMENDATION</a:t>
            </a:r>
          </a:p>
          <a:p>
            <a:pPr algn="r">
              <a:lnSpc>
                <a:spcPts val="3668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2785065" y="4411126"/>
            <a:ext cx="4035572" cy="292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sz="2545" spc="101">
                <a:solidFill>
                  <a:srgbClr val="FFFFFF"/>
                </a:solidFill>
                <a:latin typeface="Glacial Indifference"/>
              </a:rPr>
              <a:t>Propose recommendation to the different organizations defending women’s rights or fighting against domestic violence.</a:t>
            </a:r>
          </a:p>
          <a:p>
            <a:pPr algn="r">
              <a:lnSpc>
                <a:spcPts val="33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223695" y="450242"/>
            <a:ext cx="1551902" cy="743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428826" y="9747250"/>
            <a:ext cx="346771" cy="34677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826261" y="9747250"/>
            <a:ext cx="346771" cy="3467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F8D4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4170" y="9747250"/>
            <a:ext cx="346771" cy="3467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2800983" y="2041496"/>
            <a:ext cx="3203155" cy="0"/>
          </a:xfrm>
          <a:prstGeom prst="line">
            <a:avLst/>
          </a:prstGeom>
          <a:ln cap="rnd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661805"/>
            <a:ext cx="9523783" cy="790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8"/>
              </a:lnSpc>
            </a:pPr>
            <a:r>
              <a:rPr lang="en-US" sz="5565">
                <a:solidFill>
                  <a:srgbClr val="FFFFFF"/>
                </a:solidFill>
                <a:latin typeface="League Spartan Bold"/>
              </a:rPr>
              <a:t>QUESTION OF RESEARCH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1793" y="2736549"/>
            <a:ext cx="7923549" cy="388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34"/>
              </a:lnSpc>
            </a:pPr>
            <a:r>
              <a:rPr lang="en-US" sz="1200" spc="12">
                <a:solidFill>
                  <a:srgbClr val="000000"/>
                </a:solidFill>
                <a:ea typeface="Arimo Italics"/>
              </a:rPr>
              <a:t>●What is the profiles of women who are victims of violence?</a:t>
            </a:r>
          </a:p>
          <a:p>
            <a:pPr algn="r">
              <a:lnSpc>
                <a:spcPts val="3834"/>
              </a:lnSpc>
            </a:pPr>
          </a:p>
          <a:p>
            <a:pPr algn="r">
              <a:lnSpc>
                <a:spcPts val="3834"/>
              </a:lnSpc>
            </a:pPr>
            <a:r>
              <a:rPr lang="en-US" sz="1200" spc="12">
                <a:solidFill>
                  <a:srgbClr val="000000"/>
                </a:solidFill>
                <a:ea typeface="Arimo Italics"/>
              </a:rPr>
              <a:t>●How can woman victims of domestic violence be accompanied?</a:t>
            </a:r>
          </a:p>
          <a:p>
            <a:pPr algn="r">
              <a:lnSpc>
                <a:spcPts val="3834"/>
              </a:lnSpc>
            </a:pPr>
            <a:r>
              <a:rPr lang="en-US" sz="1200" spc="12">
                <a:solidFill>
                  <a:srgbClr val="000000"/>
                </a:solidFill>
                <a:latin typeface="Arimo Italics"/>
              </a:rPr>
              <a:t>.</a:t>
            </a:r>
          </a:p>
          <a:p>
            <a:pPr algn="r">
              <a:lnSpc>
                <a:spcPts val="383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DAEq5oreRSw</dc:identifier>
  <dcterms:modified xsi:type="dcterms:W3CDTF">2011-08-01T06:04:30Z</dcterms:modified>
  <cp:revision>1</cp:revision>
  <dc:title>#Bootcamp 2021</dc:title>
</cp:coreProperties>
</file>