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80" r:id="rId3"/>
    <p:sldId id="257" r:id="rId4"/>
    <p:sldId id="283" r:id="rId5"/>
    <p:sldId id="258" r:id="rId6"/>
    <p:sldId id="259" r:id="rId7"/>
    <p:sldId id="260" r:id="rId8"/>
    <p:sldId id="261" r:id="rId9"/>
    <p:sldId id="262" r:id="rId10"/>
    <p:sldId id="263" r:id="rId11"/>
    <p:sldId id="264" r:id="rId12"/>
    <p:sldId id="265" r:id="rId13"/>
    <p:sldId id="266" r:id="rId14"/>
    <p:sldId id="267" r:id="rId15"/>
    <p:sldId id="276" r:id="rId16"/>
    <p:sldId id="269" r:id="rId17"/>
    <p:sldId id="268" r:id="rId18"/>
    <p:sldId id="281" r:id="rId19"/>
    <p:sldId id="282" r:id="rId20"/>
    <p:sldId id="270" r:id="rId21"/>
    <p:sldId id="271" r:id="rId22"/>
    <p:sldId id="272" r:id="rId23"/>
    <p:sldId id="278" r:id="rId24"/>
    <p:sldId id="274" r:id="rId25"/>
    <p:sldId id="275" r:id="rId26"/>
  </p:sldIdLst>
  <p:sldSz cx="12192000" cy="6858000"/>
  <p:notesSz cx="12192000" cy="6858000"/>
  <p:embeddedFontLst>
    <p:embeddedFont>
      <p:font typeface="Calibri" panose="020F0502020204030204" pitchFamily="34" charset="0"/>
      <p:regular r:id="rId28"/>
      <p:bold r:id="rId29"/>
      <p:italic r:id="rId30"/>
      <p:boldItalic r:id="rId31"/>
    </p:embeddedFont>
    <p:embeddedFont>
      <p:font typeface="Cambria" panose="02040503050406030204" pitchFamily="18"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Fes4vHw8exxXjRxrCqdJ4JKwC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2d44a8fd1_0_26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2d44a8fd1_0_26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1: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2d44a8fd1_0_26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2d44a8fd1_0_26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4"/>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4"/>
          <p:cNvSpPr txBox="1">
            <a:spLocks noGrp="1"/>
          </p:cNvSpPr>
          <p:nvPr>
            <p:ph type="body" idx="1"/>
          </p:nvPr>
        </p:nvSpPr>
        <p:spPr>
          <a:xfrm>
            <a:off x="4349241" y="1452117"/>
            <a:ext cx="6503670" cy="140843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250" b="0" i="1">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5"/>
          <p:cNvSpPr txBox="1">
            <a:spLocks noGrp="1"/>
          </p:cNvSpPr>
          <p:nvPr>
            <p:ph type="ctrTitle"/>
          </p:nvPr>
        </p:nvSpPr>
        <p:spPr>
          <a:xfrm>
            <a:off x="4508626" y="953515"/>
            <a:ext cx="3174746"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11292840" y="0"/>
            <a:ext cx="899160" cy="6858000"/>
          </a:xfrm>
          <a:custGeom>
            <a:avLst/>
            <a:gdLst/>
            <a:ahLst/>
            <a:cxnLst/>
            <a:rect l="l" t="t" r="r" b="b"/>
            <a:pathLst>
              <a:path w="899159" h="6858000" extrusionOk="0">
                <a:moveTo>
                  <a:pt x="0" y="0"/>
                </a:moveTo>
                <a:lnTo>
                  <a:pt x="0" y="6857998"/>
                </a:lnTo>
                <a:lnTo>
                  <a:pt x="899159" y="6857998"/>
                </a:lnTo>
                <a:lnTo>
                  <a:pt x="899159" y="0"/>
                </a:lnTo>
                <a:lnTo>
                  <a:pt x="0" y="0"/>
                </a:lnTo>
                <a:close/>
              </a:path>
            </a:pathLst>
          </a:custGeom>
          <a:solidFill>
            <a:srgbClr val="34343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3"/>
          <p:cNvSpPr txBox="1">
            <a:spLocks noGrp="1"/>
          </p:cNvSpPr>
          <p:nvPr>
            <p:ph type="title"/>
          </p:nvPr>
        </p:nvSpPr>
        <p:spPr>
          <a:xfrm>
            <a:off x="3199002" y="1241501"/>
            <a:ext cx="4335780" cy="75755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3"/>
          <p:cNvSpPr txBox="1">
            <a:spLocks noGrp="1"/>
          </p:cNvSpPr>
          <p:nvPr>
            <p:ph type="body" idx="1"/>
          </p:nvPr>
        </p:nvSpPr>
        <p:spPr>
          <a:xfrm>
            <a:off x="4349241" y="1452117"/>
            <a:ext cx="6503670" cy="140843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250" b="0" i="1"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ettenieF20/Final-Capstone-Projec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457200" y="0"/>
            <a:ext cx="11734800" cy="6269990"/>
          </a:xfrm>
          <a:custGeom>
            <a:avLst/>
            <a:gdLst/>
            <a:ahLst/>
            <a:cxnLst/>
            <a:rect l="l" t="t" r="r" b="b"/>
            <a:pathLst>
              <a:path w="11734800" h="6269990" extrusionOk="0">
                <a:moveTo>
                  <a:pt x="0" y="6269736"/>
                </a:moveTo>
                <a:lnTo>
                  <a:pt x="11734800" y="6269736"/>
                </a:lnTo>
                <a:lnTo>
                  <a:pt x="11734800" y="0"/>
                </a:lnTo>
                <a:lnTo>
                  <a:pt x="0" y="0"/>
                </a:lnTo>
                <a:lnTo>
                  <a:pt x="0" y="6269736"/>
                </a:lnTo>
                <a:close/>
              </a:path>
            </a:pathLst>
          </a:custGeom>
          <a:solidFill>
            <a:srgbClr val="34343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p:nvPr/>
        </p:nvSpPr>
        <p:spPr>
          <a:xfrm>
            <a:off x="0" y="0"/>
            <a:ext cx="457200" cy="6269990"/>
          </a:xfrm>
          <a:custGeom>
            <a:avLst/>
            <a:gdLst/>
            <a:ahLst/>
            <a:cxnLst/>
            <a:rect l="l" t="t" r="r" b="b"/>
            <a:pathLst>
              <a:path w="457200" h="6269990" extrusionOk="0">
                <a:moveTo>
                  <a:pt x="0" y="6269736"/>
                </a:moveTo>
                <a:lnTo>
                  <a:pt x="457200" y="6269736"/>
                </a:lnTo>
                <a:lnTo>
                  <a:pt x="457200" y="0"/>
                </a:lnTo>
                <a:lnTo>
                  <a:pt x="0" y="0"/>
                </a:lnTo>
                <a:lnTo>
                  <a:pt x="0" y="6269736"/>
                </a:lnTo>
                <a:close/>
              </a:path>
            </a:pathLst>
          </a:custGeom>
          <a:solidFill>
            <a:srgbClr val="6E6E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
          <p:cNvSpPr txBox="1">
            <a:spLocks noGrp="1"/>
          </p:cNvSpPr>
          <p:nvPr>
            <p:ph type="title"/>
          </p:nvPr>
        </p:nvSpPr>
        <p:spPr>
          <a:xfrm>
            <a:off x="4461509" y="910285"/>
            <a:ext cx="7199700" cy="200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6450" b="0">
                <a:latin typeface="Calibri"/>
                <a:ea typeface="Calibri"/>
                <a:cs typeface="Calibri"/>
                <a:sym typeface="Calibri"/>
              </a:rPr>
              <a:t>Domestic Violence   </a:t>
            </a:r>
            <a:endParaRPr sz="6450" b="0">
              <a:latin typeface="Calibri"/>
              <a:ea typeface="Calibri"/>
              <a:cs typeface="Calibri"/>
              <a:sym typeface="Calibri"/>
            </a:endParaRPr>
          </a:p>
          <a:p>
            <a:pPr marL="12700" lvl="0" indent="0" algn="l" rtl="0">
              <a:lnSpc>
                <a:spcPct val="100000"/>
              </a:lnSpc>
              <a:spcBef>
                <a:spcPts val="0"/>
              </a:spcBef>
              <a:spcAft>
                <a:spcPts val="0"/>
              </a:spcAft>
              <a:buNone/>
            </a:pPr>
            <a:r>
              <a:rPr lang="en-US" sz="6450" b="0">
                <a:latin typeface="Calibri"/>
                <a:ea typeface="Calibri"/>
                <a:cs typeface="Calibri"/>
                <a:sym typeface="Calibri"/>
              </a:rPr>
              <a:t>against Woman</a:t>
            </a:r>
            <a:endParaRPr sz="6450">
              <a:latin typeface="Calibri"/>
              <a:ea typeface="Calibri"/>
              <a:cs typeface="Calibri"/>
              <a:sym typeface="Calibri"/>
            </a:endParaRPr>
          </a:p>
        </p:txBody>
      </p:sp>
      <p:sp>
        <p:nvSpPr>
          <p:cNvPr id="47" name="Google Shape;47;p1"/>
          <p:cNvSpPr txBox="1"/>
          <p:nvPr/>
        </p:nvSpPr>
        <p:spPr>
          <a:xfrm>
            <a:off x="8843898" y="3839743"/>
            <a:ext cx="3125470" cy="1579245"/>
          </a:xfrm>
          <a:prstGeom prst="rect">
            <a:avLst/>
          </a:prstGeom>
          <a:noFill/>
          <a:ln>
            <a:noFill/>
          </a:ln>
        </p:spPr>
        <p:txBody>
          <a:bodyPr spcFirstLastPara="1" wrap="square" lIns="0" tIns="20300" rIns="0" bIns="0" anchor="t" anchorCtr="0">
            <a:spAutoFit/>
          </a:bodyPr>
          <a:lstStyle/>
          <a:p>
            <a:pPr marL="12700" marR="5080" lvl="0" indent="982980" algn="just" rtl="0">
              <a:lnSpc>
                <a:spcPct val="153700"/>
              </a:lnSpc>
              <a:spcBef>
                <a:spcPts val="0"/>
              </a:spcBef>
              <a:spcAft>
                <a:spcPts val="0"/>
              </a:spcAft>
              <a:buNone/>
            </a:pPr>
            <a:r>
              <a:rPr lang="en-US" sz="2200" b="1">
                <a:solidFill>
                  <a:srgbClr val="FFFFFF"/>
                </a:solidFill>
                <a:latin typeface="Calibri"/>
                <a:ea typeface="Calibri"/>
                <a:cs typeface="Calibri"/>
                <a:sym typeface="Calibri"/>
              </a:rPr>
              <a:t>September 23, 2021  Ayiti Analytics final project  Cohort may-september 2020</a:t>
            </a:r>
            <a:endParaRPr sz="2200">
              <a:solidFill>
                <a:schemeClr val="dk1"/>
              </a:solidFill>
              <a:latin typeface="Calibri"/>
              <a:ea typeface="Calibri"/>
              <a:cs typeface="Calibri"/>
              <a:sym typeface="Calibri"/>
            </a:endParaRPr>
          </a:p>
        </p:txBody>
      </p:sp>
      <p:grpSp>
        <p:nvGrpSpPr>
          <p:cNvPr id="48" name="Google Shape;48;p1"/>
          <p:cNvGrpSpPr/>
          <p:nvPr/>
        </p:nvGrpSpPr>
        <p:grpSpPr>
          <a:xfrm>
            <a:off x="0" y="0"/>
            <a:ext cx="12192000" cy="6858380"/>
            <a:chOff x="0" y="0"/>
            <a:chExt cx="12192000" cy="6858380"/>
          </a:xfrm>
        </p:grpSpPr>
        <p:sp>
          <p:nvSpPr>
            <p:cNvPr id="49" name="Google Shape;49;p1"/>
            <p:cNvSpPr/>
            <p:nvPr/>
          </p:nvSpPr>
          <p:spPr>
            <a:xfrm>
              <a:off x="145542" y="0"/>
              <a:ext cx="3903345" cy="6257290"/>
            </a:xfrm>
            <a:custGeom>
              <a:avLst/>
              <a:gdLst/>
              <a:ahLst/>
              <a:cxnLst/>
              <a:rect l="l" t="t" r="r" b="b"/>
              <a:pathLst>
                <a:path w="3903345" h="6257290" extrusionOk="0">
                  <a:moveTo>
                    <a:pt x="0" y="6256782"/>
                  </a:moveTo>
                  <a:lnTo>
                    <a:pt x="3902964" y="6256782"/>
                  </a:lnTo>
                  <a:lnTo>
                    <a:pt x="3902964" y="0"/>
                  </a:lnTo>
                  <a:lnTo>
                    <a:pt x="0" y="0"/>
                  </a:lnTo>
                  <a:lnTo>
                    <a:pt x="0" y="625678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
            <p:cNvSpPr/>
            <p:nvPr/>
          </p:nvSpPr>
          <p:spPr>
            <a:xfrm>
              <a:off x="145542" y="0"/>
              <a:ext cx="3903345" cy="6257290"/>
            </a:xfrm>
            <a:custGeom>
              <a:avLst/>
              <a:gdLst/>
              <a:ahLst/>
              <a:cxnLst/>
              <a:rect l="l" t="t" r="r" b="b"/>
              <a:pathLst>
                <a:path w="3903345" h="6257290" extrusionOk="0">
                  <a:moveTo>
                    <a:pt x="0" y="6256782"/>
                  </a:moveTo>
                  <a:lnTo>
                    <a:pt x="3902964" y="6256782"/>
                  </a:lnTo>
                  <a:lnTo>
                    <a:pt x="3902964" y="0"/>
                  </a:lnTo>
                </a:path>
                <a:path w="3903345" h="6257290" extrusionOk="0">
                  <a:moveTo>
                    <a:pt x="0" y="0"/>
                  </a:moveTo>
                  <a:lnTo>
                    <a:pt x="0" y="6256782"/>
                  </a:lnTo>
                </a:path>
              </a:pathLst>
            </a:custGeom>
            <a:noFill/>
            <a:ln w="13925" cap="flat" cmpd="sng">
              <a:solidFill>
                <a:srgbClr val="51515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p:cNvSpPr/>
            <p:nvPr/>
          </p:nvSpPr>
          <p:spPr>
            <a:xfrm>
              <a:off x="3928109" y="3935729"/>
              <a:ext cx="8261350" cy="13970"/>
            </a:xfrm>
            <a:custGeom>
              <a:avLst/>
              <a:gdLst/>
              <a:ahLst/>
              <a:cxnLst/>
              <a:rect l="l" t="t" r="r" b="b"/>
              <a:pathLst>
                <a:path w="8261350" h="13970" extrusionOk="0">
                  <a:moveTo>
                    <a:pt x="0" y="13843"/>
                  </a:moveTo>
                  <a:lnTo>
                    <a:pt x="8260842" y="0"/>
                  </a:lnTo>
                </a:path>
              </a:pathLst>
            </a:custGeom>
            <a:noFill/>
            <a:ln w="380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0" y="6269735"/>
              <a:ext cx="12192000" cy="588645"/>
            </a:xfrm>
            <a:custGeom>
              <a:avLst/>
              <a:gdLst/>
              <a:ahLst/>
              <a:cxnLst/>
              <a:rect l="l" t="t" r="r" b="b"/>
              <a:pathLst>
                <a:path w="12192000" h="588645" extrusionOk="0">
                  <a:moveTo>
                    <a:pt x="12191999" y="0"/>
                  </a:moveTo>
                  <a:lnTo>
                    <a:pt x="0" y="0"/>
                  </a:lnTo>
                  <a:lnTo>
                    <a:pt x="0" y="588261"/>
                  </a:lnTo>
                  <a:lnTo>
                    <a:pt x="12191999" y="588261"/>
                  </a:lnTo>
                  <a:lnTo>
                    <a:pt x="12191999" y="0"/>
                  </a:lnTo>
                  <a:close/>
                </a:path>
              </a:pathLst>
            </a:custGeom>
            <a:solidFill>
              <a:srgbClr val="4054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a:stretch/>
          </p:blipFill>
          <p:spPr>
            <a:xfrm>
              <a:off x="144779" y="13715"/>
              <a:ext cx="3902964" cy="624230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f2d44a8fd1_0_268"/>
          <p:cNvSpPr/>
          <p:nvPr/>
        </p:nvSpPr>
        <p:spPr>
          <a:xfrm>
            <a:off x="1454725" y="595750"/>
            <a:ext cx="7162800" cy="132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400"/>
              <a:t>Question of research</a:t>
            </a:r>
            <a:endParaRPr sz="3400"/>
          </a:p>
        </p:txBody>
      </p:sp>
      <p:sp>
        <p:nvSpPr>
          <p:cNvPr id="108" name="Google Shape;108;gf2d44a8fd1_0_268"/>
          <p:cNvSpPr/>
          <p:nvPr/>
        </p:nvSpPr>
        <p:spPr>
          <a:xfrm>
            <a:off x="1995268" y="2646443"/>
            <a:ext cx="7093500" cy="209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55600" rtl="0">
              <a:spcBef>
                <a:spcPts val="0"/>
              </a:spcBef>
              <a:spcAft>
                <a:spcPts val="0"/>
              </a:spcAft>
              <a:buSzPts val="2000"/>
              <a:buChar char="●"/>
            </a:pPr>
            <a:r>
              <a:rPr lang="en-US" sz="2000" dirty="0"/>
              <a:t>What is the profiles of women who are victims of violence?</a:t>
            </a:r>
            <a:endParaRPr sz="2000" dirty="0"/>
          </a:p>
          <a:p>
            <a:pPr marL="457200" lvl="0" indent="-355600" algn="l" rtl="0">
              <a:spcBef>
                <a:spcPts val="0"/>
              </a:spcBef>
              <a:spcAft>
                <a:spcPts val="0"/>
              </a:spcAft>
              <a:buSzPts val="2000"/>
              <a:buChar char="●"/>
            </a:pPr>
            <a:r>
              <a:rPr lang="en-US" sz="2000" dirty="0"/>
              <a:t>How can woman victims of domestic violence be accompanied?</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p:nvPr/>
        </p:nvSpPr>
        <p:spPr>
          <a:xfrm>
            <a:off x="2590800" y="304800"/>
            <a:ext cx="60198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Percentage of Violence by Religion </a:t>
            </a:r>
            <a:endParaRPr sz="2800" dirty="0"/>
          </a:p>
        </p:txBody>
      </p:sp>
      <p:pic>
        <p:nvPicPr>
          <p:cNvPr id="114" name="Google Shape;114;p8"/>
          <p:cNvPicPr preferRelativeResize="0"/>
          <p:nvPr/>
        </p:nvPicPr>
        <p:blipFill rotWithShape="1">
          <a:blip r:embed="rId3">
            <a:alphaModFix/>
          </a:blip>
          <a:srcRect/>
          <a:stretch/>
        </p:blipFill>
        <p:spPr>
          <a:xfrm>
            <a:off x="838200" y="1012686"/>
            <a:ext cx="8763000" cy="3940313"/>
          </a:xfrm>
          <a:prstGeom prst="rect">
            <a:avLst/>
          </a:prstGeom>
          <a:noFill/>
          <a:ln>
            <a:noFill/>
          </a:ln>
        </p:spPr>
      </p:pic>
      <p:sp>
        <p:nvSpPr>
          <p:cNvPr id="115" name="Google Shape;115;p8"/>
          <p:cNvSpPr txBox="1"/>
          <p:nvPr/>
        </p:nvSpPr>
        <p:spPr>
          <a:xfrm>
            <a:off x="1219200" y="5257801"/>
            <a:ext cx="77724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who are Voodooists, No religion, other are much more victims of domestic violence.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can also see that the Voodooists and the Others are 2 to 3 times more victims than the Catholics and the Protestants.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9"/>
          <p:cNvPicPr preferRelativeResize="0"/>
          <p:nvPr/>
        </p:nvPicPr>
        <p:blipFill rotWithShape="1">
          <a:blip r:embed="rId3">
            <a:alphaModFix/>
          </a:blip>
          <a:srcRect/>
          <a:stretch/>
        </p:blipFill>
        <p:spPr>
          <a:xfrm>
            <a:off x="304800" y="1458178"/>
            <a:ext cx="7163971" cy="4942622"/>
          </a:xfrm>
          <a:prstGeom prst="rect">
            <a:avLst/>
          </a:prstGeom>
          <a:noFill/>
          <a:ln>
            <a:noFill/>
          </a:ln>
        </p:spPr>
      </p:pic>
      <p:sp>
        <p:nvSpPr>
          <p:cNvPr id="121" name="Google Shape;121;p9"/>
          <p:cNvSpPr txBox="1"/>
          <p:nvPr/>
        </p:nvSpPr>
        <p:spPr>
          <a:xfrm>
            <a:off x="8153400" y="914400"/>
            <a:ext cx="2819400" cy="47089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Regarding to the first 3 regions, women who are from:</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West:</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North: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Artibonite: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are much more victims of domestic violence.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can therefore say that women from Artibonite, West and North are twice as much victims as the other regions.</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2" name="Google Shape;122;p9"/>
          <p:cNvSpPr txBox="1"/>
          <p:nvPr/>
        </p:nvSpPr>
        <p:spPr>
          <a:xfrm>
            <a:off x="3048000" y="381000"/>
            <a:ext cx="37338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Percentage of Violence  by Region</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0" descr="Chart, bar chart&#10;&#10;Description automatically generated"/>
          <p:cNvPicPr preferRelativeResize="0"/>
          <p:nvPr/>
        </p:nvPicPr>
        <p:blipFill rotWithShape="1">
          <a:blip r:embed="rId3">
            <a:alphaModFix/>
          </a:blip>
          <a:srcRect/>
          <a:stretch/>
        </p:blipFill>
        <p:spPr>
          <a:xfrm>
            <a:off x="956604" y="1909628"/>
            <a:ext cx="6934200" cy="4394983"/>
          </a:xfrm>
          <a:prstGeom prst="rect">
            <a:avLst/>
          </a:prstGeom>
          <a:noFill/>
          <a:ln>
            <a:noFill/>
          </a:ln>
        </p:spPr>
      </p:pic>
      <p:sp>
        <p:nvSpPr>
          <p:cNvPr id="128" name="Google Shape;128;p10"/>
          <p:cNvSpPr txBox="1"/>
          <p:nvPr/>
        </p:nvSpPr>
        <p:spPr>
          <a:xfrm>
            <a:off x="3886200" y="381000"/>
            <a:ext cx="44958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Percentage of Violence by Occupation (grouped)</a:t>
            </a:r>
            <a:endParaRPr dirty="0"/>
          </a:p>
        </p:txBody>
      </p:sp>
      <p:sp>
        <p:nvSpPr>
          <p:cNvPr id="129" name="Google Shape;129;p10"/>
          <p:cNvSpPr txBox="1"/>
          <p:nvPr/>
        </p:nvSpPr>
        <p:spPr>
          <a:xfrm>
            <a:off x="8382000" y="1676400"/>
            <a:ext cx="2590800"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terms of occupation, women who are Household and domestic, Not working and Sales are more victims of domestic violence.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can also see that this is the highest proportion compared to the other occupation groups.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1"/>
          <p:cNvPicPr preferRelativeResize="0"/>
          <p:nvPr/>
        </p:nvPicPr>
        <p:blipFill rotWithShape="1">
          <a:blip r:embed="rId3">
            <a:alphaModFix/>
          </a:blip>
          <a:srcRect/>
          <a:stretch/>
        </p:blipFill>
        <p:spPr>
          <a:xfrm>
            <a:off x="457200" y="1505242"/>
            <a:ext cx="5105401" cy="3905027"/>
          </a:xfrm>
          <a:prstGeom prst="rect">
            <a:avLst/>
          </a:prstGeom>
          <a:noFill/>
          <a:ln>
            <a:noFill/>
          </a:ln>
        </p:spPr>
      </p:pic>
      <p:pic>
        <p:nvPicPr>
          <p:cNvPr id="135" name="Google Shape;135;p11" descr="Chart, bar chart&#10;&#10;Description automatically generated"/>
          <p:cNvPicPr preferRelativeResize="0"/>
          <p:nvPr/>
        </p:nvPicPr>
        <p:blipFill rotWithShape="1">
          <a:blip r:embed="rId4">
            <a:alphaModFix/>
          </a:blip>
          <a:srcRect/>
          <a:stretch/>
        </p:blipFill>
        <p:spPr>
          <a:xfrm>
            <a:off x="5867401" y="1581372"/>
            <a:ext cx="5105401" cy="3905028"/>
          </a:xfrm>
          <a:prstGeom prst="rect">
            <a:avLst/>
          </a:prstGeom>
          <a:noFill/>
          <a:ln>
            <a:noFill/>
          </a:ln>
        </p:spPr>
      </p:pic>
      <p:sp>
        <p:nvSpPr>
          <p:cNvPr id="136" name="Google Shape;136;p11"/>
          <p:cNvSpPr txBox="1"/>
          <p:nvPr/>
        </p:nvSpPr>
        <p:spPr>
          <a:xfrm>
            <a:off x="3200401" y="441531"/>
            <a:ext cx="53340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Percentage of Violence by Educationnal level  &amp; Age in 5-year groups</a:t>
            </a:r>
            <a:endParaRPr dirty="0"/>
          </a:p>
        </p:txBody>
      </p:sp>
      <p:sp>
        <p:nvSpPr>
          <p:cNvPr id="137" name="Google Shape;137;p11"/>
          <p:cNvSpPr txBox="1"/>
          <p:nvPr/>
        </p:nvSpPr>
        <p:spPr>
          <a:xfrm>
            <a:off x="6324600" y="5486400"/>
            <a:ext cx="4419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who are in the age group: 15-19, 20-24 and 25-29 are the most beaten.</a:t>
            </a:r>
            <a:endParaRPr dirty="0"/>
          </a:p>
        </p:txBody>
      </p:sp>
      <p:sp>
        <p:nvSpPr>
          <p:cNvPr id="138" name="Google Shape;138;p11"/>
          <p:cNvSpPr txBox="1"/>
          <p:nvPr/>
        </p:nvSpPr>
        <p:spPr>
          <a:xfrm>
            <a:off x="1219198" y="5486400"/>
            <a:ext cx="4876801"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Women of primary, secondary and no education level are 3 times more beaten compared to those of higher education level.</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treemap chart&#10;&#10;Description automatically generated">
            <a:extLst>
              <a:ext uri="{FF2B5EF4-FFF2-40B4-BE49-F238E27FC236}">
                <a16:creationId xmlns:a16="http://schemas.microsoft.com/office/drawing/2014/main" id="{5AF063C9-CD42-4B83-BE01-4D7F58BF6237}"/>
              </a:ext>
            </a:extLst>
          </p:cNvPr>
          <p:cNvPicPr>
            <a:picLocks noChangeAspect="1"/>
          </p:cNvPicPr>
          <p:nvPr/>
        </p:nvPicPr>
        <p:blipFill>
          <a:blip r:embed="rId2"/>
          <a:stretch>
            <a:fillRect/>
          </a:stretch>
        </p:blipFill>
        <p:spPr>
          <a:xfrm>
            <a:off x="825306" y="1885071"/>
            <a:ext cx="6724357" cy="4972929"/>
          </a:xfrm>
          <a:prstGeom prst="rect">
            <a:avLst/>
          </a:prstGeom>
        </p:spPr>
      </p:pic>
      <p:sp>
        <p:nvSpPr>
          <p:cNvPr id="6" name="TextBox 5">
            <a:extLst>
              <a:ext uri="{FF2B5EF4-FFF2-40B4-BE49-F238E27FC236}">
                <a16:creationId xmlns:a16="http://schemas.microsoft.com/office/drawing/2014/main" id="{3D828A0D-F77C-447A-935C-5C9E817F108C}"/>
              </a:ext>
            </a:extLst>
          </p:cNvPr>
          <p:cNvSpPr txBox="1"/>
          <p:nvPr/>
        </p:nvSpPr>
        <p:spPr>
          <a:xfrm>
            <a:off x="2658794" y="436098"/>
            <a:ext cx="5387926" cy="830997"/>
          </a:xfrm>
          <a:prstGeom prst="rect">
            <a:avLst/>
          </a:prstGeom>
          <a:noFill/>
        </p:spPr>
        <p:txBody>
          <a:bodyPr wrap="square" rtlCol="0">
            <a:spAutoFit/>
          </a:bodyPr>
          <a:lstStyle/>
          <a:p>
            <a:pPr algn="ctr"/>
            <a:r>
              <a:rPr lang="en-US" sz="2400" dirty="0"/>
              <a:t>Percentage of Violence by Wife_goes_without_telling_husband</a:t>
            </a:r>
          </a:p>
        </p:txBody>
      </p:sp>
      <p:sp>
        <p:nvSpPr>
          <p:cNvPr id="2" name="TextBox 1">
            <a:extLst>
              <a:ext uri="{FF2B5EF4-FFF2-40B4-BE49-F238E27FC236}">
                <a16:creationId xmlns:a16="http://schemas.microsoft.com/office/drawing/2014/main" id="{7F477C8F-9565-4864-82A1-EF81AEBD8A25}"/>
              </a:ext>
            </a:extLst>
          </p:cNvPr>
          <p:cNvSpPr txBox="1"/>
          <p:nvPr/>
        </p:nvSpPr>
        <p:spPr>
          <a:xfrm>
            <a:off x="8004516" y="2447778"/>
            <a:ext cx="2729132" cy="3016210"/>
          </a:xfrm>
          <a:prstGeom prst="rect">
            <a:avLst/>
          </a:prstGeom>
          <a:noFill/>
        </p:spPr>
        <p:txBody>
          <a:bodyPr wrap="square" rtlCol="0">
            <a:spAutoFit/>
          </a:bodyPr>
          <a:lstStyle/>
          <a:p>
            <a:r>
              <a:rPr lang="en-US" sz="2000" dirty="0"/>
              <a:t>Women who go out without telling their partner are much more victimized than those who tell their partner</a:t>
            </a:r>
            <a:r>
              <a:rPr lang="en-US" dirty="0"/>
              <a:t>.</a:t>
            </a:r>
          </a:p>
          <a:p>
            <a:r>
              <a:rPr lang="en-US" dirty="0" err="1"/>
              <a:t>Pami</a:t>
            </a:r>
            <a:r>
              <a:rPr lang="en-US" dirty="0"/>
              <a:t> </a:t>
            </a:r>
            <a:r>
              <a:rPr lang="en-US" dirty="0" err="1"/>
              <a:t>moun</a:t>
            </a:r>
            <a:r>
              <a:rPr lang="en-US" dirty="0"/>
              <a:t> ki victim de violence </a:t>
            </a:r>
            <a:r>
              <a:rPr lang="en-US" dirty="0" err="1"/>
              <a:t>domestic,moun</a:t>
            </a:r>
            <a:r>
              <a:rPr lang="en-US" dirty="0"/>
              <a:t> ki pp </a:t>
            </a:r>
            <a:r>
              <a:rPr lang="en-US" dirty="0" err="1"/>
              <a:t>travay</a:t>
            </a:r>
            <a:r>
              <a:rPr lang="en-US" dirty="0"/>
              <a:t> </a:t>
            </a:r>
            <a:r>
              <a:rPr lang="en-US" dirty="0" err="1"/>
              <a:t>yo</a:t>
            </a:r>
            <a:r>
              <a:rPr lang="en-US" dirty="0"/>
              <a:t> </a:t>
            </a:r>
            <a:r>
              <a:rPr lang="en-US" dirty="0" err="1"/>
              <a:t>pran</a:t>
            </a:r>
            <a:r>
              <a:rPr lang="en-US" dirty="0"/>
              <a:t> plus baton le </a:t>
            </a:r>
            <a:r>
              <a:rPr lang="en-US" dirty="0" err="1"/>
              <a:t>yo</a:t>
            </a:r>
            <a:r>
              <a:rPr lang="en-US" dirty="0"/>
              <a:t> </a:t>
            </a:r>
            <a:r>
              <a:rPr lang="en-US" dirty="0" err="1"/>
              <a:t>sortti</a:t>
            </a:r>
            <a:r>
              <a:rPr lang="en-US" dirty="0"/>
              <a:t> </a:t>
            </a:r>
            <a:r>
              <a:rPr lang="en-US" dirty="0" err="1"/>
              <a:t>san</a:t>
            </a:r>
            <a:r>
              <a:rPr lang="en-US" dirty="0"/>
              <a:t> </a:t>
            </a:r>
            <a:r>
              <a:rPr lang="en-US" dirty="0" err="1"/>
              <a:t>yo</a:t>
            </a:r>
            <a:r>
              <a:rPr lang="en-US" dirty="0"/>
              <a:t> pa di </a:t>
            </a:r>
            <a:r>
              <a:rPr lang="en-US" dirty="0" err="1"/>
              <a:t>mari</a:t>
            </a:r>
            <a:r>
              <a:rPr lang="en-US" dirty="0"/>
              <a:t> </a:t>
            </a:r>
            <a:r>
              <a:rPr lang="en-US" dirty="0" err="1"/>
              <a:t>yo</a:t>
            </a:r>
            <a:r>
              <a:rPr lang="en-US" dirty="0"/>
              <a:t> </a:t>
            </a:r>
            <a:r>
              <a:rPr lang="en-US" dirty="0" err="1"/>
              <a:t>ke</a:t>
            </a:r>
            <a:r>
              <a:rPr lang="en-US" dirty="0"/>
              <a:t> </a:t>
            </a:r>
            <a:r>
              <a:rPr lang="en-US" dirty="0" err="1"/>
              <a:t>moun</a:t>
            </a:r>
            <a:r>
              <a:rPr lang="en-US" dirty="0"/>
              <a:t> </a:t>
            </a:r>
            <a:r>
              <a:rPr lang="en-US" dirty="0" err="1"/>
              <a:t>kap</a:t>
            </a:r>
            <a:r>
              <a:rPr lang="en-US" dirty="0"/>
              <a:t> travail </a:t>
            </a:r>
            <a:r>
              <a:rPr lang="en-US" dirty="0" err="1"/>
              <a:t>yo</a:t>
            </a:r>
            <a:r>
              <a:rPr lang="en-US" dirty="0"/>
              <a:t>.</a:t>
            </a:r>
          </a:p>
        </p:txBody>
      </p:sp>
    </p:spTree>
    <p:extLst>
      <p:ext uri="{BB962C8B-B14F-4D97-AF65-F5344CB8AC3E}">
        <p14:creationId xmlns:p14="http://schemas.microsoft.com/office/powerpoint/2010/main" val="3481322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txBox="1"/>
          <p:nvPr/>
        </p:nvSpPr>
        <p:spPr>
          <a:xfrm>
            <a:off x="2362200" y="762000"/>
            <a:ext cx="54102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Keys Variables</a:t>
            </a:r>
            <a:endParaRPr/>
          </a:p>
        </p:txBody>
      </p:sp>
      <p:pic>
        <p:nvPicPr>
          <p:cNvPr id="150" name="Google Shape;150;p12"/>
          <p:cNvPicPr preferRelativeResize="0"/>
          <p:nvPr/>
        </p:nvPicPr>
        <p:blipFill rotWithShape="1">
          <a:blip r:embed="rId3">
            <a:alphaModFix/>
          </a:blip>
          <a:srcRect/>
          <a:stretch/>
        </p:blipFill>
        <p:spPr>
          <a:xfrm>
            <a:off x="8991600" y="5410200"/>
            <a:ext cx="1905000" cy="1108472"/>
          </a:xfrm>
          <a:prstGeom prst="rect">
            <a:avLst/>
          </a:prstGeom>
          <a:noFill/>
          <a:ln>
            <a:noFill/>
          </a:ln>
        </p:spPr>
      </p:pic>
      <p:graphicFrame>
        <p:nvGraphicFramePr>
          <p:cNvPr id="2" name="Table 2">
            <a:extLst>
              <a:ext uri="{FF2B5EF4-FFF2-40B4-BE49-F238E27FC236}">
                <a16:creationId xmlns:a16="http://schemas.microsoft.com/office/drawing/2014/main" id="{8F32778D-FE86-4939-A985-1E29B792A1BF}"/>
              </a:ext>
            </a:extLst>
          </p:cNvPr>
          <p:cNvGraphicFramePr>
            <a:graphicFrameLocks noGrp="1"/>
          </p:cNvGraphicFramePr>
          <p:nvPr>
            <p:extLst>
              <p:ext uri="{D42A27DB-BD31-4B8C-83A1-F6EECF244321}">
                <p14:modId xmlns:p14="http://schemas.microsoft.com/office/powerpoint/2010/main" val="602125599"/>
              </p:ext>
            </p:extLst>
          </p:nvPr>
        </p:nvGraphicFramePr>
        <p:xfrm>
          <a:off x="1856935" y="762000"/>
          <a:ext cx="8303065" cy="3810000"/>
        </p:xfrm>
        <a:graphic>
          <a:graphicData uri="http://schemas.openxmlformats.org/drawingml/2006/table">
            <a:tbl>
              <a:tblPr firstRow="1" bandRow="1">
                <a:tableStyleId>{5C22544A-7EE6-4342-B048-85BDC9FD1C3A}</a:tableStyleId>
              </a:tblPr>
              <a:tblGrid>
                <a:gridCol w="3709881">
                  <a:extLst>
                    <a:ext uri="{9D8B030D-6E8A-4147-A177-3AD203B41FA5}">
                      <a16:colId xmlns:a16="http://schemas.microsoft.com/office/drawing/2014/main" val="2940338470"/>
                    </a:ext>
                  </a:extLst>
                </a:gridCol>
                <a:gridCol w="4593184">
                  <a:extLst>
                    <a:ext uri="{9D8B030D-6E8A-4147-A177-3AD203B41FA5}">
                      <a16:colId xmlns:a16="http://schemas.microsoft.com/office/drawing/2014/main" val="2724306691"/>
                    </a:ext>
                  </a:extLst>
                </a:gridCol>
              </a:tblGrid>
              <a:tr h="810874">
                <a:tc>
                  <a:txBody>
                    <a:bodyPr/>
                    <a:lstStyle/>
                    <a:p>
                      <a:r>
                        <a:rPr lang="en-US" dirty="0"/>
                        <a:t>Features </a:t>
                      </a:r>
                    </a:p>
                  </a:txBody>
                  <a:tcPr/>
                </a:tc>
                <a:tc>
                  <a:txBody>
                    <a:bodyPr/>
                    <a:lstStyle/>
                    <a:p>
                      <a:r>
                        <a:rPr lang="en-US" dirty="0"/>
                        <a:t>Target</a:t>
                      </a:r>
                    </a:p>
                  </a:txBody>
                  <a:tcPr/>
                </a:tc>
                <a:extLst>
                  <a:ext uri="{0D108BD9-81ED-4DB2-BD59-A6C34878D82A}">
                    <a16:rowId xmlns:a16="http://schemas.microsoft.com/office/drawing/2014/main" val="3781893325"/>
                  </a:ext>
                </a:extLst>
              </a:tr>
              <a:tr h="2999126">
                <a:tc>
                  <a:txBody>
                    <a:bodyPr/>
                    <a:lstStyle/>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Educational level </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Religion</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Region</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Ever been married or not </a:t>
                      </a:r>
                      <a:endParaRPr lang="en-US" dirty="0"/>
                    </a:p>
                    <a:p>
                      <a:pPr marL="457200" marR="0" lvl="0" indent="-457200" algn="l" rtl="0">
                        <a:spcBef>
                          <a:spcPts val="0"/>
                        </a:spcBef>
                        <a:spcAft>
                          <a:spcPts val="0"/>
                        </a:spcAft>
                        <a:buClr>
                          <a:srgbClr val="262626"/>
                        </a:buClr>
                        <a:buSzPts val="2400"/>
                        <a:buFont typeface="Noto Sans Symbols"/>
                        <a:buChar char="▪"/>
                      </a:pPr>
                      <a:r>
                        <a:rPr lang="en-US" sz="1400" dirty="0">
                          <a:solidFill>
                            <a:srgbClr val="262626"/>
                          </a:solidFill>
                          <a:latin typeface="Calibri"/>
                          <a:ea typeface="Calibri"/>
                          <a:cs typeface="Calibri"/>
                          <a:sym typeface="Calibri"/>
                        </a:rPr>
                        <a:t>Occupation</a:t>
                      </a:r>
                      <a:endParaRPr lang="en-US" dirty="0"/>
                    </a:p>
                    <a:p>
                      <a:endParaRPr lang="en-US" dirty="0"/>
                    </a:p>
                  </a:txBody>
                  <a:tcPr/>
                </a:tc>
                <a:tc>
                  <a:txBody>
                    <a:bodyPr/>
                    <a:lstStyle/>
                    <a:p>
                      <a:endParaRPr lang="en-US" dirty="0"/>
                    </a:p>
                    <a:p>
                      <a:r>
                        <a:rPr lang="en-US" dirty="0"/>
                        <a:t>Beating(Yes/No)</a:t>
                      </a:r>
                    </a:p>
                    <a:p>
                      <a:r>
                        <a:rPr lang="en-US" dirty="0"/>
                        <a:t>A categorical variable </a:t>
                      </a:r>
                    </a:p>
                  </a:txBody>
                  <a:tcPr/>
                </a:tc>
                <a:extLst>
                  <a:ext uri="{0D108BD9-81ED-4DB2-BD59-A6C34878D82A}">
                    <a16:rowId xmlns:a16="http://schemas.microsoft.com/office/drawing/2014/main" val="359250202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3" name="TextBox 2">
            <a:extLst>
              <a:ext uri="{FF2B5EF4-FFF2-40B4-BE49-F238E27FC236}">
                <a16:creationId xmlns:a16="http://schemas.microsoft.com/office/drawing/2014/main" id="{E7B91B87-F422-4CA0-9E4C-A6C789F33649}"/>
              </a:ext>
            </a:extLst>
          </p:cNvPr>
          <p:cNvSpPr txBox="1"/>
          <p:nvPr/>
        </p:nvSpPr>
        <p:spPr>
          <a:xfrm>
            <a:off x="3573194" y="590843"/>
            <a:ext cx="2757268" cy="954107"/>
          </a:xfrm>
          <a:prstGeom prst="rect">
            <a:avLst/>
          </a:prstGeom>
          <a:noFill/>
        </p:spPr>
        <p:txBody>
          <a:bodyPr wrap="square" rtlCol="0">
            <a:spAutoFit/>
          </a:bodyPr>
          <a:lstStyle/>
          <a:p>
            <a:pPr algn="ctr"/>
            <a:r>
              <a:rPr lang="en-US" sz="2800" dirty="0"/>
              <a:t>Classification Model</a:t>
            </a:r>
          </a:p>
        </p:txBody>
      </p:sp>
      <p:sp>
        <p:nvSpPr>
          <p:cNvPr id="4" name="TextBox 3">
            <a:extLst>
              <a:ext uri="{FF2B5EF4-FFF2-40B4-BE49-F238E27FC236}">
                <a16:creationId xmlns:a16="http://schemas.microsoft.com/office/drawing/2014/main" id="{CE8316B4-6F11-4DED-B605-76F8191049DE}"/>
              </a:ext>
            </a:extLst>
          </p:cNvPr>
          <p:cNvSpPr txBox="1"/>
          <p:nvPr/>
        </p:nvSpPr>
        <p:spPr>
          <a:xfrm>
            <a:off x="801858" y="1575582"/>
            <a:ext cx="5092505" cy="1015663"/>
          </a:xfrm>
          <a:prstGeom prst="rect">
            <a:avLst/>
          </a:prstGeom>
          <a:noFill/>
        </p:spPr>
        <p:txBody>
          <a:bodyPr wrap="square" rtlCol="0">
            <a:spAutoFit/>
          </a:bodyPr>
          <a:lstStyle/>
          <a:p>
            <a:r>
              <a:rPr lang="en-US" sz="1800" dirty="0"/>
              <a:t>Machine learning is used to predict a model to determine the characteristics of women likely to be victims of domestic violence</a:t>
            </a:r>
            <a:r>
              <a:rPr lang="en-US" sz="2400" dirty="0"/>
              <a:t>.</a:t>
            </a:r>
          </a:p>
        </p:txBody>
      </p:sp>
      <p:pic>
        <p:nvPicPr>
          <p:cNvPr id="7" name="Picture 6">
            <a:extLst>
              <a:ext uri="{FF2B5EF4-FFF2-40B4-BE49-F238E27FC236}">
                <a16:creationId xmlns:a16="http://schemas.microsoft.com/office/drawing/2014/main" id="{0A67C0E1-BF7C-4BD3-852D-875D11F689A6}"/>
              </a:ext>
            </a:extLst>
          </p:cNvPr>
          <p:cNvPicPr>
            <a:picLocks noChangeAspect="1"/>
          </p:cNvPicPr>
          <p:nvPr/>
        </p:nvPicPr>
        <p:blipFill>
          <a:blip r:embed="rId3"/>
          <a:stretch>
            <a:fillRect/>
          </a:stretch>
        </p:blipFill>
        <p:spPr>
          <a:xfrm>
            <a:off x="647115" y="3428998"/>
            <a:ext cx="4529796" cy="3281291"/>
          </a:xfrm>
          <a:prstGeom prst="rect">
            <a:avLst/>
          </a:prstGeom>
        </p:spPr>
      </p:pic>
      <p:sp>
        <p:nvSpPr>
          <p:cNvPr id="6" name="TextBox 5">
            <a:extLst>
              <a:ext uri="{FF2B5EF4-FFF2-40B4-BE49-F238E27FC236}">
                <a16:creationId xmlns:a16="http://schemas.microsoft.com/office/drawing/2014/main" id="{5F633DBB-F378-4EA9-8A66-BEB296F40CBC}"/>
              </a:ext>
            </a:extLst>
          </p:cNvPr>
          <p:cNvSpPr txBox="1"/>
          <p:nvPr/>
        </p:nvSpPr>
        <p:spPr>
          <a:xfrm>
            <a:off x="6330462" y="1175618"/>
            <a:ext cx="4206240" cy="1600438"/>
          </a:xfrm>
          <a:prstGeom prst="rect">
            <a:avLst/>
          </a:prstGeom>
          <a:noFill/>
        </p:spPr>
        <p:txBody>
          <a:bodyPr wrap="square" rtlCol="0">
            <a:spAutoFit/>
          </a:bodyPr>
          <a:lstStyle/>
          <a:p>
            <a:r>
              <a:rPr lang="en-US" dirty="0"/>
              <a:t>A Machine Learning approach is used, specifically supervised learning, to determine the probability of a woman being a victim of domestic violence.</a:t>
            </a:r>
          </a:p>
          <a:p>
            <a:r>
              <a:rPr lang="en-US" dirty="0"/>
              <a:t>The best performing model is RandomForestClassifier because it can predict a 91% profile of women likely to be victims of domestic violence. </a:t>
            </a:r>
          </a:p>
        </p:txBody>
      </p:sp>
      <p:pic>
        <p:nvPicPr>
          <p:cNvPr id="9" name="Picture 8">
            <a:extLst>
              <a:ext uri="{FF2B5EF4-FFF2-40B4-BE49-F238E27FC236}">
                <a16:creationId xmlns:a16="http://schemas.microsoft.com/office/drawing/2014/main" id="{99935A68-0D69-4406-B30C-DFAA7F274C54}"/>
              </a:ext>
            </a:extLst>
          </p:cNvPr>
          <p:cNvPicPr>
            <a:picLocks noChangeAspect="1"/>
          </p:cNvPicPr>
          <p:nvPr/>
        </p:nvPicPr>
        <p:blipFill>
          <a:blip r:embed="rId4"/>
          <a:stretch>
            <a:fillRect/>
          </a:stretch>
        </p:blipFill>
        <p:spPr>
          <a:xfrm>
            <a:off x="5894363" y="3190191"/>
            <a:ext cx="5247249" cy="35200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67336-8AEA-422F-A855-99F751DDD1AB}"/>
              </a:ext>
            </a:extLst>
          </p:cNvPr>
          <p:cNvSpPr txBox="1"/>
          <p:nvPr/>
        </p:nvSpPr>
        <p:spPr>
          <a:xfrm>
            <a:off x="2152357" y="1350498"/>
            <a:ext cx="5458265" cy="1384995"/>
          </a:xfrm>
          <a:prstGeom prst="rect">
            <a:avLst/>
          </a:prstGeom>
          <a:noFill/>
        </p:spPr>
        <p:txBody>
          <a:bodyPr wrap="square" rtlCol="0">
            <a:spAutoFit/>
          </a:bodyPr>
          <a:lstStyle/>
          <a:p>
            <a:pPr algn="l"/>
            <a:r>
              <a:rPr lang="en-US" b="0" i="0">
                <a:solidFill>
                  <a:srgbClr val="202124"/>
                </a:solidFill>
                <a:effectLst/>
                <a:latin typeface="Roboto" panose="02000000000000000000" pitchFamily="2" charset="0"/>
              </a:rPr>
              <a:t>AUC (Area under the Curve) = 0.97 represents the degree or measure of separability. The higher the AUC, the better the model is able to predict that class 0 is 0 and class 1 is 1. By analogy, the higher the AUC, the better the model is able to distinguish between women who are likely to be victims of domestic violence and those who are not.</a:t>
            </a:r>
            <a:endParaRPr lang="en-US"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59922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7B915D1-C58A-417D-880F-69D1531FE839}"/>
              </a:ext>
            </a:extLst>
          </p:cNvPr>
          <p:cNvPicPr>
            <a:picLocks noChangeAspect="1"/>
          </p:cNvPicPr>
          <p:nvPr/>
        </p:nvPicPr>
        <p:blipFill>
          <a:blip r:embed="rId2"/>
          <a:stretch>
            <a:fillRect/>
          </a:stretch>
        </p:blipFill>
        <p:spPr>
          <a:xfrm>
            <a:off x="548639" y="2475914"/>
            <a:ext cx="6836899" cy="3938954"/>
          </a:xfrm>
          <a:prstGeom prst="rect">
            <a:avLst/>
          </a:prstGeom>
        </p:spPr>
      </p:pic>
      <p:sp>
        <p:nvSpPr>
          <p:cNvPr id="6" name="TextBox 5">
            <a:extLst>
              <a:ext uri="{FF2B5EF4-FFF2-40B4-BE49-F238E27FC236}">
                <a16:creationId xmlns:a16="http://schemas.microsoft.com/office/drawing/2014/main" id="{2F0ECB4A-D6EE-490E-BFEB-76F0100FD86B}"/>
              </a:ext>
            </a:extLst>
          </p:cNvPr>
          <p:cNvSpPr txBox="1"/>
          <p:nvPr/>
        </p:nvSpPr>
        <p:spPr>
          <a:xfrm>
            <a:off x="8159262" y="2869809"/>
            <a:ext cx="1997612" cy="1384995"/>
          </a:xfrm>
          <a:prstGeom prst="rect">
            <a:avLst/>
          </a:prstGeom>
          <a:noFill/>
        </p:spPr>
        <p:txBody>
          <a:bodyPr wrap="square" rtlCol="0">
            <a:spAutoFit/>
          </a:bodyPr>
          <a:lstStyle/>
          <a:p>
            <a:r>
              <a:rPr lang="en-US" dirty="0"/>
              <a:t>Here we have the 15 most importants variables  according to our model: RandomForestClassifier.</a:t>
            </a:r>
          </a:p>
        </p:txBody>
      </p:sp>
      <p:sp>
        <p:nvSpPr>
          <p:cNvPr id="7" name="TextBox 6">
            <a:extLst>
              <a:ext uri="{FF2B5EF4-FFF2-40B4-BE49-F238E27FC236}">
                <a16:creationId xmlns:a16="http://schemas.microsoft.com/office/drawing/2014/main" id="{4DBFA5B4-1A44-4D84-A5A1-D5C13BD61380}"/>
              </a:ext>
            </a:extLst>
          </p:cNvPr>
          <p:cNvSpPr txBox="1"/>
          <p:nvPr/>
        </p:nvSpPr>
        <p:spPr>
          <a:xfrm>
            <a:off x="3784209" y="443132"/>
            <a:ext cx="5556738" cy="400110"/>
          </a:xfrm>
          <a:prstGeom prst="rect">
            <a:avLst/>
          </a:prstGeom>
          <a:noFill/>
        </p:spPr>
        <p:txBody>
          <a:bodyPr wrap="square" rtlCol="0">
            <a:spAutoFit/>
          </a:bodyPr>
          <a:lstStyle/>
          <a:p>
            <a:pPr algn="ctr"/>
            <a:r>
              <a:rPr lang="en-US" sz="2000" dirty="0"/>
              <a:t>Important Variable</a:t>
            </a:r>
          </a:p>
        </p:txBody>
      </p:sp>
    </p:spTree>
    <p:extLst>
      <p:ext uri="{BB962C8B-B14F-4D97-AF65-F5344CB8AC3E}">
        <p14:creationId xmlns:p14="http://schemas.microsoft.com/office/powerpoint/2010/main" val="20186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E3B2C0-DFF9-43E9-BCF7-97D43E732056}"/>
              </a:ext>
            </a:extLst>
          </p:cNvPr>
          <p:cNvSpPr txBox="1"/>
          <p:nvPr/>
        </p:nvSpPr>
        <p:spPr>
          <a:xfrm>
            <a:off x="3179298" y="998806"/>
            <a:ext cx="2916702" cy="461665"/>
          </a:xfrm>
          <a:prstGeom prst="rect">
            <a:avLst/>
          </a:prstGeom>
          <a:noFill/>
        </p:spPr>
        <p:txBody>
          <a:bodyPr wrap="square" rtlCol="0">
            <a:spAutoFit/>
          </a:bodyPr>
          <a:lstStyle/>
          <a:p>
            <a:pPr algn="ctr"/>
            <a:r>
              <a:rPr lang="en-US" sz="2400" dirty="0"/>
              <a:t>Agenda</a:t>
            </a:r>
          </a:p>
        </p:txBody>
      </p:sp>
      <p:sp>
        <p:nvSpPr>
          <p:cNvPr id="4" name="TextBox 3">
            <a:extLst>
              <a:ext uri="{FF2B5EF4-FFF2-40B4-BE49-F238E27FC236}">
                <a16:creationId xmlns:a16="http://schemas.microsoft.com/office/drawing/2014/main" id="{DFE7F4DD-A4EE-4D5D-B892-7C80BC716140}"/>
              </a:ext>
            </a:extLst>
          </p:cNvPr>
          <p:cNvSpPr txBox="1"/>
          <p:nvPr/>
        </p:nvSpPr>
        <p:spPr>
          <a:xfrm>
            <a:off x="773723" y="2039815"/>
            <a:ext cx="2504049" cy="2677656"/>
          </a:xfrm>
          <a:prstGeom prst="rect">
            <a:avLst/>
          </a:prstGeom>
          <a:noFill/>
        </p:spPr>
        <p:txBody>
          <a:bodyPr wrap="square" rtlCol="0">
            <a:spAutoFit/>
          </a:bodyPr>
          <a:lstStyle/>
          <a:p>
            <a:pPr marL="285750" indent="-285750">
              <a:buFont typeface="Wingdings" panose="05000000000000000000" pitchFamily="2" charset="2"/>
              <a:buChar char="§"/>
            </a:pPr>
            <a:r>
              <a:rPr lang="en-US" dirty="0"/>
              <a:t>01  Introduction</a:t>
            </a:r>
          </a:p>
          <a:p>
            <a:r>
              <a:rPr lang="en-US" dirty="0"/>
              <a:t>Problem</a:t>
            </a:r>
          </a:p>
          <a:p>
            <a:endParaRPr lang="en-US" dirty="0"/>
          </a:p>
          <a:p>
            <a:endParaRPr lang="en-US" dirty="0"/>
          </a:p>
          <a:p>
            <a:pPr marL="285750" indent="-285750">
              <a:buFont typeface="Wingdings" panose="05000000000000000000" pitchFamily="2" charset="2"/>
              <a:buChar char="§"/>
            </a:pPr>
            <a:r>
              <a:rPr lang="en-US" dirty="0"/>
              <a:t>02 Goals of the project</a:t>
            </a:r>
          </a:p>
          <a:p>
            <a:r>
              <a:rPr lang="en-US" dirty="0"/>
              <a:t>Goals</a:t>
            </a:r>
          </a:p>
          <a:p>
            <a:endParaRPr lang="en-US" dirty="0"/>
          </a:p>
          <a:p>
            <a:endParaRPr lang="en-US" dirty="0"/>
          </a:p>
          <a:p>
            <a:pPr marL="285750" indent="-285750">
              <a:buFont typeface="Wingdings" panose="05000000000000000000" pitchFamily="2" charset="2"/>
              <a:buChar char="§"/>
            </a:pPr>
            <a:r>
              <a:rPr lang="en-US" dirty="0"/>
              <a:t>03 Methodology</a:t>
            </a:r>
          </a:p>
          <a:p>
            <a:r>
              <a:rPr lang="en-US" dirty="0"/>
              <a:t>Describing the process of the project</a:t>
            </a:r>
          </a:p>
          <a:p>
            <a:pPr marL="285750" indent="-285750">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87B3B989-C72E-4EA8-9D29-39F50D15860C}"/>
              </a:ext>
            </a:extLst>
          </p:cNvPr>
          <p:cNvSpPr txBox="1"/>
          <p:nvPr/>
        </p:nvSpPr>
        <p:spPr>
          <a:xfrm>
            <a:off x="5936566" y="2039815"/>
            <a:ext cx="402336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04 EDA</a:t>
            </a:r>
          </a:p>
          <a:p>
            <a:r>
              <a:rPr lang="en-US" dirty="0"/>
              <a:t>Providing insight about the data</a:t>
            </a:r>
          </a:p>
          <a:p>
            <a:endParaRPr lang="en-US" dirty="0"/>
          </a:p>
          <a:p>
            <a:endParaRPr lang="en-US" dirty="0"/>
          </a:p>
          <a:p>
            <a:pPr marL="285750" indent="-285750">
              <a:buFont typeface="Wingdings" panose="05000000000000000000" pitchFamily="2" charset="2"/>
              <a:buChar char="§"/>
            </a:pPr>
            <a:r>
              <a:rPr lang="en-US" dirty="0"/>
              <a:t>05 Model</a:t>
            </a:r>
          </a:p>
          <a:p>
            <a:r>
              <a:rPr lang="en-US" dirty="0"/>
              <a:t>Choice of the model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06 Solution</a:t>
            </a:r>
          </a:p>
        </p:txBody>
      </p:sp>
    </p:spTree>
    <p:extLst>
      <p:ext uri="{BB962C8B-B14F-4D97-AF65-F5344CB8AC3E}">
        <p14:creationId xmlns:p14="http://schemas.microsoft.com/office/powerpoint/2010/main" val="2736329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3" descr="See the source image"/>
          <p:cNvPicPr preferRelativeResize="0"/>
          <p:nvPr/>
        </p:nvPicPr>
        <p:blipFill rotWithShape="1">
          <a:blip r:embed="rId3">
            <a:alphaModFix/>
          </a:blip>
          <a:srcRect/>
          <a:stretch/>
        </p:blipFill>
        <p:spPr>
          <a:xfrm>
            <a:off x="0" y="1"/>
            <a:ext cx="103632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p:nvPr/>
        </p:nvSpPr>
        <p:spPr>
          <a:xfrm>
            <a:off x="3124200" y="685800"/>
            <a:ext cx="54102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My finding</a:t>
            </a:r>
            <a:endParaRPr sz="2400" dirty="0"/>
          </a:p>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According to the data</a:t>
            </a:r>
            <a:endParaRPr sz="2400" dirty="0"/>
          </a:p>
        </p:txBody>
      </p:sp>
      <p:sp>
        <p:nvSpPr>
          <p:cNvPr id="162" name="Google Shape;162;p14"/>
          <p:cNvSpPr txBox="1"/>
          <p:nvPr/>
        </p:nvSpPr>
        <p:spPr>
          <a:xfrm>
            <a:off x="2335237" y="1919357"/>
            <a:ext cx="5852160" cy="45242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refuses to have sex with husband is 30.29; and 3%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neglects children is 26.51; and 5%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goes out without telling husband is 29.31; and 6%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argues with husband is 27.02; and 1% of them are victims.</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mean age of Beating justified: wife burn food is 28.16; and 2% of them are victims .</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15%, 12%, 9% of battered women are successively of the following age groups: 15-19, 20-24, 25-29 years old;</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12.6%, 12.5%, 11.5% of them are from the religion: North, West and Artibonite;</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12.8% of them have no primary education;</a:t>
            </a:r>
            <a:endParaRPr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Of these women, 10% are victims of domestic violence.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p:nvPr/>
        </p:nvSpPr>
        <p:spPr>
          <a:xfrm>
            <a:off x="3429000" y="533400"/>
            <a:ext cx="39624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cs typeface="Calibri"/>
                <a:sym typeface="Calibri"/>
              </a:rPr>
              <a:t>Recommendation</a:t>
            </a:r>
            <a:endParaRPr sz="4000" dirty="0"/>
          </a:p>
        </p:txBody>
      </p:sp>
      <p:sp>
        <p:nvSpPr>
          <p:cNvPr id="168" name="Google Shape;168;p17"/>
          <p:cNvSpPr txBox="1"/>
          <p:nvPr/>
        </p:nvSpPr>
        <p:spPr>
          <a:xfrm>
            <a:off x="609600" y="1524000"/>
            <a:ext cx="4707988" cy="5001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1-  I</a:t>
            </a:r>
            <a:r>
              <a:rPr lang="en-US" sz="1900" dirty="0">
                <a:solidFill>
                  <a:schemeClr val="dk1"/>
                </a:solidFill>
                <a:latin typeface="Calibri"/>
                <a:ea typeface="Calibri"/>
                <a:cs typeface="Calibri"/>
                <a:sym typeface="Calibri"/>
              </a:rPr>
              <a:t>ntensify public awareness campaigns, especially those aimed at men, to make them understand that they do not have the right to raise their hands on a woman under any circumstances.</a:t>
            </a:r>
            <a:endParaRPr sz="1500" dirty="0"/>
          </a:p>
          <a:p>
            <a:pPr marL="285750" marR="0" lvl="0" indent="-171450" algn="l" rtl="0">
              <a:spcBef>
                <a:spcPts val="0"/>
              </a:spcBef>
              <a:spcAft>
                <a:spcPts val="0"/>
              </a:spcAft>
              <a:buClr>
                <a:schemeClr val="dk1"/>
              </a:buClr>
              <a:buSzPts val="1800"/>
              <a:buFont typeface="Noto Sans Symbols"/>
              <a:buNone/>
            </a:pPr>
            <a:endParaRPr sz="1900" dirty="0">
              <a:solidFill>
                <a:schemeClr val="dk1"/>
              </a:solidFill>
              <a:latin typeface="Calibri"/>
              <a:ea typeface="Calibri"/>
              <a:cs typeface="Calibri"/>
              <a:sym typeface="Calibri"/>
            </a:endParaRPr>
          </a:p>
          <a:p>
            <a:pPr marL="285750" marR="0" lvl="0" indent="-292100" algn="l" rtl="0">
              <a:spcBef>
                <a:spcPts val="0"/>
              </a:spcBef>
              <a:spcAft>
                <a:spcPts val="0"/>
              </a:spcAft>
              <a:buClr>
                <a:schemeClr val="dk1"/>
              </a:buClr>
              <a:buSzPts val="1900"/>
              <a:buFont typeface="Noto Sans Symbols"/>
              <a:buChar char="▪"/>
            </a:pPr>
            <a:r>
              <a:rPr lang="en-US" sz="1900" dirty="0">
                <a:solidFill>
                  <a:schemeClr val="dk1"/>
                </a:solidFill>
                <a:latin typeface="Calibri"/>
                <a:ea typeface="Calibri"/>
                <a:cs typeface="Calibri"/>
                <a:sym typeface="Calibri"/>
              </a:rPr>
              <a:t>2-  Ensure that the judicial system continues to prosecute the perpetrators of these acts, so that in the future they will know how to adopt a positive attitude towards women.</a:t>
            </a:r>
          </a:p>
          <a:p>
            <a:pPr marL="285750" marR="0" lvl="0" indent="-292100" algn="l" rtl="0">
              <a:spcBef>
                <a:spcPts val="0"/>
              </a:spcBef>
              <a:spcAft>
                <a:spcPts val="0"/>
              </a:spcAft>
              <a:buClr>
                <a:schemeClr val="dk1"/>
              </a:buClr>
              <a:buSzPts val="1900"/>
              <a:buFont typeface="Noto Sans Symbols"/>
              <a:buChar char="▪"/>
            </a:pPr>
            <a:endParaRPr lang="en-US" sz="1900" dirty="0">
              <a:solidFill>
                <a:schemeClr val="dk1"/>
              </a:solidFill>
              <a:latin typeface="Calibri"/>
              <a:ea typeface="Calibri"/>
              <a:cs typeface="Calibri"/>
              <a:sym typeface="Calibri"/>
            </a:endParaRPr>
          </a:p>
          <a:p>
            <a:pPr marL="285750" marR="0" lvl="0" indent="-292100" algn="l" rtl="0">
              <a:spcBef>
                <a:spcPts val="0"/>
              </a:spcBef>
              <a:spcAft>
                <a:spcPts val="0"/>
              </a:spcAft>
              <a:buClr>
                <a:schemeClr val="dk1"/>
              </a:buClr>
              <a:buSzPts val="1900"/>
              <a:buFont typeface="Noto Sans Symbols"/>
              <a:buChar char="▪"/>
            </a:pPr>
            <a:r>
              <a:rPr lang="en-US" sz="1900" dirty="0">
                <a:solidFill>
                  <a:schemeClr val="dk1"/>
                </a:solidFill>
                <a:latin typeface="Calibri"/>
                <a:ea typeface="Calibri"/>
                <a:cs typeface="Calibri"/>
                <a:sym typeface="Calibri"/>
              </a:rPr>
              <a:t>3-  Victims should file complaints to existing structures such the Ministry of Women’s Affairs and other women’s rights organizations.</a:t>
            </a:r>
          </a:p>
          <a:p>
            <a:pPr marL="285750" marR="0" lvl="0" indent="-292100" algn="l" rtl="0">
              <a:spcBef>
                <a:spcPts val="0"/>
              </a:spcBef>
              <a:spcAft>
                <a:spcPts val="0"/>
              </a:spcAft>
              <a:buClr>
                <a:schemeClr val="dk1"/>
              </a:buClr>
              <a:buSzPts val="1900"/>
              <a:buFont typeface="Noto Sans Symbols"/>
              <a:buChar char="▪"/>
            </a:pPr>
            <a:endParaRPr sz="1500" dirty="0"/>
          </a:p>
        </p:txBody>
      </p:sp>
      <p:sp>
        <p:nvSpPr>
          <p:cNvPr id="4" name="TextBox 3">
            <a:extLst>
              <a:ext uri="{FF2B5EF4-FFF2-40B4-BE49-F238E27FC236}">
                <a16:creationId xmlns:a16="http://schemas.microsoft.com/office/drawing/2014/main" id="{DAE91FF5-D67E-40B3-BF2C-E57D82E1F705}"/>
              </a:ext>
            </a:extLst>
          </p:cNvPr>
          <p:cNvSpPr txBox="1"/>
          <p:nvPr/>
        </p:nvSpPr>
        <p:spPr>
          <a:xfrm>
            <a:off x="6654019" y="1927274"/>
            <a:ext cx="4318781" cy="707886"/>
          </a:xfrm>
          <a:prstGeom prst="rect">
            <a:avLst/>
          </a:prstGeom>
          <a:noFill/>
        </p:spPr>
        <p:txBody>
          <a:bodyPr wrap="square" rtlCol="0">
            <a:spAutoFit/>
          </a:bodyPr>
          <a:lstStyle/>
          <a:p>
            <a:r>
              <a:rPr lang="en-US" sz="2000" dirty="0"/>
              <a:t>How can victims of domestic violence be accompanied?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BF025-B281-48D5-8993-14B817235534}"/>
              </a:ext>
            </a:extLst>
          </p:cNvPr>
          <p:cNvSpPr txBox="1"/>
          <p:nvPr/>
        </p:nvSpPr>
        <p:spPr>
          <a:xfrm>
            <a:off x="3179298" y="703385"/>
            <a:ext cx="4783016" cy="584775"/>
          </a:xfrm>
          <a:prstGeom prst="rect">
            <a:avLst/>
          </a:prstGeom>
          <a:noFill/>
        </p:spPr>
        <p:txBody>
          <a:bodyPr wrap="square" rtlCol="0">
            <a:spAutoFit/>
          </a:bodyPr>
          <a:lstStyle/>
          <a:p>
            <a:r>
              <a:rPr lang="en-US" sz="3200" dirty="0"/>
              <a:t>Conclusion</a:t>
            </a:r>
          </a:p>
        </p:txBody>
      </p:sp>
      <p:sp>
        <p:nvSpPr>
          <p:cNvPr id="4" name="TextBox 3">
            <a:extLst>
              <a:ext uri="{FF2B5EF4-FFF2-40B4-BE49-F238E27FC236}">
                <a16:creationId xmlns:a16="http://schemas.microsoft.com/office/drawing/2014/main" id="{3ED80F5D-2373-490F-A8BB-D58B362D6EDE}"/>
              </a:ext>
            </a:extLst>
          </p:cNvPr>
          <p:cNvSpPr txBox="1"/>
          <p:nvPr/>
        </p:nvSpPr>
        <p:spPr>
          <a:xfrm>
            <a:off x="3179298" y="2166425"/>
            <a:ext cx="4586068" cy="2862322"/>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Roboto"/>
                <a:ea typeface="Roboto"/>
                <a:cs typeface="Roboto"/>
                <a:sym typeface="Roboto"/>
              </a:rPr>
              <a:t>Violence makes victims feel fear, guilt, shame and isolation. These reactions are normal, it is the situation that is not. This leads to major problems: stress, anxiety, depression, insomnia, etc. Violence destroys well-being and degrades health. All aspects of life are affected: family, work and social life.</a:t>
            </a: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Roboto"/>
                <a:ea typeface="Roboto"/>
                <a:cs typeface="Roboto"/>
                <a:sym typeface="Roboto"/>
              </a:rPr>
              <a:t>Together let's say "NO" to Domestic Violence</a:t>
            </a:r>
            <a:r>
              <a:rPr lang="en-US" sz="1400" dirty="0">
                <a:solidFill>
                  <a:schemeClr val="dk1"/>
                </a:solidFill>
                <a:highlight>
                  <a:srgbClr val="FFFFFF"/>
                </a:highlight>
                <a:latin typeface="Roboto"/>
                <a:ea typeface="Roboto"/>
                <a:cs typeface="Roboto"/>
                <a:sym typeface="Roboto"/>
              </a:rPr>
              <a:t>.</a:t>
            </a:r>
            <a:endParaRPr lang="en-US" dirty="0"/>
          </a:p>
        </p:txBody>
      </p:sp>
    </p:spTree>
    <p:extLst>
      <p:ext uri="{BB962C8B-B14F-4D97-AF65-F5344CB8AC3E}">
        <p14:creationId xmlns:p14="http://schemas.microsoft.com/office/powerpoint/2010/main" val="222135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p:nvPr/>
        </p:nvSpPr>
        <p:spPr>
          <a:xfrm>
            <a:off x="3429000" y="685800"/>
            <a:ext cx="53340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References &amp; Appendices</a:t>
            </a:r>
            <a:endParaRPr/>
          </a:p>
        </p:txBody>
      </p:sp>
      <p:sp>
        <p:nvSpPr>
          <p:cNvPr id="180" name="Google Shape;180;p21"/>
          <p:cNvSpPr txBox="1"/>
          <p:nvPr/>
        </p:nvSpPr>
        <p:spPr>
          <a:xfrm>
            <a:off x="990600" y="3276600"/>
            <a:ext cx="9220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Link of the project’s GitHub repository: </a:t>
            </a:r>
            <a:endParaRPr/>
          </a:p>
          <a:p>
            <a:pPr marL="0" marR="0" lvl="0" indent="0" algn="l" rtl="0">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https://github.com/kettenieF20/Final-Capstone-Project</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p:nvPr/>
        </p:nvSpPr>
        <p:spPr>
          <a:xfrm>
            <a:off x="609600" y="914400"/>
            <a:ext cx="94488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Thénéus Ketenie Flore</a:t>
            </a:r>
            <a:endParaRPr/>
          </a:p>
        </p:txBody>
      </p:sp>
      <p:sp>
        <p:nvSpPr>
          <p:cNvPr id="186" name="Google Shape;186;p22"/>
          <p:cNvSpPr txBox="1"/>
          <p:nvPr/>
        </p:nvSpPr>
        <p:spPr>
          <a:xfrm>
            <a:off x="3124200" y="2133600"/>
            <a:ext cx="54864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Manager to be</a:t>
            </a:r>
            <a:endParaRPr/>
          </a:p>
          <a:p>
            <a:pPr marL="0" marR="0" lvl="0" indent="0" algn="ctr" rtl="0">
              <a:spcBef>
                <a:spcPts val="0"/>
              </a:spcBef>
              <a:spcAft>
                <a:spcPts val="0"/>
              </a:spcAft>
              <a:buNone/>
            </a:pPr>
            <a:endParaRPr sz="24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Data Analayst to be</a:t>
            </a:r>
            <a:endParaRPr/>
          </a:p>
        </p:txBody>
      </p:sp>
      <p:pic>
        <p:nvPicPr>
          <p:cNvPr id="187" name="Google Shape;187;p22"/>
          <p:cNvPicPr preferRelativeResize="0"/>
          <p:nvPr/>
        </p:nvPicPr>
        <p:blipFill rotWithShape="1">
          <a:blip r:embed="rId3">
            <a:alphaModFix/>
          </a:blip>
          <a:srcRect/>
          <a:stretch/>
        </p:blipFill>
        <p:spPr>
          <a:xfrm>
            <a:off x="3140765" y="4282440"/>
            <a:ext cx="483108" cy="365760"/>
          </a:xfrm>
          <a:prstGeom prst="rect">
            <a:avLst/>
          </a:prstGeom>
          <a:noFill/>
          <a:ln>
            <a:noFill/>
          </a:ln>
        </p:spPr>
      </p:pic>
      <p:sp>
        <p:nvSpPr>
          <p:cNvPr id="188" name="Google Shape;188;p22"/>
          <p:cNvSpPr txBox="1"/>
          <p:nvPr/>
        </p:nvSpPr>
        <p:spPr>
          <a:xfrm>
            <a:off x="4038600" y="4282440"/>
            <a:ext cx="5638800" cy="365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ketteniefloretheneus@gmail.com</a:t>
            </a:r>
            <a:endParaRPr/>
          </a:p>
        </p:txBody>
      </p:sp>
      <p:pic>
        <p:nvPicPr>
          <p:cNvPr id="189" name="Google Shape;189;p22"/>
          <p:cNvPicPr preferRelativeResize="0"/>
          <p:nvPr/>
        </p:nvPicPr>
        <p:blipFill rotWithShape="1">
          <a:blip r:embed="rId4">
            <a:alphaModFix/>
          </a:blip>
          <a:srcRect/>
          <a:stretch/>
        </p:blipFill>
        <p:spPr>
          <a:xfrm>
            <a:off x="3057326" y="4887087"/>
            <a:ext cx="649986" cy="649986"/>
          </a:xfrm>
          <a:prstGeom prst="rect">
            <a:avLst/>
          </a:prstGeom>
          <a:noFill/>
          <a:ln>
            <a:noFill/>
          </a:ln>
        </p:spPr>
      </p:pic>
      <p:sp>
        <p:nvSpPr>
          <p:cNvPr id="190" name="Google Shape;190;p22"/>
          <p:cNvSpPr txBox="1"/>
          <p:nvPr/>
        </p:nvSpPr>
        <p:spPr>
          <a:xfrm>
            <a:off x="4038600" y="5105400"/>
            <a:ext cx="350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+509 36299266\ 43766153</a:t>
            </a:r>
            <a:endParaRPr/>
          </a:p>
        </p:txBody>
      </p:sp>
      <p:sp>
        <p:nvSpPr>
          <p:cNvPr id="191" name="Google Shape;191;p22"/>
          <p:cNvSpPr txBox="1"/>
          <p:nvPr/>
        </p:nvSpPr>
        <p:spPr>
          <a:xfrm>
            <a:off x="4495800" y="6019800"/>
            <a:ext cx="4876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31214" y="1512570"/>
            <a:ext cx="9285605" cy="3122650"/>
          </a:xfrm>
          <a:prstGeom prst="rect">
            <a:avLst/>
          </a:prstGeom>
          <a:noFill/>
          <a:ln>
            <a:noFill/>
          </a:ln>
        </p:spPr>
        <p:txBody>
          <a:bodyPr spcFirstLastPara="1" wrap="square" lIns="0" tIns="59675" rIns="0" bIns="0" anchor="t" anchorCtr="0">
            <a:spAutoFit/>
          </a:bodyPr>
          <a:lstStyle/>
          <a:p>
            <a:pPr marL="12700" marR="5715" lvl="0" indent="0" algn="just" rtl="0">
              <a:lnSpc>
                <a:spcPct val="101950"/>
              </a:lnSpc>
              <a:spcBef>
                <a:spcPts val="0"/>
              </a:spcBef>
              <a:spcAft>
                <a:spcPts val="0"/>
              </a:spcAft>
              <a:buNone/>
            </a:pPr>
            <a:r>
              <a:rPr lang="en-US" sz="2000" dirty="0">
                <a:solidFill>
                  <a:schemeClr val="dk1"/>
                </a:solidFill>
                <a:latin typeface="Times New Roman"/>
                <a:ea typeface="Times New Roman"/>
                <a:cs typeface="Times New Roman"/>
                <a:sym typeface="Times New Roman"/>
              </a:rPr>
              <a:t>In Haiti, domestic violence is a serious problem, with survey results suggesting that  approximately 27300 women suffer from physical and/or sexual violence. This  corresponds to 9.4% of the population between the ages of 14 and 49, according to COPENAGH.</a:t>
            </a:r>
            <a:endParaRPr sz="2000" dirty="0">
              <a:solidFill>
                <a:schemeClr val="dk1"/>
              </a:solidFill>
              <a:latin typeface="Times New Roman"/>
              <a:ea typeface="Times New Roman"/>
              <a:cs typeface="Times New Roman"/>
              <a:sym typeface="Times New Roman"/>
            </a:endParaRPr>
          </a:p>
          <a:p>
            <a:pPr marL="12700" marR="5715" lvl="0" indent="0" algn="just" rtl="0">
              <a:lnSpc>
                <a:spcPct val="85000"/>
              </a:lnSpc>
              <a:spcBef>
                <a:spcPts val="1590"/>
              </a:spcBef>
              <a:spcAft>
                <a:spcPts val="0"/>
              </a:spcAft>
              <a:buNone/>
            </a:pPr>
            <a:r>
              <a:rPr lang="en-US" sz="2000" dirty="0">
                <a:solidFill>
                  <a:schemeClr val="dk1"/>
                </a:solidFill>
                <a:latin typeface="Times New Roman"/>
                <a:ea typeface="Times New Roman"/>
                <a:cs typeface="Times New Roman"/>
                <a:sym typeface="Times New Roman"/>
              </a:rPr>
              <a:t>Domestic violence has far-reaching consequences for women's and girls' development and  well-being, preventing them from living safely and causing physical and psychological  injuries that undermine their ability to lead a normal life, access the education they need,  earn a living, build a future and participate in public life. This not only causes pain and  suffering to the victims, but also costs society. Victims are more likely to commit suicide.  Children raised in violent households are also more likely to become victims or  perpetrators of violence.</a:t>
            </a:r>
            <a:endParaRPr sz="2000" dirty="0">
              <a:solidFill>
                <a:schemeClr val="dk1"/>
              </a:solidFill>
              <a:latin typeface="Times New Roman"/>
              <a:ea typeface="Times New Roman"/>
              <a:cs typeface="Times New Roman"/>
              <a:sym typeface="Times New Roman"/>
            </a:endParaRPr>
          </a:p>
        </p:txBody>
      </p:sp>
      <p:sp>
        <p:nvSpPr>
          <p:cNvPr id="60" name="Google Shape;60;p2"/>
          <p:cNvSpPr txBox="1">
            <a:spLocks noGrp="1"/>
          </p:cNvSpPr>
          <p:nvPr>
            <p:ph type="title"/>
          </p:nvPr>
        </p:nvSpPr>
        <p:spPr>
          <a:xfrm>
            <a:off x="4917694" y="679195"/>
            <a:ext cx="195326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dirty="0">
                <a:solidFill>
                  <a:srgbClr val="000000"/>
                </a:solidFill>
                <a:latin typeface="Arial"/>
                <a:ea typeface="Arial"/>
                <a:cs typeface="Arial"/>
                <a:sym typeface="Arial"/>
              </a:rPr>
              <a:t>Context</a:t>
            </a:r>
            <a:endParaRPr sz="4400" dirty="0">
              <a:latin typeface="Arial"/>
              <a:ea typeface="Arial"/>
              <a:cs typeface="Arial"/>
              <a:sym typeface="Arial"/>
            </a:endParaRPr>
          </a:p>
        </p:txBody>
      </p:sp>
      <p:pic>
        <p:nvPicPr>
          <p:cNvPr id="61" name="Google Shape;61;p2"/>
          <p:cNvPicPr preferRelativeResize="0"/>
          <p:nvPr/>
        </p:nvPicPr>
        <p:blipFill rotWithShape="1">
          <a:blip r:embed="rId3">
            <a:alphaModFix/>
          </a:blip>
          <a:srcRect/>
          <a:stretch/>
        </p:blipFill>
        <p:spPr>
          <a:xfrm>
            <a:off x="8651747" y="5792907"/>
            <a:ext cx="2377440" cy="8825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AB085-AE56-4082-B0F7-11229C60D532}"/>
              </a:ext>
            </a:extLst>
          </p:cNvPr>
          <p:cNvSpPr txBox="1"/>
          <p:nvPr/>
        </p:nvSpPr>
        <p:spPr>
          <a:xfrm>
            <a:off x="2321169" y="661182"/>
            <a:ext cx="5261317" cy="584775"/>
          </a:xfrm>
          <a:prstGeom prst="rect">
            <a:avLst/>
          </a:prstGeom>
          <a:noFill/>
        </p:spPr>
        <p:txBody>
          <a:bodyPr wrap="square" rtlCol="0">
            <a:spAutoFit/>
          </a:bodyPr>
          <a:lstStyle/>
          <a:p>
            <a:pPr algn="ctr"/>
            <a:r>
              <a:rPr lang="en-US" sz="3200" dirty="0"/>
              <a:t>Goals of the project</a:t>
            </a:r>
          </a:p>
        </p:txBody>
      </p:sp>
      <p:sp>
        <p:nvSpPr>
          <p:cNvPr id="4" name="TextBox 3">
            <a:extLst>
              <a:ext uri="{FF2B5EF4-FFF2-40B4-BE49-F238E27FC236}">
                <a16:creationId xmlns:a16="http://schemas.microsoft.com/office/drawing/2014/main" id="{866363CA-860B-496C-9FC4-7B854F5909C4}"/>
              </a:ext>
            </a:extLst>
          </p:cNvPr>
          <p:cNvSpPr txBox="1"/>
          <p:nvPr/>
        </p:nvSpPr>
        <p:spPr>
          <a:xfrm>
            <a:off x="1350498" y="1997612"/>
            <a:ext cx="5613010" cy="954107"/>
          </a:xfrm>
          <a:prstGeom prst="rect">
            <a:avLst/>
          </a:prstGeom>
          <a:noFill/>
        </p:spPr>
        <p:txBody>
          <a:bodyPr wrap="square" rtlCol="0">
            <a:spAutoFit/>
          </a:bodyPr>
          <a:lstStyle/>
          <a:p>
            <a:r>
              <a:rPr lang="en-US" dirty="0"/>
              <a:t>The objective of my project is:</a:t>
            </a:r>
          </a:p>
          <a:p>
            <a:r>
              <a:rPr lang="en-US" dirty="0"/>
              <a:t>To study the factors that are related to domestic violence.</a:t>
            </a:r>
          </a:p>
          <a:p>
            <a:r>
              <a:rPr lang="en-US" dirty="0"/>
              <a:t>the profiles of the victims in order to bring a solution of sensitization to the </a:t>
            </a:r>
            <a:r>
              <a:rPr lang="en-US" dirty="0" err="1"/>
              <a:t>agressors</a:t>
            </a:r>
            <a:r>
              <a:rPr lang="en-US" dirty="0"/>
              <a:t>  and to eradicate domestic violence.</a:t>
            </a:r>
          </a:p>
        </p:txBody>
      </p:sp>
    </p:spTree>
    <p:extLst>
      <p:ext uri="{BB962C8B-B14F-4D97-AF65-F5344CB8AC3E}">
        <p14:creationId xmlns:p14="http://schemas.microsoft.com/office/powerpoint/2010/main" val="4861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ctrTitle"/>
          </p:nvPr>
        </p:nvSpPr>
        <p:spPr>
          <a:xfrm>
            <a:off x="4508626" y="953515"/>
            <a:ext cx="3174746" cy="696594"/>
          </a:xfrm>
          <a:prstGeom prst="rect">
            <a:avLst/>
          </a:prstGeom>
          <a:noFill/>
          <a:ln>
            <a:noFill/>
          </a:ln>
        </p:spPr>
        <p:txBody>
          <a:bodyPr spcFirstLastPara="1" wrap="square" lIns="0" tIns="13325" rIns="0" bIns="0" anchor="t" anchorCtr="0">
            <a:spAutoFit/>
          </a:bodyPr>
          <a:lstStyle/>
          <a:p>
            <a:pPr marL="34925" lvl="0" indent="0" algn="l" rtl="0">
              <a:lnSpc>
                <a:spcPct val="100000"/>
              </a:lnSpc>
              <a:spcBef>
                <a:spcPts val="0"/>
              </a:spcBef>
              <a:spcAft>
                <a:spcPts val="0"/>
              </a:spcAft>
              <a:buNone/>
            </a:pPr>
            <a:r>
              <a:rPr lang="en-US"/>
              <a:t>Background</a:t>
            </a:r>
            <a:endParaRPr/>
          </a:p>
        </p:txBody>
      </p:sp>
      <p:sp>
        <p:nvSpPr>
          <p:cNvPr id="67" name="Google Shape;67;p3"/>
          <p:cNvSpPr txBox="1"/>
          <p:nvPr/>
        </p:nvSpPr>
        <p:spPr>
          <a:xfrm>
            <a:off x="6343269" y="2021789"/>
            <a:ext cx="3937000" cy="1342033"/>
          </a:xfrm>
          <a:prstGeom prst="rect">
            <a:avLst/>
          </a:prstGeom>
          <a:noFill/>
          <a:ln>
            <a:noFill/>
          </a:ln>
        </p:spPr>
        <p:txBody>
          <a:bodyPr spcFirstLastPara="1" wrap="square" lIns="0" tIns="26025" rIns="0" bIns="0" anchor="t" anchorCtr="0">
            <a:spAutoFit/>
          </a:bodyPr>
          <a:lstStyle/>
          <a:p>
            <a:pPr marL="12700" marR="5080" lvl="0" indent="0" algn="l" rtl="0">
              <a:lnSpc>
                <a:spcPct val="95100"/>
              </a:lnSpc>
              <a:spcBef>
                <a:spcPts val="0"/>
              </a:spcBef>
              <a:spcAft>
                <a:spcPts val="0"/>
              </a:spcAft>
              <a:buNone/>
            </a:pPr>
            <a:r>
              <a:rPr lang="en-US" sz="1800">
                <a:solidFill>
                  <a:schemeClr val="dk1"/>
                </a:solidFill>
                <a:latin typeface="Cambria"/>
                <a:ea typeface="Cambria"/>
                <a:cs typeface="Cambria"/>
                <a:sym typeface="Cambria"/>
              </a:rPr>
              <a:t>For every 1,000 women between the ages of 15 and 19, 150 of them have at least been victimized in Haiti, the highest proportion of any other age group..</a:t>
            </a:r>
            <a:endParaRPr sz="1800">
              <a:solidFill>
                <a:schemeClr val="dk1"/>
              </a:solidFill>
              <a:latin typeface="Cambria"/>
              <a:ea typeface="Cambria"/>
              <a:cs typeface="Cambria"/>
              <a:sym typeface="Cambria"/>
            </a:endParaRPr>
          </a:p>
        </p:txBody>
      </p:sp>
      <p:pic>
        <p:nvPicPr>
          <p:cNvPr id="68" name="Google Shape;68;p3"/>
          <p:cNvPicPr preferRelativeResize="0"/>
          <p:nvPr/>
        </p:nvPicPr>
        <p:blipFill rotWithShape="1">
          <a:blip r:embed="rId3">
            <a:alphaModFix/>
          </a:blip>
          <a:srcRect/>
          <a:stretch/>
        </p:blipFill>
        <p:spPr>
          <a:xfrm>
            <a:off x="147828" y="1828800"/>
            <a:ext cx="5978652" cy="4507991"/>
          </a:xfrm>
          <a:prstGeom prst="rect">
            <a:avLst/>
          </a:prstGeom>
          <a:noFill/>
          <a:ln>
            <a:noFill/>
          </a:ln>
        </p:spPr>
      </p:pic>
      <p:pic>
        <p:nvPicPr>
          <p:cNvPr id="69" name="Google Shape;69;p3"/>
          <p:cNvPicPr preferRelativeResize="0"/>
          <p:nvPr/>
        </p:nvPicPr>
        <p:blipFill rotWithShape="1">
          <a:blip r:embed="rId4">
            <a:alphaModFix/>
          </a:blip>
          <a:srcRect/>
          <a:stretch/>
        </p:blipFill>
        <p:spPr>
          <a:xfrm>
            <a:off x="8244840" y="5386550"/>
            <a:ext cx="2709672" cy="12992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p:nvPr/>
        </p:nvSpPr>
        <p:spPr>
          <a:xfrm>
            <a:off x="261010" y="1339977"/>
            <a:ext cx="5868670" cy="3114364"/>
          </a:xfrm>
          <a:prstGeom prst="rect">
            <a:avLst/>
          </a:prstGeom>
          <a:noFill/>
          <a:ln>
            <a:noFill/>
          </a:ln>
        </p:spPr>
        <p:txBody>
          <a:bodyPr spcFirstLastPara="1" wrap="square" lIns="0" tIns="12050" rIns="0" bIns="0" anchor="t" anchorCtr="0">
            <a:spAutoFit/>
          </a:bodyPr>
          <a:lstStyle/>
          <a:p>
            <a:pPr marL="195580" marR="0" lvl="0" indent="-182880" algn="l" rtl="0">
              <a:lnSpc>
                <a:spcPct val="117045"/>
              </a:lnSpc>
              <a:spcBef>
                <a:spcPts val="0"/>
              </a:spcBef>
              <a:spcAft>
                <a:spcPts val="0"/>
              </a:spcAft>
              <a:buClr>
                <a:srgbClr val="6E6E74"/>
              </a:buClr>
              <a:buSzPts val="1800"/>
              <a:buFont typeface="Arial"/>
              <a:buChar char="•"/>
            </a:pPr>
            <a:r>
              <a:rPr lang="en-US" sz="2200" b="1"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Deterioration of the quality of life</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-Attempted murder</a:t>
            </a:r>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cs typeface="Times New Roman"/>
                <a:sym typeface="Times New Roman"/>
              </a:rPr>
              <a:t>Absence du travail </a:t>
            </a:r>
            <a:r>
              <a:rPr lang="en-US" sz="2000" dirty="0" err="1">
                <a:solidFill>
                  <a:schemeClr val="dk1"/>
                </a:solidFill>
                <a:latin typeface="Times New Roman"/>
                <a:cs typeface="Times New Roman"/>
                <a:sym typeface="Times New Roman"/>
              </a:rPr>
              <a:t>en</a:t>
            </a:r>
            <a:r>
              <a:rPr lang="en-US" sz="2000" dirty="0">
                <a:solidFill>
                  <a:schemeClr val="dk1"/>
                </a:solidFill>
                <a:latin typeface="Times New Roman"/>
                <a:cs typeface="Times New Roman"/>
                <a:sym typeface="Times New Roman"/>
              </a:rPr>
              <a:t> raison de </a:t>
            </a:r>
            <a:r>
              <a:rPr lang="en-US" sz="2000" dirty="0" err="1">
                <a:solidFill>
                  <a:schemeClr val="dk1"/>
                </a:solidFill>
                <a:latin typeface="Times New Roman"/>
                <a:cs typeface="Times New Roman"/>
                <a:sym typeface="Times New Roman"/>
              </a:rPr>
              <a:t>maladie</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-Interruption of daily activities</a:t>
            </a:r>
            <a:endParaRPr dirty="0"/>
          </a:p>
          <a:p>
            <a:pPr marL="195580" marR="0" lvl="0" indent="-182880" algn="l" rtl="0">
              <a:lnSpc>
                <a:spcPct val="128750"/>
              </a:lnSpc>
              <a:spcBef>
                <a:spcPts val="95"/>
              </a:spcBef>
              <a:spcAft>
                <a:spcPts val="0"/>
              </a:spcAft>
              <a:buClr>
                <a:srgbClr val="6E6E74"/>
              </a:buClr>
              <a:buSzPts val="1636"/>
              <a:buFont typeface="Arial"/>
              <a:buChar char="•"/>
            </a:pPr>
            <a:r>
              <a:rPr lang="en-US" sz="2000" dirty="0">
                <a:solidFill>
                  <a:schemeClr val="dk1"/>
                </a:solidFill>
                <a:latin typeface="Times New Roman"/>
                <a:ea typeface="Times New Roman"/>
                <a:cs typeface="Times New Roman"/>
                <a:sym typeface="Times New Roman"/>
              </a:rPr>
              <a:t>- Perpetuation of women's low status</a:t>
            </a:r>
            <a:endParaRPr sz="2200" b="1" dirty="0">
              <a:solidFill>
                <a:schemeClr val="dk1"/>
              </a:solidFill>
              <a:latin typeface="Times New Roman"/>
              <a:ea typeface="Times New Roman"/>
              <a:cs typeface="Times New Roman"/>
              <a:sym typeface="Times New Roman"/>
            </a:endParaRPr>
          </a:p>
          <a:p>
            <a:pPr marL="12700" marR="0" lvl="0" indent="0" algn="l" rtl="0">
              <a:lnSpc>
                <a:spcPct val="107291"/>
              </a:lnSpc>
              <a:spcBef>
                <a:spcPts val="95"/>
              </a:spcBef>
              <a:spcAft>
                <a:spcPts val="0"/>
              </a:spcAft>
              <a:buNone/>
            </a:pPr>
            <a:r>
              <a:rPr lang="en-US" sz="2000" b="1" dirty="0">
                <a:solidFill>
                  <a:srgbClr val="252525"/>
                </a:solidFill>
                <a:latin typeface="Times New Roman"/>
                <a:ea typeface="Times New Roman"/>
                <a:cs typeface="Times New Roman"/>
                <a:sym typeface="Times New Roman"/>
              </a:rPr>
              <a:t>These consequences of domestic violence are problems to which our project wants to try to find a solution</a:t>
            </a:r>
            <a:r>
              <a:rPr lang="en-US" sz="2400" b="1" dirty="0">
                <a:solidFill>
                  <a:srgbClr val="252525"/>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
        <p:nvSpPr>
          <p:cNvPr id="75" name="Google Shape;75;p4"/>
          <p:cNvSpPr txBox="1">
            <a:spLocks noGrp="1"/>
          </p:cNvSpPr>
          <p:nvPr>
            <p:ph type="title"/>
          </p:nvPr>
        </p:nvSpPr>
        <p:spPr>
          <a:xfrm>
            <a:off x="3188970" y="594740"/>
            <a:ext cx="210820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a:solidFill>
                  <a:srgbClr val="000000"/>
                </a:solidFill>
                <a:latin typeface="Arial"/>
                <a:ea typeface="Arial"/>
                <a:cs typeface="Arial"/>
                <a:sym typeface="Arial"/>
              </a:rPr>
              <a:t>Problem</a:t>
            </a:r>
            <a:endParaRPr sz="4400">
              <a:latin typeface="Arial"/>
              <a:ea typeface="Arial"/>
              <a:cs typeface="Arial"/>
              <a:sym typeface="Arial"/>
            </a:endParaRPr>
          </a:p>
        </p:txBody>
      </p:sp>
      <p:pic>
        <p:nvPicPr>
          <p:cNvPr id="76" name="Google Shape;76;p4"/>
          <p:cNvPicPr preferRelativeResize="0"/>
          <p:nvPr/>
        </p:nvPicPr>
        <p:blipFill rotWithShape="1">
          <a:blip r:embed="rId3">
            <a:alphaModFix/>
          </a:blip>
          <a:srcRect/>
          <a:stretch/>
        </p:blipFill>
        <p:spPr>
          <a:xfrm>
            <a:off x="6990588" y="576072"/>
            <a:ext cx="4069079" cy="2852928"/>
          </a:xfrm>
          <a:prstGeom prst="rect">
            <a:avLst/>
          </a:prstGeom>
          <a:noFill/>
          <a:ln>
            <a:noFill/>
          </a:ln>
        </p:spPr>
      </p:pic>
      <p:pic>
        <p:nvPicPr>
          <p:cNvPr id="77" name="Google Shape;77;p4"/>
          <p:cNvPicPr preferRelativeResize="0"/>
          <p:nvPr/>
        </p:nvPicPr>
        <p:blipFill rotWithShape="1">
          <a:blip r:embed="rId4">
            <a:alphaModFix/>
          </a:blip>
          <a:srcRect/>
          <a:stretch/>
        </p:blipFill>
        <p:spPr>
          <a:xfrm>
            <a:off x="352043" y="5889415"/>
            <a:ext cx="2250948" cy="798967"/>
          </a:xfrm>
          <a:prstGeom prst="rect">
            <a:avLst/>
          </a:prstGeom>
          <a:noFill/>
          <a:ln>
            <a:noFill/>
          </a:ln>
        </p:spPr>
      </p:pic>
      <p:pic>
        <p:nvPicPr>
          <p:cNvPr id="78" name="Google Shape;78;p4"/>
          <p:cNvPicPr preferRelativeResize="0"/>
          <p:nvPr/>
        </p:nvPicPr>
        <p:blipFill rotWithShape="1">
          <a:blip r:embed="rId5">
            <a:alphaModFix/>
          </a:blip>
          <a:srcRect/>
          <a:stretch/>
        </p:blipFill>
        <p:spPr>
          <a:xfrm>
            <a:off x="6990588" y="3843528"/>
            <a:ext cx="4069079" cy="28514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p:nvPr/>
        </p:nvSpPr>
        <p:spPr>
          <a:xfrm>
            <a:off x="2753105" y="2285237"/>
            <a:ext cx="6656100" cy="1629300"/>
          </a:xfrm>
          <a:prstGeom prst="rect">
            <a:avLst/>
          </a:prstGeom>
          <a:noFill/>
          <a:ln>
            <a:noFill/>
          </a:ln>
        </p:spPr>
        <p:txBody>
          <a:bodyPr spcFirstLastPara="1" wrap="square" lIns="0" tIns="198750" rIns="0" bIns="0" anchor="t" anchorCtr="0">
            <a:spAutoFit/>
          </a:bodyPr>
          <a:lstStyle/>
          <a:p>
            <a:pPr marL="355600" marR="0" lvl="0" indent="-342900" algn="l" rtl="0">
              <a:lnSpc>
                <a:spcPct val="100000"/>
              </a:lnSpc>
              <a:spcBef>
                <a:spcPts val="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All young women and girls</a:t>
            </a:r>
            <a:endParaRPr sz="2000" dirty="0">
              <a:solidFill>
                <a:schemeClr val="dk1"/>
              </a:solidFill>
              <a:latin typeface="Times New Roman"/>
              <a:ea typeface="Times New Roman"/>
              <a:cs typeface="Times New Roman"/>
              <a:sym typeface="Times New Roman"/>
            </a:endParaRPr>
          </a:p>
          <a:p>
            <a:pPr marL="355600" marR="209550" lvl="0" indent="-342900" algn="l" rtl="0">
              <a:lnSpc>
                <a:spcPct val="137000"/>
              </a:lnSpc>
              <a:spcBef>
                <a:spcPts val="167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Associations working against violence against woman</a:t>
            </a:r>
            <a:endParaRPr dirty="0"/>
          </a:p>
          <a:p>
            <a:pPr marL="355600" marR="0" lvl="0" indent="-342900" algn="l" rtl="0">
              <a:lnSpc>
                <a:spcPct val="100000"/>
              </a:lnSpc>
              <a:spcBef>
                <a:spcPts val="1380"/>
              </a:spcBef>
              <a:spcAft>
                <a:spcPts val="0"/>
              </a:spcAft>
              <a:buClr>
                <a:srgbClr val="6E6E74"/>
              </a:buClr>
              <a:buSzPts val="1583"/>
              <a:buFont typeface="Arial"/>
              <a:buChar char="•"/>
            </a:pPr>
            <a:r>
              <a:rPr lang="en-US" sz="2000" dirty="0">
                <a:solidFill>
                  <a:schemeClr val="dk1"/>
                </a:solidFill>
                <a:latin typeface="Times New Roman"/>
                <a:ea typeface="Times New Roman"/>
                <a:cs typeface="Times New Roman"/>
                <a:sym typeface="Times New Roman"/>
              </a:rPr>
              <a:t>The different institutional and associative partners</a:t>
            </a:r>
            <a:endParaRPr sz="2000" dirty="0">
              <a:solidFill>
                <a:schemeClr val="dk1"/>
              </a:solidFill>
              <a:latin typeface="Times New Roman"/>
              <a:ea typeface="Times New Roman"/>
              <a:cs typeface="Times New Roman"/>
              <a:sym typeface="Times New Roman"/>
            </a:endParaRPr>
          </a:p>
        </p:txBody>
      </p:sp>
      <p:sp>
        <p:nvSpPr>
          <p:cNvPr id="84" name="Google Shape;84;p5"/>
          <p:cNvSpPr txBox="1">
            <a:spLocks noGrp="1"/>
          </p:cNvSpPr>
          <p:nvPr>
            <p:ph type="title"/>
          </p:nvPr>
        </p:nvSpPr>
        <p:spPr>
          <a:xfrm>
            <a:off x="4525136" y="862076"/>
            <a:ext cx="2357755"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b="0">
                <a:solidFill>
                  <a:srgbClr val="000000"/>
                </a:solidFill>
                <a:latin typeface="Arial"/>
                <a:ea typeface="Arial"/>
                <a:cs typeface="Arial"/>
                <a:sym typeface="Arial"/>
              </a:rPr>
              <a:t>Audience</a:t>
            </a:r>
            <a:endParaRPr sz="4400">
              <a:latin typeface="Arial"/>
              <a:ea typeface="Arial"/>
              <a:cs typeface="Arial"/>
              <a:sym typeface="Arial"/>
            </a:endParaRPr>
          </a:p>
        </p:txBody>
      </p:sp>
      <p:pic>
        <p:nvPicPr>
          <p:cNvPr id="85" name="Google Shape;85;p5"/>
          <p:cNvPicPr preferRelativeResize="0"/>
          <p:nvPr/>
        </p:nvPicPr>
        <p:blipFill rotWithShape="1">
          <a:blip r:embed="rId3">
            <a:alphaModFix/>
          </a:blip>
          <a:srcRect/>
          <a:stretch/>
        </p:blipFill>
        <p:spPr>
          <a:xfrm>
            <a:off x="9031223" y="5708885"/>
            <a:ext cx="2167128" cy="990122"/>
          </a:xfrm>
          <a:prstGeom prst="rect">
            <a:avLst/>
          </a:prstGeom>
          <a:noFill/>
          <a:ln>
            <a:noFill/>
          </a:ln>
        </p:spPr>
      </p:pic>
      <p:pic>
        <p:nvPicPr>
          <p:cNvPr id="86" name="Google Shape;86;p5" descr="See the source image"/>
          <p:cNvPicPr preferRelativeResize="0"/>
          <p:nvPr/>
        </p:nvPicPr>
        <p:blipFill rotWithShape="1">
          <a:blip r:embed="rId4">
            <a:alphaModFix/>
          </a:blip>
          <a:srcRect/>
          <a:stretch/>
        </p:blipFill>
        <p:spPr>
          <a:xfrm>
            <a:off x="457201" y="5038724"/>
            <a:ext cx="3370660" cy="21578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p:nvPr/>
        </p:nvSpPr>
        <p:spPr>
          <a:xfrm>
            <a:off x="2428494" y="1567129"/>
            <a:ext cx="188722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EMMMUS-IV</a:t>
            </a:r>
            <a:endParaRPr sz="2400">
              <a:solidFill>
                <a:schemeClr val="dk1"/>
              </a:solidFill>
              <a:latin typeface="Times New Roman"/>
              <a:ea typeface="Times New Roman"/>
              <a:cs typeface="Times New Roman"/>
              <a:sym typeface="Times New Roman"/>
            </a:endParaRPr>
          </a:p>
        </p:txBody>
      </p:sp>
      <p:sp>
        <p:nvSpPr>
          <p:cNvPr id="92" name="Google Shape;92;p6"/>
          <p:cNvSpPr txBox="1"/>
          <p:nvPr/>
        </p:nvSpPr>
        <p:spPr>
          <a:xfrm>
            <a:off x="2428494" y="1938020"/>
            <a:ext cx="14351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2016-2017</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 name="Google Shape;93;p6"/>
          <p:cNvSpPr txBox="1"/>
          <p:nvPr/>
        </p:nvSpPr>
        <p:spPr>
          <a:xfrm>
            <a:off x="4243196" y="2158365"/>
            <a:ext cx="4208145" cy="1305486"/>
          </a:xfrm>
          <a:prstGeom prst="rect">
            <a:avLst/>
          </a:prstGeom>
          <a:noFill/>
          <a:ln>
            <a:noFill/>
          </a:ln>
        </p:spPr>
        <p:txBody>
          <a:bodyPr spcFirstLastPara="1" wrap="square" lIns="0" tIns="12700" rIns="0" bIns="0" anchor="t" anchorCtr="0">
            <a:spAutoFit/>
          </a:bodyPr>
          <a:lstStyle/>
          <a:p>
            <a:pPr marL="12700" marR="3429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Data were collected on EMMUS –VI (Survey on Mortality, Morbidity and service utilization in Haiti) among 9795 people in Haïti</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pic>
        <p:nvPicPr>
          <p:cNvPr id="94" name="Google Shape;94;p6"/>
          <p:cNvPicPr preferRelativeResize="0"/>
          <p:nvPr/>
        </p:nvPicPr>
        <p:blipFill rotWithShape="1">
          <a:blip r:embed="rId3">
            <a:alphaModFix/>
          </a:blip>
          <a:srcRect/>
          <a:stretch/>
        </p:blipFill>
        <p:spPr>
          <a:xfrm>
            <a:off x="9017507" y="5500299"/>
            <a:ext cx="2194559" cy="1130501"/>
          </a:xfrm>
          <a:prstGeom prst="rect">
            <a:avLst/>
          </a:prstGeom>
          <a:noFill/>
          <a:ln>
            <a:noFill/>
          </a:ln>
        </p:spPr>
      </p:pic>
      <p:sp>
        <p:nvSpPr>
          <p:cNvPr id="95" name="Google Shape;95;p6"/>
          <p:cNvSpPr txBox="1"/>
          <p:nvPr/>
        </p:nvSpPr>
        <p:spPr>
          <a:xfrm>
            <a:off x="4800600" y="304800"/>
            <a:ext cx="29718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Data source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p:nvPr/>
        </p:nvSpPr>
        <p:spPr>
          <a:xfrm>
            <a:off x="3200400" y="457200"/>
            <a:ext cx="5181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Methodology</a:t>
            </a:r>
            <a:endParaRPr/>
          </a:p>
        </p:txBody>
      </p:sp>
      <p:sp>
        <p:nvSpPr>
          <p:cNvPr id="101" name="Google Shape;101;p7"/>
          <p:cNvSpPr txBox="1"/>
          <p:nvPr/>
        </p:nvSpPr>
        <p:spPr>
          <a:xfrm>
            <a:off x="1523999" y="2057400"/>
            <a:ext cx="8458200" cy="357016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Cleaning and analysis</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Cleaning data and EDA using Python and Pandas and Numpy</a:t>
            </a:r>
          </a:p>
          <a:p>
            <a:pPr marR="0" lvl="0" algn="l" rtl="0">
              <a:spcBef>
                <a:spcPts val="0"/>
              </a:spcBef>
              <a:spcAft>
                <a:spcPts val="0"/>
              </a:spcAft>
              <a:buClr>
                <a:schemeClr val="dk1"/>
              </a:buClr>
              <a:buSzPts val="2000"/>
            </a:pPr>
            <a:endParaRPr lang="en-US" sz="2000" dirty="0">
              <a:solidFill>
                <a:schemeClr val="dk1"/>
              </a:solidFill>
              <a:latin typeface="Calibri"/>
              <a:cs typeface="Calibri"/>
              <a:sym typeface="Calibri"/>
            </a:endParaRPr>
          </a:p>
          <a:p>
            <a:pPr marR="0" lvl="0" algn="l" rtl="0">
              <a:spcBef>
                <a:spcPts val="0"/>
              </a:spcBef>
              <a:spcAft>
                <a:spcPts val="0"/>
              </a:spcAft>
              <a:buClr>
                <a:schemeClr val="dk1"/>
              </a:buClr>
              <a:buSzPts val="2000"/>
            </a:pPr>
            <a:endParaRPr dirty="0"/>
          </a:p>
          <a:p>
            <a:pPr marL="285750" marR="0" lvl="0" indent="-28575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Modeling</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Building a Machine Learning Classification Model with Python</a:t>
            </a:r>
          </a:p>
          <a:p>
            <a:pPr marR="0" lvl="0" algn="l" rtl="0">
              <a:spcBef>
                <a:spcPts val="0"/>
              </a:spcBef>
              <a:spcAft>
                <a:spcPts val="0"/>
              </a:spcAft>
              <a:buClr>
                <a:schemeClr val="dk1"/>
              </a:buClr>
              <a:buSzPts val="2000"/>
            </a:pPr>
            <a:endParaRPr lang="en-US" sz="2000" dirty="0">
              <a:solidFill>
                <a:schemeClr val="dk1"/>
              </a:solidFill>
              <a:latin typeface="Calibri"/>
              <a:cs typeface="Calibri"/>
              <a:sym typeface="Calibri"/>
            </a:endParaRPr>
          </a:p>
          <a:p>
            <a:pPr marR="0" lvl="0" algn="l" rtl="0">
              <a:spcBef>
                <a:spcPts val="0"/>
              </a:spcBef>
              <a:spcAft>
                <a:spcPts val="0"/>
              </a:spcAft>
              <a:buClr>
                <a:schemeClr val="dk1"/>
              </a:buClr>
              <a:buSzPts val="2000"/>
            </a:pPr>
            <a:endParaRPr dirty="0"/>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Recommendation</a:t>
            </a:r>
          </a:p>
          <a:p>
            <a:pPr marR="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Propose recommendation to the different organizations defending women’s rights or fighting against domestic violence.</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pic>
        <p:nvPicPr>
          <p:cNvPr id="102" name="Google Shape;102;p7" descr="Icon&#10;&#10;Description automatically generated with medium confidence"/>
          <p:cNvPicPr preferRelativeResize="0"/>
          <p:nvPr/>
        </p:nvPicPr>
        <p:blipFill rotWithShape="1">
          <a:blip r:embed="rId3">
            <a:alphaModFix/>
          </a:blip>
          <a:srcRect/>
          <a:stretch/>
        </p:blipFill>
        <p:spPr>
          <a:xfrm>
            <a:off x="8762999" y="5410200"/>
            <a:ext cx="2438401" cy="119907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1272</Words>
  <Application>Microsoft Office PowerPoint</Application>
  <PresentationFormat>Widescreen</PresentationFormat>
  <Paragraphs>129</Paragraphs>
  <Slides>25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Arial</vt:lpstr>
      <vt:lpstr>Cambria</vt:lpstr>
      <vt:lpstr>Noto Sans Symbols</vt:lpstr>
      <vt:lpstr>Roboto</vt:lpstr>
      <vt:lpstr>Wingdings</vt:lpstr>
      <vt:lpstr>Times New Roman</vt:lpstr>
      <vt:lpstr>Office Theme</vt:lpstr>
      <vt:lpstr>Domestic Violence    against Woman</vt:lpstr>
      <vt:lpstr>PowerPoint Presentation</vt:lpstr>
      <vt:lpstr>Context</vt:lpstr>
      <vt:lpstr>PowerPoint Presentation</vt:lpstr>
      <vt:lpstr>Background</vt:lpstr>
      <vt:lpstr>Problem</vt:lpstr>
      <vt:lpstr>Audience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Violence    against Woman</dc:title>
  <dc:creator>PC</dc:creator>
  <cp:lastModifiedBy>Pelandia Azor</cp:lastModifiedBy>
  <cp:revision>13</cp:revision>
  <dcterms:created xsi:type="dcterms:W3CDTF">2021-09-24T02:57:39Z</dcterms:created>
  <dcterms:modified xsi:type="dcterms:W3CDTF">2021-09-28T20:47:37Z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2021-09-23T00:00:00Z</vt:filetime>
  </property>
  <property fmtid="{D5CDD505-2E9C-101B-9397-08002B2CF9AE}" pid="3" name="Creator">
    <vt:lpwstr>Microsoft® PowerPoint® for Microsoft 365</vt:lpwstr>
  </property>
  <property fmtid="{D5CDD505-2E9C-101B-9397-08002B2CF9AE}" pid="4" name="LastSaved">
    <vt:filetime>2021-09-24T00:00:00Z</vt:filetime>
  </property>
</Properties>
</file>