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12192000" cy="6858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29" roundtripDataSignature="AMtx7mj+nvxKUQbQzRpfA/d+NAaBkYls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8: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2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1: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 name="Shape 12"/>
        <p:cNvGrpSpPr/>
        <p:nvPr/>
      </p:nvGrpSpPr>
      <p:grpSpPr>
        <a:xfrm>
          <a:off x="0" y="0"/>
          <a:ext cx="0" cy="0"/>
          <a:chOff x="0" y="0"/>
          <a:chExt cx="0" cy="0"/>
        </a:xfrm>
      </p:grpSpPr>
      <p:sp>
        <p:nvSpPr>
          <p:cNvPr id="13" name="Google Shape;13;p24"/>
          <p:cNvSpPr txBox="1"/>
          <p:nvPr>
            <p:ph type="title"/>
          </p:nvPr>
        </p:nvSpPr>
        <p:spPr>
          <a:xfrm>
            <a:off x="3199002" y="1241501"/>
            <a:ext cx="4335780" cy="75755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lt1"/>
                </a:solidFill>
                <a:latin typeface="Cambria"/>
                <a:ea typeface="Cambria"/>
                <a:cs typeface="Cambria"/>
                <a:sym typeface="Camb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4"/>
          <p:cNvSpPr txBox="1"/>
          <p:nvPr>
            <p:ph idx="1" type="body"/>
          </p:nvPr>
        </p:nvSpPr>
        <p:spPr>
          <a:xfrm>
            <a:off x="4349241" y="1452117"/>
            <a:ext cx="6503670" cy="140843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1" sz="3250">
                <a:solidFill>
                  <a:schemeClr val="dk1"/>
                </a:solidFill>
                <a:latin typeface="Times New Roman"/>
                <a:ea typeface="Times New Roman"/>
                <a:cs typeface="Times New Roman"/>
                <a:sym typeface="Times New Roman"/>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 name="Google Shape;15;p2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4"/>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8" name="Shape 18"/>
        <p:cNvGrpSpPr/>
        <p:nvPr/>
      </p:nvGrpSpPr>
      <p:grpSpPr>
        <a:xfrm>
          <a:off x="0" y="0"/>
          <a:ext cx="0" cy="0"/>
          <a:chOff x="0" y="0"/>
          <a:chExt cx="0" cy="0"/>
        </a:xfrm>
      </p:grpSpPr>
      <p:sp>
        <p:nvSpPr>
          <p:cNvPr id="19" name="Google Shape;19;p25"/>
          <p:cNvSpPr txBox="1"/>
          <p:nvPr>
            <p:ph type="ctrTitle"/>
          </p:nvPr>
        </p:nvSpPr>
        <p:spPr>
          <a:xfrm>
            <a:off x="4508626" y="953515"/>
            <a:ext cx="3174746" cy="69659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400">
                <a:solidFill>
                  <a:schemeClr val="dk1"/>
                </a:solidFill>
                <a:latin typeface="Cambria"/>
                <a:ea typeface="Cambria"/>
                <a:cs typeface="Cambria"/>
                <a:sym typeface="Camb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5"/>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5"/>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4" name="Shape 24"/>
        <p:cNvGrpSpPr/>
        <p:nvPr/>
      </p:nvGrpSpPr>
      <p:grpSpPr>
        <a:xfrm>
          <a:off x="0" y="0"/>
          <a:ext cx="0" cy="0"/>
          <a:chOff x="0" y="0"/>
          <a:chExt cx="0" cy="0"/>
        </a:xfrm>
      </p:grpSpPr>
      <p:sp>
        <p:nvSpPr>
          <p:cNvPr id="25" name="Google Shape;25;p2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6"/>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27"/>
          <p:cNvSpPr txBox="1"/>
          <p:nvPr>
            <p:ph type="title"/>
          </p:nvPr>
        </p:nvSpPr>
        <p:spPr>
          <a:xfrm>
            <a:off x="3199002" y="1241501"/>
            <a:ext cx="4335780" cy="75755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lt1"/>
                </a:solidFill>
                <a:latin typeface="Cambria"/>
                <a:ea typeface="Cambria"/>
                <a:cs typeface="Cambria"/>
                <a:sym typeface="Camb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7"/>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27"/>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2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7"/>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5" name="Shape 35"/>
        <p:cNvGrpSpPr/>
        <p:nvPr/>
      </p:nvGrpSpPr>
      <p:grpSpPr>
        <a:xfrm>
          <a:off x="0" y="0"/>
          <a:ext cx="0" cy="0"/>
          <a:chOff x="0" y="0"/>
          <a:chExt cx="0" cy="0"/>
        </a:xfrm>
      </p:grpSpPr>
      <p:sp>
        <p:nvSpPr>
          <p:cNvPr id="36" name="Google Shape;36;p28"/>
          <p:cNvSpPr txBox="1"/>
          <p:nvPr>
            <p:ph type="title"/>
          </p:nvPr>
        </p:nvSpPr>
        <p:spPr>
          <a:xfrm>
            <a:off x="3199002" y="1241501"/>
            <a:ext cx="4335780" cy="75755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lt1"/>
                </a:solidFill>
                <a:latin typeface="Cambria"/>
                <a:ea typeface="Cambria"/>
                <a:cs typeface="Cambria"/>
                <a:sym typeface="Camb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8"/>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3"/>
          <p:cNvSpPr/>
          <p:nvPr/>
        </p:nvSpPr>
        <p:spPr>
          <a:xfrm>
            <a:off x="11292840" y="0"/>
            <a:ext cx="899160" cy="6858000"/>
          </a:xfrm>
          <a:custGeom>
            <a:rect b="b" l="l" r="r" t="t"/>
            <a:pathLst>
              <a:path extrusionOk="0" h="6858000" w="899159">
                <a:moveTo>
                  <a:pt x="0" y="0"/>
                </a:moveTo>
                <a:lnTo>
                  <a:pt x="0" y="6857998"/>
                </a:lnTo>
                <a:lnTo>
                  <a:pt x="899159" y="6857998"/>
                </a:lnTo>
                <a:lnTo>
                  <a:pt x="899159" y="0"/>
                </a:lnTo>
                <a:lnTo>
                  <a:pt x="0" y="0"/>
                </a:lnTo>
                <a:close/>
              </a:path>
            </a:pathLst>
          </a:custGeom>
          <a:solidFill>
            <a:srgbClr val="34343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23"/>
          <p:cNvSpPr txBox="1"/>
          <p:nvPr>
            <p:ph type="title"/>
          </p:nvPr>
        </p:nvSpPr>
        <p:spPr>
          <a:xfrm>
            <a:off x="3199002" y="1241501"/>
            <a:ext cx="4335780" cy="75755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lt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23"/>
          <p:cNvSpPr txBox="1"/>
          <p:nvPr>
            <p:ph idx="1" type="body"/>
          </p:nvPr>
        </p:nvSpPr>
        <p:spPr>
          <a:xfrm>
            <a:off x="4349241" y="1452117"/>
            <a:ext cx="6503670" cy="140843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1" sz="3250" u="none" cap="none" strike="noStrike">
                <a:solidFill>
                  <a:schemeClr val="dk1"/>
                </a:solidFill>
                <a:latin typeface="Times New Roman"/>
                <a:ea typeface="Times New Roman"/>
                <a:cs typeface="Times New Roman"/>
                <a:sym typeface="Times New Roman"/>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2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23"/>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b="0" u="non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github.com/kettenieF20/Final-Capstone-Projec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jpg"/><Relationship Id="rId4" Type="http://schemas.openxmlformats.org/officeDocument/2006/relationships/image" Target="../media/image1.png"/><Relationship Id="rId5"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 name="Shape 43"/>
        <p:cNvGrpSpPr/>
        <p:nvPr/>
      </p:nvGrpSpPr>
      <p:grpSpPr>
        <a:xfrm>
          <a:off x="0" y="0"/>
          <a:ext cx="0" cy="0"/>
          <a:chOff x="0" y="0"/>
          <a:chExt cx="0" cy="0"/>
        </a:xfrm>
      </p:grpSpPr>
      <p:sp>
        <p:nvSpPr>
          <p:cNvPr id="44" name="Google Shape;44;p1"/>
          <p:cNvSpPr/>
          <p:nvPr/>
        </p:nvSpPr>
        <p:spPr>
          <a:xfrm>
            <a:off x="457200" y="0"/>
            <a:ext cx="11734800" cy="6269990"/>
          </a:xfrm>
          <a:custGeom>
            <a:rect b="b" l="l" r="r" t="t"/>
            <a:pathLst>
              <a:path extrusionOk="0" h="6269990" w="11734800">
                <a:moveTo>
                  <a:pt x="0" y="6269736"/>
                </a:moveTo>
                <a:lnTo>
                  <a:pt x="11734800" y="6269736"/>
                </a:lnTo>
                <a:lnTo>
                  <a:pt x="11734800" y="0"/>
                </a:lnTo>
                <a:lnTo>
                  <a:pt x="0" y="0"/>
                </a:lnTo>
                <a:lnTo>
                  <a:pt x="0" y="6269736"/>
                </a:lnTo>
                <a:close/>
              </a:path>
            </a:pathLst>
          </a:custGeom>
          <a:solidFill>
            <a:srgbClr val="34343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 name="Google Shape;45;p1"/>
          <p:cNvSpPr/>
          <p:nvPr/>
        </p:nvSpPr>
        <p:spPr>
          <a:xfrm>
            <a:off x="0" y="0"/>
            <a:ext cx="457200" cy="6269990"/>
          </a:xfrm>
          <a:custGeom>
            <a:rect b="b" l="l" r="r" t="t"/>
            <a:pathLst>
              <a:path extrusionOk="0" h="6269990" w="457200">
                <a:moveTo>
                  <a:pt x="0" y="6269736"/>
                </a:moveTo>
                <a:lnTo>
                  <a:pt x="457200" y="6269736"/>
                </a:lnTo>
                <a:lnTo>
                  <a:pt x="457200" y="0"/>
                </a:lnTo>
                <a:lnTo>
                  <a:pt x="0" y="0"/>
                </a:lnTo>
                <a:lnTo>
                  <a:pt x="0" y="6269736"/>
                </a:lnTo>
                <a:close/>
              </a:path>
            </a:pathLst>
          </a:custGeom>
          <a:solidFill>
            <a:srgbClr val="6E6E7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 name="Google Shape;46;p1"/>
          <p:cNvSpPr txBox="1"/>
          <p:nvPr>
            <p:ph type="title"/>
          </p:nvPr>
        </p:nvSpPr>
        <p:spPr>
          <a:xfrm>
            <a:off x="4461509" y="910285"/>
            <a:ext cx="7199700" cy="20022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b="0" lang="en-US" sz="6450">
                <a:latin typeface="Calibri"/>
                <a:ea typeface="Calibri"/>
                <a:cs typeface="Calibri"/>
                <a:sym typeface="Calibri"/>
              </a:rPr>
              <a:t>Domestic Violence   </a:t>
            </a:r>
            <a:endParaRPr b="0" sz="6450">
              <a:latin typeface="Calibri"/>
              <a:ea typeface="Calibri"/>
              <a:cs typeface="Calibri"/>
              <a:sym typeface="Calibri"/>
            </a:endParaRPr>
          </a:p>
          <a:p>
            <a:pPr indent="0" lvl="0" marL="12700" rtl="0" algn="l">
              <a:lnSpc>
                <a:spcPct val="100000"/>
              </a:lnSpc>
              <a:spcBef>
                <a:spcPts val="0"/>
              </a:spcBef>
              <a:spcAft>
                <a:spcPts val="0"/>
              </a:spcAft>
              <a:buNone/>
            </a:pPr>
            <a:r>
              <a:rPr b="0" lang="en-US" sz="6450">
                <a:latin typeface="Calibri"/>
                <a:ea typeface="Calibri"/>
                <a:cs typeface="Calibri"/>
                <a:sym typeface="Calibri"/>
              </a:rPr>
              <a:t>against Woman</a:t>
            </a:r>
            <a:endParaRPr sz="6450">
              <a:latin typeface="Calibri"/>
              <a:ea typeface="Calibri"/>
              <a:cs typeface="Calibri"/>
              <a:sym typeface="Calibri"/>
            </a:endParaRPr>
          </a:p>
        </p:txBody>
      </p:sp>
      <p:sp>
        <p:nvSpPr>
          <p:cNvPr id="47" name="Google Shape;47;p1"/>
          <p:cNvSpPr txBox="1"/>
          <p:nvPr/>
        </p:nvSpPr>
        <p:spPr>
          <a:xfrm>
            <a:off x="8843898" y="3839743"/>
            <a:ext cx="3125470" cy="1579245"/>
          </a:xfrm>
          <a:prstGeom prst="rect">
            <a:avLst/>
          </a:prstGeom>
          <a:noFill/>
          <a:ln>
            <a:noFill/>
          </a:ln>
        </p:spPr>
        <p:txBody>
          <a:bodyPr anchorCtr="0" anchor="t" bIns="0" lIns="0" spcFirstLastPara="1" rIns="0" wrap="square" tIns="20300">
            <a:spAutoFit/>
          </a:bodyPr>
          <a:lstStyle/>
          <a:p>
            <a:pPr indent="982980" lvl="0" marL="12700" marR="5080" rtl="0" algn="just">
              <a:lnSpc>
                <a:spcPct val="153700"/>
              </a:lnSpc>
              <a:spcBef>
                <a:spcPts val="0"/>
              </a:spcBef>
              <a:spcAft>
                <a:spcPts val="0"/>
              </a:spcAft>
              <a:buNone/>
            </a:pPr>
            <a:r>
              <a:rPr b="1" lang="en-US" sz="2200">
                <a:solidFill>
                  <a:srgbClr val="FFFFFF"/>
                </a:solidFill>
                <a:latin typeface="Calibri"/>
                <a:ea typeface="Calibri"/>
                <a:cs typeface="Calibri"/>
                <a:sym typeface="Calibri"/>
              </a:rPr>
              <a:t>September 23, 2021  Ayiti Analytics final project  Cohort may-september 2020</a:t>
            </a:r>
            <a:endParaRPr sz="2200">
              <a:solidFill>
                <a:schemeClr val="dk1"/>
              </a:solidFill>
              <a:latin typeface="Calibri"/>
              <a:ea typeface="Calibri"/>
              <a:cs typeface="Calibri"/>
              <a:sym typeface="Calibri"/>
            </a:endParaRPr>
          </a:p>
        </p:txBody>
      </p:sp>
      <p:grpSp>
        <p:nvGrpSpPr>
          <p:cNvPr id="48" name="Google Shape;48;p1"/>
          <p:cNvGrpSpPr/>
          <p:nvPr/>
        </p:nvGrpSpPr>
        <p:grpSpPr>
          <a:xfrm>
            <a:off x="0" y="0"/>
            <a:ext cx="12192000" cy="6858380"/>
            <a:chOff x="0" y="0"/>
            <a:chExt cx="12192000" cy="6858380"/>
          </a:xfrm>
        </p:grpSpPr>
        <p:sp>
          <p:nvSpPr>
            <p:cNvPr id="49" name="Google Shape;49;p1"/>
            <p:cNvSpPr/>
            <p:nvPr/>
          </p:nvSpPr>
          <p:spPr>
            <a:xfrm>
              <a:off x="145542" y="0"/>
              <a:ext cx="3903345" cy="6257290"/>
            </a:xfrm>
            <a:custGeom>
              <a:rect b="b" l="l" r="r" t="t"/>
              <a:pathLst>
                <a:path extrusionOk="0" h="6257290" w="3903345">
                  <a:moveTo>
                    <a:pt x="0" y="6256782"/>
                  </a:moveTo>
                  <a:lnTo>
                    <a:pt x="3902964" y="6256782"/>
                  </a:lnTo>
                  <a:lnTo>
                    <a:pt x="3902964" y="0"/>
                  </a:lnTo>
                  <a:lnTo>
                    <a:pt x="0" y="0"/>
                  </a:lnTo>
                  <a:lnTo>
                    <a:pt x="0" y="6256782"/>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 name="Google Shape;50;p1"/>
            <p:cNvSpPr/>
            <p:nvPr/>
          </p:nvSpPr>
          <p:spPr>
            <a:xfrm>
              <a:off x="145542" y="0"/>
              <a:ext cx="3903345" cy="6257290"/>
            </a:xfrm>
            <a:custGeom>
              <a:rect b="b" l="l" r="r" t="t"/>
              <a:pathLst>
                <a:path extrusionOk="0" h="6257290" w="3903345">
                  <a:moveTo>
                    <a:pt x="0" y="6256782"/>
                  </a:moveTo>
                  <a:lnTo>
                    <a:pt x="3902964" y="6256782"/>
                  </a:lnTo>
                  <a:lnTo>
                    <a:pt x="3902964" y="0"/>
                  </a:lnTo>
                </a:path>
                <a:path extrusionOk="0" h="6257290" w="3903345">
                  <a:moveTo>
                    <a:pt x="0" y="0"/>
                  </a:moveTo>
                  <a:lnTo>
                    <a:pt x="0" y="6256782"/>
                  </a:lnTo>
                </a:path>
              </a:pathLst>
            </a:custGeom>
            <a:noFill/>
            <a:ln cap="flat" cmpd="sng" w="13925">
              <a:solidFill>
                <a:srgbClr val="51515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 name="Google Shape;51;p1"/>
            <p:cNvSpPr/>
            <p:nvPr/>
          </p:nvSpPr>
          <p:spPr>
            <a:xfrm>
              <a:off x="3928109" y="3935729"/>
              <a:ext cx="8261350" cy="13970"/>
            </a:xfrm>
            <a:custGeom>
              <a:rect b="b" l="l" r="r" t="t"/>
              <a:pathLst>
                <a:path extrusionOk="0" h="13970" w="8261350">
                  <a:moveTo>
                    <a:pt x="0" y="13843"/>
                  </a:moveTo>
                  <a:lnTo>
                    <a:pt x="8260842" y="0"/>
                  </a:lnTo>
                </a:path>
              </a:pathLst>
            </a:custGeom>
            <a:noFill/>
            <a:ln cap="flat" cmpd="sng" w="380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 name="Google Shape;52;p1"/>
            <p:cNvSpPr/>
            <p:nvPr/>
          </p:nvSpPr>
          <p:spPr>
            <a:xfrm>
              <a:off x="0" y="6269735"/>
              <a:ext cx="12192000" cy="588645"/>
            </a:xfrm>
            <a:custGeom>
              <a:rect b="b" l="l" r="r" t="t"/>
              <a:pathLst>
                <a:path extrusionOk="0" h="588645" w="12192000">
                  <a:moveTo>
                    <a:pt x="12191999" y="0"/>
                  </a:moveTo>
                  <a:lnTo>
                    <a:pt x="0" y="0"/>
                  </a:lnTo>
                  <a:lnTo>
                    <a:pt x="0" y="588261"/>
                  </a:lnTo>
                  <a:lnTo>
                    <a:pt x="12191999" y="588261"/>
                  </a:lnTo>
                  <a:lnTo>
                    <a:pt x="12191999" y="0"/>
                  </a:lnTo>
                  <a:close/>
                </a:path>
              </a:pathLst>
            </a:custGeom>
            <a:solidFill>
              <a:srgbClr val="40546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3" name="Google Shape;53;p1"/>
            <p:cNvPicPr preferRelativeResize="0"/>
            <p:nvPr/>
          </p:nvPicPr>
          <p:blipFill rotWithShape="1">
            <a:blip r:embed="rId3">
              <a:alphaModFix/>
            </a:blip>
            <a:srcRect b="0" l="0" r="0" t="0"/>
            <a:stretch/>
          </p:blipFill>
          <p:spPr>
            <a:xfrm>
              <a:off x="144779" y="13715"/>
              <a:ext cx="3902964" cy="6242304"/>
            </a:xfrm>
            <a:prstGeom prst="rect">
              <a:avLst/>
            </a:prstGeom>
            <a:noFill/>
            <a:ln>
              <a:noFill/>
            </a:ln>
          </p:spPr>
        </p:pic>
      </p:grpSp>
      <p:sp>
        <p:nvSpPr>
          <p:cNvPr id="54" name="Google Shape;54;p1"/>
          <p:cNvSpPr txBox="1"/>
          <p:nvPr/>
        </p:nvSpPr>
        <p:spPr>
          <a:xfrm>
            <a:off x="4097273" y="4418838"/>
            <a:ext cx="1824989" cy="576580"/>
          </a:xfrm>
          <a:prstGeom prst="rect">
            <a:avLst/>
          </a:prstGeom>
          <a:noFill/>
          <a:ln>
            <a:noFill/>
          </a:ln>
        </p:spPr>
        <p:txBody>
          <a:bodyPr anchorCtr="0" anchor="t" bIns="0" lIns="0" spcFirstLastPara="1" rIns="0" wrap="square" tIns="13325">
            <a:spAutoFit/>
          </a:bodyPr>
          <a:lstStyle/>
          <a:p>
            <a:pPr indent="0" lvl="0" marL="12700" marR="0" rtl="0" algn="l">
              <a:lnSpc>
                <a:spcPct val="111025"/>
              </a:lnSpc>
              <a:spcBef>
                <a:spcPts val="0"/>
              </a:spcBef>
              <a:spcAft>
                <a:spcPts val="0"/>
              </a:spcAft>
              <a:buNone/>
            </a:pPr>
            <a:r>
              <a:rPr lang="en-US" sz="1950">
                <a:solidFill>
                  <a:srgbClr val="FDFDFD"/>
                </a:solidFill>
                <a:latin typeface="Calibri"/>
                <a:ea typeface="Calibri"/>
                <a:cs typeface="Calibri"/>
                <a:sym typeface="Calibri"/>
              </a:rPr>
              <a:t>It’s important to sexually</a:t>
            </a:r>
            <a:endParaRPr sz="1950">
              <a:solidFill>
                <a:schemeClr val="dk1"/>
              </a:solidFill>
              <a:latin typeface="Calibri"/>
              <a:ea typeface="Calibri"/>
              <a:cs typeface="Calibri"/>
              <a:sym typeface="Calibri"/>
            </a:endParaRPr>
          </a:p>
          <a:p>
            <a:pPr indent="0" lvl="0" marL="12700" marR="0" rtl="0" algn="l">
              <a:lnSpc>
                <a:spcPct val="111025"/>
              </a:lnSpc>
              <a:spcBef>
                <a:spcPts val="0"/>
              </a:spcBef>
              <a:spcAft>
                <a:spcPts val="0"/>
              </a:spcAft>
              <a:buNone/>
            </a:pPr>
            <a:r>
              <a:rPr lang="en-US" sz="1950">
                <a:solidFill>
                  <a:srgbClr val="FDFDFD"/>
                </a:solidFill>
                <a:latin typeface="Calibri"/>
                <a:ea typeface="Calibri"/>
                <a:cs typeface="Calibri"/>
                <a:sym typeface="Calibri"/>
              </a:rPr>
              <a:t>educating our children</a:t>
            </a:r>
            <a:endParaRPr sz="195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descr="Chart, bar chart&#10;&#10;Description automatically generated" id="121" name="Google Shape;121;p10"/>
          <p:cNvPicPr preferRelativeResize="0"/>
          <p:nvPr/>
        </p:nvPicPr>
        <p:blipFill rotWithShape="1">
          <a:blip r:embed="rId3">
            <a:alphaModFix/>
          </a:blip>
          <a:srcRect b="0" l="0" r="0" t="0"/>
          <a:stretch/>
        </p:blipFill>
        <p:spPr>
          <a:xfrm>
            <a:off x="914401" y="1371601"/>
            <a:ext cx="6934200" cy="4114800"/>
          </a:xfrm>
          <a:prstGeom prst="rect">
            <a:avLst/>
          </a:prstGeom>
          <a:noFill/>
          <a:ln>
            <a:noFill/>
          </a:ln>
        </p:spPr>
      </p:pic>
      <p:sp>
        <p:nvSpPr>
          <p:cNvPr id="122" name="Google Shape;122;p10"/>
          <p:cNvSpPr txBox="1"/>
          <p:nvPr/>
        </p:nvSpPr>
        <p:spPr>
          <a:xfrm>
            <a:off x="3886200" y="381000"/>
            <a:ext cx="449580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Occupation (grouped) Distribution</a:t>
            </a:r>
            <a:endParaRPr/>
          </a:p>
        </p:txBody>
      </p:sp>
      <p:sp>
        <p:nvSpPr>
          <p:cNvPr id="123" name="Google Shape;123;p10"/>
          <p:cNvSpPr txBox="1"/>
          <p:nvPr/>
        </p:nvSpPr>
        <p:spPr>
          <a:xfrm>
            <a:off x="8382000" y="1676400"/>
            <a:ext cx="2590800"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 terms of occupation, women who are Household and domestic, Not working, Sales, and Agriculture-self employed are more victims of domestic violence.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We can also see that this is the highest proportion compared to the other occupation groups.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11"/>
          <p:cNvPicPr preferRelativeResize="0"/>
          <p:nvPr/>
        </p:nvPicPr>
        <p:blipFill rotWithShape="1">
          <a:blip r:embed="rId3">
            <a:alphaModFix/>
          </a:blip>
          <a:srcRect b="0" l="0" r="0" t="0"/>
          <a:stretch/>
        </p:blipFill>
        <p:spPr>
          <a:xfrm>
            <a:off x="457200" y="1143001"/>
            <a:ext cx="5105401" cy="4057428"/>
          </a:xfrm>
          <a:prstGeom prst="rect">
            <a:avLst/>
          </a:prstGeom>
          <a:noFill/>
          <a:ln>
            <a:noFill/>
          </a:ln>
        </p:spPr>
      </p:pic>
      <p:pic>
        <p:nvPicPr>
          <p:cNvPr descr="Chart, bar chart&#10;&#10;Description automatically generated" id="129" name="Google Shape;129;p11"/>
          <p:cNvPicPr preferRelativeResize="0"/>
          <p:nvPr/>
        </p:nvPicPr>
        <p:blipFill rotWithShape="1">
          <a:blip r:embed="rId4">
            <a:alphaModFix/>
          </a:blip>
          <a:srcRect b="0" l="0" r="0" t="0"/>
          <a:stretch/>
        </p:blipFill>
        <p:spPr>
          <a:xfrm>
            <a:off x="5867401" y="1295401"/>
            <a:ext cx="5105401" cy="3905028"/>
          </a:xfrm>
          <a:prstGeom prst="rect">
            <a:avLst/>
          </a:prstGeom>
          <a:noFill/>
          <a:ln>
            <a:noFill/>
          </a:ln>
        </p:spPr>
      </p:pic>
      <p:sp>
        <p:nvSpPr>
          <p:cNvPr id="130" name="Google Shape;130;p11"/>
          <p:cNvSpPr txBox="1"/>
          <p:nvPr/>
        </p:nvSpPr>
        <p:spPr>
          <a:xfrm>
            <a:off x="3124200" y="381000"/>
            <a:ext cx="533400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Educationnal level  - Age in 5-year groups distribution</a:t>
            </a:r>
            <a:endParaRPr/>
          </a:p>
        </p:txBody>
      </p:sp>
      <p:sp>
        <p:nvSpPr>
          <p:cNvPr id="131" name="Google Shape;131;p11"/>
          <p:cNvSpPr txBox="1"/>
          <p:nvPr/>
        </p:nvSpPr>
        <p:spPr>
          <a:xfrm>
            <a:off x="6324600" y="5486400"/>
            <a:ext cx="44196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women who are in the age group: 15-19 and 20-24 are the most beaten.</a:t>
            </a:r>
            <a:endParaRPr/>
          </a:p>
        </p:txBody>
      </p:sp>
      <p:sp>
        <p:nvSpPr>
          <p:cNvPr id="132" name="Google Shape;132;p11"/>
          <p:cNvSpPr txBox="1"/>
          <p:nvPr/>
        </p:nvSpPr>
        <p:spPr>
          <a:xfrm>
            <a:off x="685800" y="5486400"/>
            <a:ext cx="4876801"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Analyzing this graph, we can see that women of primary, secondary and no education level are 3 times more beaten compared to those of higher education level.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2"/>
          <p:cNvSpPr txBox="1"/>
          <p:nvPr/>
        </p:nvSpPr>
        <p:spPr>
          <a:xfrm>
            <a:off x="2362200" y="762000"/>
            <a:ext cx="5410200"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400">
                <a:solidFill>
                  <a:schemeClr val="dk1"/>
                </a:solidFill>
                <a:latin typeface="Calibri"/>
                <a:ea typeface="Calibri"/>
                <a:cs typeface="Calibri"/>
                <a:sym typeface="Calibri"/>
              </a:rPr>
              <a:t>Keys Variables</a:t>
            </a:r>
            <a:endParaRPr/>
          </a:p>
        </p:txBody>
      </p:sp>
      <p:sp>
        <p:nvSpPr>
          <p:cNvPr id="138" name="Google Shape;138;p12"/>
          <p:cNvSpPr txBox="1"/>
          <p:nvPr/>
        </p:nvSpPr>
        <p:spPr>
          <a:xfrm>
            <a:off x="2362200" y="2209800"/>
            <a:ext cx="5791200" cy="33239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62626"/>
                </a:solidFill>
                <a:latin typeface="Calibri"/>
                <a:ea typeface="Calibri"/>
                <a:cs typeface="Calibri"/>
                <a:sym typeface="Calibri"/>
              </a:rPr>
              <a:t>Variables uses are percentage of youth woman:</a:t>
            </a:r>
            <a:endParaRPr/>
          </a:p>
          <a:p>
            <a:pPr indent="-457200" lvl="0" marL="457200" marR="0" rtl="0" algn="l">
              <a:spcBef>
                <a:spcPts val="0"/>
              </a:spcBef>
              <a:spcAft>
                <a:spcPts val="0"/>
              </a:spcAft>
              <a:buClr>
                <a:srgbClr val="262626"/>
              </a:buClr>
              <a:buSzPts val="2400"/>
              <a:buFont typeface="Noto Sans Symbols"/>
              <a:buChar char="▪"/>
            </a:pPr>
            <a:r>
              <a:rPr lang="en-US" sz="2400">
                <a:solidFill>
                  <a:srgbClr val="262626"/>
                </a:solidFill>
                <a:latin typeface="Calibri"/>
                <a:ea typeface="Calibri"/>
                <a:cs typeface="Calibri"/>
                <a:sym typeface="Calibri"/>
              </a:rPr>
              <a:t>Educational level</a:t>
            </a:r>
            <a:endParaRPr/>
          </a:p>
          <a:p>
            <a:pPr indent="-457200" lvl="0" marL="457200" marR="0" rtl="0" algn="l">
              <a:spcBef>
                <a:spcPts val="0"/>
              </a:spcBef>
              <a:spcAft>
                <a:spcPts val="0"/>
              </a:spcAft>
              <a:buClr>
                <a:srgbClr val="262626"/>
              </a:buClr>
              <a:buSzPts val="2400"/>
              <a:buFont typeface="Noto Sans Symbols"/>
              <a:buChar char="▪"/>
            </a:pPr>
            <a:r>
              <a:rPr lang="en-US" sz="2400">
                <a:solidFill>
                  <a:srgbClr val="262626"/>
                </a:solidFill>
                <a:latin typeface="Calibri"/>
                <a:ea typeface="Calibri"/>
                <a:cs typeface="Calibri"/>
                <a:sym typeface="Calibri"/>
              </a:rPr>
              <a:t>Religion</a:t>
            </a:r>
            <a:endParaRPr/>
          </a:p>
          <a:p>
            <a:pPr indent="-457200" lvl="0" marL="457200" marR="0" rtl="0" algn="l">
              <a:spcBef>
                <a:spcPts val="0"/>
              </a:spcBef>
              <a:spcAft>
                <a:spcPts val="0"/>
              </a:spcAft>
              <a:buClr>
                <a:srgbClr val="262626"/>
              </a:buClr>
              <a:buSzPts val="2400"/>
              <a:buFont typeface="Noto Sans Symbols"/>
              <a:buChar char="▪"/>
            </a:pPr>
            <a:r>
              <a:rPr lang="en-US" sz="2400">
                <a:solidFill>
                  <a:srgbClr val="262626"/>
                </a:solidFill>
                <a:latin typeface="Calibri"/>
                <a:ea typeface="Calibri"/>
                <a:cs typeface="Calibri"/>
                <a:sym typeface="Calibri"/>
              </a:rPr>
              <a:t>Region</a:t>
            </a:r>
            <a:endParaRPr/>
          </a:p>
          <a:p>
            <a:pPr indent="-457200" lvl="0" marL="457200" marR="0" rtl="0" algn="l">
              <a:spcBef>
                <a:spcPts val="0"/>
              </a:spcBef>
              <a:spcAft>
                <a:spcPts val="0"/>
              </a:spcAft>
              <a:buClr>
                <a:srgbClr val="262626"/>
              </a:buClr>
              <a:buSzPts val="2400"/>
              <a:buFont typeface="Noto Sans Symbols"/>
              <a:buChar char="▪"/>
            </a:pPr>
            <a:r>
              <a:rPr lang="en-US" sz="2400">
                <a:solidFill>
                  <a:srgbClr val="262626"/>
                </a:solidFill>
                <a:latin typeface="Calibri"/>
                <a:ea typeface="Calibri"/>
                <a:cs typeface="Calibri"/>
                <a:sym typeface="Calibri"/>
              </a:rPr>
              <a:t>Ever been married or not </a:t>
            </a:r>
            <a:endParaRPr/>
          </a:p>
          <a:p>
            <a:pPr indent="-457200" lvl="0" marL="457200" marR="0" rtl="0" algn="l">
              <a:spcBef>
                <a:spcPts val="0"/>
              </a:spcBef>
              <a:spcAft>
                <a:spcPts val="0"/>
              </a:spcAft>
              <a:buClr>
                <a:srgbClr val="262626"/>
              </a:buClr>
              <a:buSzPts val="2400"/>
              <a:buFont typeface="Noto Sans Symbols"/>
              <a:buChar char="▪"/>
            </a:pPr>
            <a:r>
              <a:rPr lang="en-US" sz="2400">
                <a:solidFill>
                  <a:srgbClr val="262626"/>
                </a:solidFill>
                <a:latin typeface="Calibri"/>
                <a:ea typeface="Calibri"/>
                <a:cs typeface="Calibri"/>
                <a:sym typeface="Calibri"/>
              </a:rPr>
              <a:t>Occupation</a:t>
            </a:r>
            <a:endParaRPr/>
          </a:p>
          <a:p>
            <a:pPr indent="-457200" lvl="0" marL="457200" marR="0" rtl="0" algn="l">
              <a:spcBef>
                <a:spcPts val="0"/>
              </a:spcBef>
              <a:spcAft>
                <a:spcPts val="0"/>
              </a:spcAft>
              <a:buClr>
                <a:srgbClr val="262626"/>
              </a:buClr>
              <a:buSzPts val="2400"/>
              <a:buFont typeface="Noto Sans Symbols"/>
              <a:buChar char="▪"/>
            </a:pPr>
            <a:r>
              <a:rPr lang="en-US" sz="2400">
                <a:solidFill>
                  <a:srgbClr val="262626"/>
                </a:solidFill>
                <a:latin typeface="Calibri"/>
                <a:ea typeface="Calibri"/>
                <a:cs typeface="Calibri"/>
                <a:sym typeface="Calibri"/>
              </a:rPr>
              <a:t>Beating</a:t>
            </a:r>
            <a:endParaRPr/>
          </a:p>
          <a:p>
            <a:pPr indent="0" lvl="0" marL="0" marR="0" rtl="0" algn="l">
              <a:spcBef>
                <a:spcPts val="0"/>
              </a:spcBef>
              <a:spcAft>
                <a:spcPts val="0"/>
              </a:spcAft>
              <a:buNone/>
            </a:pPr>
            <a:r>
              <a:t/>
            </a:r>
            <a:endParaRPr sz="1800">
              <a:solidFill>
                <a:schemeClr val="lt2"/>
              </a:solidFill>
              <a:latin typeface="Calibri"/>
              <a:ea typeface="Calibri"/>
              <a:cs typeface="Calibri"/>
              <a:sym typeface="Calibri"/>
            </a:endParaRPr>
          </a:p>
        </p:txBody>
      </p:sp>
      <p:pic>
        <p:nvPicPr>
          <p:cNvPr id="139" name="Google Shape;139;p12"/>
          <p:cNvPicPr preferRelativeResize="0"/>
          <p:nvPr/>
        </p:nvPicPr>
        <p:blipFill rotWithShape="1">
          <a:blip r:embed="rId3">
            <a:alphaModFix/>
          </a:blip>
          <a:srcRect b="0" l="0" r="0" t="0"/>
          <a:stretch/>
        </p:blipFill>
        <p:spPr>
          <a:xfrm>
            <a:off x="8991600" y="5410200"/>
            <a:ext cx="1905000" cy="110847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descr="See the source image" id="144" name="Google Shape;144;p13"/>
          <p:cNvPicPr preferRelativeResize="0"/>
          <p:nvPr/>
        </p:nvPicPr>
        <p:blipFill rotWithShape="1">
          <a:blip r:embed="rId3">
            <a:alphaModFix/>
          </a:blip>
          <a:srcRect b="0" l="0" r="0" t="0"/>
          <a:stretch/>
        </p:blipFill>
        <p:spPr>
          <a:xfrm>
            <a:off x="0" y="1"/>
            <a:ext cx="10363200" cy="6858000"/>
          </a:xfrm>
          <a:prstGeom prst="rect">
            <a:avLst/>
          </a:prstGeom>
          <a:noFill/>
          <a:ln>
            <a:noFill/>
          </a:ln>
        </p:spPr>
      </p:pic>
      <p:sp>
        <p:nvSpPr>
          <p:cNvPr id="145" name="Google Shape;145;p13"/>
          <p:cNvSpPr txBox="1"/>
          <p:nvPr/>
        </p:nvSpPr>
        <p:spPr>
          <a:xfrm>
            <a:off x="10515600" y="457200"/>
            <a:ext cx="685800"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3F3151"/>
                </a:solidFill>
                <a:latin typeface="Arial"/>
                <a:ea typeface="Arial"/>
                <a:cs typeface="Arial"/>
                <a:sym typeface="Arial"/>
              </a:rPr>
              <a:t>D</a:t>
            </a:r>
            <a:endParaRPr/>
          </a:p>
          <a:p>
            <a:pPr indent="0" lvl="0" marL="0" marR="0" rtl="0" algn="l">
              <a:spcBef>
                <a:spcPts val="0"/>
              </a:spcBef>
              <a:spcAft>
                <a:spcPts val="0"/>
              </a:spcAft>
              <a:buNone/>
            </a:pPr>
            <a:r>
              <a:rPr b="1" lang="en-US" sz="1800">
                <a:solidFill>
                  <a:srgbClr val="3F3151"/>
                </a:solidFill>
                <a:latin typeface="Arial"/>
                <a:ea typeface="Arial"/>
                <a:cs typeface="Arial"/>
                <a:sym typeface="Arial"/>
              </a:rPr>
              <a:t>o</a:t>
            </a:r>
            <a:endParaRPr/>
          </a:p>
          <a:p>
            <a:pPr indent="0" lvl="0" marL="0" marR="0" rtl="0" algn="l">
              <a:spcBef>
                <a:spcPts val="0"/>
              </a:spcBef>
              <a:spcAft>
                <a:spcPts val="0"/>
              </a:spcAft>
              <a:buNone/>
            </a:pPr>
            <a:r>
              <a:rPr b="1" lang="en-US" sz="1800">
                <a:solidFill>
                  <a:srgbClr val="3F3151"/>
                </a:solidFill>
                <a:latin typeface="Arial"/>
                <a:ea typeface="Arial"/>
                <a:cs typeface="Arial"/>
                <a:sym typeface="Arial"/>
              </a:rPr>
              <a:t>m</a:t>
            </a:r>
            <a:endParaRPr/>
          </a:p>
          <a:p>
            <a:pPr indent="0" lvl="0" marL="0" marR="0" rtl="0" algn="l">
              <a:spcBef>
                <a:spcPts val="0"/>
              </a:spcBef>
              <a:spcAft>
                <a:spcPts val="0"/>
              </a:spcAft>
              <a:buNone/>
            </a:pPr>
            <a:r>
              <a:rPr b="1" lang="en-US" sz="1800">
                <a:solidFill>
                  <a:srgbClr val="3F3151"/>
                </a:solidFill>
                <a:latin typeface="Arial"/>
                <a:ea typeface="Arial"/>
                <a:cs typeface="Arial"/>
                <a:sym typeface="Arial"/>
              </a:rPr>
              <a:t>e</a:t>
            </a:r>
            <a:endParaRPr/>
          </a:p>
          <a:p>
            <a:pPr indent="0" lvl="0" marL="0" marR="0" rtl="0" algn="l">
              <a:spcBef>
                <a:spcPts val="0"/>
              </a:spcBef>
              <a:spcAft>
                <a:spcPts val="0"/>
              </a:spcAft>
              <a:buNone/>
            </a:pPr>
            <a:r>
              <a:rPr b="1" lang="en-US" sz="1800">
                <a:solidFill>
                  <a:srgbClr val="3F3151"/>
                </a:solidFill>
                <a:latin typeface="Arial"/>
                <a:ea typeface="Arial"/>
                <a:cs typeface="Arial"/>
                <a:sym typeface="Arial"/>
              </a:rPr>
              <a:t>s</a:t>
            </a:r>
            <a:endParaRPr/>
          </a:p>
          <a:p>
            <a:pPr indent="0" lvl="0" marL="0" marR="0" rtl="0" algn="l">
              <a:spcBef>
                <a:spcPts val="0"/>
              </a:spcBef>
              <a:spcAft>
                <a:spcPts val="0"/>
              </a:spcAft>
              <a:buNone/>
            </a:pPr>
            <a:r>
              <a:rPr b="1" lang="en-US" sz="1800">
                <a:solidFill>
                  <a:srgbClr val="3F3151"/>
                </a:solidFill>
                <a:latin typeface="Arial"/>
                <a:ea typeface="Arial"/>
                <a:cs typeface="Arial"/>
                <a:sym typeface="Arial"/>
              </a:rPr>
              <a:t>t</a:t>
            </a:r>
            <a:endParaRPr/>
          </a:p>
          <a:p>
            <a:pPr indent="0" lvl="0" marL="0" marR="0" rtl="0" algn="l">
              <a:spcBef>
                <a:spcPts val="0"/>
              </a:spcBef>
              <a:spcAft>
                <a:spcPts val="0"/>
              </a:spcAft>
              <a:buNone/>
            </a:pPr>
            <a:r>
              <a:rPr b="1" lang="en-US" sz="1800">
                <a:solidFill>
                  <a:srgbClr val="3F3151"/>
                </a:solidFill>
                <a:latin typeface="Arial"/>
                <a:ea typeface="Arial"/>
                <a:cs typeface="Arial"/>
                <a:sym typeface="Arial"/>
              </a:rPr>
              <a:t>I</a:t>
            </a:r>
            <a:endParaRPr/>
          </a:p>
          <a:p>
            <a:pPr indent="0" lvl="0" marL="0" marR="0" rtl="0" algn="l">
              <a:spcBef>
                <a:spcPts val="0"/>
              </a:spcBef>
              <a:spcAft>
                <a:spcPts val="0"/>
              </a:spcAft>
              <a:buNone/>
            </a:pPr>
            <a:r>
              <a:rPr b="1" lang="en-US" sz="1800">
                <a:solidFill>
                  <a:srgbClr val="3F3151"/>
                </a:solidFill>
                <a:latin typeface="Arial"/>
                <a:ea typeface="Arial"/>
                <a:cs typeface="Arial"/>
                <a:sym typeface="Arial"/>
              </a:rPr>
              <a:t>c</a:t>
            </a:r>
            <a:endParaRPr/>
          </a:p>
          <a:p>
            <a:pPr indent="0" lvl="0" marL="0" marR="0" rtl="0" algn="l">
              <a:spcBef>
                <a:spcPts val="0"/>
              </a:spcBef>
              <a:spcAft>
                <a:spcPts val="0"/>
              </a:spcAft>
              <a:buNone/>
            </a:pPr>
            <a:r>
              <a:t/>
            </a:r>
            <a:endParaRPr b="1" sz="1800">
              <a:solidFill>
                <a:srgbClr val="3F3151"/>
              </a:solidFill>
              <a:latin typeface="Arial"/>
              <a:ea typeface="Arial"/>
              <a:cs typeface="Arial"/>
              <a:sym typeface="Arial"/>
            </a:endParaRPr>
          </a:p>
          <a:p>
            <a:pPr indent="0" lvl="0" marL="0" marR="0" rtl="0" algn="l">
              <a:spcBef>
                <a:spcPts val="0"/>
              </a:spcBef>
              <a:spcAft>
                <a:spcPts val="0"/>
              </a:spcAft>
              <a:buNone/>
            </a:pPr>
            <a:r>
              <a:t/>
            </a:r>
            <a:endParaRPr b="1" sz="1800">
              <a:solidFill>
                <a:srgbClr val="3F3151"/>
              </a:solidFill>
              <a:latin typeface="Arial"/>
              <a:ea typeface="Arial"/>
              <a:cs typeface="Arial"/>
              <a:sym typeface="Arial"/>
            </a:endParaRPr>
          </a:p>
          <a:p>
            <a:pPr indent="0" lvl="0" marL="0" marR="0" rtl="0" algn="l">
              <a:spcBef>
                <a:spcPts val="0"/>
              </a:spcBef>
              <a:spcAft>
                <a:spcPts val="0"/>
              </a:spcAft>
              <a:buNone/>
            </a:pPr>
            <a:r>
              <a:t/>
            </a:r>
            <a:endParaRPr b="1" sz="1800">
              <a:solidFill>
                <a:srgbClr val="3F3151"/>
              </a:solidFill>
              <a:latin typeface="Arial"/>
              <a:ea typeface="Arial"/>
              <a:cs typeface="Arial"/>
              <a:sym typeface="Arial"/>
            </a:endParaRPr>
          </a:p>
          <a:p>
            <a:pPr indent="0" lvl="0" marL="0" marR="0" rtl="0" algn="l">
              <a:spcBef>
                <a:spcPts val="0"/>
              </a:spcBef>
              <a:spcAft>
                <a:spcPts val="0"/>
              </a:spcAft>
              <a:buNone/>
            </a:pPr>
            <a:r>
              <a:rPr b="1" lang="en-US" sz="1800">
                <a:solidFill>
                  <a:srgbClr val="3F3151"/>
                </a:solidFill>
                <a:latin typeface="Arial"/>
                <a:ea typeface="Arial"/>
                <a:cs typeface="Arial"/>
                <a:sym typeface="Arial"/>
              </a:rPr>
              <a:t>V</a:t>
            </a:r>
            <a:endParaRPr/>
          </a:p>
          <a:p>
            <a:pPr indent="0" lvl="0" marL="0" marR="0" rtl="0" algn="l">
              <a:spcBef>
                <a:spcPts val="0"/>
              </a:spcBef>
              <a:spcAft>
                <a:spcPts val="0"/>
              </a:spcAft>
              <a:buNone/>
            </a:pPr>
            <a:r>
              <a:rPr b="1" lang="en-US" sz="1800">
                <a:solidFill>
                  <a:srgbClr val="3F3151"/>
                </a:solidFill>
                <a:latin typeface="Arial"/>
                <a:ea typeface="Arial"/>
                <a:cs typeface="Arial"/>
                <a:sym typeface="Arial"/>
              </a:rPr>
              <a:t>i</a:t>
            </a:r>
            <a:endParaRPr/>
          </a:p>
          <a:p>
            <a:pPr indent="0" lvl="0" marL="0" marR="0" rtl="0" algn="l">
              <a:spcBef>
                <a:spcPts val="0"/>
              </a:spcBef>
              <a:spcAft>
                <a:spcPts val="0"/>
              </a:spcAft>
              <a:buNone/>
            </a:pPr>
            <a:r>
              <a:rPr b="1" lang="en-US" sz="1800">
                <a:solidFill>
                  <a:srgbClr val="3F3151"/>
                </a:solidFill>
                <a:latin typeface="Arial"/>
                <a:ea typeface="Arial"/>
                <a:cs typeface="Arial"/>
                <a:sym typeface="Arial"/>
              </a:rPr>
              <a:t>o</a:t>
            </a:r>
            <a:endParaRPr/>
          </a:p>
          <a:p>
            <a:pPr indent="0" lvl="0" marL="0" marR="0" rtl="0" algn="l">
              <a:spcBef>
                <a:spcPts val="0"/>
              </a:spcBef>
              <a:spcAft>
                <a:spcPts val="0"/>
              </a:spcAft>
              <a:buNone/>
            </a:pPr>
            <a:r>
              <a:rPr b="1" lang="en-US" sz="1800">
                <a:solidFill>
                  <a:srgbClr val="3F3151"/>
                </a:solidFill>
                <a:latin typeface="Arial"/>
                <a:ea typeface="Arial"/>
                <a:cs typeface="Arial"/>
                <a:sym typeface="Arial"/>
              </a:rPr>
              <a:t>l</a:t>
            </a:r>
            <a:endParaRPr/>
          </a:p>
          <a:p>
            <a:pPr indent="0" lvl="0" marL="0" marR="0" rtl="0" algn="l">
              <a:spcBef>
                <a:spcPts val="0"/>
              </a:spcBef>
              <a:spcAft>
                <a:spcPts val="0"/>
              </a:spcAft>
              <a:buNone/>
            </a:pPr>
            <a:r>
              <a:rPr b="1" lang="en-US" sz="1800">
                <a:solidFill>
                  <a:srgbClr val="3F3151"/>
                </a:solidFill>
                <a:latin typeface="Arial"/>
                <a:ea typeface="Arial"/>
                <a:cs typeface="Arial"/>
                <a:sym typeface="Arial"/>
              </a:rPr>
              <a:t>e</a:t>
            </a:r>
            <a:endParaRPr/>
          </a:p>
          <a:p>
            <a:pPr indent="0" lvl="0" marL="0" marR="0" rtl="0" algn="l">
              <a:spcBef>
                <a:spcPts val="0"/>
              </a:spcBef>
              <a:spcAft>
                <a:spcPts val="0"/>
              </a:spcAft>
              <a:buNone/>
            </a:pPr>
            <a:r>
              <a:rPr b="1" lang="en-US" sz="1800">
                <a:solidFill>
                  <a:srgbClr val="3F3151"/>
                </a:solidFill>
                <a:latin typeface="Arial"/>
                <a:ea typeface="Arial"/>
                <a:cs typeface="Arial"/>
                <a:sym typeface="Arial"/>
              </a:rPr>
              <a:t>n</a:t>
            </a:r>
            <a:endParaRPr/>
          </a:p>
          <a:p>
            <a:pPr indent="0" lvl="0" marL="0" marR="0" rtl="0" algn="l">
              <a:spcBef>
                <a:spcPts val="0"/>
              </a:spcBef>
              <a:spcAft>
                <a:spcPts val="0"/>
              </a:spcAft>
              <a:buNone/>
            </a:pPr>
            <a:r>
              <a:rPr b="1" lang="en-US" sz="1800">
                <a:solidFill>
                  <a:srgbClr val="3F3151"/>
                </a:solidFill>
                <a:latin typeface="Arial"/>
                <a:ea typeface="Arial"/>
                <a:cs typeface="Arial"/>
                <a:sym typeface="Arial"/>
              </a:rPr>
              <a:t>c</a:t>
            </a:r>
            <a:endParaRPr/>
          </a:p>
          <a:p>
            <a:pPr indent="0" lvl="0" marL="0" marR="0" rtl="0" algn="l">
              <a:spcBef>
                <a:spcPts val="0"/>
              </a:spcBef>
              <a:spcAft>
                <a:spcPts val="0"/>
              </a:spcAft>
              <a:buNone/>
            </a:pPr>
            <a:r>
              <a:rPr b="1" lang="en-US" sz="1800">
                <a:solidFill>
                  <a:srgbClr val="3F3151"/>
                </a:solidFill>
                <a:latin typeface="Arial"/>
                <a:ea typeface="Arial"/>
                <a:cs typeface="Arial"/>
                <a:sym typeface="Arial"/>
              </a:rPr>
              <a:t>e</a:t>
            </a:r>
            <a:endParaRPr/>
          </a:p>
          <a:p>
            <a:pPr indent="0" lvl="0" marL="0" marR="0" rtl="0" algn="l">
              <a:spcBef>
                <a:spcPts val="0"/>
              </a:spcBef>
              <a:spcAft>
                <a:spcPts val="0"/>
              </a:spcAft>
              <a:buNone/>
            </a:pPr>
            <a:r>
              <a:t/>
            </a:r>
            <a:endParaRPr b="1" sz="1800">
              <a:solidFill>
                <a:srgbClr val="7030A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4"/>
          <p:cNvSpPr txBox="1"/>
          <p:nvPr/>
        </p:nvSpPr>
        <p:spPr>
          <a:xfrm>
            <a:off x="3124200" y="685800"/>
            <a:ext cx="5410200"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chemeClr val="dk1"/>
                </a:solidFill>
                <a:latin typeface="Calibri"/>
                <a:ea typeface="Calibri"/>
                <a:cs typeface="Calibri"/>
                <a:sym typeface="Calibri"/>
              </a:rPr>
              <a:t>My finding</a:t>
            </a:r>
            <a:endParaRPr/>
          </a:p>
          <a:p>
            <a:pPr indent="0" lvl="0" marL="0" marR="0" rtl="0" algn="ctr">
              <a:spcBef>
                <a:spcPts val="0"/>
              </a:spcBef>
              <a:spcAft>
                <a:spcPts val="0"/>
              </a:spcAft>
              <a:buNone/>
            </a:pPr>
            <a:r>
              <a:rPr lang="en-US" sz="4000">
                <a:solidFill>
                  <a:schemeClr val="dk1"/>
                </a:solidFill>
                <a:latin typeface="Calibri"/>
                <a:ea typeface="Calibri"/>
                <a:cs typeface="Calibri"/>
                <a:sym typeface="Calibri"/>
              </a:rPr>
              <a:t>According to the data</a:t>
            </a:r>
            <a:endParaRPr/>
          </a:p>
        </p:txBody>
      </p:sp>
      <p:sp>
        <p:nvSpPr>
          <p:cNvPr id="151" name="Google Shape;151;p14"/>
          <p:cNvSpPr txBox="1"/>
          <p:nvPr/>
        </p:nvSpPr>
        <p:spPr>
          <a:xfrm>
            <a:off x="1524000" y="1919357"/>
            <a:ext cx="8229600" cy="42483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The mean age of Beating justified: wife refuses to have sex with husband is 30.29; and 3% of them are victims.</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The mean age of Beating justified: wife neglects children is 26.51; and 5% of them are victims.</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The mean age of Beating justified: wife goes out without telling husband is 29.31; and 6% of them are victims.</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The mean age of Beating justified: wife argues with husband is 27.02; and 1% of them are victims.</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The mean age of Beating justified: wife burn food is 28.16; and 2% of them are victims .</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15%, 12%, 9% of battered women are successively of the following age groups: 15-19, 20-24, 25-29 years old;</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12.6%, 12.5%, 11.5% of them are from the religion: North, West and Artibonite;</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12.8% of them have no primary education;</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Of these women, 10% are victims of domestic violence.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nvSpPr>
        <p:spPr>
          <a:xfrm>
            <a:off x="3429000" y="533400"/>
            <a:ext cx="3962400"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400">
                <a:solidFill>
                  <a:schemeClr val="dk1"/>
                </a:solidFill>
                <a:latin typeface="Calibri"/>
                <a:ea typeface="Calibri"/>
                <a:cs typeface="Calibri"/>
                <a:sym typeface="Calibri"/>
              </a:rPr>
              <a:t>Solution</a:t>
            </a:r>
            <a:endParaRPr/>
          </a:p>
        </p:txBody>
      </p:sp>
      <p:sp>
        <p:nvSpPr>
          <p:cNvPr id="161" name="Google Shape;161;p17"/>
          <p:cNvSpPr txBox="1"/>
          <p:nvPr/>
        </p:nvSpPr>
        <p:spPr>
          <a:xfrm>
            <a:off x="609600" y="1524000"/>
            <a:ext cx="5181600" cy="147732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Intensify public awareness compaigns, especially those aimed at men.</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Enjure that justice systems continue to prosecute perpetrators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p:nvPr/>
        </p:nvSpPr>
        <p:spPr>
          <a:xfrm>
            <a:off x="3598450" y="936575"/>
            <a:ext cx="4650050" cy="70655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000"/>
              <a:t>CONCLUSION</a:t>
            </a:r>
            <a:endParaRPr b="1" sz="3000"/>
          </a:p>
        </p:txBody>
      </p:sp>
      <p:sp>
        <p:nvSpPr>
          <p:cNvPr id="167" name="Google Shape;167;p18"/>
          <p:cNvSpPr/>
          <p:nvPr/>
        </p:nvSpPr>
        <p:spPr>
          <a:xfrm>
            <a:off x="3171225" y="2563275"/>
            <a:ext cx="6063000" cy="276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800">
                <a:solidFill>
                  <a:schemeClr val="dk1"/>
                </a:solidFill>
                <a:highlight>
                  <a:srgbClr val="FFFFFF"/>
                </a:highlight>
                <a:latin typeface="Roboto"/>
                <a:ea typeface="Roboto"/>
                <a:cs typeface="Roboto"/>
                <a:sym typeface="Roboto"/>
              </a:rPr>
              <a:t>Violence makes victims feel fear, guilt, shame and isolation. These reactions are normal, it is the situation that is not. This leads to major problems: stress, anxiety, depression, insomnia, etc. Violence destroys well-being and degrades health. All aspects of life are affected: family, work and social life.</a:t>
            </a:r>
            <a:endParaRPr sz="1800">
              <a:solidFill>
                <a:schemeClr val="dk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US" sz="1800">
                <a:solidFill>
                  <a:schemeClr val="dk1"/>
                </a:solidFill>
                <a:highlight>
                  <a:srgbClr val="FFFFFF"/>
                </a:highlight>
                <a:latin typeface="Roboto"/>
                <a:ea typeface="Roboto"/>
                <a:cs typeface="Roboto"/>
                <a:sym typeface="Roboto"/>
              </a:rPr>
              <a:t>Let's say "NO" to Domestic Violence.</a:t>
            </a:r>
            <a:endParaRPr sz="18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800">
              <a:solidFill>
                <a:schemeClr val="dk1"/>
              </a:solidFill>
              <a:highlight>
                <a:srgbClr val="FFFFFF"/>
              </a:highlight>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1"/>
          <p:cNvSpPr txBox="1"/>
          <p:nvPr/>
        </p:nvSpPr>
        <p:spPr>
          <a:xfrm>
            <a:off x="3429000" y="685800"/>
            <a:ext cx="5334000" cy="646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chemeClr val="dk1"/>
                </a:solidFill>
                <a:latin typeface="Calibri"/>
                <a:ea typeface="Calibri"/>
                <a:cs typeface="Calibri"/>
                <a:sym typeface="Calibri"/>
              </a:rPr>
              <a:t>References &amp; Appendices</a:t>
            </a:r>
            <a:endParaRPr/>
          </a:p>
        </p:txBody>
      </p:sp>
      <p:sp>
        <p:nvSpPr>
          <p:cNvPr id="173" name="Google Shape;173;p21"/>
          <p:cNvSpPr txBox="1"/>
          <p:nvPr/>
        </p:nvSpPr>
        <p:spPr>
          <a:xfrm>
            <a:off x="990600" y="3276600"/>
            <a:ext cx="92202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Link of the project’s GitHub repository: </a:t>
            </a:r>
            <a:endParaRPr/>
          </a:p>
          <a:p>
            <a:pPr indent="0" lvl="0" marL="0" marR="0" rtl="0" algn="l">
              <a:spcBef>
                <a:spcPts val="0"/>
              </a:spcBef>
              <a:spcAft>
                <a:spcPts val="0"/>
              </a:spcAft>
              <a:buNone/>
            </a:pPr>
            <a:r>
              <a:rPr lang="en-US" sz="2400" u="sng">
                <a:solidFill>
                  <a:schemeClr val="dk1"/>
                </a:solidFill>
                <a:latin typeface="Calibri"/>
                <a:ea typeface="Calibri"/>
                <a:cs typeface="Calibri"/>
                <a:sym typeface="Calibri"/>
                <a:hlinkClick r:id="rId3">
                  <a:extLst>
                    <a:ext uri="{A12FA001-AC4F-418D-AE19-62706E023703}">
                      <ahyp:hlinkClr val="tx"/>
                    </a:ext>
                  </a:extLst>
                </a:hlinkClick>
              </a:rPr>
              <a:t>https://github.com/kettenieF20/Final-Capstone-Project</a:t>
            </a:r>
            <a:endParaRPr sz="24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2"/>
          <p:cNvSpPr txBox="1"/>
          <p:nvPr/>
        </p:nvSpPr>
        <p:spPr>
          <a:xfrm>
            <a:off x="609600" y="914400"/>
            <a:ext cx="9448800"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400">
                <a:solidFill>
                  <a:schemeClr val="dk1"/>
                </a:solidFill>
                <a:latin typeface="Calibri"/>
                <a:ea typeface="Calibri"/>
                <a:cs typeface="Calibri"/>
                <a:sym typeface="Calibri"/>
              </a:rPr>
              <a:t>Thénéus Ketenie Flore</a:t>
            </a:r>
            <a:endParaRPr/>
          </a:p>
        </p:txBody>
      </p:sp>
      <p:sp>
        <p:nvSpPr>
          <p:cNvPr id="179" name="Google Shape;179;p22"/>
          <p:cNvSpPr txBox="1"/>
          <p:nvPr/>
        </p:nvSpPr>
        <p:spPr>
          <a:xfrm>
            <a:off x="3124200" y="2133600"/>
            <a:ext cx="5486400"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Manager to be</a:t>
            </a:r>
            <a:endParaRPr/>
          </a:p>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ctr">
              <a:spcBef>
                <a:spcPts val="0"/>
              </a:spcBef>
              <a:spcAft>
                <a:spcPts val="0"/>
              </a:spcAft>
              <a:buNone/>
            </a:pPr>
            <a:r>
              <a:rPr lang="en-US" sz="2400">
                <a:solidFill>
                  <a:schemeClr val="dk1"/>
                </a:solidFill>
                <a:latin typeface="Calibri"/>
                <a:ea typeface="Calibri"/>
                <a:cs typeface="Calibri"/>
                <a:sym typeface="Calibri"/>
              </a:rPr>
              <a:t>Data Analayst to be</a:t>
            </a:r>
            <a:endParaRPr/>
          </a:p>
        </p:txBody>
      </p:sp>
      <p:pic>
        <p:nvPicPr>
          <p:cNvPr id="180" name="Google Shape;180;p22"/>
          <p:cNvPicPr preferRelativeResize="0"/>
          <p:nvPr/>
        </p:nvPicPr>
        <p:blipFill rotWithShape="1">
          <a:blip r:embed="rId3">
            <a:alphaModFix/>
          </a:blip>
          <a:srcRect b="0" l="0" r="0" t="0"/>
          <a:stretch/>
        </p:blipFill>
        <p:spPr>
          <a:xfrm>
            <a:off x="3140765" y="4282440"/>
            <a:ext cx="483108" cy="365760"/>
          </a:xfrm>
          <a:prstGeom prst="rect">
            <a:avLst/>
          </a:prstGeom>
          <a:noFill/>
          <a:ln>
            <a:noFill/>
          </a:ln>
        </p:spPr>
      </p:pic>
      <p:sp>
        <p:nvSpPr>
          <p:cNvPr id="181" name="Google Shape;181;p22"/>
          <p:cNvSpPr txBox="1"/>
          <p:nvPr/>
        </p:nvSpPr>
        <p:spPr>
          <a:xfrm>
            <a:off x="4038600" y="4282440"/>
            <a:ext cx="5638800" cy="3657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ketteniefloretheneus@gmail.com</a:t>
            </a:r>
            <a:endParaRPr/>
          </a:p>
        </p:txBody>
      </p:sp>
      <p:pic>
        <p:nvPicPr>
          <p:cNvPr id="182" name="Google Shape;182;p22"/>
          <p:cNvPicPr preferRelativeResize="0"/>
          <p:nvPr/>
        </p:nvPicPr>
        <p:blipFill rotWithShape="1">
          <a:blip r:embed="rId4">
            <a:alphaModFix/>
          </a:blip>
          <a:srcRect b="0" l="0" r="0" t="0"/>
          <a:stretch/>
        </p:blipFill>
        <p:spPr>
          <a:xfrm>
            <a:off x="3057326" y="4887087"/>
            <a:ext cx="649986" cy="649986"/>
          </a:xfrm>
          <a:prstGeom prst="rect">
            <a:avLst/>
          </a:prstGeom>
          <a:noFill/>
          <a:ln>
            <a:noFill/>
          </a:ln>
        </p:spPr>
      </p:pic>
      <p:sp>
        <p:nvSpPr>
          <p:cNvPr id="183" name="Google Shape;183;p22"/>
          <p:cNvSpPr txBox="1"/>
          <p:nvPr/>
        </p:nvSpPr>
        <p:spPr>
          <a:xfrm>
            <a:off x="4038600" y="5105400"/>
            <a:ext cx="3505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+509 36299266\ 43766153</a:t>
            </a:r>
            <a:endParaRPr/>
          </a:p>
        </p:txBody>
      </p:sp>
      <p:sp>
        <p:nvSpPr>
          <p:cNvPr id="184" name="Google Shape;184;p22"/>
          <p:cNvSpPr txBox="1"/>
          <p:nvPr/>
        </p:nvSpPr>
        <p:spPr>
          <a:xfrm>
            <a:off x="4495800" y="6019800"/>
            <a:ext cx="48768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2"/>
          <p:cNvSpPr txBox="1"/>
          <p:nvPr/>
        </p:nvSpPr>
        <p:spPr>
          <a:xfrm>
            <a:off x="1131214" y="1512570"/>
            <a:ext cx="9285605" cy="3122650"/>
          </a:xfrm>
          <a:prstGeom prst="rect">
            <a:avLst/>
          </a:prstGeom>
          <a:noFill/>
          <a:ln>
            <a:noFill/>
          </a:ln>
        </p:spPr>
        <p:txBody>
          <a:bodyPr anchorCtr="0" anchor="t" bIns="0" lIns="0" spcFirstLastPara="1" rIns="0" wrap="square" tIns="59675">
            <a:spAutoFit/>
          </a:bodyPr>
          <a:lstStyle/>
          <a:p>
            <a:pPr indent="0" lvl="0" marL="12700" marR="5715" rtl="0" algn="just">
              <a:lnSpc>
                <a:spcPct val="101950"/>
              </a:lnSpc>
              <a:spcBef>
                <a:spcPts val="0"/>
              </a:spcBef>
              <a:spcAft>
                <a:spcPts val="0"/>
              </a:spcAft>
              <a:buNone/>
            </a:pPr>
            <a:r>
              <a:rPr lang="en-US" sz="2000">
                <a:solidFill>
                  <a:schemeClr val="dk1"/>
                </a:solidFill>
                <a:latin typeface="Times New Roman"/>
                <a:ea typeface="Times New Roman"/>
                <a:cs typeface="Times New Roman"/>
                <a:sym typeface="Times New Roman"/>
              </a:rPr>
              <a:t>In Haiti, domestic violence is a serious problem, with survey results suggesting that  approximately 27300 women suffer from physical and/or sexual violence. This  corresponds to 9.4% of the population between the ages of 14 and 49, according to COPENAGH.</a:t>
            </a:r>
            <a:endParaRPr sz="2000">
              <a:solidFill>
                <a:schemeClr val="dk1"/>
              </a:solidFill>
              <a:latin typeface="Times New Roman"/>
              <a:ea typeface="Times New Roman"/>
              <a:cs typeface="Times New Roman"/>
              <a:sym typeface="Times New Roman"/>
            </a:endParaRPr>
          </a:p>
          <a:p>
            <a:pPr indent="0" lvl="0" marL="12700" marR="5715" rtl="0" algn="just">
              <a:lnSpc>
                <a:spcPct val="85000"/>
              </a:lnSpc>
              <a:spcBef>
                <a:spcPts val="1590"/>
              </a:spcBef>
              <a:spcAft>
                <a:spcPts val="0"/>
              </a:spcAft>
              <a:buNone/>
            </a:pPr>
            <a:r>
              <a:rPr lang="en-US" sz="2000">
                <a:solidFill>
                  <a:schemeClr val="dk1"/>
                </a:solidFill>
                <a:latin typeface="Times New Roman"/>
                <a:ea typeface="Times New Roman"/>
                <a:cs typeface="Times New Roman"/>
                <a:sym typeface="Times New Roman"/>
              </a:rPr>
              <a:t>Domestic violence has far-reaching consequences for women's and girls' development and  well-being, preventing them from living safely and causing physical and psychological  injuries that undermine their ability to lead a normal life, access the education they need,  earn a living, build a future and participate in public life. This not only causes pain and  suffering to the victims, but also costs society. Victims are more likely to commit suicide.  Children raised in violent households are also more likely to become victims or  perpetrators of violence.</a:t>
            </a:r>
            <a:endParaRPr sz="2000">
              <a:solidFill>
                <a:schemeClr val="dk1"/>
              </a:solidFill>
              <a:latin typeface="Times New Roman"/>
              <a:ea typeface="Times New Roman"/>
              <a:cs typeface="Times New Roman"/>
              <a:sym typeface="Times New Roman"/>
            </a:endParaRPr>
          </a:p>
        </p:txBody>
      </p:sp>
      <p:sp>
        <p:nvSpPr>
          <p:cNvPr id="60" name="Google Shape;60;p2"/>
          <p:cNvSpPr txBox="1"/>
          <p:nvPr>
            <p:ph type="title"/>
          </p:nvPr>
        </p:nvSpPr>
        <p:spPr>
          <a:xfrm>
            <a:off x="4917694" y="679195"/>
            <a:ext cx="1953260" cy="69659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0" lang="en-US" sz="4400">
                <a:solidFill>
                  <a:srgbClr val="000000"/>
                </a:solidFill>
                <a:latin typeface="Arial"/>
                <a:ea typeface="Arial"/>
                <a:cs typeface="Arial"/>
                <a:sym typeface="Arial"/>
              </a:rPr>
              <a:t>Context</a:t>
            </a:r>
            <a:endParaRPr sz="4400">
              <a:latin typeface="Arial"/>
              <a:ea typeface="Arial"/>
              <a:cs typeface="Arial"/>
              <a:sym typeface="Arial"/>
            </a:endParaRPr>
          </a:p>
        </p:txBody>
      </p:sp>
      <p:pic>
        <p:nvPicPr>
          <p:cNvPr id="61" name="Google Shape;61;p2"/>
          <p:cNvPicPr preferRelativeResize="0"/>
          <p:nvPr/>
        </p:nvPicPr>
        <p:blipFill rotWithShape="1">
          <a:blip r:embed="rId3">
            <a:alphaModFix/>
          </a:blip>
          <a:srcRect b="0" l="0" r="0" t="0"/>
          <a:stretch/>
        </p:blipFill>
        <p:spPr>
          <a:xfrm>
            <a:off x="8651747" y="5792907"/>
            <a:ext cx="2377440" cy="88259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ph type="ctrTitle"/>
          </p:nvPr>
        </p:nvSpPr>
        <p:spPr>
          <a:xfrm>
            <a:off x="4508626" y="953515"/>
            <a:ext cx="3174746" cy="696594"/>
          </a:xfrm>
          <a:prstGeom prst="rect">
            <a:avLst/>
          </a:prstGeom>
          <a:noFill/>
          <a:ln>
            <a:noFill/>
          </a:ln>
        </p:spPr>
        <p:txBody>
          <a:bodyPr anchorCtr="0" anchor="t" bIns="0" lIns="0" spcFirstLastPara="1" rIns="0" wrap="square" tIns="13325">
            <a:spAutoFit/>
          </a:bodyPr>
          <a:lstStyle/>
          <a:p>
            <a:pPr indent="0" lvl="0" marL="34925" rtl="0" algn="l">
              <a:lnSpc>
                <a:spcPct val="100000"/>
              </a:lnSpc>
              <a:spcBef>
                <a:spcPts val="0"/>
              </a:spcBef>
              <a:spcAft>
                <a:spcPts val="0"/>
              </a:spcAft>
              <a:buNone/>
            </a:pPr>
            <a:r>
              <a:rPr lang="en-US"/>
              <a:t>Background</a:t>
            </a:r>
            <a:endParaRPr/>
          </a:p>
        </p:txBody>
      </p:sp>
      <p:sp>
        <p:nvSpPr>
          <p:cNvPr id="67" name="Google Shape;67;p3"/>
          <p:cNvSpPr txBox="1"/>
          <p:nvPr/>
        </p:nvSpPr>
        <p:spPr>
          <a:xfrm>
            <a:off x="6343269" y="2021789"/>
            <a:ext cx="3937000" cy="1342033"/>
          </a:xfrm>
          <a:prstGeom prst="rect">
            <a:avLst/>
          </a:prstGeom>
          <a:noFill/>
          <a:ln>
            <a:noFill/>
          </a:ln>
        </p:spPr>
        <p:txBody>
          <a:bodyPr anchorCtr="0" anchor="t" bIns="0" lIns="0" spcFirstLastPara="1" rIns="0" wrap="square" tIns="26025">
            <a:spAutoFit/>
          </a:bodyPr>
          <a:lstStyle/>
          <a:p>
            <a:pPr indent="0" lvl="0" marL="12700" marR="5080" rtl="0" algn="l">
              <a:lnSpc>
                <a:spcPct val="95100"/>
              </a:lnSpc>
              <a:spcBef>
                <a:spcPts val="0"/>
              </a:spcBef>
              <a:spcAft>
                <a:spcPts val="0"/>
              </a:spcAft>
              <a:buNone/>
            </a:pPr>
            <a:r>
              <a:rPr lang="en-US" sz="1800">
                <a:solidFill>
                  <a:schemeClr val="dk1"/>
                </a:solidFill>
                <a:latin typeface="Cambria"/>
                <a:ea typeface="Cambria"/>
                <a:cs typeface="Cambria"/>
                <a:sym typeface="Cambria"/>
              </a:rPr>
              <a:t>For every 1,000 women between the ages of 15 and 19, 150 of them have at least been victimized in Haiti, the highest proportion of any other age group..</a:t>
            </a:r>
            <a:endParaRPr sz="1800">
              <a:solidFill>
                <a:schemeClr val="dk1"/>
              </a:solidFill>
              <a:latin typeface="Cambria"/>
              <a:ea typeface="Cambria"/>
              <a:cs typeface="Cambria"/>
              <a:sym typeface="Cambria"/>
            </a:endParaRPr>
          </a:p>
        </p:txBody>
      </p:sp>
      <p:pic>
        <p:nvPicPr>
          <p:cNvPr id="68" name="Google Shape;68;p3"/>
          <p:cNvPicPr preferRelativeResize="0"/>
          <p:nvPr/>
        </p:nvPicPr>
        <p:blipFill rotWithShape="1">
          <a:blip r:embed="rId3">
            <a:alphaModFix/>
          </a:blip>
          <a:srcRect b="0" l="0" r="0" t="0"/>
          <a:stretch/>
        </p:blipFill>
        <p:spPr>
          <a:xfrm>
            <a:off x="147828" y="1828800"/>
            <a:ext cx="5978652" cy="4507991"/>
          </a:xfrm>
          <a:prstGeom prst="rect">
            <a:avLst/>
          </a:prstGeom>
          <a:noFill/>
          <a:ln>
            <a:noFill/>
          </a:ln>
        </p:spPr>
      </p:pic>
      <p:pic>
        <p:nvPicPr>
          <p:cNvPr id="69" name="Google Shape;69;p3"/>
          <p:cNvPicPr preferRelativeResize="0"/>
          <p:nvPr/>
        </p:nvPicPr>
        <p:blipFill rotWithShape="1">
          <a:blip r:embed="rId4">
            <a:alphaModFix/>
          </a:blip>
          <a:srcRect b="0" l="0" r="0" t="0"/>
          <a:stretch/>
        </p:blipFill>
        <p:spPr>
          <a:xfrm>
            <a:off x="8244840" y="5386550"/>
            <a:ext cx="2709672" cy="129925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4"/>
          <p:cNvSpPr txBox="1"/>
          <p:nvPr/>
        </p:nvSpPr>
        <p:spPr>
          <a:xfrm>
            <a:off x="261010" y="1339977"/>
            <a:ext cx="5868670" cy="2743700"/>
          </a:xfrm>
          <a:prstGeom prst="rect">
            <a:avLst/>
          </a:prstGeom>
          <a:noFill/>
          <a:ln>
            <a:noFill/>
          </a:ln>
        </p:spPr>
        <p:txBody>
          <a:bodyPr anchorCtr="0" anchor="t" bIns="0" lIns="0" spcFirstLastPara="1" rIns="0" wrap="square" tIns="12050">
            <a:spAutoFit/>
          </a:bodyPr>
          <a:lstStyle/>
          <a:p>
            <a:pPr indent="-182880" lvl="0" marL="195580" marR="0" rtl="0" algn="l">
              <a:lnSpc>
                <a:spcPct val="117045"/>
              </a:lnSpc>
              <a:spcBef>
                <a:spcPts val="0"/>
              </a:spcBef>
              <a:spcAft>
                <a:spcPts val="0"/>
              </a:spcAft>
              <a:buClr>
                <a:srgbClr val="6E6E74"/>
              </a:buClr>
              <a:buSzPts val="1800"/>
              <a:buFont typeface="Arial"/>
              <a:buChar char="•"/>
            </a:pPr>
            <a:r>
              <a:rPr b="1" lang="en-US" sz="2200">
                <a:solidFill>
                  <a:schemeClr val="dk1"/>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Deterioration of the quality of life</a:t>
            </a:r>
            <a:endParaRPr/>
          </a:p>
          <a:p>
            <a:pPr indent="-182880" lvl="0" marL="195580" marR="0" rtl="0" algn="l">
              <a:lnSpc>
                <a:spcPct val="128750"/>
              </a:lnSpc>
              <a:spcBef>
                <a:spcPts val="95"/>
              </a:spcBef>
              <a:spcAft>
                <a:spcPts val="0"/>
              </a:spcAft>
              <a:buClr>
                <a:srgbClr val="6E6E74"/>
              </a:buClr>
              <a:buSzPts val="1636"/>
              <a:buFont typeface="Arial"/>
              <a:buChar char="•"/>
            </a:pPr>
            <a:r>
              <a:rPr lang="en-US" sz="2000">
                <a:solidFill>
                  <a:schemeClr val="dk1"/>
                </a:solidFill>
                <a:latin typeface="Times New Roman"/>
                <a:ea typeface="Times New Roman"/>
                <a:cs typeface="Times New Roman"/>
                <a:sym typeface="Times New Roman"/>
              </a:rPr>
              <a:t>-Attempted murder</a:t>
            </a:r>
            <a:endParaRPr/>
          </a:p>
          <a:p>
            <a:pPr indent="-182880" lvl="0" marL="195580" marR="0" rtl="0" algn="l">
              <a:lnSpc>
                <a:spcPct val="128750"/>
              </a:lnSpc>
              <a:spcBef>
                <a:spcPts val="95"/>
              </a:spcBef>
              <a:spcAft>
                <a:spcPts val="0"/>
              </a:spcAft>
              <a:buClr>
                <a:srgbClr val="6E6E74"/>
              </a:buClr>
              <a:buSzPts val="1636"/>
              <a:buFont typeface="Arial"/>
              <a:buChar char="•"/>
            </a:pPr>
            <a:r>
              <a:rPr lang="en-US" sz="2000">
                <a:solidFill>
                  <a:schemeClr val="dk1"/>
                </a:solidFill>
                <a:latin typeface="Times New Roman"/>
                <a:ea typeface="Times New Roman"/>
                <a:cs typeface="Times New Roman"/>
                <a:sym typeface="Times New Roman"/>
              </a:rPr>
              <a:t>-Interruption of daily activities</a:t>
            </a:r>
            <a:endParaRPr/>
          </a:p>
          <a:p>
            <a:pPr indent="-182880" lvl="0" marL="195580" marR="0" rtl="0" algn="l">
              <a:lnSpc>
                <a:spcPct val="128750"/>
              </a:lnSpc>
              <a:spcBef>
                <a:spcPts val="95"/>
              </a:spcBef>
              <a:spcAft>
                <a:spcPts val="0"/>
              </a:spcAft>
              <a:buClr>
                <a:srgbClr val="6E6E74"/>
              </a:buClr>
              <a:buSzPts val="1636"/>
              <a:buFont typeface="Arial"/>
              <a:buChar char="•"/>
            </a:pPr>
            <a:r>
              <a:rPr lang="en-US" sz="2000">
                <a:solidFill>
                  <a:schemeClr val="dk1"/>
                </a:solidFill>
                <a:latin typeface="Times New Roman"/>
                <a:ea typeface="Times New Roman"/>
                <a:cs typeface="Times New Roman"/>
                <a:sym typeface="Times New Roman"/>
              </a:rPr>
              <a:t>- Perpetuation of women's low status and poverty</a:t>
            </a:r>
            <a:endParaRPr/>
          </a:p>
          <a:p>
            <a:pPr indent="-68580" lvl="0" marL="195580" marR="0" rtl="0" algn="l">
              <a:lnSpc>
                <a:spcPct val="117045"/>
              </a:lnSpc>
              <a:spcBef>
                <a:spcPts val="95"/>
              </a:spcBef>
              <a:spcAft>
                <a:spcPts val="0"/>
              </a:spcAft>
              <a:buClr>
                <a:srgbClr val="6E6E74"/>
              </a:buClr>
              <a:buSzPts val="1800"/>
              <a:buFont typeface="Arial"/>
              <a:buNone/>
            </a:pPr>
            <a:r>
              <a:t/>
            </a:r>
            <a:endParaRPr b="1" sz="2200">
              <a:solidFill>
                <a:schemeClr val="dk1"/>
              </a:solidFill>
              <a:latin typeface="Times New Roman"/>
              <a:ea typeface="Times New Roman"/>
              <a:cs typeface="Times New Roman"/>
              <a:sym typeface="Times New Roman"/>
            </a:endParaRPr>
          </a:p>
          <a:p>
            <a:pPr indent="0" lvl="0" marL="12700" marR="0" rtl="0" algn="l">
              <a:lnSpc>
                <a:spcPct val="107291"/>
              </a:lnSpc>
              <a:spcBef>
                <a:spcPts val="95"/>
              </a:spcBef>
              <a:spcAft>
                <a:spcPts val="0"/>
              </a:spcAft>
              <a:buNone/>
            </a:pPr>
            <a:r>
              <a:rPr b="1" lang="en-US" sz="2000">
                <a:solidFill>
                  <a:srgbClr val="252525"/>
                </a:solidFill>
                <a:latin typeface="Times New Roman"/>
                <a:ea typeface="Times New Roman"/>
                <a:cs typeface="Times New Roman"/>
                <a:sym typeface="Times New Roman"/>
              </a:rPr>
              <a:t>These consequences of domestic violence are problems to which our project wants to try to find a solution</a:t>
            </a:r>
            <a:r>
              <a:rPr b="1" lang="en-US" sz="2400">
                <a:solidFill>
                  <a:srgbClr val="252525"/>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p:txBody>
      </p:sp>
      <p:sp>
        <p:nvSpPr>
          <p:cNvPr id="75" name="Google Shape;75;p4"/>
          <p:cNvSpPr txBox="1"/>
          <p:nvPr>
            <p:ph type="title"/>
          </p:nvPr>
        </p:nvSpPr>
        <p:spPr>
          <a:xfrm>
            <a:off x="3188970" y="594740"/>
            <a:ext cx="2108200" cy="69659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0" lang="en-US" sz="4400">
                <a:solidFill>
                  <a:srgbClr val="000000"/>
                </a:solidFill>
                <a:latin typeface="Arial"/>
                <a:ea typeface="Arial"/>
                <a:cs typeface="Arial"/>
                <a:sym typeface="Arial"/>
              </a:rPr>
              <a:t>Problem</a:t>
            </a:r>
            <a:endParaRPr sz="4400">
              <a:latin typeface="Arial"/>
              <a:ea typeface="Arial"/>
              <a:cs typeface="Arial"/>
              <a:sym typeface="Arial"/>
            </a:endParaRPr>
          </a:p>
        </p:txBody>
      </p:sp>
      <p:pic>
        <p:nvPicPr>
          <p:cNvPr id="76" name="Google Shape;76;p4"/>
          <p:cNvPicPr preferRelativeResize="0"/>
          <p:nvPr/>
        </p:nvPicPr>
        <p:blipFill rotWithShape="1">
          <a:blip r:embed="rId3">
            <a:alphaModFix/>
          </a:blip>
          <a:srcRect b="0" l="0" r="0" t="0"/>
          <a:stretch/>
        </p:blipFill>
        <p:spPr>
          <a:xfrm>
            <a:off x="6990588" y="576072"/>
            <a:ext cx="4069079" cy="2852928"/>
          </a:xfrm>
          <a:prstGeom prst="rect">
            <a:avLst/>
          </a:prstGeom>
          <a:noFill/>
          <a:ln>
            <a:noFill/>
          </a:ln>
        </p:spPr>
      </p:pic>
      <p:pic>
        <p:nvPicPr>
          <p:cNvPr id="77" name="Google Shape;77;p4"/>
          <p:cNvPicPr preferRelativeResize="0"/>
          <p:nvPr/>
        </p:nvPicPr>
        <p:blipFill rotWithShape="1">
          <a:blip r:embed="rId4">
            <a:alphaModFix/>
          </a:blip>
          <a:srcRect b="0" l="0" r="0" t="0"/>
          <a:stretch/>
        </p:blipFill>
        <p:spPr>
          <a:xfrm>
            <a:off x="352043" y="5889415"/>
            <a:ext cx="2250948" cy="798967"/>
          </a:xfrm>
          <a:prstGeom prst="rect">
            <a:avLst/>
          </a:prstGeom>
          <a:noFill/>
          <a:ln>
            <a:noFill/>
          </a:ln>
        </p:spPr>
      </p:pic>
      <p:pic>
        <p:nvPicPr>
          <p:cNvPr id="78" name="Google Shape;78;p4"/>
          <p:cNvPicPr preferRelativeResize="0"/>
          <p:nvPr/>
        </p:nvPicPr>
        <p:blipFill rotWithShape="1">
          <a:blip r:embed="rId5">
            <a:alphaModFix/>
          </a:blip>
          <a:srcRect b="0" l="0" r="0" t="0"/>
          <a:stretch/>
        </p:blipFill>
        <p:spPr>
          <a:xfrm>
            <a:off x="6990588" y="3843528"/>
            <a:ext cx="4069079" cy="285140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5"/>
          <p:cNvSpPr txBox="1"/>
          <p:nvPr/>
        </p:nvSpPr>
        <p:spPr>
          <a:xfrm>
            <a:off x="2753105" y="2285237"/>
            <a:ext cx="6656070" cy="1560042"/>
          </a:xfrm>
          <a:prstGeom prst="rect">
            <a:avLst/>
          </a:prstGeom>
          <a:noFill/>
          <a:ln>
            <a:noFill/>
          </a:ln>
        </p:spPr>
        <p:txBody>
          <a:bodyPr anchorCtr="0" anchor="t" bIns="0" lIns="0" spcFirstLastPara="1" rIns="0" wrap="square" tIns="198750">
            <a:spAutoFit/>
          </a:bodyPr>
          <a:lstStyle/>
          <a:p>
            <a:pPr indent="-342900" lvl="0" marL="355600" marR="0" rtl="0" algn="l">
              <a:lnSpc>
                <a:spcPct val="100000"/>
              </a:lnSpc>
              <a:spcBef>
                <a:spcPts val="0"/>
              </a:spcBef>
              <a:spcAft>
                <a:spcPts val="0"/>
              </a:spcAft>
              <a:buClr>
                <a:srgbClr val="6E6E74"/>
              </a:buClr>
              <a:buSzPts val="1583"/>
              <a:buFont typeface="Arial"/>
              <a:buChar char="•"/>
            </a:pPr>
            <a:r>
              <a:rPr lang="en-US" sz="2000">
                <a:solidFill>
                  <a:schemeClr val="dk1"/>
                </a:solidFill>
                <a:latin typeface="Times New Roman"/>
                <a:ea typeface="Times New Roman"/>
                <a:cs typeface="Times New Roman"/>
                <a:sym typeface="Times New Roman"/>
              </a:rPr>
              <a:t>All young women and girls</a:t>
            </a:r>
            <a:endParaRPr sz="2000">
              <a:solidFill>
                <a:schemeClr val="dk1"/>
              </a:solidFill>
              <a:latin typeface="Times New Roman"/>
              <a:ea typeface="Times New Roman"/>
              <a:cs typeface="Times New Roman"/>
              <a:sym typeface="Times New Roman"/>
            </a:endParaRPr>
          </a:p>
          <a:p>
            <a:pPr indent="-342900" lvl="0" marL="355600" marR="209550" rtl="0" algn="l">
              <a:lnSpc>
                <a:spcPct val="137000"/>
              </a:lnSpc>
              <a:spcBef>
                <a:spcPts val="1670"/>
              </a:spcBef>
              <a:spcAft>
                <a:spcPts val="0"/>
              </a:spcAft>
              <a:buClr>
                <a:srgbClr val="6E6E74"/>
              </a:buClr>
              <a:buSzPts val="1583"/>
              <a:buFont typeface="Arial"/>
              <a:buChar char="•"/>
            </a:pPr>
            <a:r>
              <a:rPr lang="en-US" sz="2000">
                <a:solidFill>
                  <a:schemeClr val="dk1"/>
                </a:solidFill>
                <a:latin typeface="Times New Roman"/>
                <a:ea typeface="Times New Roman"/>
                <a:cs typeface="Times New Roman"/>
                <a:sym typeface="Times New Roman"/>
              </a:rPr>
              <a:t>Associations working with and for young people,  women</a:t>
            </a:r>
            <a:endParaRPr/>
          </a:p>
          <a:p>
            <a:pPr indent="-342900" lvl="0" marL="355600" marR="0" rtl="0" algn="l">
              <a:lnSpc>
                <a:spcPct val="100000"/>
              </a:lnSpc>
              <a:spcBef>
                <a:spcPts val="1380"/>
              </a:spcBef>
              <a:spcAft>
                <a:spcPts val="0"/>
              </a:spcAft>
              <a:buClr>
                <a:srgbClr val="6E6E74"/>
              </a:buClr>
              <a:buSzPts val="1583"/>
              <a:buFont typeface="Arial"/>
              <a:buChar char="•"/>
            </a:pPr>
            <a:r>
              <a:rPr lang="en-US" sz="2000">
                <a:solidFill>
                  <a:schemeClr val="dk1"/>
                </a:solidFill>
                <a:latin typeface="Times New Roman"/>
                <a:ea typeface="Times New Roman"/>
                <a:cs typeface="Times New Roman"/>
                <a:sym typeface="Times New Roman"/>
              </a:rPr>
              <a:t>The different institutional and associative partners</a:t>
            </a:r>
            <a:endParaRPr sz="2000">
              <a:solidFill>
                <a:schemeClr val="dk1"/>
              </a:solidFill>
              <a:latin typeface="Times New Roman"/>
              <a:ea typeface="Times New Roman"/>
              <a:cs typeface="Times New Roman"/>
              <a:sym typeface="Times New Roman"/>
            </a:endParaRPr>
          </a:p>
        </p:txBody>
      </p:sp>
      <p:sp>
        <p:nvSpPr>
          <p:cNvPr id="84" name="Google Shape;84;p5"/>
          <p:cNvSpPr txBox="1"/>
          <p:nvPr>
            <p:ph type="title"/>
          </p:nvPr>
        </p:nvSpPr>
        <p:spPr>
          <a:xfrm>
            <a:off x="4525136" y="862076"/>
            <a:ext cx="2357755" cy="69659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0" lang="en-US" sz="4400">
                <a:solidFill>
                  <a:srgbClr val="000000"/>
                </a:solidFill>
                <a:latin typeface="Arial"/>
                <a:ea typeface="Arial"/>
                <a:cs typeface="Arial"/>
                <a:sym typeface="Arial"/>
              </a:rPr>
              <a:t>Audience</a:t>
            </a:r>
            <a:endParaRPr sz="4400">
              <a:latin typeface="Arial"/>
              <a:ea typeface="Arial"/>
              <a:cs typeface="Arial"/>
              <a:sym typeface="Arial"/>
            </a:endParaRPr>
          </a:p>
        </p:txBody>
      </p:sp>
      <p:pic>
        <p:nvPicPr>
          <p:cNvPr id="85" name="Google Shape;85;p5"/>
          <p:cNvPicPr preferRelativeResize="0"/>
          <p:nvPr/>
        </p:nvPicPr>
        <p:blipFill rotWithShape="1">
          <a:blip r:embed="rId3">
            <a:alphaModFix/>
          </a:blip>
          <a:srcRect b="0" l="0" r="0" t="0"/>
          <a:stretch/>
        </p:blipFill>
        <p:spPr>
          <a:xfrm>
            <a:off x="9031223" y="5708885"/>
            <a:ext cx="2167128" cy="990122"/>
          </a:xfrm>
          <a:prstGeom prst="rect">
            <a:avLst/>
          </a:prstGeom>
          <a:noFill/>
          <a:ln>
            <a:noFill/>
          </a:ln>
        </p:spPr>
      </p:pic>
      <p:pic>
        <p:nvPicPr>
          <p:cNvPr descr="See the source image" id="86" name="Google Shape;86;p5"/>
          <p:cNvPicPr preferRelativeResize="0"/>
          <p:nvPr/>
        </p:nvPicPr>
        <p:blipFill rotWithShape="1">
          <a:blip r:embed="rId4">
            <a:alphaModFix/>
          </a:blip>
          <a:srcRect b="0" l="0" r="0" t="0"/>
          <a:stretch/>
        </p:blipFill>
        <p:spPr>
          <a:xfrm>
            <a:off x="457201" y="5038724"/>
            <a:ext cx="3370660" cy="215788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6"/>
          <p:cNvSpPr txBox="1"/>
          <p:nvPr/>
        </p:nvSpPr>
        <p:spPr>
          <a:xfrm>
            <a:off x="2428494" y="1567129"/>
            <a:ext cx="1887220" cy="3917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EMMMUS-IV</a:t>
            </a:r>
            <a:endParaRPr sz="2400">
              <a:solidFill>
                <a:schemeClr val="dk1"/>
              </a:solidFill>
              <a:latin typeface="Times New Roman"/>
              <a:ea typeface="Times New Roman"/>
              <a:cs typeface="Times New Roman"/>
              <a:sym typeface="Times New Roman"/>
            </a:endParaRPr>
          </a:p>
        </p:txBody>
      </p:sp>
      <p:sp>
        <p:nvSpPr>
          <p:cNvPr id="92" name="Google Shape;92;p6"/>
          <p:cNvSpPr txBox="1"/>
          <p:nvPr/>
        </p:nvSpPr>
        <p:spPr>
          <a:xfrm>
            <a:off x="2428494" y="1938020"/>
            <a:ext cx="143510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2016-2017</a:t>
            </a: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p:txBody>
      </p:sp>
      <p:sp>
        <p:nvSpPr>
          <p:cNvPr id="93" name="Google Shape;93;p6"/>
          <p:cNvSpPr txBox="1"/>
          <p:nvPr/>
        </p:nvSpPr>
        <p:spPr>
          <a:xfrm>
            <a:off x="4243196" y="2158365"/>
            <a:ext cx="4208145" cy="1305486"/>
          </a:xfrm>
          <a:prstGeom prst="rect">
            <a:avLst/>
          </a:prstGeom>
          <a:noFill/>
          <a:ln>
            <a:noFill/>
          </a:ln>
        </p:spPr>
        <p:txBody>
          <a:bodyPr anchorCtr="0" anchor="t" bIns="0" lIns="0" spcFirstLastPara="1" rIns="0" wrap="square" tIns="12700">
            <a:spAutoFit/>
          </a:bodyPr>
          <a:lstStyle/>
          <a:p>
            <a:pPr indent="0" lvl="0" marL="12700" marR="3429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Data were collected on EMMUS –VI (Survey on Mortality, Morbidity and service utilization in Haiti) among 9795 people in Haïti</a:t>
            </a: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p:txBody>
      </p:sp>
      <p:pic>
        <p:nvPicPr>
          <p:cNvPr id="94" name="Google Shape;94;p6"/>
          <p:cNvPicPr preferRelativeResize="0"/>
          <p:nvPr/>
        </p:nvPicPr>
        <p:blipFill rotWithShape="1">
          <a:blip r:embed="rId3">
            <a:alphaModFix/>
          </a:blip>
          <a:srcRect b="0" l="0" r="0" t="0"/>
          <a:stretch/>
        </p:blipFill>
        <p:spPr>
          <a:xfrm>
            <a:off x="9017507" y="5500299"/>
            <a:ext cx="2194559" cy="1130501"/>
          </a:xfrm>
          <a:prstGeom prst="rect">
            <a:avLst/>
          </a:prstGeom>
          <a:noFill/>
          <a:ln>
            <a:noFill/>
          </a:ln>
        </p:spPr>
      </p:pic>
      <p:sp>
        <p:nvSpPr>
          <p:cNvPr id="95" name="Google Shape;95;p6"/>
          <p:cNvSpPr txBox="1"/>
          <p:nvPr/>
        </p:nvSpPr>
        <p:spPr>
          <a:xfrm>
            <a:off x="4800600" y="304800"/>
            <a:ext cx="2971800"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800">
                <a:solidFill>
                  <a:schemeClr val="dk1"/>
                </a:solidFill>
                <a:latin typeface="Calibri"/>
                <a:ea typeface="Calibri"/>
                <a:cs typeface="Calibri"/>
                <a:sym typeface="Calibri"/>
              </a:rPr>
              <a:t>Data source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7"/>
          <p:cNvSpPr txBox="1"/>
          <p:nvPr/>
        </p:nvSpPr>
        <p:spPr>
          <a:xfrm>
            <a:off x="3200400" y="457200"/>
            <a:ext cx="51816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800">
                <a:solidFill>
                  <a:schemeClr val="dk1"/>
                </a:solidFill>
                <a:latin typeface="Calibri"/>
                <a:ea typeface="Calibri"/>
                <a:cs typeface="Calibri"/>
                <a:sym typeface="Calibri"/>
              </a:rPr>
              <a:t>Methodology</a:t>
            </a:r>
            <a:endParaRPr/>
          </a:p>
        </p:txBody>
      </p:sp>
      <p:sp>
        <p:nvSpPr>
          <p:cNvPr id="101" name="Google Shape;101;p7"/>
          <p:cNvSpPr txBox="1"/>
          <p:nvPr/>
        </p:nvSpPr>
        <p:spPr>
          <a:xfrm>
            <a:off x="1523999" y="2057400"/>
            <a:ext cx="8458200" cy="190821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Collecting data from EMMUS</a:t>
            </a:r>
            <a:endParaRPr/>
          </a:p>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Cleaning data and EDA using Python and Pandas and Numpy</a:t>
            </a:r>
            <a:endParaRPr/>
          </a:p>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Building a Machine Learning Classification Model with Python</a:t>
            </a:r>
            <a:endParaRPr/>
          </a:p>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Making  Recommendations to the different sectors fighting against domestic violence.</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p:txBody>
      </p:sp>
      <p:pic>
        <p:nvPicPr>
          <p:cNvPr descr="Icon&#10;&#10;Description automatically generated with medium confidence" id="102" name="Google Shape;102;p7"/>
          <p:cNvPicPr preferRelativeResize="0"/>
          <p:nvPr/>
        </p:nvPicPr>
        <p:blipFill rotWithShape="1">
          <a:blip r:embed="rId3">
            <a:alphaModFix/>
          </a:blip>
          <a:srcRect b="0" l="0" r="0" t="0"/>
          <a:stretch/>
        </p:blipFill>
        <p:spPr>
          <a:xfrm>
            <a:off x="8762999" y="5410200"/>
            <a:ext cx="2438401" cy="119907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8"/>
          <p:cNvSpPr txBox="1"/>
          <p:nvPr/>
        </p:nvSpPr>
        <p:spPr>
          <a:xfrm>
            <a:off x="2590800" y="304800"/>
            <a:ext cx="601980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chemeClr val="dk1"/>
                </a:solidFill>
                <a:latin typeface="Calibri"/>
                <a:ea typeface="Calibri"/>
                <a:cs typeface="Calibri"/>
                <a:sym typeface="Calibri"/>
              </a:rPr>
              <a:t>Woman Beating </a:t>
            </a:r>
            <a:endParaRPr/>
          </a:p>
        </p:txBody>
      </p:sp>
      <p:pic>
        <p:nvPicPr>
          <p:cNvPr id="108" name="Google Shape;108;p8"/>
          <p:cNvPicPr preferRelativeResize="0"/>
          <p:nvPr/>
        </p:nvPicPr>
        <p:blipFill rotWithShape="1">
          <a:blip r:embed="rId3">
            <a:alphaModFix/>
          </a:blip>
          <a:srcRect b="0" l="0" r="0" t="0"/>
          <a:stretch/>
        </p:blipFill>
        <p:spPr>
          <a:xfrm>
            <a:off x="838200" y="1012686"/>
            <a:ext cx="8763000" cy="3940313"/>
          </a:xfrm>
          <a:prstGeom prst="rect">
            <a:avLst/>
          </a:prstGeom>
          <a:noFill/>
          <a:ln>
            <a:noFill/>
          </a:ln>
        </p:spPr>
      </p:pic>
      <p:sp>
        <p:nvSpPr>
          <p:cNvPr id="109" name="Google Shape;109;p8"/>
          <p:cNvSpPr txBox="1"/>
          <p:nvPr/>
        </p:nvSpPr>
        <p:spPr>
          <a:xfrm>
            <a:off x="1219200" y="5257801"/>
            <a:ext cx="777240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Women who are Voodooists, No religion, Other, Catholic and Protestant/Methodist/Adventist/Jehovah Witness are much more victims of domestic violence.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We can also see that the Voodooists and the Others are 2 to 3 times more victims than the Catholics and the Protestants.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9"/>
          <p:cNvPicPr preferRelativeResize="0"/>
          <p:nvPr/>
        </p:nvPicPr>
        <p:blipFill rotWithShape="1">
          <a:blip r:embed="rId3">
            <a:alphaModFix/>
          </a:blip>
          <a:srcRect b="0" l="0" r="0" t="0"/>
          <a:stretch/>
        </p:blipFill>
        <p:spPr>
          <a:xfrm>
            <a:off x="304800" y="1219200"/>
            <a:ext cx="7163971" cy="5181600"/>
          </a:xfrm>
          <a:prstGeom prst="rect">
            <a:avLst/>
          </a:prstGeom>
          <a:noFill/>
          <a:ln>
            <a:noFill/>
          </a:ln>
        </p:spPr>
      </p:pic>
      <p:sp>
        <p:nvSpPr>
          <p:cNvPr id="115" name="Google Shape;115;p9"/>
          <p:cNvSpPr txBox="1"/>
          <p:nvPr/>
        </p:nvSpPr>
        <p:spPr>
          <a:xfrm>
            <a:off x="8153400" y="914400"/>
            <a:ext cx="2819400" cy="47089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Taking into account the first 3 regions, that women who are from:</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West:</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North: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Artibonite:</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are much more victims of domestic violence.</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We can therefore say that women from Artibonite, West and North are twice as much victims as the other regions.</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116" name="Google Shape;116;p9"/>
          <p:cNvSpPr txBox="1"/>
          <p:nvPr/>
        </p:nvSpPr>
        <p:spPr>
          <a:xfrm>
            <a:off x="3048000" y="381000"/>
            <a:ext cx="373380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200">
                <a:solidFill>
                  <a:schemeClr val="dk1"/>
                </a:solidFill>
                <a:latin typeface="Calibri"/>
                <a:ea typeface="Calibri"/>
                <a:cs typeface="Calibri"/>
                <a:sym typeface="Calibri"/>
              </a:rPr>
              <a:t>Region  Distribution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2021-09-24T02:57:39Z</dcterms:created>
  <dc:creator>PC</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2021-09-23T00:00:00Z</vt:filetime>
  </property>
  <property fmtid="{D5CDD505-2E9C-101B-9397-08002B2CF9AE}" pid="3" name="Creator">
    <vt:lpwstr>Microsoft® PowerPoint® for Microsoft 365</vt:lpwstr>
  </property>
  <property fmtid="{D5CDD505-2E9C-101B-9397-08002B2CF9AE}" pid="4" name="LastSaved">
    <vt:filetime>2021-09-24T00:00:00Z</vt:filetime>
  </property>
</Properties>
</file>