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12192000" cy="6858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0" roundtripDataSignature="AMtx7mhFes4vHw8exxXjRxrCqdJ4JKwC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2d44a8fd1_0_26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2d44a8fd1_0_26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d44a8fd1_0_26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d44a8fd1_0_26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4"/>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4"/>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1" sz="325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25"/>
          <p:cNvSpPr txBox="1"/>
          <p:nvPr>
            <p:ph type="ctrTitle"/>
          </p:nvPr>
        </p:nvSpPr>
        <p:spPr>
          <a:xfrm>
            <a:off x="4508626" y="953515"/>
            <a:ext cx="317474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7"/>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8"/>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1292840" y="0"/>
            <a:ext cx="899160" cy="6858000"/>
          </a:xfrm>
          <a:custGeom>
            <a:rect b="b" l="l" r="r" t="t"/>
            <a:pathLst>
              <a:path extrusionOk="0" h="6858000" w="899159">
                <a:moveTo>
                  <a:pt x="0" y="0"/>
                </a:moveTo>
                <a:lnTo>
                  <a:pt x="0" y="6857998"/>
                </a:lnTo>
                <a:lnTo>
                  <a:pt x="899159" y="6857998"/>
                </a:lnTo>
                <a:lnTo>
                  <a:pt x="899159" y="0"/>
                </a:lnTo>
                <a:lnTo>
                  <a:pt x="0" y="0"/>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3"/>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1" sz="325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kettenieF20/Final-Capstone-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1"/>
          <p:cNvSpPr/>
          <p:nvPr/>
        </p:nvSpPr>
        <p:spPr>
          <a:xfrm>
            <a:off x="457200" y="0"/>
            <a:ext cx="11734800" cy="6269990"/>
          </a:xfrm>
          <a:custGeom>
            <a:rect b="b" l="l" r="r" t="t"/>
            <a:pathLst>
              <a:path extrusionOk="0" h="6269990" w="11734800">
                <a:moveTo>
                  <a:pt x="0" y="6269736"/>
                </a:moveTo>
                <a:lnTo>
                  <a:pt x="11734800" y="6269736"/>
                </a:lnTo>
                <a:lnTo>
                  <a:pt x="11734800" y="0"/>
                </a:lnTo>
                <a:lnTo>
                  <a:pt x="0" y="0"/>
                </a:lnTo>
                <a:lnTo>
                  <a:pt x="0" y="6269736"/>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rect b="b" l="l" r="r" t="t"/>
            <a:pathLst>
              <a:path extrusionOk="0" h="6269990" w="457200">
                <a:moveTo>
                  <a:pt x="0" y="6269736"/>
                </a:moveTo>
                <a:lnTo>
                  <a:pt x="457200" y="6269736"/>
                </a:lnTo>
                <a:lnTo>
                  <a:pt x="457200" y="0"/>
                </a:lnTo>
                <a:lnTo>
                  <a:pt x="0" y="0"/>
                </a:lnTo>
                <a:lnTo>
                  <a:pt x="0" y="6269736"/>
                </a:lnTo>
                <a:close/>
              </a:path>
            </a:pathLst>
          </a:custGeom>
          <a:solidFill>
            <a:srgbClr val="6E6E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txBox="1"/>
          <p:nvPr>
            <p:ph type="title"/>
          </p:nvPr>
        </p:nvSpPr>
        <p:spPr>
          <a:xfrm>
            <a:off x="4461509" y="910285"/>
            <a:ext cx="7199700" cy="200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6450">
                <a:latin typeface="Calibri"/>
                <a:ea typeface="Calibri"/>
                <a:cs typeface="Calibri"/>
                <a:sym typeface="Calibri"/>
              </a:rPr>
              <a:t>Domestic Violence   </a:t>
            </a:r>
            <a:endParaRPr b="0" sz="6450">
              <a:latin typeface="Calibri"/>
              <a:ea typeface="Calibri"/>
              <a:cs typeface="Calibri"/>
              <a:sym typeface="Calibri"/>
            </a:endParaRPr>
          </a:p>
          <a:p>
            <a:pPr indent="0" lvl="0" marL="12700" rtl="0" algn="l">
              <a:lnSpc>
                <a:spcPct val="100000"/>
              </a:lnSpc>
              <a:spcBef>
                <a:spcPts val="0"/>
              </a:spcBef>
              <a:spcAft>
                <a:spcPts val="0"/>
              </a:spcAft>
              <a:buNone/>
            </a:pPr>
            <a:r>
              <a:rPr b="0" lang="en-US" sz="645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anchorCtr="0" anchor="t" bIns="0" lIns="0" spcFirstLastPara="1" rIns="0" wrap="square" tIns="20300">
            <a:spAutoFit/>
          </a:bodyPr>
          <a:lstStyle/>
          <a:p>
            <a:pPr indent="982980" lvl="0" marL="12700" marR="5080" rtl="0" algn="just">
              <a:lnSpc>
                <a:spcPct val="153700"/>
              </a:lnSpc>
              <a:spcBef>
                <a:spcPts val="0"/>
              </a:spcBef>
              <a:spcAft>
                <a:spcPts val="0"/>
              </a:spcAft>
              <a:buNone/>
            </a:pPr>
            <a:r>
              <a:rPr b="1" lang="en-US" sz="2200">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rect b="b" l="l" r="r" t="t"/>
              <a:pathLst>
                <a:path extrusionOk="0" h="6257290" w="3903345">
                  <a:moveTo>
                    <a:pt x="0" y="6256782"/>
                  </a:moveTo>
                  <a:lnTo>
                    <a:pt x="3902964" y="6256782"/>
                  </a:lnTo>
                  <a:lnTo>
                    <a:pt x="3902964" y="0"/>
                  </a:lnTo>
                  <a:lnTo>
                    <a:pt x="0" y="0"/>
                  </a:lnTo>
                  <a:lnTo>
                    <a:pt x="0" y="625678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rect b="b" l="l" r="r" t="t"/>
              <a:pathLst>
                <a:path extrusionOk="0" h="6257290" w="3903345">
                  <a:moveTo>
                    <a:pt x="0" y="6256782"/>
                  </a:moveTo>
                  <a:lnTo>
                    <a:pt x="3902964" y="6256782"/>
                  </a:lnTo>
                  <a:lnTo>
                    <a:pt x="3902964" y="0"/>
                  </a:lnTo>
                </a:path>
                <a:path extrusionOk="0" h="6257290" w="3903345">
                  <a:moveTo>
                    <a:pt x="0" y="0"/>
                  </a:moveTo>
                  <a:lnTo>
                    <a:pt x="0" y="6256782"/>
                  </a:lnTo>
                </a:path>
              </a:pathLst>
            </a:custGeom>
            <a:noFill/>
            <a:ln cap="flat" cmpd="sng" w="13925">
              <a:solidFill>
                <a:srgbClr val="51515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rect b="b" l="l" r="r" t="t"/>
              <a:pathLst>
                <a:path extrusionOk="0" h="13970" w="8261350">
                  <a:moveTo>
                    <a:pt x="0" y="13843"/>
                  </a:moveTo>
                  <a:lnTo>
                    <a:pt x="8260842" y="0"/>
                  </a:lnTo>
                </a:path>
              </a:pathLst>
            </a:custGeom>
            <a:noFill/>
            <a:ln cap="flat" cmpd="sng" w="380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rect b="b" l="l" r="r" t="t"/>
              <a:pathLst>
                <a:path extrusionOk="0" h="588645" w="12192000">
                  <a:moveTo>
                    <a:pt x="12191999" y="0"/>
                  </a:moveTo>
                  <a:lnTo>
                    <a:pt x="0" y="0"/>
                  </a:lnTo>
                  <a:lnTo>
                    <a:pt x="0" y="588261"/>
                  </a:lnTo>
                  <a:lnTo>
                    <a:pt x="12191999" y="588261"/>
                  </a:lnTo>
                  <a:lnTo>
                    <a:pt x="12191999" y="0"/>
                  </a:lnTo>
                  <a:close/>
                </a:path>
              </a:pathLst>
            </a:custGeom>
            <a:solidFill>
              <a:srgbClr val="4054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b="0" l="0" r="0" t="0"/>
            <a:stretch/>
          </p:blipFill>
          <p:spPr>
            <a:xfrm>
              <a:off x="144779" y="13715"/>
              <a:ext cx="3902964" cy="6242304"/>
            </a:xfrm>
            <a:prstGeom prst="rect">
              <a:avLst/>
            </a:prstGeom>
            <a:noFill/>
            <a:ln>
              <a:noFill/>
            </a:ln>
          </p:spPr>
        </p:pic>
      </p:grpSp>
      <p:sp>
        <p:nvSpPr>
          <p:cNvPr id="54" name="Google Shape;54;p1"/>
          <p:cNvSpPr txBox="1"/>
          <p:nvPr/>
        </p:nvSpPr>
        <p:spPr>
          <a:xfrm>
            <a:off x="4097273" y="4418838"/>
            <a:ext cx="1824989" cy="576580"/>
          </a:xfrm>
          <a:prstGeom prst="rect">
            <a:avLst/>
          </a:prstGeom>
          <a:noFill/>
          <a:ln>
            <a:noFill/>
          </a:ln>
        </p:spPr>
        <p:txBody>
          <a:bodyPr anchorCtr="0" anchor="t" bIns="0" lIns="0" spcFirstLastPara="1" rIns="0" wrap="square" tIns="13325">
            <a:spAutoFit/>
          </a:bodyPr>
          <a:lstStyle/>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It’s important to sexually</a:t>
            </a:r>
            <a:endParaRPr sz="1950">
              <a:solidFill>
                <a:schemeClr val="dk1"/>
              </a:solidFill>
              <a:latin typeface="Calibri"/>
              <a:ea typeface="Calibri"/>
              <a:cs typeface="Calibri"/>
              <a:sym typeface="Calibri"/>
            </a:endParaRPr>
          </a:p>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educating our children</a:t>
            </a:r>
            <a:endParaRPr sz="195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b="0" l="0" r="0" t="0"/>
          <a:stretch/>
        </p:blipFill>
        <p:spPr>
          <a:xfrm>
            <a:off x="304800" y="1219200"/>
            <a:ext cx="7163971" cy="5181600"/>
          </a:xfrm>
          <a:prstGeom prst="rect">
            <a:avLst/>
          </a:prstGeom>
          <a:noFill/>
          <a:ln>
            <a:noFill/>
          </a:ln>
        </p:spPr>
      </p:pic>
      <p:sp>
        <p:nvSpPr>
          <p:cNvPr id="121" name="Google Shape;121;p9"/>
          <p:cNvSpPr txBox="1"/>
          <p:nvPr/>
        </p:nvSpPr>
        <p:spPr>
          <a:xfrm>
            <a:off x="8153400" y="914400"/>
            <a:ext cx="28194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Taking into account the first 3 regions, that women who are from: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West: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North: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Artibonite: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are much more victims of domestic violence.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can therefore say that women from Artibonite, West and North are twice as much victims as the other regions.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22" name="Google Shape;122;p9"/>
          <p:cNvSpPr txBox="1"/>
          <p:nvPr/>
        </p:nvSpPr>
        <p:spPr>
          <a:xfrm>
            <a:off x="3048000" y="381000"/>
            <a:ext cx="3733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Region  Distribution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Chart, bar chart&#10;&#10;Description automatically generated" id="127" name="Google Shape;127;p10"/>
          <p:cNvPicPr preferRelativeResize="0"/>
          <p:nvPr/>
        </p:nvPicPr>
        <p:blipFill rotWithShape="1">
          <a:blip r:embed="rId3">
            <a:alphaModFix/>
          </a:blip>
          <a:srcRect b="0" l="0" r="0" t="0"/>
          <a:stretch/>
        </p:blipFill>
        <p:spPr>
          <a:xfrm>
            <a:off x="914401" y="1371601"/>
            <a:ext cx="6934200" cy="4114800"/>
          </a:xfrm>
          <a:prstGeom prst="rect">
            <a:avLst/>
          </a:prstGeom>
          <a:noFill/>
          <a:ln>
            <a:noFill/>
          </a:ln>
        </p:spPr>
      </p:pic>
      <p:sp>
        <p:nvSpPr>
          <p:cNvPr id="128" name="Google Shape;128;p10"/>
          <p:cNvSpPr txBox="1"/>
          <p:nvPr/>
        </p:nvSpPr>
        <p:spPr>
          <a:xfrm>
            <a:off x="3886200" y="381000"/>
            <a:ext cx="44958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Occupation (grouped) Distribution</a:t>
            </a:r>
            <a:endParaRPr/>
          </a:p>
        </p:txBody>
      </p:sp>
      <p:sp>
        <p:nvSpPr>
          <p:cNvPr id="129" name="Google Shape;129;p10"/>
          <p:cNvSpPr txBox="1"/>
          <p:nvPr/>
        </p:nvSpPr>
        <p:spPr>
          <a:xfrm>
            <a:off x="8382000" y="1676400"/>
            <a:ext cx="2590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terms of occupation, women who are Household and domestic, Not working, Sales, and Agriculture-self employed are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this is the highest proportion compared to the other occupation groups.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1"/>
          <p:cNvPicPr preferRelativeResize="0"/>
          <p:nvPr/>
        </p:nvPicPr>
        <p:blipFill rotWithShape="1">
          <a:blip r:embed="rId3">
            <a:alphaModFix/>
          </a:blip>
          <a:srcRect b="0" l="0" r="0" t="0"/>
          <a:stretch/>
        </p:blipFill>
        <p:spPr>
          <a:xfrm>
            <a:off x="457200" y="1143001"/>
            <a:ext cx="5105401" cy="4057428"/>
          </a:xfrm>
          <a:prstGeom prst="rect">
            <a:avLst/>
          </a:prstGeom>
          <a:noFill/>
          <a:ln>
            <a:noFill/>
          </a:ln>
        </p:spPr>
      </p:pic>
      <p:pic>
        <p:nvPicPr>
          <p:cNvPr descr="Chart, bar chart&#10;&#10;Description automatically generated" id="135" name="Google Shape;135;p11"/>
          <p:cNvPicPr preferRelativeResize="0"/>
          <p:nvPr/>
        </p:nvPicPr>
        <p:blipFill rotWithShape="1">
          <a:blip r:embed="rId4">
            <a:alphaModFix/>
          </a:blip>
          <a:srcRect b="0" l="0" r="0" t="0"/>
          <a:stretch/>
        </p:blipFill>
        <p:spPr>
          <a:xfrm>
            <a:off x="5867401" y="1295401"/>
            <a:ext cx="5105401" cy="3905028"/>
          </a:xfrm>
          <a:prstGeom prst="rect">
            <a:avLst/>
          </a:prstGeom>
          <a:noFill/>
          <a:ln>
            <a:noFill/>
          </a:ln>
        </p:spPr>
      </p:pic>
      <p:sp>
        <p:nvSpPr>
          <p:cNvPr id="136" name="Google Shape;136;p11"/>
          <p:cNvSpPr txBox="1"/>
          <p:nvPr/>
        </p:nvSpPr>
        <p:spPr>
          <a:xfrm>
            <a:off x="3124200" y="381000"/>
            <a:ext cx="533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Educationnal level  - Age in 5-year groups distribution</a:t>
            </a:r>
            <a:endParaRPr/>
          </a:p>
        </p:txBody>
      </p:sp>
      <p:sp>
        <p:nvSpPr>
          <p:cNvPr id="137" name="Google Shape;137;p11"/>
          <p:cNvSpPr txBox="1"/>
          <p:nvPr/>
        </p:nvSpPr>
        <p:spPr>
          <a:xfrm>
            <a:off x="6324600" y="5486400"/>
            <a:ext cx="441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in the age group: 15-19 and 20-24 are the most beaten.</a:t>
            </a:r>
            <a:endParaRPr/>
          </a:p>
        </p:txBody>
      </p:sp>
      <p:sp>
        <p:nvSpPr>
          <p:cNvPr id="138" name="Google Shape;138;p11"/>
          <p:cNvSpPr txBox="1"/>
          <p:nvPr/>
        </p:nvSpPr>
        <p:spPr>
          <a:xfrm>
            <a:off x="685800" y="5486400"/>
            <a:ext cx="48768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Analyzing this graph, we can see that women of primary, secondary and no education level are 3 times more beaten compared to those of higher education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2d44a8fd1_0_264"/>
          <p:cNvSpPr/>
          <p:nvPr/>
        </p:nvSpPr>
        <p:spPr>
          <a:xfrm>
            <a:off x="2563100" y="2092025"/>
            <a:ext cx="5541900" cy="13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Machine Learning loading</a:t>
            </a:r>
            <a:endParaRPr b="1"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nvSpPr>
        <p:spPr>
          <a:xfrm>
            <a:off x="2362200" y="762000"/>
            <a:ext cx="5410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Keys Variables</a:t>
            </a:r>
            <a:endParaRPr/>
          </a:p>
        </p:txBody>
      </p:sp>
      <p:sp>
        <p:nvSpPr>
          <p:cNvPr id="149" name="Google Shape;149;p12"/>
          <p:cNvSpPr txBox="1"/>
          <p:nvPr/>
        </p:nvSpPr>
        <p:spPr>
          <a:xfrm>
            <a:off x="2362200" y="2209800"/>
            <a:ext cx="57912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62626"/>
                </a:solidFill>
                <a:latin typeface="Calibri"/>
                <a:ea typeface="Calibri"/>
                <a:cs typeface="Calibri"/>
                <a:sym typeface="Calibri"/>
              </a:rPr>
              <a:t>Variables uses are percentage of youth woman: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Educational level</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Religion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Ever been married or not </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Occupation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Beating</a:t>
            </a:r>
            <a:endParaRPr/>
          </a:p>
          <a:p>
            <a:pPr indent="0" lvl="0" marL="0" marR="0" rtl="0" algn="l">
              <a:spcBef>
                <a:spcPts val="0"/>
              </a:spcBef>
              <a:spcAft>
                <a:spcPts val="0"/>
              </a:spcAft>
              <a:buNone/>
            </a:pPr>
            <a:r>
              <a:t/>
            </a:r>
            <a:endParaRPr sz="1800">
              <a:solidFill>
                <a:schemeClr val="lt2"/>
              </a:solidFill>
              <a:latin typeface="Calibri"/>
              <a:ea typeface="Calibri"/>
              <a:cs typeface="Calibri"/>
              <a:sym typeface="Calibri"/>
            </a:endParaRPr>
          </a:p>
        </p:txBody>
      </p:sp>
      <p:pic>
        <p:nvPicPr>
          <p:cNvPr id="150" name="Google Shape;150;p12"/>
          <p:cNvPicPr preferRelativeResize="0"/>
          <p:nvPr/>
        </p:nvPicPr>
        <p:blipFill rotWithShape="1">
          <a:blip r:embed="rId3">
            <a:alphaModFix/>
          </a:blip>
          <a:srcRect b="0" l="0" r="0" t="0"/>
          <a:stretch/>
        </p:blipFill>
        <p:spPr>
          <a:xfrm>
            <a:off x="8991600" y="5410200"/>
            <a:ext cx="1905000" cy="11084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ee the source image" id="155" name="Google Shape;155;p13"/>
          <p:cNvPicPr preferRelativeResize="0"/>
          <p:nvPr/>
        </p:nvPicPr>
        <p:blipFill rotWithShape="1">
          <a:blip r:embed="rId3">
            <a:alphaModFix/>
          </a:blip>
          <a:srcRect b="0" l="0" r="0" t="0"/>
          <a:stretch/>
        </p:blipFill>
        <p:spPr>
          <a:xfrm>
            <a:off x="0" y="1"/>
            <a:ext cx="10363200" cy="6858000"/>
          </a:xfrm>
          <a:prstGeom prst="rect">
            <a:avLst/>
          </a:prstGeom>
          <a:noFill/>
          <a:ln>
            <a:noFill/>
          </a:ln>
        </p:spPr>
      </p:pic>
      <p:sp>
        <p:nvSpPr>
          <p:cNvPr id="156" name="Google Shape;156;p13"/>
          <p:cNvSpPr txBox="1"/>
          <p:nvPr/>
        </p:nvSpPr>
        <p:spPr>
          <a:xfrm>
            <a:off x="10515600" y="457200"/>
            <a:ext cx="685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151"/>
                </a:solidFill>
                <a:latin typeface="Arial"/>
                <a:ea typeface="Arial"/>
                <a:cs typeface="Arial"/>
                <a:sym typeface="Arial"/>
              </a:rPr>
              <a:t>D</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m</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s</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t</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V</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l</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n</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t/>
            </a:r>
            <a:endParaRPr b="1" sz="1800">
              <a:solidFill>
                <a:srgbClr val="7030A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3124200" y="685800"/>
            <a:ext cx="54102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My finding</a:t>
            </a:r>
            <a:endParaRPr/>
          </a:p>
          <a:p>
            <a:pPr indent="0" lvl="0" marL="0" marR="0" rtl="0" algn="ctr">
              <a:spcBef>
                <a:spcPts val="0"/>
              </a:spcBef>
              <a:spcAft>
                <a:spcPts val="0"/>
              </a:spcAft>
              <a:buNone/>
            </a:pPr>
            <a:r>
              <a:rPr lang="en-US" sz="4000">
                <a:solidFill>
                  <a:schemeClr val="dk1"/>
                </a:solidFill>
                <a:latin typeface="Calibri"/>
                <a:ea typeface="Calibri"/>
                <a:cs typeface="Calibri"/>
                <a:sym typeface="Calibri"/>
              </a:rPr>
              <a:t>According to the data</a:t>
            </a:r>
            <a:endParaRPr/>
          </a:p>
        </p:txBody>
      </p:sp>
      <p:sp>
        <p:nvSpPr>
          <p:cNvPr id="162" name="Google Shape;162;p14"/>
          <p:cNvSpPr txBox="1"/>
          <p:nvPr/>
        </p:nvSpPr>
        <p:spPr>
          <a:xfrm>
            <a:off x="1524000" y="1919357"/>
            <a:ext cx="82296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refuses to have sex with husband is 30.29; and 3%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neglects children is 26.51; and 5%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goes out without telling husband is 29.31; and 6%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argues with husband is 27.02; and 1%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burn food is 28.16; and 2% of them are victims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15%, 12%, 9% of battered women are successively of the following age groups: 15-19, 20-24, 25-29 years old;</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12.6%, 12.5%, 11.5% of them are from the religion: North, West and Artibonite;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12.8% of them have no primary education;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Of these women, 10% are victims of domestic violence.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nvSpPr>
        <p:spPr>
          <a:xfrm>
            <a:off x="3429000" y="533400"/>
            <a:ext cx="3962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Solution</a:t>
            </a:r>
            <a:endParaRPr/>
          </a:p>
        </p:txBody>
      </p:sp>
      <p:sp>
        <p:nvSpPr>
          <p:cNvPr id="168" name="Google Shape;168;p17"/>
          <p:cNvSpPr txBox="1"/>
          <p:nvPr/>
        </p:nvSpPr>
        <p:spPr>
          <a:xfrm>
            <a:off x="609600" y="1524000"/>
            <a:ext cx="5181600" cy="1554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a:t>
            </a:r>
            <a:r>
              <a:rPr lang="en-US" sz="1900">
                <a:solidFill>
                  <a:schemeClr val="dk1"/>
                </a:solidFill>
                <a:latin typeface="Calibri"/>
                <a:ea typeface="Calibri"/>
                <a:cs typeface="Calibri"/>
                <a:sym typeface="Calibri"/>
              </a:rPr>
              <a:t>ntensify public awareness compaigns, especially those aimed at men.</a:t>
            </a:r>
            <a:endParaRPr sz="1500"/>
          </a:p>
          <a:p>
            <a:pPr indent="-171450" lvl="0" marL="285750" marR="0" rtl="0" algn="l">
              <a:spcBef>
                <a:spcPts val="0"/>
              </a:spcBef>
              <a:spcAft>
                <a:spcPts val="0"/>
              </a:spcAft>
              <a:buClr>
                <a:schemeClr val="dk1"/>
              </a:buClr>
              <a:buSzPts val="1800"/>
              <a:buFont typeface="Noto Sans Symbols"/>
              <a:buNone/>
            </a:pPr>
            <a:r>
              <a:t/>
            </a:r>
            <a:endParaRPr sz="1900">
              <a:solidFill>
                <a:schemeClr val="dk1"/>
              </a:solidFill>
              <a:latin typeface="Calibri"/>
              <a:ea typeface="Calibri"/>
              <a:cs typeface="Calibri"/>
              <a:sym typeface="Calibri"/>
            </a:endParaRPr>
          </a:p>
          <a:p>
            <a:pPr indent="-292100" lvl="0" marL="285750" marR="0" rtl="0" algn="l">
              <a:spcBef>
                <a:spcPts val="0"/>
              </a:spcBef>
              <a:spcAft>
                <a:spcPts val="0"/>
              </a:spcAft>
              <a:buClr>
                <a:schemeClr val="dk1"/>
              </a:buClr>
              <a:buSzPts val="1900"/>
              <a:buFont typeface="Noto Sans Symbols"/>
              <a:buChar char="▪"/>
            </a:pPr>
            <a:r>
              <a:rPr lang="en-US" sz="1900">
                <a:solidFill>
                  <a:schemeClr val="dk1"/>
                </a:solidFill>
                <a:latin typeface="Calibri"/>
                <a:ea typeface="Calibri"/>
                <a:cs typeface="Calibri"/>
                <a:sym typeface="Calibri"/>
              </a:rPr>
              <a:t>Enjure that justice systems continue to prosecute perpetrators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p:nvPr/>
        </p:nvSpPr>
        <p:spPr>
          <a:xfrm>
            <a:off x="3598450" y="936575"/>
            <a:ext cx="4650050" cy="7065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CONCLUSION</a:t>
            </a:r>
            <a:endParaRPr b="1" sz="3000"/>
          </a:p>
        </p:txBody>
      </p:sp>
      <p:sp>
        <p:nvSpPr>
          <p:cNvPr id="174" name="Google Shape;174;p18"/>
          <p:cNvSpPr/>
          <p:nvPr/>
        </p:nvSpPr>
        <p:spPr>
          <a:xfrm>
            <a:off x="3171225" y="2563275"/>
            <a:ext cx="6063000" cy="27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Let's say "NO" to Domestic Violence.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3429000" y="685800"/>
            <a:ext cx="5334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References &amp; Appendices</a:t>
            </a:r>
            <a:endParaRPr/>
          </a:p>
        </p:txBody>
      </p:sp>
      <p:sp>
        <p:nvSpPr>
          <p:cNvPr id="180" name="Google Shape;180;p21"/>
          <p:cNvSpPr txBox="1"/>
          <p:nvPr/>
        </p:nvSpPr>
        <p:spPr>
          <a:xfrm>
            <a:off x="990600" y="3276600"/>
            <a:ext cx="9220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anchorCtr="0" anchor="t" bIns="0" lIns="0" spcFirstLastPara="1" rIns="0" wrap="square" tIns="59675">
            <a:spAutoFit/>
          </a:bodyPr>
          <a:lstStyle/>
          <a:p>
            <a:pPr indent="0" lvl="0" marL="12700" marR="5715" rtl="0" algn="just">
              <a:lnSpc>
                <a:spcPct val="101950"/>
              </a:lnSpc>
              <a:spcBef>
                <a:spcPts val="0"/>
              </a:spcBef>
              <a:spcAft>
                <a:spcPts val="0"/>
              </a:spcAft>
              <a:buNone/>
            </a:pPr>
            <a:r>
              <a:rPr lang="en-US" sz="200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a:solidFill>
                <a:schemeClr val="dk1"/>
              </a:solidFill>
              <a:latin typeface="Times New Roman"/>
              <a:ea typeface="Times New Roman"/>
              <a:cs typeface="Times New Roman"/>
              <a:sym typeface="Times New Roman"/>
            </a:endParaRPr>
          </a:p>
          <a:p>
            <a:pPr indent="0" lvl="0" marL="12700" marR="5715" rtl="0" algn="just">
              <a:lnSpc>
                <a:spcPct val="85000"/>
              </a:lnSpc>
              <a:spcBef>
                <a:spcPts val="1590"/>
              </a:spcBef>
              <a:spcAft>
                <a:spcPts val="0"/>
              </a:spcAft>
              <a:buNone/>
            </a:pPr>
            <a:r>
              <a:rPr lang="en-US" sz="200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a:solidFill>
                <a:schemeClr val="dk1"/>
              </a:solidFill>
              <a:latin typeface="Times New Roman"/>
              <a:ea typeface="Times New Roman"/>
              <a:cs typeface="Times New Roman"/>
              <a:sym typeface="Times New Roman"/>
            </a:endParaRPr>
          </a:p>
        </p:txBody>
      </p:sp>
      <p:sp>
        <p:nvSpPr>
          <p:cNvPr id="60" name="Google Shape;60;p2"/>
          <p:cNvSpPr txBox="1"/>
          <p:nvPr>
            <p:ph type="title"/>
          </p:nvPr>
        </p:nvSpPr>
        <p:spPr>
          <a:xfrm>
            <a:off x="4917694" y="679195"/>
            <a:ext cx="195326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Context</a:t>
            </a:r>
            <a:endParaRPr sz="4400">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8651747" y="5792907"/>
            <a:ext cx="2377440" cy="8825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609600" y="914400"/>
            <a:ext cx="9448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86" name="Google Shape;186;p22"/>
          <p:cNvSpPr txBox="1"/>
          <p:nvPr/>
        </p:nvSpPr>
        <p:spPr>
          <a:xfrm>
            <a:off x="3124200" y="2133600"/>
            <a:ext cx="54864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Manager to be</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7" name="Google Shape;187;p22"/>
          <p:cNvPicPr preferRelativeResize="0"/>
          <p:nvPr/>
        </p:nvPicPr>
        <p:blipFill rotWithShape="1">
          <a:blip r:embed="rId3">
            <a:alphaModFix/>
          </a:blip>
          <a:srcRect b="0" l="0" r="0" t="0"/>
          <a:stretch/>
        </p:blipFill>
        <p:spPr>
          <a:xfrm>
            <a:off x="3140765" y="4282440"/>
            <a:ext cx="483108" cy="365760"/>
          </a:xfrm>
          <a:prstGeom prst="rect">
            <a:avLst/>
          </a:prstGeom>
          <a:noFill/>
          <a:ln>
            <a:noFill/>
          </a:ln>
        </p:spPr>
      </p:pic>
      <p:sp>
        <p:nvSpPr>
          <p:cNvPr id="188" name="Google Shape;188;p22"/>
          <p:cNvSpPr txBox="1"/>
          <p:nvPr/>
        </p:nvSpPr>
        <p:spPr>
          <a:xfrm>
            <a:off x="4038600" y="4282440"/>
            <a:ext cx="56388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9" name="Google Shape;189;p22"/>
          <p:cNvPicPr preferRelativeResize="0"/>
          <p:nvPr/>
        </p:nvPicPr>
        <p:blipFill rotWithShape="1">
          <a:blip r:embed="rId4">
            <a:alphaModFix/>
          </a:blip>
          <a:srcRect b="0" l="0" r="0" t="0"/>
          <a:stretch/>
        </p:blipFill>
        <p:spPr>
          <a:xfrm>
            <a:off x="3057326" y="4887087"/>
            <a:ext cx="649986" cy="649986"/>
          </a:xfrm>
          <a:prstGeom prst="rect">
            <a:avLst/>
          </a:prstGeom>
          <a:noFill/>
          <a:ln>
            <a:noFill/>
          </a:ln>
        </p:spPr>
      </p:pic>
      <p:sp>
        <p:nvSpPr>
          <p:cNvPr id="190" name="Google Shape;190;p22"/>
          <p:cNvSpPr txBox="1"/>
          <p:nvPr/>
        </p:nvSpPr>
        <p:spPr>
          <a:xfrm>
            <a:off x="4038600" y="5105400"/>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91" name="Google Shape;191;p22"/>
          <p:cNvSpPr txBox="1"/>
          <p:nvPr/>
        </p:nvSpPr>
        <p:spPr>
          <a:xfrm>
            <a:off x="4495800" y="6019800"/>
            <a:ext cx="48768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ctrTitle"/>
          </p:nvPr>
        </p:nvSpPr>
        <p:spPr>
          <a:xfrm>
            <a:off x="4508626" y="953515"/>
            <a:ext cx="3174746" cy="696594"/>
          </a:xfrm>
          <a:prstGeom prst="rect">
            <a:avLst/>
          </a:prstGeom>
          <a:noFill/>
          <a:ln>
            <a:noFill/>
          </a:ln>
        </p:spPr>
        <p:txBody>
          <a:bodyPr anchorCtr="0" anchor="t" bIns="0" lIns="0" spcFirstLastPara="1" rIns="0" wrap="square" tIns="13325">
            <a:spAutoFit/>
          </a:bodyPr>
          <a:lstStyle/>
          <a:p>
            <a:pPr indent="0" lvl="0" marL="34925" rtl="0" algn="l">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anchorCtr="0" anchor="t" bIns="0" lIns="0" spcFirstLastPara="1" rIns="0" wrap="square" tIns="26025">
            <a:spAutoFit/>
          </a:bodyPr>
          <a:lstStyle/>
          <a:p>
            <a:pPr indent="0" lvl="0" marL="12700" marR="5080" rtl="0" algn="l">
              <a:lnSpc>
                <a:spcPct val="95100"/>
              </a:lnSpc>
              <a:spcBef>
                <a:spcPts val="0"/>
              </a:spcBef>
              <a:spcAft>
                <a:spcPts val="0"/>
              </a:spcAft>
              <a:buNone/>
            </a:pPr>
            <a:r>
              <a:rPr lang="en-US" sz="180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b="0" l="0" r="0" t="0"/>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b="0" l="0" r="0" t="0"/>
          <a:stretch/>
        </p:blipFill>
        <p:spPr>
          <a:xfrm>
            <a:off x="8244840" y="5386550"/>
            <a:ext cx="2709672" cy="1299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nvSpPr>
        <p:spPr>
          <a:xfrm>
            <a:off x="261010" y="1339977"/>
            <a:ext cx="5868670" cy="2743700"/>
          </a:xfrm>
          <a:prstGeom prst="rect">
            <a:avLst/>
          </a:prstGeom>
          <a:noFill/>
          <a:ln>
            <a:noFill/>
          </a:ln>
        </p:spPr>
        <p:txBody>
          <a:bodyPr anchorCtr="0" anchor="t" bIns="0" lIns="0" spcFirstLastPara="1" rIns="0" wrap="square" tIns="12050">
            <a:spAutoFit/>
          </a:bodyPr>
          <a:lstStyle/>
          <a:p>
            <a:pPr indent="-182880" lvl="0" marL="195580" marR="0" rtl="0" algn="l">
              <a:lnSpc>
                <a:spcPct val="117045"/>
              </a:lnSpc>
              <a:spcBef>
                <a:spcPts val="0"/>
              </a:spcBef>
              <a:spcAft>
                <a:spcPts val="0"/>
              </a:spcAft>
              <a:buClr>
                <a:srgbClr val="6E6E74"/>
              </a:buClr>
              <a:buSzPts val="1800"/>
              <a:buFont typeface="Arial"/>
              <a:buChar char="•"/>
            </a:pPr>
            <a:r>
              <a:rPr b="1" lang="en-US" sz="2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Deterioration of the quality of life</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-Attempted murder</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-Interruption of daily activities</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 Perpetuation of women's low status and poverty</a:t>
            </a:r>
            <a:endParaRPr/>
          </a:p>
          <a:p>
            <a:pPr indent="-68580" lvl="0" marL="195580" marR="0" rtl="0" algn="l">
              <a:lnSpc>
                <a:spcPct val="117045"/>
              </a:lnSpc>
              <a:spcBef>
                <a:spcPts val="95"/>
              </a:spcBef>
              <a:spcAft>
                <a:spcPts val="0"/>
              </a:spcAft>
              <a:buClr>
                <a:srgbClr val="6E6E74"/>
              </a:buClr>
              <a:buSzPts val="1800"/>
              <a:buFont typeface="Arial"/>
              <a:buNone/>
            </a:pPr>
            <a:r>
              <a:t/>
            </a:r>
            <a:endParaRPr b="1" sz="2200">
              <a:solidFill>
                <a:schemeClr val="dk1"/>
              </a:solidFill>
              <a:latin typeface="Times New Roman"/>
              <a:ea typeface="Times New Roman"/>
              <a:cs typeface="Times New Roman"/>
              <a:sym typeface="Times New Roman"/>
            </a:endParaRPr>
          </a:p>
          <a:p>
            <a:pPr indent="0" lvl="0" marL="12700" marR="0" rtl="0" algn="l">
              <a:lnSpc>
                <a:spcPct val="107291"/>
              </a:lnSpc>
              <a:spcBef>
                <a:spcPts val="95"/>
              </a:spcBef>
              <a:spcAft>
                <a:spcPts val="0"/>
              </a:spcAft>
              <a:buNone/>
            </a:pPr>
            <a:r>
              <a:rPr b="1" lang="en-US" sz="200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b="1" lang="en-US" sz="2400">
                <a:solidFill>
                  <a:srgbClr val="252525"/>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75" name="Google Shape;75;p4"/>
          <p:cNvSpPr txBox="1"/>
          <p:nvPr>
            <p:ph type="title"/>
          </p:nvPr>
        </p:nvSpPr>
        <p:spPr>
          <a:xfrm>
            <a:off x="3188970" y="594740"/>
            <a:ext cx="210820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b="0" l="0" r="0" t="0"/>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b="0" l="0" r="0" t="0"/>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b="0" l="0" r="0" t="0"/>
          <a:stretch/>
        </p:blipFill>
        <p:spPr>
          <a:xfrm>
            <a:off x="6990588" y="3843528"/>
            <a:ext cx="4069079" cy="2851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2753105" y="2285237"/>
            <a:ext cx="6656100" cy="1629300"/>
          </a:xfrm>
          <a:prstGeom prst="rect">
            <a:avLst/>
          </a:prstGeom>
          <a:noFill/>
          <a:ln>
            <a:noFill/>
          </a:ln>
        </p:spPr>
        <p:txBody>
          <a:bodyPr anchorCtr="0" anchor="t" bIns="0" lIns="0" spcFirstLastPara="1" rIns="0" wrap="square" tIns="198750">
            <a:spAutoFit/>
          </a:bodyPr>
          <a:lstStyle/>
          <a:p>
            <a:pPr indent="-342900" lvl="0" marL="355600" marR="0" rtl="0" algn="l">
              <a:lnSpc>
                <a:spcPct val="100000"/>
              </a:lnSpc>
              <a:spcBef>
                <a:spcPts val="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All young women and girls</a:t>
            </a:r>
            <a:endParaRPr sz="2000">
              <a:solidFill>
                <a:schemeClr val="dk1"/>
              </a:solidFill>
              <a:latin typeface="Times New Roman"/>
              <a:ea typeface="Times New Roman"/>
              <a:cs typeface="Times New Roman"/>
              <a:sym typeface="Times New Roman"/>
            </a:endParaRPr>
          </a:p>
          <a:p>
            <a:pPr indent="-342900" lvl="0" marL="355600" marR="209550" rtl="0" algn="l">
              <a:lnSpc>
                <a:spcPct val="137000"/>
              </a:lnSpc>
              <a:spcBef>
                <a:spcPts val="167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Associations working against violence against woman</a:t>
            </a:r>
            <a:endParaRPr/>
          </a:p>
          <a:p>
            <a:pPr indent="-342900" lvl="0" marL="355600" marR="0" rtl="0" algn="l">
              <a:lnSpc>
                <a:spcPct val="100000"/>
              </a:lnSpc>
              <a:spcBef>
                <a:spcPts val="138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The different institutional and associative partners</a:t>
            </a:r>
            <a:endParaRPr sz="2000">
              <a:solidFill>
                <a:schemeClr val="dk1"/>
              </a:solidFill>
              <a:latin typeface="Times New Roman"/>
              <a:ea typeface="Times New Roman"/>
              <a:cs typeface="Times New Roman"/>
              <a:sym typeface="Times New Roman"/>
            </a:endParaRPr>
          </a:p>
        </p:txBody>
      </p:sp>
      <p:sp>
        <p:nvSpPr>
          <p:cNvPr id="84" name="Google Shape;84;p5"/>
          <p:cNvSpPr txBox="1"/>
          <p:nvPr>
            <p:ph type="title"/>
          </p:nvPr>
        </p:nvSpPr>
        <p:spPr>
          <a:xfrm>
            <a:off x="4525136" y="862076"/>
            <a:ext cx="235775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b="0" l="0" r="0" t="0"/>
          <a:stretch/>
        </p:blipFill>
        <p:spPr>
          <a:xfrm>
            <a:off x="9031223" y="5708885"/>
            <a:ext cx="2167128" cy="990122"/>
          </a:xfrm>
          <a:prstGeom prst="rect">
            <a:avLst/>
          </a:prstGeom>
          <a:noFill/>
          <a:ln>
            <a:noFill/>
          </a:ln>
        </p:spPr>
      </p:pic>
      <p:pic>
        <p:nvPicPr>
          <p:cNvPr descr="See the source image" id="86" name="Google Shape;86;p5"/>
          <p:cNvPicPr preferRelativeResize="0"/>
          <p:nvPr/>
        </p:nvPicPr>
        <p:blipFill rotWithShape="1">
          <a:blip r:embed="rId4">
            <a:alphaModFix/>
          </a:blip>
          <a:srcRect b="0" l="0" r="0" t="0"/>
          <a:stretch/>
        </p:blipFill>
        <p:spPr>
          <a:xfrm>
            <a:off x="457201" y="5038724"/>
            <a:ext cx="3370660" cy="2157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anchorCtr="0" anchor="t" bIns="0" lIns="0" spcFirstLastPara="1" rIns="0" wrap="square" tIns="12700">
            <a:spAutoFit/>
          </a:bodyPr>
          <a:lstStyle/>
          <a:p>
            <a:pPr indent="0" lvl="0" marL="12700" marR="3429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b="0" l="0" r="0" t="0"/>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19082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Collecting data from EMMUS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Cleaning data and EDA using Python and Pandas and Numpy</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Building a Machine Learning Classification Model with Python</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Making  Recommendations to the different sectors fighting against domestic violence.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descr="Icon&#10;&#10;Description automatically generated with medium confidence" id="102" name="Google Shape;102;p7"/>
          <p:cNvPicPr preferRelativeResize="0"/>
          <p:nvPr/>
        </p:nvPicPr>
        <p:blipFill rotWithShape="1">
          <a:blip r:embed="rId3">
            <a:alphaModFix/>
          </a:blip>
          <a:srcRect b="0" l="0" r="0" t="0"/>
          <a:stretch/>
        </p:blipFill>
        <p:spPr>
          <a:xfrm>
            <a:off x="8762999" y="5410200"/>
            <a:ext cx="2438401" cy="11990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f2d44a8fd1_0_268"/>
          <p:cNvSpPr/>
          <p:nvPr/>
        </p:nvSpPr>
        <p:spPr>
          <a:xfrm>
            <a:off x="1454725" y="595750"/>
            <a:ext cx="7162800" cy="13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400"/>
              <a:t>Question of research</a:t>
            </a:r>
            <a:endParaRPr sz="3400"/>
          </a:p>
        </p:txBody>
      </p:sp>
      <p:sp>
        <p:nvSpPr>
          <p:cNvPr id="108" name="Google Shape;108;gf2d44a8fd1_0_268"/>
          <p:cNvSpPr/>
          <p:nvPr/>
        </p:nvSpPr>
        <p:spPr>
          <a:xfrm>
            <a:off x="1981200" y="2632375"/>
            <a:ext cx="7093500" cy="20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US" sz="2000"/>
              <a:t>Why does a husband beat his wife</a:t>
            </a:r>
            <a:r>
              <a:rPr lang="en-US" sz="2000"/>
              <a:t>?</a:t>
            </a:r>
            <a:endParaRPr sz="2000"/>
          </a:p>
          <a:p>
            <a:pPr indent="-355600" lvl="0" marL="457200" rtl="0" algn="l">
              <a:spcBef>
                <a:spcPts val="0"/>
              </a:spcBef>
              <a:spcAft>
                <a:spcPts val="0"/>
              </a:spcAft>
              <a:buSzPts val="2000"/>
              <a:buChar char="●"/>
            </a:pPr>
            <a:r>
              <a:rPr lang="en-US" sz="2000"/>
              <a:t>How to accompany women victims of violence?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nvSpPr>
        <p:spPr>
          <a:xfrm>
            <a:off x="2590800" y="304800"/>
            <a:ext cx="60198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Woman Beating </a:t>
            </a:r>
            <a:endParaRPr/>
          </a:p>
        </p:txBody>
      </p:sp>
      <p:pic>
        <p:nvPicPr>
          <p:cNvPr id="114" name="Google Shape;114;p8"/>
          <p:cNvPicPr preferRelativeResize="0"/>
          <p:nvPr/>
        </p:nvPicPr>
        <p:blipFill rotWithShape="1">
          <a:blip r:embed="rId3">
            <a:alphaModFix/>
          </a:blip>
          <a:srcRect b="0" l="0" r="0" t="0"/>
          <a:stretch/>
        </p:blipFill>
        <p:spPr>
          <a:xfrm>
            <a:off x="838200" y="1012686"/>
            <a:ext cx="8763000" cy="3940313"/>
          </a:xfrm>
          <a:prstGeom prst="rect">
            <a:avLst/>
          </a:prstGeom>
          <a:noFill/>
          <a:ln>
            <a:noFill/>
          </a:ln>
        </p:spPr>
      </p:pic>
      <p:sp>
        <p:nvSpPr>
          <p:cNvPr id="115" name="Google Shape;115;p8"/>
          <p:cNvSpPr txBox="1"/>
          <p:nvPr/>
        </p:nvSpPr>
        <p:spPr>
          <a:xfrm>
            <a:off x="1219200" y="5257801"/>
            <a:ext cx="77724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Voodooists, No religion, Other, Catholic and Protestant/Methodist/Adventist/Jehovah Witness are much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the Voodooists and the Others are 2 to 3 times more victims than the Catholics and the Protestants.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2021-09-24T02:57:39Z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