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5143500" cx="9144000"/>
  <p:notesSz cx="9144000" cy="5143500"/>
  <p:embeddedFontLst>
    <p:embeddedFont>
      <p:font typeface="Tahoma"/>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22" roundtripDataSignature="AMtx7mixQdKoB/hj/dT4urwrQ7yLcwXzd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Kettenie-Flore Thénéu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D61D49-0149-48FA-81BB-AA6317BF1E00}">
  <a:tblStyle styleId="{51D61D49-0149-48FA-81BB-AA6317BF1E0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Tahoma-regular.fntdata"/><Relationship Id="rId11" Type="http://schemas.openxmlformats.org/officeDocument/2006/relationships/slide" Target="slides/slide4.xml"/><Relationship Id="rId22" Type="http://customschemas.google.com/relationships/presentationmetadata" Target="metadata"/><Relationship Id="rId10" Type="http://schemas.openxmlformats.org/officeDocument/2006/relationships/slide" Target="slides/slide3.xml"/><Relationship Id="rId21" Type="http://schemas.openxmlformats.org/officeDocument/2006/relationships/font" Target="fonts/Tahoma-bold.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commentAuthors" Target="commentAuthors.xml"/><Relationship Id="rId19" Type="http://schemas.openxmlformats.org/officeDocument/2006/relationships/slide" Target="slides/slide12.xml"/><Relationship Id="rId6" Type="http://schemas.openxmlformats.org/officeDocument/2006/relationships/slideMaster" Target="slideMasters/slideMaster1.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6-27T20:48:16.227">
    <p:pos x="6000" y="0"/>
    <p:text>rappeller a Gothie de ne pas oublier...</p:text>
    <p:extLst>
      <p:ext uri="{C676402C-5697-4E1C-873F-D02D1690AC5C}">
        <p15:threadingInfo timeZoneBias="0"/>
      </p:ext>
      <p:ext uri="http://customooxmlschemas.google.com/">
        <go:slidesCustomData xmlns:go="http://customooxmlschemas.google.com/" commentPostId="AAAANMKKhCw"/>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254e5939c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254e5939c_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254e5939c_0_2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59" name="Google Shape;59;ge254e5939c_0_29: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254e58a59_0_3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84" name="Google Shape;84;ge254e58a59_0_39: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251ccab15_0_2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94" name="Google Shape;94;ge251ccab15_0_2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25c157740_0_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25c157740_0_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5" name="Shape 15"/>
        <p:cNvGrpSpPr/>
        <p:nvPr/>
      </p:nvGrpSpPr>
      <p:grpSpPr>
        <a:xfrm>
          <a:off x="0" y="0"/>
          <a:ext cx="0" cy="0"/>
          <a:chOff x="0" y="0"/>
          <a:chExt cx="0" cy="0"/>
        </a:xfrm>
      </p:grpSpPr>
      <p:sp>
        <p:nvSpPr>
          <p:cNvPr id="16" name="Google Shape;16;p9"/>
          <p:cNvSpPr txBox="1"/>
          <p:nvPr>
            <p:ph type="ctr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1" name="Shape 21"/>
        <p:cNvGrpSpPr/>
        <p:nvPr/>
      </p:nvGrpSpPr>
      <p:grpSpPr>
        <a:xfrm>
          <a:off x="0" y="0"/>
          <a:ext cx="0" cy="0"/>
          <a:chOff x="0" y="0"/>
          <a:chExt cx="0" cy="0"/>
        </a:xfrm>
      </p:grpSpPr>
      <p:sp>
        <p:nvSpPr>
          <p:cNvPr id="22" name="Google Shape;22;p10"/>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60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0"/>
          <p:cNvSpPr txBox="1"/>
          <p:nvPr>
            <p:ph idx="1" type="body"/>
          </p:nvPr>
        </p:nvSpPr>
        <p:spPr>
          <a:xfrm>
            <a:off x="799629" y="1275037"/>
            <a:ext cx="7544740" cy="18923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600">
                <a:solidFill>
                  <a:srgbClr val="595959"/>
                </a:solidFill>
                <a:latin typeface="Tahoma"/>
                <a:ea typeface="Tahoma"/>
                <a:cs typeface="Tahoma"/>
                <a:sym typeface="Tahom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10"/>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7" name="Shape 27"/>
        <p:cNvGrpSpPr/>
        <p:nvPr/>
      </p:nvGrpSpPr>
      <p:grpSpPr>
        <a:xfrm>
          <a:off x="0" y="0"/>
          <a:ext cx="0" cy="0"/>
          <a:chOff x="0" y="0"/>
          <a:chExt cx="0" cy="0"/>
        </a:xfrm>
      </p:grpSpPr>
      <p:sp>
        <p:nvSpPr>
          <p:cNvPr id="28" name="Google Shape;28;p11"/>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60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1"/>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11"/>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1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 name="Shape 34"/>
        <p:cNvGrpSpPr/>
        <p:nvPr/>
      </p:nvGrpSpPr>
      <p:grpSpPr>
        <a:xfrm>
          <a:off x="0" y="0"/>
          <a:ext cx="0" cy="0"/>
          <a:chOff x="0" y="0"/>
          <a:chExt cx="0" cy="0"/>
        </a:xfrm>
      </p:grpSpPr>
      <p:sp>
        <p:nvSpPr>
          <p:cNvPr id="35" name="Google Shape;35;p12"/>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60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 name="Shape 39"/>
        <p:cNvGrpSpPr/>
        <p:nvPr/>
      </p:nvGrpSpPr>
      <p:grpSpPr>
        <a:xfrm>
          <a:off x="0" y="0"/>
          <a:ext cx="0" cy="0"/>
          <a:chOff x="0" y="0"/>
          <a:chExt cx="0" cy="0"/>
        </a:xfrm>
      </p:grpSpPr>
      <p:sp>
        <p:nvSpPr>
          <p:cNvPr id="40" name="Google Shape;40;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8"/>
          <p:cNvPicPr preferRelativeResize="0"/>
          <p:nvPr/>
        </p:nvPicPr>
        <p:blipFill rotWithShape="1">
          <a:blip r:embed="rId1">
            <a:alphaModFix/>
          </a:blip>
          <a:srcRect b="0" l="0" r="0" t="0"/>
          <a:stretch/>
        </p:blipFill>
        <p:spPr>
          <a:xfrm>
            <a:off x="854480" y="4828426"/>
            <a:ext cx="497334" cy="240017"/>
          </a:xfrm>
          <a:prstGeom prst="rect">
            <a:avLst/>
          </a:prstGeom>
          <a:noFill/>
          <a:ln>
            <a:noFill/>
          </a:ln>
        </p:spPr>
      </p:pic>
      <p:sp>
        <p:nvSpPr>
          <p:cNvPr id="7" name="Google Shape;7;p8"/>
          <p:cNvSpPr/>
          <p:nvPr/>
        </p:nvSpPr>
        <p:spPr>
          <a:xfrm>
            <a:off x="0" y="49"/>
            <a:ext cx="500380" cy="5143500"/>
          </a:xfrm>
          <a:custGeom>
            <a:rect b="b" l="l" r="r" t="t"/>
            <a:pathLst>
              <a:path extrusionOk="0" h="5143500" w="500380">
                <a:moveTo>
                  <a:pt x="499799" y="5143499"/>
                </a:moveTo>
                <a:lnTo>
                  <a:pt x="0" y="5143499"/>
                </a:lnTo>
                <a:lnTo>
                  <a:pt x="0" y="0"/>
                </a:lnTo>
                <a:lnTo>
                  <a:pt x="499799" y="0"/>
                </a:lnTo>
                <a:lnTo>
                  <a:pt x="499799" y="5143499"/>
                </a:lnTo>
                <a:close/>
              </a:path>
            </a:pathLst>
          </a:custGeom>
          <a:solidFill>
            <a:srgbClr val="1A99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 name="Google Shape;8;p8"/>
          <p:cNvSpPr/>
          <p:nvPr/>
        </p:nvSpPr>
        <p:spPr>
          <a:xfrm>
            <a:off x="863699" y="817225"/>
            <a:ext cx="295275" cy="44450"/>
          </a:xfrm>
          <a:custGeom>
            <a:rect b="b" l="l" r="r" t="t"/>
            <a:pathLst>
              <a:path extrusionOk="0" h="44450" w="295275">
                <a:moveTo>
                  <a:pt x="295199" y="44099"/>
                </a:moveTo>
                <a:lnTo>
                  <a:pt x="0" y="44099"/>
                </a:lnTo>
                <a:lnTo>
                  <a:pt x="0" y="0"/>
                </a:lnTo>
                <a:lnTo>
                  <a:pt x="295199" y="0"/>
                </a:lnTo>
                <a:lnTo>
                  <a:pt x="295199" y="44099"/>
                </a:lnTo>
                <a:close/>
              </a:path>
            </a:pathLst>
          </a:custGeom>
          <a:solidFill>
            <a:srgbClr val="1A99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 name="Google Shape;9;p8"/>
          <p:cNvSpPr/>
          <p:nvPr/>
        </p:nvSpPr>
        <p:spPr>
          <a:xfrm>
            <a:off x="1158899" y="817225"/>
            <a:ext cx="295275" cy="44450"/>
          </a:xfrm>
          <a:custGeom>
            <a:rect b="b" l="l" r="r" t="t"/>
            <a:pathLst>
              <a:path extrusionOk="0" h="44450" w="295275">
                <a:moveTo>
                  <a:pt x="295199" y="44099"/>
                </a:moveTo>
                <a:lnTo>
                  <a:pt x="0" y="44099"/>
                </a:lnTo>
                <a:lnTo>
                  <a:pt x="0" y="0"/>
                </a:lnTo>
                <a:lnTo>
                  <a:pt x="295199" y="0"/>
                </a:lnTo>
                <a:lnTo>
                  <a:pt x="295199" y="44099"/>
                </a:lnTo>
                <a:close/>
              </a:path>
            </a:pathLst>
          </a:custGeom>
          <a:solidFill>
            <a:srgbClr val="EB55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 name="Google Shape;10;p8"/>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600" u="none" cap="none" strike="noStrike">
                <a:solidFill>
                  <a:srgbClr val="1A1A1A"/>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idx="1" type="body"/>
          </p:nvPr>
        </p:nvSpPr>
        <p:spPr>
          <a:xfrm>
            <a:off x="799629" y="1275037"/>
            <a:ext cx="7544740" cy="18923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600" u="none" cap="none" strike="noStrike">
                <a:solidFill>
                  <a:srgbClr val="595959"/>
                </a:solidFill>
                <a:latin typeface="Tahoma"/>
                <a:ea typeface="Tahoma"/>
                <a:cs typeface="Tahoma"/>
                <a:sym typeface="Tahom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 name="Google Shape;14;p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 name="Shape 46"/>
        <p:cNvGrpSpPr/>
        <p:nvPr/>
      </p:nvGrpSpPr>
      <p:grpSpPr>
        <a:xfrm>
          <a:off x="0" y="0"/>
          <a:ext cx="0" cy="0"/>
          <a:chOff x="0" y="0"/>
          <a:chExt cx="0" cy="0"/>
        </a:xfrm>
      </p:grpSpPr>
      <p:grpSp>
        <p:nvGrpSpPr>
          <p:cNvPr id="47" name="Google Shape;47;p1"/>
          <p:cNvGrpSpPr/>
          <p:nvPr/>
        </p:nvGrpSpPr>
        <p:grpSpPr>
          <a:xfrm>
            <a:off x="1649" y="0"/>
            <a:ext cx="5017135" cy="5143500"/>
            <a:chOff x="1649" y="0"/>
            <a:chExt cx="5017135" cy="5143500"/>
          </a:xfrm>
        </p:grpSpPr>
        <p:sp>
          <p:nvSpPr>
            <p:cNvPr id="48" name="Google Shape;48;p1"/>
            <p:cNvSpPr/>
            <p:nvPr/>
          </p:nvSpPr>
          <p:spPr>
            <a:xfrm>
              <a:off x="1649" y="0"/>
              <a:ext cx="4996180" cy="5143500"/>
            </a:xfrm>
            <a:custGeom>
              <a:rect b="b" l="l" r="r" t="t"/>
              <a:pathLst>
                <a:path extrusionOk="0" h="5143500" w="4996180">
                  <a:moveTo>
                    <a:pt x="0" y="5143499"/>
                  </a:moveTo>
                  <a:lnTo>
                    <a:pt x="4996174" y="5143499"/>
                  </a:lnTo>
                  <a:lnTo>
                    <a:pt x="4996174" y="0"/>
                  </a:lnTo>
                  <a:lnTo>
                    <a:pt x="0" y="0"/>
                  </a:lnTo>
                  <a:lnTo>
                    <a:pt x="0" y="5143499"/>
                  </a:lnTo>
                  <a:close/>
                </a:path>
              </a:pathLst>
            </a:custGeom>
            <a:solidFill>
              <a:srgbClr val="1A99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 name="Google Shape;49;p1"/>
            <p:cNvSpPr/>
            <p:nvPr/>
          </p:nvSpPr>
          <p:spPr>
            <a:xfrm>
              <a:off x="1649" y="0"/>
              <a:ext cx="5017135" cy="5143500"/>
            </a:xfrm>
            <a:custGeom>
              <a:rect b="b" l="l" r="r" t="t"/>
              <a:pathLst>
                <a:path extrusionOk="0" h="5143500" w="5017135">
                  <a:moveTo>
                    <a:pt x="0" y="0"/>
                  </a:moveTo>
                  <a:lnTo>
                    <a:pt x="5016599" y="0"/>
                  </a:lnTo>
                  <a:lnTo>
                    <a:pt x="5016599" y="5143499"/>
                  </a:lnTo>
                  <a:lnTo>
                    <a:pt x="0" y="5143499"/>
                  </a:lnTo>
                  <a:lnTo>
                    <a:pt x="0"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50" name="Google Shape;50;p1"/>
          <p:cNvGrpSpPr/>
          <p:nvPr/>
        </p:nvGrpSpPr>
        <p:grpSpPr>
          <a:xfrm>
            <a:off x="4997825" y="0"/>
            <a:ext cx="4146550" cy="5143500"/>
            <a:chOff x="4997825" y="0"/>
            <a:chExt cx="4146550" cy="5143500"/>
          </a:xfrm>
        </p:grpSpPr>
        <p:pic>
          <p:nvPicPr>
            <p:cNvPr id="51" name="Google Shape;51;p1"/>
            <p:cNvPicPr preferRelativeResize="0"/>
            <p:nvPr/>
          </p:nvPicPr>
          <p:blipFill rotWithShape="1">
            <a:blip r:embed="rId3">
              <a:alphaModFix/>
            </a:blip>
            <a:srcRect b="0" l="0" r="0" t="0"/>
            <a:stretch/>
          </p:blipFill>
          <p:spPr>
            <a:xfrm>
              <a:off x="5436674" y="2866624"/>
              <a:ext cx="3622496" cy="957179"/>
            </a:xfrm>
            <a:prstGeom prst="rect">
              <a:avLst/>
            </a:prstGeom>
            <a:noFill/>
            <a:ln>
              <a:noFill/>
            </a:ln>
          </p:spPr>
        </p:pic>
        <p:sp>
          <p:nvSpPr>
            <p:cNvPr id="52" name="Google Shape;52;p1"/>
            <p:cNvSpPr/>
            <p:nvPr/>
          </p:nvSpPr>
          <p:spPr>
            <a:xfrm>
              <a:off x="4997825" y="0"/>
              <a:ext cx="4146550" cy="5143500"/>
            </a:xfrm>
            <a:custGeom>
              <a:rect b="b" l="l" r="r" t="t"/>
              <a:pathLst>
                <a:path extrusionOk="0" h="5143500" w="4146550">
                  <a:moveTo>
                    <a:pt x="4146299" y="5143499"/>
                  </a:moveTo>
                  <a:lnTo>
                    <a:pt x="0" y="5143499"/>
                  </a:lnTo>
                  <a:lnTo>
                    <a:pt x="0" y="0"/>
                  </a:lnTo>
                  <a:lnTo>
                    <a:pt x="4146299" y="0"/>
                  </a:lnTo>
                  <a:lnTo>
                    <a:pt x="4146299" y="514349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 name="Google Shape;53;p1"/>
            <p:cNvSpPr/>
            <p:nvPr/>
          </p:nvSpPr>
          <p:spPr>
            <a:xfrm>
              <a:off x="4997825" y="0"/>
              <a:ext cx="4146550" cy="5143500"/>
            </a:xfrm>
            <a:custGeom>
              <a:rect b="b" l="l" r="r" t="t"/>
              <a:pathLst>
                <a:path extrusionOk="0" h="5143500" w="4146550">
                  <a:moveTo>
                    <a:pt x="0" y="0"/>
                  </a:moveTo>
                  <a:lnTo>
                    <a:pt x="4146299" y="0"/>
                  </a:lnTo>
                  <a:lnTo>
                    <a:pt x="4146299" y="5143499"/>
                  </a:lnTo>
                  <a:lnTo>
                    <a:pt x="0" y="5143499"/>
                  </a:lnTo>
                  <a:lnTo>
                    <a:pt x="0"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54" name="Google Shape;54;p1"/>
            <p:cNvPicPr preferRelativeResize="0"/>
            <p:nvPr/>
          </p:nvPicPr>
          <p:blipFill rotWithShape="1">
            <a:blip r:embed="rId4">
              <a:alphaModFix/>
            </a:blip>
            <a:srcRect b="0" l="0" r="0" t="0"/>
            <a:stretch/>
          </p:blipFill>
          <p:spPr>
            <a:xfrm>
              <a:off x="5053338" y="1277741"/>
              <a:ext cx="4035272" cy="1866119"/>
            </a:xfrm>
            <a:prstGeom prst="rect">
              <a:avLst/>
            </a:prstGeom>
            <a:noFill/>
            <a:ln>
              <a:noFill/>
            </a:ln>
          </p:spPr>
        </p:pic>
      </p:grpSp>
      <p:sp>
        <p:nvSpPr>
          <p:cNvPr id="55" name="Google Shape;55;p1"/>
          <p:cNvSpPr txBox="1"/>
          <p:nvPr/>
        </p:nvSpPr>
        <p:spPr>
          <a:xfrm>
            <a:off x="802475" y="1377186"/>
            <a:ext cx="3053080" cy="1678939"/>
          </a:xfrm>
          <a:prstGeom prst="rect">
            <a:avLst/>
          </a:prstGeom>
          <a:noFill/>
          <a:ln>
            <a:noFill/>
          </a:ln>
        </p:spPr>
        <p:txBody>
          <a:bodyPr anchorCtr="0" anchor="t" bIns="0" lIns="0" spcFirstLastPara="1" rIns="0" wrap="square" tIns="8875">
            <a:spAutoFit/>
          </a:bodyPr>
          <a:lstStyle/>
          <a:p>
            <a:pPr indent="0" lvl="0" marL="12700" marR="5080" rtl="0" algn="l">
              <a:lnSpc>
                <a:spcPct val="100699"/>
              </a:lnSpc>
              <a:spcBef>
                <a:spcPts val="0"/>
              </a:spcBef>
              <a:spcAft>
                <a:spcPts val="0"/>
              </a:spcAft>
              <a:buNone/>
            </a:pPr>
            <a:r>
              <a:rPr b="1" lang="en-US" sz="3600">
                <a:solidFill>
                  <a:srgbClr val="1A1A1A"/>
                </a:solidFill>
                <a:latin typeface="Trebuchet MS"/>
                <a:ea typeface="Trebuchet MS"/>
                <a:cs typeface="Trebuchet MS"/>
                <a:sym typeface="Trebuchet MS"/>
              </a:rPr>
              <a:t>Group Project  Submission  Template</a:t>
            </a:r>
            <a:endParaRPr sz="3600">
              <a:latin typeface="Trebuchet MS"/>
              <a:ea typeface="Trebuchet MS"/>
              <a:cs typeface="Trebuchet MS"/>
              <a:sym typeface="Trebuchet MS"/>
            </a:endParaRPr>
          </a:p>
        </p:txBody>
      </p:sp>
      <p:sp>
        <p:nvSpPr>
          <p:cNvPr id="56" name="Google Shape;56;p1"/>
          <p:cNvSpPr txBox="1"/>
          <p:nvPr/>
        </p:nvSpPr>
        <p:spPr>
          <a:xfrm>
            <a:off x="802650" y="3542596"/>
            <a:ext cx="3222625" cy="2692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600">
                <a:solidFill>
                  <a:srgbClr val="595959"/>
                </a:solidFill>
                <a:latin typeface="Tahoma"/>
                <a:ea typeface="Tahoma"/>
                <a:cs typeface="Tahoma"/>
                <a:sym typeface="Tahoma"/>
              </a:rPr>
              <a:t>Due Friday, March 28th at 1:00pm</a:t>
            </a:r>
            <a:endParaRPr sz="1600">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nvSpPr>
        <p:spPr>
          <a:xfrm>
            <a:off x="821750" y="303367"/>
            <a:ext cx="4086860" cy="4216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600">
                <a:solidFill>
                  <a:srgbClr val="1A1A1A"/>
                </a:solidFill>
                <a:latin typeface="Trebuchet MS"/>
                <a:ea typeface="Trebuchet MS"/>
                <a:cs typeface="Trebuchet MS"/>
                <a:sym typeface="Trebuchet MS"/>
              </a:rPr>
              <a:t>References &amp; Appendices</a:t>
            </a:r>
            <a:endParaRPr sz="2600">
              <a:latin typeface="Trebuchet MS"/>
              <a:ea typeface="Trebuchet MS"/>
              <a:cs typeface="Trebuchet MS"/>
              <a:sym typeface="Trebuchet MS"/>
            </a:endParaRPr>
          </a:p>
        </p:txBody>
      </p:sp>
      <p:sp>
        <p:nvSpPr>
          <p:cNvPr id="126" name="Google Shape;126;p6"/>
          <p:cNvSpPr txBox="1"/>
          <p:nvPr/>
        </p:nvSpPr>
        <p:spPr>
          <a:xfrm>
            <a:off x="2138100" y="2273225"/>
            <a:ext cx="4867800" cy="259200"/>
          </a:xfrm>
          <a:prstGeom prst="rect">
            <a:avLst/>
          </a:prstGeom>
          <a:noFill/>
          <a:ln>
            <a:noFill/>
          </a:ln>
        </p:spPr>
        <p:txBody>
          <a:bodyPr anchorCtr="0" anchor="t" bIns="0" lIns="0" spcFirstLastPara="1" rIns="0" wrap="square" tIns="12700">
            <a:spAutoFit/>
          </a:bodyPr>
          <a:lstStyle/>
          <a:p>
            <a:pPr indent="0" lvl="0" marL="12700" marR="5080" rtl="0" algn="l">
              <a:lnSpc>
                <a:spcPct val="113300"/>
              </a:lnSpc>
              <a:spcBef>
                <a:spcPts val="0"/>
              </a:spcBef>
              <a:spcAft>
                <a:spcPts val="0"/>
              </a:spcAft>
              <a:buNone/>
            </a:pPr>
            <a:r>
              <a:t/>
            </a:r>
            <a:endParaRPr sz="1600">
              <a:latin typeface="Tahoma"/>
              <a:ea typeface="Tahoma"/>
              <a:cs typeface="Tahoma"/>
              <a:sym typeface="Tahoma"/>
            </a:endParaRPr>
          </a:p>
        </p:txBody>
      </p:sp>
      <p:sp>
        <p:nvSpPr>
          <p:cNvPr id="127" name="Google Shape;127;p6"/>
          <p:cNvSpPr txBox="1"/>
          <p:nvPr/>
        </p:nvSpPr>
        <p:spPr>
          <a:xfrm>
            <a:off x="1491150" y="1589725"/>
            <a:ext cx="4276200" cy="8619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Times New Roman"/>
              <a:buChar char="❏"/>
            </a:pPr>
            <a:r>
              <a:rPr lang="en-US" sz="2200">
                <a:latin typeface="Times New Roman"/>
                <a:ea typeface="Times New Roman"/>
                <a:cs typeface="Times New Roman"/>
                <a:sym typeface="Times New Roman"/>
              </a:rPr>
              <a:t>Ayiti Analytics data set</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US" sz="2200">
                <a:latin typeface="Times New Roman"/>
                <a:ea typeface="Times New Roman"/>
                <a:cs typeface="Times New Roman"/>
                <a:sym typeface="Times New Roman"/>
              </a:rPr>
              <a:t>Google for the image</a:t>
            </a:r>
            <a:endParaRPr sz="22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e254e5939c_0_0"/>
          <p:cNvSpPr txBox="1"/>
          <p:nvPr>
            <p:ph type="title"/>
          </p:nvPr>
        </p:nvSpPr>
        <p:spPr>
          <a:xfrm>
            <a:off x="821750" y="303375"/>
            <a:ext cx="3750300" cy="800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RECOMMENDATION</a:t>
            </a:r>
            <a:endParaRPr/>
          </a:p>
          <a:p>
            <a:pPr indent="0" lvl="0" marL="0" rtl="0" algn="l">
              <a:spcBef>
                <a:spcPts val="0"/>
              </a:spcBef>
              <a:spcAft>
                <a:spcPts val="0"/>
              </a:spcAft>
              <a:buNone/>
            </a:pPr>
            <a:r>
              <a:t/>
            </a:r>
            <a:endParaRPr/>
          </a:p>
        </p:txBody>
      </p:sp>
      <p:sp>
        <p:nvSpPr>
          <p:cNvPr id="133" name="Google Shape;133;ge254e5939c_0_0"/>
          <p:cNvSpPr txBox="1"/>
          <p:nvPr/>
        </p:nvSpPr>
        <p:spPr>
          <a:xfrm>
            <a:off x="1306275" y="1676000"/>
            <a:ext cx="6260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ahoma"/>
                <a:ea typeface="Tahoma"/>
                <a:cs typeface="Tahoma"/>
                <a:sym typeface="Tahoma"/>
              </a:rPr>
              <a:t>Based on the data from Ayiti Analytics the best way to learn is by direct practice of what we do and experimentation we recommend that the courses be much more practice oriented or using a simulator.</a:t>
            </a:r>
            <a:endParaRPr>
              <a:latin typeface="Tahoma"/>
              <a:ea typeface="Tahoma"/>
              <a:cs typeface="Tahoma"/>
              <a:sym typeface="Tahoma"/>
            </a:endParaRPr>
          </a:p>
          <a:p>
            <a:pPr indent="0" lvl="0" marL="0" rtl="0" algn="l">
              <a:spcBef>
                <a:spcPts val="0"/>
              </a:spcBef>
              <a:spcAft>
                <a:spcPts val="0"/>
              </a:spcAft>
              <a:buNone/>
            </a:pPr>
            <a:r>
              <a:t/>
            </a:r>
            <a:endParaRPr>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897950" y="303367"/>
            <a:ext cx="3742800" cy="413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Present Team Member</a:t>
            </a:r>
            <a:endParaRPr/>
          </a:p>
        </p:txBody>
      </p:sp>
      <p:sp>
        <p:nvSpPr>
          <p:cNvPr id="139" name="Google Shape;139;p7"/>
          <p:cNvSpPr txBox="1"/>
          <p:nvPr/>
        </p:nvSpPr>
        <p:spPr>
          <a:xfrm>
            <a:off x="908382" y="1198825"/>
            <a:ext cx="4935300" cy="570600"/>
          </a:xfrm>
          <a:prstGeom prst="rect">
            <a:avLst/>
          </a:prstGeom>
          <a:noFill/>
          <a:ln>
            <a:noFill/>
          </a:ln>
        </p:spPr>
        <p:txBody>
          <a:bodyPr anchorCtr="0" anchor="t" bIns="0" lIns="0" spcFirstLastPara="1" rIns="0" wrap="square" tIns="45075">
            <a:spAutoFit/>
          </a:bodyPr>
          <a:lstStyle/>
          <a:p>
            <a:pPr indent="-351790" lvl="0" marL="363855" marR="0" rtl="0" algn="l">
              <a:lnSpc>
                <a:spcPct val="100000"/>
              </a:lnSpc>
              <a:spcBef>
                <a:spcPts val="0"/>
              </a:spcBef>
              <a:spcAft>
                <a:spcPts val="0"/>
              </a:spcAft>
              <a:buClr>
                <a:srgbClr val="595959"/>
              </a:buClr>
              <a:buSzPts val="1600"/>
              <a:buFont typeface="Helvetica Neue"/>
              <a:buChar char="●"/>
            </a:pPr>
            <a:r>
              <a:rPr lang="en-US" sz="1600">
                <a:solidFill>
                  <a:srgbClr val="595959"/>
                </a:solidFill>
                <a:latin typeface="Tahoma"/>
                <a:ea typeface="Tahoma"/>
                <a:cs typeface="Tahoma"/>
                <a:sym typeface="Tahoma"/>
              </a:rPr>
              <a:t>Team Member: ketenie Flore Thénéus </a:t>
            </a:r>
            <a:endParaRPr sz="1600">
              <a:latin typeface="Tahoma"/>
              <a:ea typeface="Tahoma"/>
              <a:cs typeface="Tahoma"/>
              <a:sym typeface="Tahoma"/>
            </a:endParaRPr>
          </a:p>
          <a:p>
            <a:pPr indent="0" lvl="0" marL="457200" marR="0" rtl="0" algn="l">
              <a:lnSpc>
                <a:spcPct val="100000"/>
              </a:lnSpc>
              <a:spcBef>
                <a:spcPts val="254"/>
              </a:spcBef>
              <a:spcAft>
                <a:spcPts val="0"/>
              </a:spcAft>
              <a:buNone/>
            </a:pPr>
            <a:r>
              <a:t/>
            </a:r>
            <a:endParaRPr sz="1600">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ge254e5939c_0_29"/>
          <p:cNvSpPr txBox="1"/>
          <p:nvPr>
            <p:ph type="title"/>
          </p:nvPr>
        </p:nvSpPr>
        <p:spPr>
          <a:xfrm>
            <a:off x="821750" y="303367"/>
            <a:ext cx="7500600" cy="400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INTRODUCTION</a:t>
            </a:r>
            <a:endParaRPr/>
          </a:p>
        </p:txBody>
      </p:sp>
      <p:sp>
        <p:nvSpPr>
          <p:cNvPr id="62" name="Google Shape;62;ge254e5939c_0_29"/>
          <p:cNvSpPr txBox="1"/>
          <p:nvPr/>
        </p:nvSpPr>
        <p:spPr>
          <a:xfrm>
            <a:off x="1146700" y="1146700"/>
            <a:ext cx="6969300" cy="32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63" name="Google Shape;63;ge254e5939c_0_29"/>
          <p:cNvSpPr txBox="1"/>
          <p:nvPr/>
        </p:nvSpPr>
        <p:spPr>
          <a:xfrm>
            <a:off x="1404650" y="1425050"/>
            <a:ext cx="6199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ahoma"/>
                <a:ea typeface="Tahoma"/>
                <a:cs typeface="Tahoma"/>
                <a:sym typeface="Tahoma"/>
              </a:rPr>
              <a:t>as a data analyst Ayiti Analytics Data wishes to extend its training centers to all the communes of the country. he contacted us and asked us to help them realize this dream. while taking into account the last cohort that took place in Port-au-Prince</a:t>
            </a:r>
            <a:endParaRPr>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821750" y="303367"/>
            <a:ext cx="1376680" cy="4216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Problem</a:t>
            </a:r>
            <a:endParaRPr/>
          </a:p>
        </p:txBody>
      </p:sp>
      <p:sp>
        <p:nvSpPr>
          <p:cNvPr id="69" name="Google Shape;69;p2"/>
          <p:cNvSpPr txBox="1"/>
          <p:nvPr/>
        </p:nvSpPr>
        <p:spPr>
          <a:xfrm>
            <a:off x="700175" y="1075075"/>
            <a:ext cx="8253900" cy="4759200"/>
          </a:xfrm>
          <a:prstGeom prst="rect">
            <a:avLst/>
          </a:prstGeom>
          <a:noFill/>
          <a:ln>
            <a:noFill/>
          </a:ln>
        </p:spPr>
        <p:txBody>
          <a:bodyPr anchorCtr="0" anchor="t" bIns="0" lIns="0" spcFirstLastPara="1" rIns="0" wrap="square" tIns="8875">
            <a:spAutoFit/>
          </a:bodyPr>
          <a:lstStyle/>
          <a:p>
            <a:pPr indent="0" lvl="0" marL="12700" marR="5080" rtl="0" algn="just">
              <a:lnSpc>
                <a:spcPct val="101600"/>
              </a:lnSpc>
              <a:spcBef>
                <a:spcPts val="0"/>
              </a:spcBef>
              <a:spcAft>
                <a:spcPts val="0"/>
              </a:spcAft>
              <a:buClr>
                <a:schemeClr val="dk1"/>
              </a:buClr>
              <a:buSzPts val="1100"/>
              <a:buFont typeface="Arial"/>
              <a:buNone/>
            </a:pPr>
            <a:r>
              <a:rPr lang="en-US" sz="1600">
                <a:latin typeface="Tahoma"/>
                <a:ea typeface="Tahoma"/>
                <a:cs typeface="Tahoma"/>
                <a:sym typeface="Tahoma"/>
              </a:rPr>
              <a:t>The problem is that Ayiti Analytics Data wants to extend its training centers to all the communes of the country.</a:t>
            </a:r>
            <a:endParaRPr sz="1600">
              <a:latin typeface="Tahoma"/>
              <a:ea typeface="Tahoma"/>
              <a:cs typeface="Tahoma"/>
              <a:sym typeface="Tahoma"/>
            </a:endParaRPr>
          </a:p>
          <a:p>
            <a:pPr indent="0" lvl="0" marL="12700" marR="5080" rtl="0" algn="just">
              <a:lnSpc>
                <a:spcPct val="101600"/>
              </a:lnSpc>
              <a:spcBef>
                <a:spcPts val="0"/>
              </a:spcBef>
              <a:spcAft>
                <a:spcPts val="0"/>
              </a:spcAft>
              <a:buClr>
                <a:schemeClr val="dk1"/>
              </a:buClr>
              <a:buSzPts val="1100"/>
              <a:buFont typeface="Arial"/>
              <a:buNone/>
            </a:pPr>
            <a:r>
              <a:rPr lang="en-US" sz="1600">
                <a:latin typeface="Tahoma"/>
                <a:ea typeface="Tahoma"/>
                <a:cs typeface="Tahoma"/>
                <a:sym typeface="Tahoma"/>
              </a:rPr>
              <a:t>The goal is to find out which three communes in the country will be the most likely to expand its training centers. Since the objective of Ayiti Analytics is to train young people in the field of technology, not finding a suitable community could affect the Ayiti Analytics team in the sense that if they do not find a population that does not really correspond or meet their expectations, the team will not be able to really achieve its objectives, which could lead to a loss, and this loss could be related to specific skills, resources.</a:t>
            </a:r>
            <a:endParaRPr sz="1600">
              <a:latin typeface="Tahoma"/>
              <a:ea typeface="Tahoma"/>
              <a:cs typeface="Tahoma"/>
              <a:sym typeface="Tahoma"/>
            </a:endParaRPr>
          </a:p>
          <a:p>
            <a:pPr indent="0" lvl="0" marL="12700" marR="5080" rtl="0" algn="just">
              <a:lnSpc>
                <a:spcPct val="101600"/>
              </a:lnSpc>
              <a:spcBef>
                <a:spcPts val="0"/>
              </a:spcBef>
              <a:spcAft>
                <a:spcPts val="0"/>
              </a:spcAft>
              <a:buClr>
                <a:schemeClr val="dk1"/>
              </a:buClr>
              <a:buSzPts val="1100"/>
              <a:buFont typeface="Arial"/>
              <a:buNone/>
            </a:pPr>
            <a:r>
              <a:rPr lang="en-US" sz="1600">
                <a:latin typeface="Tahoma"/>
                <a:ea typeface="Tahoma"/>
                <a:cs typeface="Tahoma"/>
                <a:sym typeface="Tahoma"/>
              </a:rPr>
              <a:t>or because of the students' abandonment.</a:t>
            </a:r>
            <a:endParaRPr sz="1600">
              <a:latin typeface="Tahoma"/>
              <a:ea typeface="Tahoma"/>
              <a:cs typeface="Tahoma"/>
              <a:sym typeface="Tahoma"/>
            </a:endParaRPr>
          </a:p>
          <a:p>
            <a:pPr indent="0" lvl="0" marL="12700" marR="5080" rtl="0" algn="just">
              <a:lnSpc>
                <a:spcPct val="101600"/>
              </a:lnSpc>
              <a:spcBef>
                <a:spcPts val="0"/>
              </a:spcBef>
              <a:spcAft>
                <a:spcPts val="0"/>
              </a:spcAft>
              <a:buClr>
                <a:schemeClr val="dk1"/>
              </a:buClr>
              <a:buSzPts val="1100"/>
              <a:buFont typeface="Arial"/>
              <a:buNone/>
            </a:pPr>
            <a:r>
              <a:rPr lang="en-US" sz="1600">
                <a:latin typeface="Tahoma"/>
                <a:ea typeface="Tahoma"/>
                <a:cs typeface="Tahoma"/>
                <a:sym typeface="Tahoma"/>
              </a:rPr>
              <a:t>This problem will be of great magnitude for the Ayiti Analytics team as they might not get the desired percentage of girls for each on average or the total number of students, and this dropout will also be very loss making for them as they had already paid to join the 3rd cohort and will have missed the opportunity to find a job and a privileged access to a scarce resource (data science) which loss can be linked to specific skills, resources.</a:t>
            </a:r>
            <a:endParaRPr sz="1600">
              <a:latin typeface="Tahoma"/>
              <a:ea typeface="Tahoma"/>
              <a:cs typeface="Tahoma"/>
              <a:sym typeface="Tahoma"/>
            </a:endParaRPr>
          </a:p>
          <a:p>
            <a:pPr indent="0" lvl="0" marL="12700" marR="5080" rtl="0" algn="just">
              <a:lnSpc>
                <a:spcPct val="101600"/>
              </a:lnSpc>
              <a:spcBef>
                <a:spcPts val="0"/>
              </a:spcBef>
              <a:spcAft>
                <a:spcPts val="0"/>
              </a:spcAft>
              <a:buClr>
                <a:schemeClr val="dk1"/>
              </a:buClr>
              <a:buSzPts val="1100"/>
              <a:buFont typeface="Arial"/>
              <a:buNone/>
            </a:pPr>
            <a:r>
              <a:t/>
            </a:r>
            <a:endParaRPr sz="1600">
              <a:latin typeface="Tahoma"/>
              <a:ea typeface="Tahoma"/>
              <a:cs typeface="Tahoma"/>
              <a:sym typeface="Tahoma"/>
            </a:endParaRPr>
          </a:p>
          <a:p>
            <a:pPr indent="0" lvl="0" marL="12700" marR="5080" rtl="0" algn="just">
              <a:lnSpc>
                <a:spcPct val="101600"/>
              </a:lnSpc>
              <a:spcBef>
                <a:spcPts val="0"/>
              </a:spcBef>
              <a:spcAft>
                <a:spcPts val="0"/>
              </a:spcAft>
              <a:buClr>
                <a:schemeClr val="dk1"/>
              </a:buClr>
              <a:buSzPts val="1100"/>
              <a:buFont typeface="Arial"/>
              <a:buNone/>
            </a:pPr>
            <a:r>
              <a:t/>
            </a:r>
            <a:endParaRPr sz="1600">
              <a:latin typeface="Tahoma"/>
              <a:ea typeface="Tahoma"/>
              <a:cs typeface="Tahoma"/>
              <a:sym typeface="Tahoma"/>
            </a:endParaRPr>
          </a:p>
          <a:p>
            <a:pPr indent="0" lvl="0" marL="12700" marR="5080" rtl="0" algn="just">
              <a:lnSpc>
                <a:spcPct val="101600"/>
              </a:lnSpc>
              <a:spcBef>
                <a:spcPts val="0"/>
              </a:spcBef>
              <a:spcAft>
                <a:spcPts val="0"/>
              </a:spcAft>
              <a:buClr>
                <a:schemeClr val="dk1"/>
              </a:buClr>
              <a:buSzPts val="1100"/>
              <a:buFont typeface="Arial"/>
              <a:buNone/>
            </a:pPr>
            <a:r>
              <a:t/>
            </a:r>
            <a:endParaRPr sz="1600">
              <a:latin typeface="Tahoma"/>
              <a:ea typeface="Tahoma"/>
              <a:cs typeface="Tahoma"/>
              <a:sym typeface="Tahoma"/>
            </a:endParaRPr>
          </a:p>
          <a:p>
            <a:pPr indent="0" lvl="0" marL="12700" marR="5080" rtl="0" algn="just">
              <a:lnSpc>
                <a:spcPct val="101600"/>
              </a:lnSpc>
              <a:spcBef>
                <a:spcPts val="0"/>
              </a:spcBef>
              <a:spcAft>
                <a:spcPts val="0"/>
              </a:spcAft>
              <a:buSzPts val="1100"/>
              <a:buNone/>
            </a:pPr>
            <a:r>
              <a:t/>
            </a:r>
            <a:endParaRPr sz="1600">
              <a:latin typeface="Tahoma"/>
              <a:ea typeface="Tahoma"/>
              <a:cs typeface="Tahoma"/>
              <a:sym typeface="Tahoma"/>
            </a:endParaRPr>
          </a:p>
          <a:p>
            <a:pPr indent="0" lvl="0" marL="0" marR="5080" rtl="0" algn="just">
              <a:lnSpc>
                <a:spcPct val="101600"/>
              </a:lnSpc>
              <a:spcBef>
                <a:spcPts val="0"/>
              </a:spcBef>
              <a:spcAft>
                <a:spcPts val="0"/>
              </a:spcAft>
              <a:buNone/>
            </a:pPr>
            <a:r>
              <a:t/>
            </a:r>
            <a:endParaRPr sz="1600">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4"/>
          <p:cNvSpPr txBox="1"/>
          <p:nvPr/>
        </p:nvSpPr>
        <p:spPr>
          <a:xfrm>
            <a:off x="821750" y="303367"/>
            <a:ext cx="1197610" cy="4216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600">
                <a:solidFill>
                  <a:srgbClr val="1A1A1A"/>
                </a:solidFill>
                <a:latin typeface="Trebuchet MS"/>
                <a:ea typeface="Trebuchet MS"/>
                <a:cs typeface="Trebuchet MS"/>
                <a:sym typeface="Trebuchet MS"/>
              </a:rPr>
              <a:t>Results</a:t>
            </a:r>
            <a:endParaRPr sz="2600">
              <a:latin typeface="Trebuchet MS"/>
              <a:ea typeface="Trebuchet MS"/>
              <a:cs typeface="Trebuchet MS"/>
              <a:sym typeface="Trebuchet MS"/>
            </a:endParaRPr>
          </a:p>
        </p:txBody>
      </p:sp>
      <p:sp>
        <p:nvSpPr>
          <p:cNvPr id="75" name="Google Shape;75;p4"/>
          <p:cNvSpPr txBox="1"/>
          <p:nvPr/>
        </p:nvSpPr>
        <p:spPr>
          <a:xfrm>
            <a:off x="6543850" y="2652550"/>
            <a:ext cx="27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pic>
        <p:nvPicPr>
          <p:cNvPr id="76" name="Google Shape;76;p4"/>
          <p:cNvPicPr preferRelativeResize="0"/>
          <p:nvPr/>
        </p:nvPicPr>
        <p:blipFill>
          <a:blip r:embed="rId4">
            <a:alphaModFix/>
          </a:blip>
          <a:stretch>
            <a:fillRect/>
          </a:stretch>
        </p:blipFill>
        <p:spPr>
          <a:xfrm>
            <a:off x="511575" y="1184900"/>
            <a:ext cx="6436200" cy="3210025"/>
          </a:xfrm>
          <a:prstGeom prst="rect">
            <a:avLst/>
          </a:prstGeom>
          <a:noFill/>
          <a:ln>
            <a:noFill/>
          </a:ln>
        </p:spPr>
      </p:pic>
      <p:sp>
        <p:nvSpPr>
          <p:cNvPr id="77" name="Google Shape;77;p4"/>
          <p:cNvSpPr txBox="1"/>
          <p:nvPr/>
        </p:nvSpPr>
        <p:spPr>
          <a:xfrm>
            <a:off x="7244050" y="1117600"/>
            <a:ext cx="149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78" name="Google Shape;78;p4"/>
          <p:cNvSpPr txBox="1"/>
          <p:nvPr/>
        </p:nvSpPr>
        <p:spPr>
          <a:xfrm>
            <a:off x="9627225" y="2894900"/>
            <a:ext cx="48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79" name="Google Shape;79;p4"/>
          <p:cNvSpPr txBox="1"/>
          <p:nvPr/>
        </p:nvSpPr>
        <p:spPr>
          <a:xfrm>
            <a:off x="7351700" y="3182925"/>
            <a:ext cx="162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80" name="Google Shape;80;p4"/>
          <p:cNvSpPr txBox="1"/>
          <p:nvPr/>
        </p:nvSpPr>
        <p:spPr>
          <a:xfrm>
            <a:off x="7013350" y="1035375"/>
            <a:ext cx="1893300" cy="3201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a:latin typeface="Tahoma"/>
                <a:ea typeface="Tahoma"/>
                <a:cs typeface="Tahoma"/>
                <a:sym typeface="Tahoma"/>
              </a:rPr>
              <a:t>This graph displays the names of the people registered in each commune. It shows us, apart from Port-au-Prince, the 3 other communes that have the largest number of registrants which are Delmas with a percentage of 28.4, Petion-Ville with 11.6% and Carrefour with 9.2%.</a:t>
            </a:r>
            <a:endParaRPr>
              <a:latin typeface="Tahoma"/>
              <a:ea typeface="Tahoma"/>
              <a:cs typeface="Tahoma"/>
              <a:sym typeface="Tahoma"/>
            </a:endParaRPr>
          </a:p>
        </p:txBody>
      </p:sp>
      <p:sp>
        <p:nvSpPr>
          <p:cNvPr id="81" name="Google Shape;81;p4"/>
          <p:cNvSpPr txBox="1"/>
          <p:nvPr/>
        </p:nvSpPr>
        <p:spPr>
          <a:xfrm>
            <a:off x="2302425" y="303375"/>
            <a:ext cx="1494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ahoma"/>
                <a:ea typeface="Tahoma"/>
                <a:cs typeface="Tahoma"/>
                <a:sym typeface="Tahoma"/>
              </a:rPr>
              <a:t>Number of registration by Commune</a:t>
            </a:r>
            <a:endParaRPr>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e254e58a59_0_39"/>
          <p:cNvSpPr txBox="1"/>
          <p:nvPr/>
        </p:nvSpPr>
        <p:spPr>
          <a:xfrm>
            <a:off x="2337950" y="1514100"/>
            <a:ext cx="277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87" name="Google Shape;87;ge254e58a59_0_39"/>
          <p:cNvSpPr txBox="1"/>
          <p:nvPr/>
        </p:nvSpPr>
        <p:spPr>
          <a:xfrm>
            <a:off x="1057625" y="1373500"/>
            <a:ext cx="52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pic>
        <p:nvPicPr>
          <p:cNvPr id="88" name="Google Shape;88;ge254e58a59_0_39"/>
          <p:cNvPicPr preferRelativeResize="0"/>
          <p:nvPr/>
        </p:nvPicPr>
        <p:blipFill>
          <a:blip r:embed="rId3">
            <a:alphaModFix/>
          </a:blip>
          <a:stretch>
            <a:fillRect/>
          </a:stretch>
        </p:blipFill>
        <p:spPr>
          <a:xfrm>
            <a:off x="1358225" y="901750"/>
            <a:ext cx="3918875" cy="3745575"/>
          </a:xfrm>
          <a:prstGeom prst="rect">
            <a:avLst/>
          </a:prstGeom>
          <a:noFill/>
          <a:ln>
            <a:noFill/>
          </a:ln>
        </p:spPr>
      </p:pic>
      <p:sp>
        <p:nvSpPr>
          <p:cNvPr id="89" name="Google Shape;89;ge254e58a59_0_39"/>
          <p:cNvSpPr txBox="1"/>
          <p:nvPr/>
        </p:nvSpPr>
        <p:spPr>
          <a:xfrm>
            <a:off x="5766950" y="1669975"/>
            <a:ext cx="64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90" name="Google Shape;90;ge254e58a59_0_39"/>
          <p:cNvSpPr txBox="1"/>
          <p:nvPr/>
        </p:nvSpPr>
        <p:spPr>
          <a:xfrm>
            <a:off x="5444100" y="1714500"/>
            <a:ext cx="2672100" cy="1619400"/>
          </a:xfrm>
          <a:prstGeom prst="rect">
            <a:avLst/>
          </a:prstGeom>
          <a:noFill/>
          <a:ln>
            <a:noFill/>
          </a:ln>
        </p:spPr>
        <p:txBody>
          <a:bodyPr anchorCtr="0" anchor="t" bIns="91425" lIns="91425" spcFirstLastPara="1" rIns="91425" wrap="square" tIns="91425">
            <a:spAutoFit/>
          </a:bodyPr>
          <a:lstStyle/>
          <a:p>
            <a:pPr indent="0" lvl="0" marL="0" rtl="0" algn="just">
              <a:lnSpc>
                <a:spcPct val="135714"/>
              </a:lnSpc>
              <a:spcBef>
                <a:spcPts val="0"/>
              </a:spcBef>
              <a:spcAft>
                <a:spcPts val="0"/>
              </a:spcAft>
              <a:buClr>
                <a:schemeClr val="dk1"/>
              </a:buClr>
              <a:buSzPts val="1100"/>
              <a:buFont typeface="Arial"/>
              <a:buNone/>
            </a:pPr>
            <a:r>
              <a:rPr lang="en-US" sz="1450">
                <a:solidFill>
                  <a:schemeClr val="dk1"/>
                </a:solidFill>
                <a:highlight>
                  <a:srgbClr val="FFFFFF"/>
                </a:highlight>
                <a:latin typeface="Times New Roman"/>
                <a:ea typeface="Times New Roman"/>
                <a:cs typeface="Times New Roman"/>
                <a:sym typeface="Times New Roman"/>
              </a:rPr>
              <a:t>This graph shows the three most effective channel who will allow  a women to be susceptible to selection, there are are : Friends , WhatsApp , Bootcamp Alumni. </a:t>
            </a:r>
            <a:endParaRPr sz="1450">
              <a:solidFill>
                <a:schemeClr val="dk1"/>
              </a:solidFill>
              <a:highlight>
                <a:srgbClr val="FFFFFF"/>
              </a:highlight>
              <a:latin typeface="Times New Roman"/>
              <a:ea typeface="Times New Roman"/>
              <a:cs typeface="Times New Roman"/>
              <a:sym typeface="Times New Roman"/>
            </a:endParaRPr>
          </a:p>
        </p:txBody>
      </p:sp>
      <p:sp>
        <p:nvSpPr>
          <p:cNvPr id="91" name="Google Shape;91;ge254e58a59_0_39"/>
          <p:cNvSpPr txBox="1"/>
          <p:nvPr/>
        </p:nvSpPr>
        <p:spPr>
          <a:xfrm>
            <a:off x="1792425" y="167000"/>
            <a:ext cx="125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ahoma"/>
                <a:ea typeface="Tahoma"/>
                <a:cs typeface="Tahoma"/>
                <a:sym typeface="Tahoma"/>
              </a:rPr>
              <a:t>Hear Ayiti Analytics </a:t>
            </a:r>
            <a:endParaRPr>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ge251ccab15_0_23"/>
          <p:cNvPicPr preferRelativeResize="0"/>
          <p:nvPr/>
        </p:nvPicPr>
        <p:blipFill>
          <a:blip r:embed="rId3">
            <a:alphaModFix/>
          </a:blip>
          <a:stretch>
            <a:fillRect/>
          </a:stretch>
        </p:blipFill>
        <p:spPr>
          <a:xfrm>
            <a:off x="650575" y="814388"/>
            <a:ext cx="4317874" cy="3514725"/>
          </a:xfrm>
          <a:prstGeom prst="rect">
            <a:avLst/>
          </a:prstGeom>
          <a:noFill/>
          <a:ln>
            <a:noFill/>
          </a:ln>
        </p:spPr>
      </p:pic>
      <p:sp>
        <p:nvSpPr>
          <p:cNvPr id="97" name="Google Shape;97;ge251ccab15_0_23"/>
          <p:cNvSpPr txBox="1"/>
          <p:nvPr/>
        </p:nvSpPr>
        <p:spPr>
          <a:xfrm>
            <a:off x="3429000" y="1184875"/>
            <a:ext cx="733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98" name="Google Shape;98;ge251ccab15_0_23"/>
          <p:cNvSpPr txBox="1"/>
          <p:nvPr/>
        </p:nvSpPr>
        <p:spPr>
          <a:xfrm>
            <a:off x="5358900" y="1036775"/>
            <a:ext cx="2989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ahoma"/>
                <a:ea typeface="Tahoma"/>
                <a:cs typeface="Tahoma"/>
                <a:sym typeface="Tahoma"/>
              </a:rPr>
              <a:t>This graph shows us that at the beginning of the first launch of the cohort there was a lot of enrollment in the first week and from the second week the number of enrollees dropped and so on.</a:t>
            </a:r>
            <a:endParaRPr>
              <a:latin typeface="Tahoma"/>
              <a:ea typeface="Tahoma"/>
              <a:cs typeface="Tahoma"/>
              <a:sym typeface="Tahoma"/>
            </a:endParaRPr>
          </a:p>
        </p:txBody>
      </p:sp>
      <p:sp>
        <p:nvSpPr>
          <p:cNvPr id="99" name="Google Shape;99;ge251ccab15_0_23"/>
          <p:cNvSpPr txBox="1"/>
          <p:nvPr/>
        </p:nvSpPr>
        <p:spPr>
          <a:xfrm>
            <a:off x="1898525" y="565525"/>
            <a:ext cx="278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100" name="Google Shape;100;ge251ccab15_0_23"/>
          <p:cNvSpPr txBox="1"/>
          <p:nvPr/>
        </p:nvSpPr>
        <p:spPr>
          <a:xfrm>
            <a:off x="1777325" y="165325"/>
            <a:ext cx="184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ahoma"/>
                <a:ea typeface="Tahoma"/>
                <a:cs typeface="Tahoma"/>
                <a:sym typeface="Tahoma"/>
              </a:rPr>
              <a:t>Registration date par commune</a:t>
            </a:r>
            <a:endParaRPr>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nvSpPr>
        <p:spPr>
          <a:xfrm>
            <a:off x="821750" y="303367"/>
            <a:ext cx="2139900" cy="421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600">
                <a:solidFill>
                  <a:srgbClr val="1A1A1A"/>
                </a:solidFill>
                <a:latin typeface="Trebuchet MS"/>
                <a:ea typeface="Trebuchet MS"/>
                <a:cs typeface="Trebuchet MS"/>
                <a:sym typeface="Trebuchet MS"/>
              </a:rPr>
              <a:t>Methodology</a:t>
            </a:r>
            <a:endParaRPr sz="2600">
              <a:latin typeface="Trebuchet MS"/>
              <a:ea typeface="Trebuchet MS"/>
              <a:cs typeface="Trebuchet MS"/>
              <a:sym typeface="Trebuchet MS"/>
            </a:endParaRPr>
          </a:p>
        </p:txBody>
      </p:sp>
      <p:sp>
        <p:nvSpPr>
          <p:cNvPr id="106" name="Google Shape;106;p3"/>
          <p:cNvSpPr txBox="1"/>
          <p:nvPr/>
        </p:nvSpPr>
        <p:spPr>
          <a:xfrm>
            <a:off x="802475" y="1275037"/>
            <a:ext cx="7401600" cy="2387100"/>
          </a:xfrm>
          <a:prstGeom prst="rect">
            <a:avLst/>
          </a:prstGeom>
          <a:noFill/>
          <a:ln>
            <a:noFill/>
          </a:ln>
        </p:spPr>
        <p:txBody>
          <a:bodyPr anchorCtr="0" anchor="t" bIns="0" lIns="0" spcFirstLastPara="1" rIns="0" wrap="square" tIns="12700">
            <a:spAutoFit/>
          </a:bodyPr>
          <a:lstStyle/>
          <a:p>
            <a:pPr indent="-317500" lvl="0" marL="457200" marR="5080" rtl="0" algn="l">
              <a:lnSpc>
                <a:spcPct val="113300"/>
              </a:lnSpc>
              <a:spcBef>
                <a:spcPts val="0"/>
              </a:spcBef>
              <a:spcAft>
                <a:spcPts val="0"/>
              </a:spcAft>
              <a:buSzPts val="1400"/>
              <a:buFont typeface="Times New Roman"/>
              <a:buChar char="❏"/>
            </a:pPr>
            <a:r>
              <a:rPr lang="en-US">
                <a:latin typeface="Times New Roman"/>
                <a:ea typeface="Times New Roman"/>
                <a:cs typeface="Times New Roman"/>
                <a:sym typeface="Times New Roman"/>
              </a:rPr>
              <a:t>METHODS, DATA SOURCES, AND CHOICE OF VARIABLES</a:t>
            </a:r>
            <a:endParaRPr>
              <a:latin typeface="Times New Roman"/>
              <a:ea typeface="Times New Roman"/>
              <a:cs typeface="Times New Roman"/>
              <a:sym typeface="Times New Roman"/>
            </a:endParaRPr>
          </a:p>
          <a:p>
            <a:pPr indent="-317500" lvl="0" marL="457200" marR="5080" rtl="0" algn="l">
              <a:lnSpc>
                <a:spcPct val="113300"/>
              </a:lnSpc>
              <a:spcBef>
                <a:spcPts val="0"/>
              </a:spcBef>
              <a:spcAft>
                <a:spcPts val="0"/>
              </a:spcAft>
              <a:buSzPts val="1400"/>
              <a:buFont typeface="Times New Roman"/>
              <a:buChar char="❏"/>
            </a:pPr>
            <a:r>
              <a:rPr lang="en-US">
                <a:solidFill>
                  <a:srgbClr val="1D1C1D"/>
                </a:solidFill>
                <a:highlight>
                  <a:srgbClr val="F8F8F8"/>
                </a:highlight>
                <a:latin typeface="Times New Roman"/>
                <a:ea typeface="Times New Roman"/>
                <a:cs typeface="Times New Roman"/>
                <a:sym typeface="Times New Roman"/>
              </a:rPr>
              <a:t>DATA PROCESSING AND ANALYSIS USING PANDAS,MATPLOTLIB, SEABORN, NUMPY.</a:t>
            </a:r>
            <a:endParaRPr>
              <a:solidFill>
                <a:srgbClr val="1D1C1D"/>
              </a:solidFill>
              <a:highlight>
                <a:srgbClr val="F8F8F8"/>
              </a:highlight>
              <a:latin typeface="Times New Roman"/>
              <a:ea typeface="Times New Roman"/>
              <a:cs typeface="Times New Roman"/>
              <a:sym typeface="Times New Roman"/>
            </a:endParaRPr>
          </a:p>
          <a:p>
            <a:pPr indent="-317500" lvl="0" marL="914400" marR="5080" rtl="0" algn="l">
              <a:lnSpc>
                <a:spcPct val="113300"/>
              </a:lnSpc>
              <a:spcBef>
                <a:spcPts val="0"/>
              </a:spcBef>
              <a:spcAft>
                <a:spcPts val="0"/>
              </a:spcAft>
              <a:buClr>
                <a:srgbClr val="1D1C1D"/>
              </a:buClr>
              <a:buSzPts val="1400"/>
              <a:buFont typeface="Times New Roman"/>
              <a:buChar char="●"/>
            </a:pPr>
            <a:r>
              <a:rPr lang="en-US">
                <a:solidFill>
                  <a:srgbClr val="1D1C1D"/>
                </a:solidFill>
                <a:highlight>
                  <a:srgbClr val="F8F8F8"/>
                </a:highlight>
                <a:latin typeface="Times New Roman"/>
                <a:ea typeface="Times New Roman"/>
                <a:cs typeface="Times New Roman"/>
                <a:sym typeface="Times New Roman"/>
              </a:rPr>
              <a:t>WE HAVE USED A DATA SET THAT CONTAINS INFORMATIONS ABOUT THE FIRST COHORT THAT TAKES PLACE AT PORT-AU-PRINCE </a:t>
            </a:r>
            <a:endParaRPr>
              <a:solidFill>
                <a:srgbClr val="1D1C1D"/>
              </a:solidFill>
              <a:highlight>
                <a:srgbClr val="F8F8F8"/>
              </a:highlight>
              <a:latin typeface="Times New Roman"/>
              <a:ea typeface="Times New Roman"/>
              <a:cs typeface="Times New Roman"/>
              <a:sym typeface="Times New Roman"/>
            </a:endParaRPr>
          </a:p>
          <a:p>
            <a:pPr indent="-317500" lvl="0" marL="914400" marR="5080" rtl="0" algn="l">
              <a:lnSpc>
                <a:spcPct val="113300"/>
              </a:lnSpc>
              <a:spcBef>
                <a:spcPts val="0"/>
              </a:spcBef>
              <a:spcAft>
                <a:spcPts val="0"/>
              </a:spcAft>
              <a:buClr>
                <a:srgbClr val="1D1C1D"/>
              </a:buClr>
              <a:buSzPts val="1400"/>
              <a:buFont typeface="Times New Roman"/>
              <a:buChar char="●"/>
            </a:pPr>
            <a:r>
              <a:rPr lang="en-US">
                <a:solidFill>
                  <a:srgbClr val="1D1C1D"/>
                </a:solidFill>
                <a:highlight>
                  <a:srgbClr val="F8F8F8"/>
                </a:highlight>
                <a:latin typeface="Times New Roman"/>
                <a:ea typeface="Times New Roman"/>
                <a:cs typeface="Times New Roman"/>
                <a:sym typeface="Times New Roman"/>
              </a:rPr>
              <a:t>CALCULATIONS HAVE BEEN  MADE ON THE NUMBER OF REGISTERED, PAYING AND ENROLLED PERSONS </a:t>
            </a:r>
            <a:endParaRPr>
              <a:solidFill>
                <a:srgbClr val="1D1C1D"/>
              </a:solidFill>
              <a:highlight>
                <a:srgbClr val="F8F8F8"/>
              </a:highlight>
              <a:latin typeface="Times New Roman"/>
              <a:ea typeface="Times New Roman"/>
              <a:cs typeface="Times New Roman"/>
              <a:sym typeface="Times New Roman"/>
            </a:endParaRPr>
          </a:p>
          <a:p>
            <a:pPr indent="-317500" lvl="0" marL="914400" marR="5080" rtl="0" algn="l">
              <a:lnSpc>
                <a:spcPct val="113300"/>
              </a:lnSpc>
              <a:spcBef>
                <a:spcPts val="0"/>
              </a:spcBef>
              <a:spcAft>
                <a:spcPts val="0"/>
              </a:spcAft>
              <a:buClr>
                <a:srgbClr val="1D1C1D"/>
              </a:buClr>
              <a:buSzPts val="1400"/>
              <a:buFont typeface="Times New Roman"/>
              <a:buChar char="●"/>
            </a:pPr>
            <a:r>
              <a:rPr lang="en-US">
                <a:solidFill>
                  <a:srgbClr val="1D1C1D"/>
                </a:solidFill>
                <a:highlight>
                  <a:srgbClr val="F8F8F8"/>
                </a:highlight>
                <a:latin typeface="Times New Roman"/>
                <a:ea typeface="Times New Roman"/>
                <a:cs typeface="Times New Roman"/>
                <a:sym typeface="Times New Roman"/>
              </a:rPr>
              <a:t>  AND CREATED FUNCTIONS FOR DATA ANALYZE.WITH PANDA NUMPY</a:t>
            </a:r>
            <a:endParaRPr>
              <a:solidFill>
                <a:srgbClr val="1D1C1D"/>
              </a:solidFill>
              <a:highlight>
                <a:srgbClr val="F8F8F8"/>
              </a:highlight>
              <a:latin typeface="Times New Roman"/>
              <a:ea typeface="Times New Roman"/>
              <a:cs typeface="Times New Roman"/>
              <a:sym typeface="Times New Roman"/>
            </a:endParaRPr>
          </a:p>
          <a:p>
            <a:pPr indent="-317500" lvl="0" marL="914400" marR="5080" rtl="0" algn="l">
              <a:lnSpc>
                <a:spcPct val="113300"/>
              </a:lnSpc>
              <a:spcBef>
                <a:spcPts val="0"/>
              </a:spcBef>
              <a:spcAft>
                <a:spcPts val="0"/>
              </a:spcAft>
              <a:buClr>
                <a:srgbClr val="1D1C1D"/>
              </a:buClr>
              <a:buSzPts val="1400"/>
              <a:buFont typeface="Times New Roman"/>
              <a:buChar char="●"/>
            </a:pPr>
            <a:r>
              <a:rPr lang="en-US">
                <a:solidFill>
                  <a:srgbClr val="1D1C1D"/>
                </a:solidFill>
                <a:highlight>
                  <a:srgbClr val="F8F8F8"/>
                </a:highlight>
                <a:latin typeface="Times New Roman"/>
                <a:ea typeface="Times New Roman"/>
                <a:cs typeface="Times New Roman"/>
                <a:sym typeface="Times New Roman"/>
              </a:rPr>
              <a:t>WE USE MATPLOTLIB AND SEABORN TO MAKE THE GRAPHES</a:t>
            </a:r>
            <a:endParaRPr>
              <a:solidFill>
                <a:srgbClr val="1D1C1D"/>
              </a:solidFill>
              <a:highlight>
                <a:srgbClr val="F8F8F8"/>
              </a:highlight>
              <a:latin typeface="Times New Roman"/>
              <a:ea typeface="Times New Roman"/>
              <a:cs typeface="Times New Roman"/>
              <a:sym typeface="Times New Roman"/>
            </a:endParaRPr>
          </a:p>
          <a:p>
            <a:pPr indent="0" lvl="0" marL="457200" marR="5080" rtl="0" algn="l">
              <a:lnSpc>
                <a:spcPct val="113300"/>
              </a:lnSpc>
              <a:spcBef>
                <a:spcPts val="0"/>
              </a:spcBef>
              <a:spcAft>
                <a:spcPts val="0"/>
              </a:spcAft>
              <a:buNone/>
            </a:pPr>
            <a:r>
              <a:t/>
            </a:r>
            <a:endParaRPr sz="1150">
              <a:solidFill>
                <a:srgbClr val="1D1C1D"/>
              </a:solidFill>
              <a:highlight>
                <a:srgbClr val="F8F8F8"/>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821750" y="303367"/>
            <a:ext cx="5017770" cy="4216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Discussion &amp; Proposed Solution</a:t>
            </a:r>
            <a:endParaRPr/>
          </a:p>
        </p:txBody>
      </p:sp>
      <p:sp>
        <p:nvSpPr>
          <p:cNvPr id="112" name="Google Shape;112;p5"/>
          <p:cNvSpPr/>
          <p:nvPr/>
        </p:nvSpPr>
        <p:spPr>
          <a:xfrm>
            <a:off x="5052950" y="727825"/>
            <a:ext cx="3974400" cy="2409000"/>
          </a:xfrm>
          <a:prstGeom prst="rect">
            <a:avLst/>
          </a:prstGeom>
          <a:solidFill>
            <a:schemeClr val="lt1"/>
          </a:solidFill>
          <a:ln cap="flat" cmpd="sng" w="9525">
            <a:solidFill>
              <a:srgbClr val="1A9988"/>
            </a:solidFill>
            <a:prstDash val="solid"/>
            <a:round/>
            <a:headEnd len="sm" w="sm" type="none"/>
            <a:tailEnd len="sm" w="sm" type="none"/>
          </a:ln>
        </p:spPr>
        <p:txBody>
          <a:bodyPr anchorCtr="0" anchor="ctr" bIns="91425" lIns="91425" spcFirstLastPara="1" rIns="91425" wrap="square" tIns="91425">
            <a:noAutofit/>
          </a:bodyPr>
          <a:lstStyle/>
          <a:p>
            <a:pPr indent="0" lvl="0" marL="43815" rtl="0" algn="just">
              <a:spcBef>
                <a:spcPts val="254"/>
              </a:spcBef>
              <a:spcAft>
                <a:spcPts val="0"/>
              </a:spcAft>
              <a:buNone/>
            </a:pPr>
            <a:r>
              <a:t/>
            </a:r>
            <a:endParaRPr sz="1600">
              <a:solidFill>
                <a:srgbClr val="595959"/>
              </a:solidFill>
              <a:latin typeface="Tahoma"/>
              <a:ea typeface="Tahoma"/>
              <a:cs typeface="Tahoma"/>
              <a:sym typeface="Tahoma"/>
            </a:endParaRPr>
          </a:p>
          <a:p>
            <a:pPr indent="0" lvl="0" marL="43815" rtl="0" algn="l">
              <a:spcBef>
                <a:spcPts val="254"/>
              </a:spcBef>
              <a:spcAft>
                <a:spcPts val="0"/>
              </a:spcAft>
              <a:buClr>
                <a:schemeClr val="dk1"/>
              </a:buClr>
              <a:buSzPts val="1100"/>
              <a:buFont typeface="Arial"/>
              <a:buNone/>
            </a:pPr>
            <a:r>
              <a:rPr lang="en-US" sz="1600">
                <a:solidFill>
                  <a:srgbClr val="595959"/>
                </a:solidFill>
                <a:latin typeface="Tahoma"/>
                <a:ea typeface="Tahoma"/>
                <a:cs typeface="Tahoma"/>
                <a:sym typeface="Tahoma"/>
              </a:rPr>
              <a:t>After analyzing all the data we could see that less than 20% of girls have applied to this training center and we can have a much more excessive ratio. According to our analysis, the majority of candidates have access to their own equipment, i.e. a computer and an internet connection.</a:t>
            </a:r>
            <a:endParaRPr sz="1600">
              <a:solidFill>
                <a:srgbClr val="595959"/>
              </a:solidFill>
              <a:latin typeface="Tahoma"/>
              <a:ea typeface="Tahoma"/>
              <a:cs typeface="Tahoma"/>
              <a:sym typeface="Tahoma"/>
            </a:endParaRPr>
          </a:p>
          <a:p>
            <a:pPr indent="0" lvl="0" marL="43815" rtl="0" algn="l">
              <a:spcBef>
                <a:spcPts val="254"/>
              </a:spcBef>
              <a:spcAft>
                <a:spcPts val="0"/>
              </a:spcAft>
              <a:buClr>
                <a:schemeClr val="dk1"/>
              </a:buClr>
              <a:buSzPts val="1100"/>
              <a:buFont typeface="Arial"/>
              <a:buNone/>
            </a:pPr>
            <a:r>
              <a:t/>
            </a:r>
            <a:endParaRPr sz="1600">
              <a:solidFill>
                <a:srgbClr val="595959"/>
              </a:solidFill>
              <a:latin typeface="Tahoma"/>
              <a:ea typeface="Tahoma"/>
              <a:cs typeface="Tahoma"/>
              <a:sym typeface="Tahoma"/>
            </a:endParaRPr>
          </a:p>
          <a:p>
            <a:pPr indent="0" lvl="0" marL="43815" rtl="0" algn="l">
              <a:spcBef>
                <a:spcPts val="254"/>
              </a:spcBef>
              <a:spcAft>
                <a:spcPts val="0"/>
              </a:spcAft>
              <a:buClr>
                <a:schemeClr val="dk1"/>
              </a:buClr>
              <a:buFont typeface="Arial"/>
              <a:buNone/>
            </a:pPr>
            <a:r>
              <a:rPr lang="en-US" sz="1600">
                <a:solidFill>
                  <a:srgbClr val="595959"/>
                </a:solidFill>
                <a:latin typeface="Tahoma"/>
                <a:ea typeface="Tahoma"/>
                <a:cs typeface="Tahoma"/>
                <a:sym typeface="Tahoma"/>
              </a:rPr>
              <a:t> </a:t>
            </a:r>
            <a:endParaRPr/>
          </a:p>
        </p:txBody>
      </p:sp>
      <p:pic>
        <p:nvPicPr>
          <p:cNvPr id="113" name="Google Shape;113;p5"/>
          <p:cNvPicPr preferRelativeResize="0"/>
          <p:nvPr/>
        </p:nvPicPr>
        <p:blipFill>
          <a:blip r:embed="rId3">
            <a:alphaModFix/>
          </a:blip>
          <a:stretch>
            <a:fillRect/>
          </a:stretch>
        </p:blipFill>
        <p:spPr>
          <a:xfrm>
            <a:off x="0" y="1016550"/>
            <a:ext cx="4580075" cy="2564850"/>
          </a:xfrm>
          <a:prstGeom prst="rect">
            <a:avLst/>
          </a:prstGeom>
          <a:noFill/>
          <a:ln>
            <a:noFill/>
          </a:ln>
        </p:spPr>
      </p:pic>
      <p:sp>
        <p:nvSpPr>
          <p:cNvPr id="114" name="Google Shape;114;p5"/>
          <p:cNvSpPr txBox="1"/>
          <p:nvPr/>
        </p:nvSpPr>
        <p:spPr>
          <a:xfrm>
            <a:off x="5087825" y="3718450"/>
            <a:ext cx="3840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ahoma"/>
                <a:ea typeface="Tahoma"/>
                <a:cs typeface="Tahoma"/>
                <a:sym typeface="Tahoma"/>
              </a:rPr>
              <a:t>I highly recommmended Ayiti Analytics to implant theirs next data training center at : "Delmas , Pétion-Ville, Carrefour".</a:t>
            </a:r>
            <a:endParaRPr>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e25c157740_0_8"/>
          <p:cNvSpPr txBox="1"/>
          <p:nvPr/>
        </p:nvSpPr>
        <p:spPr>
          <a:xfrm>
            <a:off x="812800" y="127000"/>
            <a:ext cx="215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ahoma"/>
                <a:ea typeface="Tahoma"/>
                <a:cs typeface="Tahoma"/>
                <a:sym typeface="Tahoma"/>
              </a:rPr>
              <a:t>SOLUTION</a:t>
            </a:r>
            <a:endParaRPr>
              <a:latin typeface="Tahoma"/>
              <a:ea typeface="Tahoma"/>
              <a:cs typeface="Tahoma"/>
              <a:sym typeface="Tahoma"/>
            </a:endParaRPr>
          </a:p>
        </p:txBody>
      </p:sp>
      <p:graphicFrame>
        <p:nvGraphicFramePr>
          <p:cNvPr id="120" name="Google Shape;120;ge25c157740_0_8"/>
          <p:cNvGraphicFramePr/>
          <p:nvPr/>
        </p:nvGraphicFramePr>
        <p:xfrm>
          <a:off x="919100" y="872335"/>
          <a:ext cx="3000000" cy="3000000"/>
        </p:xfrm>
        <a:graphic>
          <a:graphicData uri="http://schemas.openxmlformats.org/drawingml/2006/table">
            <a:tbl>
              <a:tblPr>
                <a:noFill/>
                <a:tableStyleId>{51D61D49-0149-48FA-81BB-AA6317BF1E00}</a:tableStyleId>
              </a:tblPr>
              <a:tblGrid>
                <a:gridCol w="1989250"/>
                <a:gridCol w="2412925"/>
                <a:gridCol w="1863700"/>
                <a:gridCol w="1691175"/>
              </a:tblGrid>
              <a:tr h="995425">
                <a:tc>
                  <a:txBody>
                    <a:bodyPr/>
                    <a:lstStyle/>
                    <a:p>
                      <a:pPr indent="0" lvl="0" marL="0" rtl="0" algn="l">
                        <a:spcBef>
                          <a:spcPts val="0"/>
                        </a:spcBef>
                        <a:spcAft>
                          <a:spcPts val="0"/>
                        </a:spcAft>
                        <a:buClr>
                          <a:schemeClr val="dk1"/>
                        </a:buClr>
                        <a:buSzPts val="1100"/>
                        <a:buFont typeface="Arial"/>
                        <a:buNone/>
                      </a:pPr>
                      <a:r>
                        <a:rPr lang="en-US">
                          <a:solidFill>
                            <a:schemeClr val="dk1"/>
                          </a:solidFill>
                          <a:latin typeface="Tahoma"/>
                          <a:ea typeface="Tahoma"/>
                          <a:cs typeface="Tahoma"/>
                          <a:sym typeface="Tahoma"/>
                        </a:rPr>
                        <a:t>STRENGTHS</a:t>
                      </a:r>
                      <a:endParaRPr/>
                    </a:p>
                  </a:txBody>
                  <a:tcPr marT="91425" marB="91425" marR="91425" marL="91425" anchor="ctr"/>
                </a:tc>
                <a:tc>
                  <a:txBody>
                    <a:bodyPr/>
                    <a:lstStyle/>
                    <a:p>
                      <a:pPr indent="0" lvl="0" marL="0" rtl="0" algn="just">
                        <a:spcBef>
                          <a:spcPts val="0"/>
                        </a:spcBef>
                        <a:spcAft>
                          <a:spcPts val="0"/>
                        </a:spcAft>
                        <a:buClr>
                          <a:schemeClr val="dk1"/>
                        </a:buClr>
                        <a:buSzPts val="1100"/>
                        <a:buFont typeface="Arial"/>
                        <a:buNone/>
                      </a:pPr>
                      <a:r>
                        <a:rPr lang="en-US">
                          <a:solidFill>
                            <a:schemeClr val="dk1"/>
                          </a:solidFill>
                        </a:rPr>
                        <a:t>Based on the choice of  these communes: Delmas, Pétionville and Carrefour:</a:t>
                      </a:r>
                      <a:endParaRPr>
                        <a:solidFill>
                          <a:schemeClr val="dk1"/>
                        </a:solidFill>
                      </a:endParaRPr>
                    </a:p>
                    <a:p>
                      <a:pPr indent="0" lvl="0" marL="0" rtl="0" algn="just">
                        <a:spcBef>
                          <a:spcPts val="0"/>
                        </a:spcBef>
                        <a:spcAft>
                          <a:spcPts val="0"/>
                        </a:spcAft>
                        <a:buClr>
                          <a:schemeClr val="dk1"/>
                        </a:buClr>
                        <a:buSzPts val="1100"/>
                        <a:buFont typeface="Arial"/>
                        <a:buNone/>
                      </a:pPr>
                      <a:r>
                        <a:rPr lang="en-US">
                          <a:solidFill>
                            <a:schemeClr val="dk1"/>
                          </a:solidFill>
                        </a:rPr>
                        <a:t>-High percentage of students who have access to the internet at home.</a:t>
                      </a:r>
                      <a:endParaRPr/>
                    </a:p>
                  </a:txBody>
                  <a:tcPr marT="91425" marB="91425" marR="91425" marL="91425"/>
                </a:tc>
                <a:tc gridSpan="2">
                  <a:txBody>
                    <a:bodyPr/>
                    <a:lstStyle/>
                    <a:p>
                      <a:pPr indent="0" lvl="0" marL="0" rtl="0" algn="just">
                        <a:spcBef>
                          <a:spcPts val="0"/>
                        </a:spcBef>
                        <a:spcAft>
                          <a:spcPts val="0"/>
                        </a:spcAft>
                        <a:buNone/>
                      </a:pPr>
                      <a:r>
                        <a:rPr lang="en-US">
                          <a:solidFill>
                            <a:schemeClr val="dk1"/>
                          </a:solidFill>
                        </a:rPr>
                        <a:t>Based on the choice of  these communes: Delmas, Pétionville and Carrefour:</a:t>
                      </a:r>
                      <a:endParaRPr>
                        <a:solidFill>
                          <a:schemeClr val="dk1"/>
                        </a:solidFill>
                      </a:endParaRPr>
                    </a:p>
                    <a:p>
                      <a:pPr indent="0" lvl="0" marL="0" rtl="0" algn="just">
                        <a:spcBef>
                          <a:spcPts val="0"/>
                        </a:spcBef>
                        <a:spcAft>
                          <a:spcPts val="0"/>
                        </a:spcAft>
                        <a:buClr>
                          <a:schemeClr val="dk1"/>
                        </a:buClr>
                        <a:buSzPts val="1100"/>
                        <a:buFont typeface="Arial"/>
                        <a:buNone/>
                      </a:pPr>
                      <a:r>
                        <a:rPr lang="en-US">
                          <a:solidFill>
                            <a:schemeClr val="dk1"/>
                          </a:solidFill>
                        </a:rPr>
                        <a:t>-High percentage of students who have access to the internet at home.</a:t>
                      </a:r>
                      <a:endParaRPr>
                        <a:solidFill>
                          <a:schemeClr val="dk1"/>
                        </a:solidFill>
                      </a:endParaRPr>
                    </a:p>
                  </a:txBody>
                  <a:tcPr marT="91425" marB="91425" marR="91425" marL="91425" anchor="ctr"/>
                </a:tc>
                <a:tc hMerge="1"/>
              </a:tr>
              <a:tr h="1633150">
                <a:tc>
                  <a:txBody>
                    <a:bodyPr/>
                    <a:lstStyle/>
                    <a:p>
                      <a:pPr indent="0" lvl="0" marL="0" rtl="0" algn="l">
                        <a:spcBef>
                          <a:spcPts val="0"/>
                        </a:spcBef>
                        <a:spcAft>
                          <a:spcPts val="0"/>
                        </a:spcAft>
                        <a:buClr>
                          <a:schemeClr val="dk1"/>
                        </a:buClr>
                        <a:buSzPts val="1100"/>
                        <a:buFont typeface="Arial"/>
                        <a:buNone/>
                      </a:pPr>
                      <a:r>
                        <a:rPr lang="en-US">
                          <a:solidFill>
                            <a:schemeClr val="dk1"/>
                          </a:solidFill>
                          <a:latin typeface="Tahoma"/>
                          <a:ea typeface="Tahoma"/>
                          <a:cs typeface="Tahoma"/>
                          <a:sym typeface="Tahoma"/>
                        </a:rPr>
                        <a:t>WEAKNESSES</a:t>
                      </a:r>
                      <a:endParaRPr/>
                    </a:p>
                  </a:txBody>
                  <a:tcPr marT="91425" marB="91425" marR="91425" marL="91425" anchor="ctr"/>
                </a:tc>
                <a:tc>
                  <a:txBody>
                    <a:bodyPr/>
                    <a:lstStyle/>
                    <a:p>
                      <a:pPr indent="0" lvl="0" marL="0" rtl="0" algn="just">
                        <a:spcBef>
                          <a:spcPts val="0"/>
                        </a:spcBef>
                        <a:spcAft>
                          <a:spcPts val="0"/>
                        </a:spcAft>
                        <a:buClr>
                          <a:schemeClr val="dk1"/>
                        </a:buClr>
                        <a:buSzPts val="1100"/>
                        <a:buFont typeface="Arial"/>
                        <a:buNone/>
                      </a:pPr>
                      <a:r>
                        <a:rPr lang="en-US">
                          <a:solidFill>
                            <a:schemeClr val="dk1"/>
                          </a:solidFill>
                        </a:rPr>
                        <a:t>Given the insecurity in the country and the coronavirus, we risk facing a lack of high-speed internet connectivity in different areas:</a:t>
                      </a:r>
                      <a:endParaRPr/>
                    </a:p>
                  </a:txBody>
                  <a:tcPr marT="91425" marB="91425" marR="91425" marL="91425"/>
                </a:tc>
                <a:tc>
                  <a:txBody>
                    <a:bodyPr/>
                    <a:lstStyle/>
                    <a:p>
                      <a:pPr indent="0" lvl="0" marL="0" rtl="0" algn="just">
                        <a:spcBef>
                          <a:spcPts val="0"/>
                        </a:spcBef>
                        <a:spcAft>
                          <a:spcPts val="0"/>
                        </a:spcAft>
                        <a:buClr>
                          <a:schemeClr val="dk1"/>
                        </a:buClr>
                        <a:buSzPts val="1100"/>
                        <a:buFont typeface="Arial"/>
                        <a:buNone/>
                      </a:pPr>
                      <a:r>
                        <a:rPr lang="en-US">
                          <a:solidFill>
                            <a:schemeClr val="dk1"/>
                          </a:solidFill>
                          <a:latin typeface="Tahoma"/>
                          <a:ea typeface="Tahoma"/>
                          <a:cs typeface="Tahoma"/>
                          <a:sym typeface="Tahoma"/>
                        </a:rPr>
                        <a:t>-Lack of high speed internet connectivity in different areas</a:t>
                      </a:r>
                      <a:endParaRPr>
                        <a:solidFill>
                          <a:schemeClr val="dk1"/>
                        </a:solidFill>
                        <a:latin typeface="Tahoma"/>
                        <a:ea typeface="Tahoma"/>
                        <a:cs typeface="Tahoma"/>
                        <a:sym typeface="Tahoma"/>
                      </a:endParaRPr>
                    </a:p>
                    <a:p>
                      <a:pPr indent="0" lvl="0" marL="0" rtl="0" algn="just">
                        <a:spcBef>
                          <a:spcPts val="0"/>
                        </a:spcBef>
                        <a:spcAft>
                          <a:spcPts val="0"/>
                        </a:spcAft>
                        <a:buClr>
                          <a:schemeClr val="dk1"/>
                        </a:buClr>
                        <a:buSzPts val="1100"/>
                        <a:buFont typeface="Arial"/>
                        <a:buNone/>
                      </a:pPr>
                      <a:r>
                        <a:rPr lang="en-US">
                          <a:solidFill>
                            <a:schemeClr val="dk1"/>
                          </a:solidFill>
                          <a:latin typeface="Tahoma"/>
                          <a:ea typeface="Tahoma"/>
                          <a:cs typeface="Tahoma"/>
                          <a:sym typeface="Tahoma"/>
                        </a:rPr>
                        <a:t>-Difficulty for the teachers to teach the course in a given time</a:t>
                      </a:r>
                      <a:endParaRPr/>
                    </a:p>
                  </a:txBody>
                  <a:tcPr marT="91425" marB="91425" marR="91425" marL="91425"/>
                </a:tc>
                <a:tc>
                  <a:txBody>
                    <a:bodyPr/>
                    <a:lstStyle/>
                    <a:p>
                      <a:pPr indent="0" lvl="0" marL="0" rtl="0" algn="just">
                        <a:spcBef>
                          <a:spcPts val="0"/>
                        </a:spcBef>
                        <a:spcAft>
                          <a:spcPts val="0"/>
                        </a:spcAft>
                        <a:buClr>
                          <a:schemeClr val="dk1"/>
                        </a:buClr>
                        <a:buSzPts val="1100"/>
                        <a:buFont typeface="Arial"/>
                        <a:buNone/>
                      </a:pPr>
                      <a:r>
                        <a:rPr lang="en-US">
                          <a:solidFill>
                            <a:schemeClr val="dk1"/>
                          </a:solidFill>
                        </a:rPr>
                        <a:t>-Lack of progress at its own rate and poor assimilation of courses.</a:t>
                      </a:r>
                      <a:endParaRPr/>
                    </a:p>
                  </a:txBody>
                  <a:tcPr marT="91425" marB="91425" marR="91425" marL="91425"/>
                </a:tc>
              </a:tr>
              <a:tr h="674975">
                <a:tc>
                  <a:txBody>
                    <a:bodyPr/>
                    <a:lstStyle/>
                    <a:p>
                      <a:pPr indent="0" lvl="0" marL="0" rtl="0" algn="l">
                        <a:spcBef>
                          <a:spcPts val="0"/>
                        </a:spcBef>
                        <a:spcAft>
                          <a:spcPts val="0"/>
                        </a:spcAft>
                        <a:buClr>
                          <a:schemeClr val="dk1"/>
                        </a:buClr>
                        <a:buSzPts val="1100"/>
                        <a:buFont typeface="Arial"/>
                        <a:buNone/>
                      </a:pPr>
                      <a:r>
                        <a:rPr lang="en-US">
                          <a:solidFill>
                            <a:schemeClr val="dk1"/>
                          </a:solidFill>
                          <a:latin typeface="Tahoma"/>
                          <a:ea typeface="Tahoma"/>
                          <a:cs typeface="Tahoma"/>
                          <a:sym typeface="Tahoma"/>
                        </a:rPr>
                        <a:t>CHALLENGES</a:t>
                      </a:r>
                      <a:endParaRPr/>
                    </a:p>
                  </a:txBody>
                  <a:tcPr marT="91425" marB="91425" marR="91425" marL="91425" anchor="ctr"/>
                </a:tc>
                <a:tc gridSpan="3">
                  <a:txBody>
                    <a:bodyPr/>
                    <a:lstStyle/>
                    <a:p>
                      <a:pPr indent="0" lvl="0" marL="0" rtl="0" algn="l">
                        <a:spcBef>
                          <a:spcPts val="0"/>
                        </a:spcBef>
                        <a:spcAft>
                          <a:spcPts val="0"/>
                        </a:spcAft>
                        <a:buNone/>
                      </a:pPr>
                      <a:r>
                        <a:rPr lang="en-US"/>
                        <a:t>Apprehension du Numerique</a:t>
                      </a:r>
                      <a:endParaRPr/>
                    </a:p>
                  </a:txBody>
                  <a:tcPr marT="91425" marB="91425" marR="91425" marL="91425"/>
                </a:tc>
                <a:tc hMerge="1"/>
                <a:tc hMerge="1"/>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2021-06-27T06:05:59Z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