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8" r:id="rId3"/>
    <p:sldId id="257" r:id="rId4"/>
    <p:sldId id="261" r:id="rId5"/>
    <p:sldId id="262" r:id="rId6"/>
    <p:sldId id="259" r:id="rId7"/>
    <p:sldId id="263"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4"/>
  </p:normalViewPr>
  <p:slideViewPr>
    <p:cSldViewPr snapToGrid="0" snapToObjects="1">
      <p:cViewPr varScale="1">
        <p:scale>
          <a:sx n="121" d="100"/>
          <a:sy n="121" d="100"/>
        </p:scale>
        <p:origin x="2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7AD8A589-307C-3542-88E1-1F5424396160}" type="datetimeFigureOut">
              <a:rPr lang="en-US" smtClean="0"/>
              <a:t>2/16/18</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48B4441B-DF0E-E844-A647-080A0CF61FFA}" type="slidenum">
              <a:rPr lang="en-US" smtClean="0"/>
              <a:t>‹#›</a:t>
            </a:fld>
            <a:endParaRPr lang="en-US"/>
          </a:p>
        </p:txBody>
      </p:sp>
    </p:spTree>
    <p:extLst>
      <p:ext uri="{BB962C8B-B14F-4D97-AF65-F5344CB8AC3E}">
        <p14:creationId xmlns:p14="http://schemas.microsoft.com/office/powerpoint/2010/main" val="4289495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AD8A589-307C-3542-88E1-1F5424396160}" type="datetimeFigureOut">
              <a:rPr lang="en-US" smtClean="0"/>
              <a:t>2/16/18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B4441B-DF0E-E844-A647-080A0CF61FFA}" type="slidenum">
              <a:rPr lang="en-US" smtClean="0"/>
              <a:t>‹#›</a:t>
            </a:fld>
            <a:endParaRPr lang="en-US"/>
          </a:p>
        </p:txBody>
      </p:sp>
    </p:spTree>
    <p:extLst>
      <p:ext uri="{BB962C8B-B14F-4D97-AF65-F5344CB8AC3E}">
        <p14:creationId xmlns:p14="http://schemas.microsoft.com/office/powerpoint/2010/main" val="2709397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AD8A589-307C-3542-88E1-1F5424396160}" type="datetimeFigureOut">
              <a:rPr lang="en-US" smtClean="0"/>
              <a:t>2/16/18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B4441B-DF0E-E844-A647-080A0CF61FFA}" type="slidenum">
              <a:rPr lang="en-US" smtClean="0"/>
              <a:t>‹#›</a:t>
            </a:fld>
            <a:endParaRPr lang="en-US"/>
          </a:p>
        </p:txBody>
      </p:sp>
    </p:spTree>
    <p:extLst>
      <p:ext uri="{BB962C8B-B14F-4D97-AF65-F5344CB8AC3E}">
        <p14:creationId xmlns:p14="http://schemas.microsoft.com/office/powerpoint/2010/main" val="27313419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AD8A589-307C-3542-88E1-1F5424396160}" type="datetimeFigureOut">
              <a:rPr lang="en-US" smtClean="0"/>
              <a:t>2/16/18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B4441B-DF0E-E844-A647-080A0CF61FFA}"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654345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AD8A589-307C-3542-88E1-1F5424396160}" type="datetimeFigureOut">
              <a:rPr lang="en-US" smtClean="0"/>
              <a:t>2/16/18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B4441B-DF0E-E844-A647-080A0CF61FFA}" type="slidenum">
              <a:rPr lang="en-US" smtClean="0"/>
              <a:t>‹#›</a:t>
            </a:fld>
            <a:endParaRPr lang="en-US"/>
          </a:p>
        </p:txBody>
      </p:sp>
    </p:spTree>
    <p:extLst>
      <p:ext uri="{BB962C8B-B14F-4D97-AF65-F5344CB8AC3E}">
        <p14:creationId xmlns:p14="http://schemas.microsoft.com/office/powerpoint/2010/main" val="33373841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7AD8A589-307C-3542-88E1-1F5424396160}" type="datetimeFigureOut">
              <a:rPr lang="en-US" smtClean="0"/>
              <a:t>2/16/18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B4441B-DF0E-E844-A647-080A0CF61FFA}" type="slidenum">
              <a:rPr lang="en-US" smtClean="0"/>
              <a:t>‹#›</a:t>
            </a:fld>
            <a:endParaRPr lang="en-US"/>
          </a:p>
        </p:txBody>
      </p:sp>
    </p:spTree>
    <p:extLst>
      <p:ext uri="{BB962C8B-B14F-4D97-AF65-F5344CB8AC3E}">
        <p14:creationId xmlns:p14="http://schemas.microsoft.com/office/powerpoint/2010/main" val="38388155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7AD8A589-307C-3542-88E1-1F5424396160}" type="datetimeFigureOut">
              <a:rPr lang="en-US" smtClean="0"/>
              <a:t>2/16/18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B4441B-DF0E-E844-A647-080A0CF61FFA}" type="slidenum">
              <a:rPr lang="en-US" smtClean="0"/>
              <a:t>‹#›</a:t>
            </a:fld>
            <a:endParaRPr lang="en-US"/>
          </a:p>
        </p:txBody>
      </p:sp>
    </p:spTree>
    <p:extLst>
      <p:ext uri="{BB962C8B-B14F-4D97-AF65-F5344CB8AC3E}">
        <p14:creationId xmlns:p14="http://schemas.microsoft.com/office/powerpoint/2010/main" val="8339633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D8A589-307C-3542-88E1-1F5424396160}" type="datetimeFigureOut">
              <a:rPr lang="en-US" smtClean="0"/>
              <a:t>2/16/18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B4441B-DF0E-E844-A647-080A0CF61FFA}" type="slidenum">
              <a:rPr lang="en-US" smtClean="0"/>
              <a:t>‹#›</a:t>
            </a:fld>
            <a:endParaRPr lang="en-US"/>
          </a:p>
        </p:txBody>
      </p:sp>
    </p:spTree>
    <p:extLst>
      <p:ext uri="{BB962C8B-B14F-4D97-AF65-F5344CB8AC3E}">
        <p14:creationId xmlns:p14="http://schemas.microsoft.com/office/powerpoint/2010/main" val="21828926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D8A589-307C-3542-88E1-1F5424396160}" type="datetimeFigureOut">
              <a:rPr lang="en-US" smtClean="0"/>
              <a:t>2/16/18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B4441B-DF0E-E844-A647-080A0CF61FFA}" type="slidenum">
              <a:rPr lang="en-US" smtClean="0"/>
              <a:t>‹#›</a:t>
            </a:fld>
            <a:endParaRPr lang="en-US"/>
          </a:p>
        </p:txBody>
      </p:sp>
    </p:spTree>
    <p:extLst>
      <p:ext uri="{BB962C8B-B14F-4D97-AF65-F5344CB8AC3E}">
        <p14:creationId xmlns:p14="http://schemas.microsoft.com/office/powerpoint/2010/main" val="183677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D8A589-307C-3542-88E1-1F5424396160}" type="datetimeFigureOut">
              <a:rPr lang="en-US" smtClean="0"/>
              <a:t>2/16/18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B4441B-DF0E-E844-A647-080A0CF61FFA}" type="slidenum">
              <a:rPr lang="en-US" smtClean="0"/>
              <a:t>‹#›</a:t>
            </a:fld>
            <a:endParaRPr lang="en-US"/>
          </a:p>
        </p:txBody>
      </p:sp>
    </p:spTree>
    <p:extLst>
      <p:ext uri="{BB962C8B-B14F-4D97-AF65-F5344CB8AC3E}">
        <p14:creationId xmlns:p14="http://schemas.microsoft.com/office/powerpoint/2010/main" val="1086275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AD8A589-307C-3542-88E1-1F5424396160}" type="datetimeFigureOut">
              <a:rPr lang="en-US" smtClean="0"/>
              <a:t>2/16/18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B4441B-DF0E-E844-A647-080A0CF61FFA}" type="slidenum">
              <a:rPr lang="en-US" smtClean="0"/>
              <a:t>‹#›</a:t>
            </a:fld>
            <a:endParaRPr lang="en-US"/>
          </a:p>
        </p:txBody>
      </p:sp>
    </p:spTree>
    <p:extLst>
      <p:ext uri="{BB962C8B-B14F-4D97-AF65-F5344CB8AC3E}">
        <p14:creationId xmlns:p14="http://schemas.microsoft.com/office/powerpoint/2010/main" val="2843795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D8A589-307C-3542-88E1-1F5424396160}" type="datetimeFigureOut">
              <a:rPr lang="en-US" smtClean="0"/>
              <a:t>2/16/18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B4441B-DF0E-E844-A647-080A0CF61FFA}" type="slidenum">
              <a:rPr lang="en-US" smtClean="0"/>
              <a:t>‹#›</a:t>
            </a:fld>
            <a:endParaRPr lang="en-US"/>
          </a:p>
        </p:txBody>
      </p:sp>
    </p:spTree>
    <p:extLst>
      <p:ext uri="{BB962C8B-B14F-4D97-AF65-F5344CB8AC3E}">
        <p14:creationId xmlns:p14="http://schemas.microsoft.com/office/powerpoint/2010/main" val="974673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D8A589-307C-3542-88E1-1F5424396160}" type="datetimeFigureOut">
              <a:rPr lang="en-US" smtClean="0"/>
              <a:t>2/16/18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B4441B-DF0E-E844-A647-080A0CF61FFA}" type="slidenum">
              <a:rPr lang="en-US" smtClean="0"/>
              <a:t>‹#›</a:t>
            </a:fld>
            <a:endParaRPr lang="en-US"/>
          </a:p>
        </p:txBody>
      </p:sp>
    </p:spTree>
    <p:extLst>
      <p:ext uri="{BB962C8B-B14F-4D97-AF65-F5344CB8AC3E}">
        <p14:creationId xmlns:p14="http://schemas.microsoft.com/office/powerpoint/2010/main" val="481511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D8A589-307C-3542-88E1-1F5424396160}" type="datetimeFigureOut">
              <a:rPr lang="en-US" smtClean="0"/>
              <a:t>2/16/18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B4441B-DF0E-E844-A647-080A0CF61FFA}" type="slidenum">
              <a:rPr lang="en-US" smtClean="0"/>
              <a:t>‹#›</a:t>
            </a:fld>
            <a:endParaRPr lang="en-US"/>
          </a:p>
        </p:txBody>
      </p:sp>
    </p:spTree>
    <p:extLst>
      <p:ext uri="{BB962C8B-B14F-4D97-AF65-F5344CB8AC3E}">
        <p14:creationId xmlns:p14="http://schemas.microsoft.com/office/powerpoint/2010/main" val="1193966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D8A589-307C-3542-88E1-1F5424396160}" type="datetimeFigureOut">
              <a:rPr lang="en-US" smtClean="0"/>
              <a:t>2/16/18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B4441B-DF0E-E844-A647-080A0CF61FFA}" type="slidenum">
              <a:rPr lang="en-US" smtClean="0"/>
              <a:t>‹#›</a:t>
            </a:fld>
            <a:endParaRPr lang="en-US"/>
          </a:p>
        </p:txBody>
      </p:sp>
    </p:spTree>
    <p:extLst>
      <p:ext uri="{BB962C8B-B14F-4D97-AF65-F5344CB8AC3E}">
        <p14:creationId xmlns:p14="http://schemas.microsoft.com/office/powerpoint/2010/main" val="80187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AD8A589-307C-3542-88E1-1F5424396160}" type="datetimeFigureOut">
              <a:rPr lang="en-US" smtClean="0"/>
              <a:t>2/16/18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B4441B-DF0E-E844-A647-080A0CF61FFA}" type="slidenum">
              <a:rPr lang="en-US" smtClean="0"/>
              <a:t>‹#›</a:t>
            </a:fld>
            <a:endParaRPr lang="en-US"/>
          </a:p>
        </p:txBody>
      </p:sp>
    </p:spTree>
    <p:extLst>
      <p:ext uri="{BB962C8B-B14F-4D97-AF65-F5344CB8AC3E}">
        <p14:creationId xmlns:p14="http://schemas.microsoft.com/office/powerpoint/2010/main" val="1992953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AD8A589-307C-3542-88E1-1F5424396160}" type="datetimeFigureOut">
              <a:rPr lang="en-US" smtClean="0"/>
              <a:t>2/16/18</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B4441B-DF0E-E844-A647-080A0CF61FFA}" type="slidenum">
              <a:rPr lang="en-US" smtClean="0"/>
              <a:t>‹#›</a:t>
            </a:fld>
            <a:endParaRPr lang="en-US"/>
          </a:p>
        </p:txBody>
      </p:sp>
    </p:spTree>
    <p:extLst>
      <p:ext uri="{BB962C8B-B14F-4D97-AF65-F5344CB8AC3E}">
        <p14:creationId xmlns:p14="http://schemas.microsoft.com/office/powerpoint/2010/main" val="346509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AD8A589-307C-3542-88E1-1F5424396160}" type="datetimeFigureOut">
              <a:rPr lang="en-US" smtClean="0"/>
              <a:t>2/16/18</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B4441B-DF0E-E844-A647-080A0CF61FFA}" type="slidenum">
              <a:rPr lang="en-US" smtClean="0"/>
              <a:t>‹#›</a:t>
            </a:fld>
            <a:endParaRPr lang="en-US"/>
          </a:p>
        </p:txBody>
      </p:sp>
    </p:spTree>
    <p:extLst>
      <p:ext uri="{BB962C8B-B14F-4D97-AF65-F5344CB8AC3E}">
        <p14:creationId xmlns:p14="http://schemas.microsoft.com/office/powerpoint/2010/main" val="3443799265"/>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5FA8A-1831-CD4F-8034-80610DA09554}"/>
              </a:ext>
            </a:extLst>
          </p:cNvPr>
          <p:cNvSpPr>
            <a:spLocks noGrp="1"/>
          </p:cNvSpPr>
          <p:nvPr>
            <p:ph type="ctrTitle"/>
          </p:nvPr>
        </p:nvSpPr>
        <p:spPr>
          <a:xfrm>
            <a:off x="1951512" y="2256312"/>
            <a:ext cx="9144000" cy="1360529"/>
          </a:xfrm>
        </p:spPr>
        <p:txBody>
          <a:bodyPr>
            <a:normAutofit fontScale="90000"/>
          </a:bodyPr>
          <a:lstStyle/>
          <a:p>
            <a:pPr algn="ctr"/>
            <a:r>
              <a:rPr lang="en-US" sz="4400" b="1" i="1" dirty="0"/>
              <a:t>Network Structure &amp; Cloud Computing </a:t>
            </a:r>
            <a:br>
              <a:rPr lang="en-US" b="1" i="1" dirty="0"/>
            </a:br>
            <a:r>
              <a:rPr lang="en-US" sz="4400" b="1" i="1" dirty="0"/>
              <a:t>CSYE6225-Spring2018</a:t>
            </a:r>
            <a:br>
              <a:rPr lang="en-US" sz="4400" b="1" i="1" dirty="0"/>
            </a:br>
            <a:br>
              <a:rPr lang="en-US" sz="4400" dirty="0"/>
            </a:br>
            <a:r>
              <a:rPr lang="en-US" sz="4400" dirty="0"/>
              <a:t>AWS VS Microsoft Azure VS GCP</a:t>
            </a:r>
            <a:endParaRPr lang="en-US" dirty="0"/>
          </a:p>
        </p:txBody>
      </p:sp>
      <p:sp>
        <p:nvSpPr>
          <p:cNvPr id="3" name="Subtitle 2">
            <a:extLst>
              <a:ext uri="{FF2B5EF4-FFF2-40B4-BE49-F238E27FC236}">
                <a16:creationId xmlns:a16="http://schemas.microsoft.com/office/drawing/2014/main" id="{F84902B8-7735-524E-A876-1ED788EA358A}"/>
              </a:ext>
            </a:extLst>
          </p:cNvPr>
          <p:cNvSpPr>
            <a:spLocks noGrp="1"/>
          </p:cNvSpPr>
          <p:nvPr>
            <p:ph type="subTitle" idx="1"/>
          </p:nvPr>
        </p:nvSpPr>
        <p:spPr>
          <a:xfrm>
            <a:off x="6523512" y="4952856"/>
            <a:ext cx="9144000" cy="1655762"/>
          </a:xfrm>
        </p:spPr>
        <p:txBody>
          <a:bodyPr>
            <a:normAutofit/>
          </a:bodyPr>
          <a:lstStyle/>
          <a:p>
            <a:r>
              <a:rPr lang="en-US" sz="1800" dirty="0"/>
              <a:t>-Anil </a:t>
            </a:r>
            <a:r>
              <a:rPr lang="en-US" sz="1800" dirty="0" err="1"/>
              <a:t>Dantala</a:t>
            </a:r>
            <a:r>
              <a:rPr lang="en-US" sz="1800" dirty="0"/>
              <a:t> | </a:t>
            </a:r>
            <a:r>
              <a:rPr lang="en-US" sz="1800" dirty="0" err="1"/>
              <a:t>dantala.a@husky.neu.edu</a:t>
            </a:r>
            <a:endParaRPr lang="en-US" sz="1800" dirty="0"/>
          </a:p>
          <a:p>
            <a:r>
              <a:rPr lang="en-US" sz="1800" dirty="0"/>
              <a:t>-Ankit Patel | </a:t>
            </a:r>
            <a:r>
              <a:rPr lang="en-US" sz="1800" dirty="0" err="1"/>
              <a:t>patel.ankit@husky.neu.edu</a:t>
            </a:r>
            <a:endParaRPr lang="en-US" sz="1800" dirty="0"/>
          </a:p>
          <a:p>
            <a:r>
              <a:rPr lang="en-US" sz="1800" dirty="0"/>
              <a:t>-</a:t>
            </a:r>
            <a:r>
              <a:rPr lang="en-US" sz="1800" dirty="0" err="1"/>
              <a:t>Ketul</a:t>
            </a:r>
            <a:r>
              <a:rPr lang="en-US" sz="1800" dirty="0"/>
              <a:t> Shukla | </a:t>
            </a:r>
            <a:r>
              <a:rPr lang="en-US" sz="1800" dirty="0" err="1"/>
              <a:t>Shukla.ke@husky.neu.edu</a:t>
            </a:r>
            <a:endParaRPr lang="en-US" sz="1800" dirty="0"/>
          </a:p>
          <a:p>
            <a:endParaRPr lang="en-US" sz="1800" dirty="0"/>
          </a:p>
        </p:txBody>
      </p:sp>
    </p:spTree>
    <p:extLst>
      <p:ext uri="{BB962C8B-B14F-4D97-AF65-F5344CB8AC3E}">
        <p14:creationId xmlns:p14="http://schemas.microsoft.com/office/powerpoint/2010/main" val="3079313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92491-8ACE-404C-A7ED-339BA58C70A7}"/>
              </a:ext>
            </a:extLst>
          </p:cNvPr>
          <p:cNvSpPr>
            <a:spLocks noGrp="1"/>
          </p:cNvSpPr>
          <p:nvPr>
            <p:ph type="title"/>
          </p:nvPr>
        </p:nvSpPr>
        <p:spPr>
          <a:xfrm>
            <a:off x="1141413" y="-153379"/>
            <a:ext cx="9905998" cy="1478570"/>
          </a:xfrm>
        </p:spPr>
        <p:txBody>
          <a:bodyPr>
            <a:normAutofit fontScale="90000"/>
          </a:bodyPr>
          <a:lstStyle/>
          <a:p>
            <a:pPr algn="ctr"/>
            <a:br>
              <a:rPr lang="en-US" dirty="0"/>
            </a:br>
            <a:r>
              <a:rPr lang="en-US" dirty="0"/>
              <a:t> Following Aws Services Compared with Microsoft Azure and GCP</a:t>
            </a:r>
          </a:p>
        </p:txBody>
      </p:sp>
      <p:sp>
        <p:nvSpPr>
          <p:cNvPr id="3" name="Content Placeholder 2">
            <a:extLst>
              <a:ext uri="{FF2B5EF4-FFF2-40B4-BE49-F238E27FC236}">
                <a16:creationId xmlns:a16="http://schemas.microsoft.com/office/drawing/2014/main" id="{6FCA9949-06A6-4C41-98E4-A2AA778B6570}"/>
              </a:ext>
            </a:extLst>
          </p:cNvPr>
          <p:cNvSpPr>
            <a:spLocks noGrp="1"/>
          </p:cNvSpPr>
          <p:nvPr>
            <p:ph idx="1"/>
          </p:nvPr>
        </p:nvSpPr>
        <p:spPr>
          <a:xfrm>
            <a:off x="1141413" y="1216334"/>
            <a:ext cx="9905999" cy="4946960"/>
          </a:xfrm>
        </p:spPr>
        <p:txBody>
          <a:bodyPr>
            <a:normAutofit/>
          </a:bodyPr>
          <a:lstStyle/>
          <a:p>
            <a:r>
              <a:rPr lang="en-US" dirty="0"/>
              <a:t>VPC</a:t>
            </a:r>
          </a:p>
          <a:p>
            <a:r>
              <a:rPr lang="en-US" dirty="0"/>
              <a:t>Subnets</a:t>
            </a:r>
          </a:p>
          <a:p>
            <a:r>
              <a:rPr lang="en-US" dirty="0"/>
              <a:t>Security Groups</a:t>
            </a:r>
          </a:p>
          <a:p>
            <a:r>
              <a:rPr lang="en-US" dirty="0"/>
              <a:t>DB’s</a:t>
            </a:r>
          </a:p>
          <a:p>
            <a:r>
              <a:rPr lang="en-US" dirty="0"/>
              <a:t>DNS</a:t>
            </a:r>
          </a:p>
          <a:p>
            <a:r>
              <a:rPr lang="en-US" dirty="0"/>
              <a:t>Deployment tools(</a:t>
            </a:r>
            <a:r>
              <a:rPr lang="en-US" dirty="0" err="1"/>
              <a:t>Cli</a:t>
            </a:r>
            <a:r>
              <a:rPr lang="en-US" dirty="0"/>
              <a:t> &amp; cloud formation) </a:t>
            </a:r>
          </a:p>
        </p:txBody>
      </p:sp>
    </p:spTree>
    <p:extLst>
      <p:ext uri="{BB962C8B-B14F-4D97-AF65-F5344CB8AC3E}">
        <p14:creationId xmlns:p14="http://schemas.microsoft.com/office/powerpoint/2010/main" val="264753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1233D-A163-A540-866E-D42344CA05D0}"/>
              </a:ext>
            </a:extLst>
          </p:cNvPr>
          <p:cNvSpPr>
            <a:spLocks noGrp="1"/>
          </p:cNvSpPr>
          <p:nvPr>
            <p:ph type="title"/>
          </p:nvPr>
        </p:nvSpPr>
        <p:spPr/>
        <p:txBody>
          <a:bodyPr/>
          <a:lstStyle/>
          <a:p>
            <a:br>
              <a:rPr lang="en-US" dirty="0"/>
            </a:br>
            <a:r>
              <a:rPr lang="en-US" dirty="0"/>
              <a:t>VPC</a:t>
            </a:r>
          </a:p>
        </p:txBody>
      </p:sp>
      <p:sp>
        <p:nvSpPr>
          <p:cNvPr id="3" name="Content Placeholder 2">
            <a:extLst>
              <a:ext uri="{FF2B5EF4-FFF2-40B4-BE49-F238E27FC236}">
                <a16:creationId xmlns:a16="http://schemas.microsoft.com/office/drawing/2014/main" id="{82FBC899-4C82-E84E-8B9F-A52B9038AB40}"/>
              </a:ext>
            </a:extLst>
          </p:cNvPr>
          <p:cNvSpPr>
            <a:spLocks noGrp="1"/>
          </p:cNvSpPr>
          <p:nvPr>
            <p:ph idx="1"/>
          </p:nvPr>
        </p:nvSpPr>
        <p:spPr/>
        <p:txBody>
          <a:bodyPr>
            <a:normAutofit/>
          </a:bodyPr>
          <a:lstStyle/>
          <a:p>
            <a:r>
              <a:rPr lang="en-US" dirty="0"/>
              <a:t>AWS - core networking services in AWS. AWS allows  </a:t>
            </a:r>
            <a:r>
              <a:rPr lang="en-US" dirty="0" err="1"/>
              <a:t>upto</a:t>
            </a:r>
            <a:r>
              <a:rPr lang="en-US" dirty="0"/>
              <a:t> 5 </a:t>
            </a:r>
            <a:r>
              <a:rPr lang="en-US" dirty="0" err="1"/>
              <a:t>vpcs,low</a:t>
            </a:r>
            <a:r>
              <a:rPr lang="en-US" dirty="0"/>
              <a:t> latency </a:t>
            </a:r>
            <a:r>
              <a:rPr lang="en-US" dirty="0" err="1"/>
              <a:t>upto</a:t>
            </a:r>
            <a:r>
              <a:rPr lang="en-US" dirty="0"/>
              <a:t> 10 </a:t>
            </a:r>
            <a:r>
              <a:rPr lang="en-US" dirty="0" err="1"/>
              <a:t>gb</a:t>
            </a:r>
            <a:r>
              <a:rPr lang="en-US" dirty="0"/>
              <a:t> ,by having instance assigned to same placement group</a:t>
            </a:r>
          </a:p>
          <a:p>
            <a:r>
              <a:rPr lang="en-US" dirty="0"/>
              <a:t> Azure – </a:t>
            </a:r>
            <a:r>
              <a:rPr lang="en-US" dirty="0" err="1"/>
              <a:t>Vnet</a:t>
            </a:r>
            <a:r>
              <a:rPr lang="en-US" dirty="0"/>
              <a:t> – provides services for building networks within azure, ability to create </a:t>
            </a:r>
            <a:r>
              <a:rPr lang="en-US" dirty="0" err="1"/>
              <a:t>vnet</a:t>
            </a:r>
            <a:r>
              <a:rPr lang="en-US" dirty="0"/>
              <a:t> to host virtual machine, virtual appliances and PaaS services</a:t>
            </a:r>
          </a:p>
          <a:p>
            <a:r>
              <a:rPr lang="en-US" dirty="0"/>
              <a:t>GCP – cloud virtual network can contain </a:t>
            </a:r>
            <a:r>
              <a:rPr lang="en-US" dirty="0" err="1"/>
              <a:t>upto</a:t>
            </a:r>
            <a:r>
              <a:rPr lang="en-US" dirty="0"/>
              <a:t> 7000 virtual machine instance.</a:t>
            </a:r>
          </a:p>
        </p:txBody>
      </p:sp>
    </p:spTree>
    <p:extLst>
      <p:ext uri="{BB962C8B-B14F-4D97-AF65-F5344CB8AC3E}">
        <p14:creationId xmlns:p14="http://schemas.microsoft.com/office/powerpoint/2010/main" val="3976047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B6D2E-A061-2349-81BF-A4DC5F1A7D8D}"/>
              </a:ext>
            </a:extLst>
          </p:cNvPr>
          <p:cNvSpPr>
            <a:spLocks noGrp="1"/>
          </p:cNvSpPr>
          <p:nvPr>
            <p:ph type="title"/>
          </p:nvPr>
        </p:nvSpPr>
        <p:spPr/>
        <p:txBody>
          <a:bodyPr/>
          <a:lstStyle/>
          <a:p>
            <a:r>
              <a:rPr lang="en-US" dirty="0"/>
              <a:t>Subnets</a:t>
            </a:r>
          </a:p>
        </p:txBody>
      </p:sp>
      <p:sp>
        <p:nvSpPr>
          <p:cNvPr id="3" name="Content Placeholder 2">
            <a:extLst>
              <a:ext uri="{FF2B5EF4-FFF2-40B4-BE49-F238E27FC236}">
                <a16:creationId xmlns:a16="http://schemas.microsoft.com/office/drawing/2014/main" id="{61BA7309-6489-4544-85C3-D477E998C14C}"/>
              </a:ext>
            </a:extLst>
          </p:cNvPr>
          <p:cNvSpPr>
            <a:spLocks noGrp="1"/>
          </p:cNvSpPr>
          <p:nvPr>
            <p:ph idx="1"/>
          </p:nvPr>
        </p:nvSpPr>
        <p:spPr/>
        <p:txBody>
          <a:bodyPr>
            <a:normAutofit fontScale="92500" lnSpcReduction="10000"/>
          </a:bodyPr>
          <a:lstStyle/>
          <a:p>
            <a:r>
              <a:rPr lang="en-US" dirty="0"/>
              <a:t>AWS - configured to group related EC2 instances within a </a:t>
            </a:r>
            <a:r>
              <a:rPr lang="en-US" dirty="0" err="1"/>
              <a:t>VPC.upto</a:t>
            </a:r>
            <a:r>
              <a:rPr lang="en-US" dirty="0"/>
              <a:t> 200 subnets can be configured per VPC by default</a:t>
            </a:r>
          </a:p>
          <a:p>
            <a:r>
              <a:rPr lang="en-US" dirty="0"/>
              <a:t>Azure - network resources can be grouped by subnet for </a:t>
            </a:r>
            <a:r>
              <a:rPr lang="en-US" dirty="0" err="1"/>
              <a:t>organisation</a:t>
            </a:r>
            <a:r>
              <a:rPr lang="en-US" dirty="0"/>
              <a:t> and security. Each subnet can be assigned a route table to define outgoing traffic flow</a:t>
            </a:r>
          </a:p>
          <a:p>
            <a:r>
              <a:rPr lang="en-US" dirty="0"/>
              <a:t>GCP - Google do not constrain the private IP address ranges of subnets to the address space of the parent network. Default network routes allow connectivity to/from the internet to each subnet and between subnets. Additional routes can be added to override these defaults where required</a:t>
            </a:r>
          </a:p>
        </p:txBody>
      </p:sp>
    </p:spTree>
    <p:extLst>
      <p:ext uri="{BB962C8B-B14F-4D97-AF65-F5344CB8AC3E}">
        <p14:creationId xmlns:p14="http://schemas.microsoft.com/office/powerpoint/2010/main" val="2698066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A5481-B20F-094B-A65C-5669DDED7388}"/>
              </a:ext>
            </a:extLst>
          </p:cNvPr>
          <p:cNvSpPr>
            <a:spLocks noGrp="1"/>
          </p:cNvSpPr>
          <p:nvPr>
            <p:ph type="title"/>
          </p:nvPr>
        </p:nvSpPr>
        <p:spPr/>
        <p:txBody>
          <a:bodyPr/>
          <a:lstStyle/>
          <a:p>
            <a:r>
              <a:rPr lang="en-US" dirty="0"/>
              <a:t>Security </a:t>
            </a:r>
            <a:r>
              <a:rPr lang="en-US" dirty="0" err="1"/>
              <a:t>GROups</a:t>
            </a:r>
            <a:endParaRPr lang="en-US" dirty="0"/>
          </a:p>
        </p:txBody>
      </p:sp>
      <p:sp>
        <p:nvSpPr>
          <p:cNvPr id="3" name="Content Placeholder 2">
            <a:extLst>
              <a:ext uri="{FF2B5EF4-FFF2-40B4-BE49-F238E27FC236}">
                <a16:creationId xmlns:a16="http://schemas.microsoft.com/office/drawing/2014/main" id="{35948681-E54C-564D-9604-BC2C9CC00EF4}"/>
              </a:ext>
            </a:extLst>
          </p:cNvPr>
          <p:cNvSpPr>
            <a:spLocks noGrp="1"/>
          </p:cNvSpPr>
          <p:nvPr>
            <p:ph idx="1"/>
          </p:nvPr>
        </p:nvSpPr>
        <p:spPr/>
        <p:txBody>
          <a:bodyPr>
            <a:normAutofit fontScale="92500" lnSpcReduction="10000"/>
          </a:bodyPr>
          <a:lstStyle/>
          <a:p>
            <a:r>
              <a:rPr lang="en-US" dirty="0"/>
              <a:t>AWS -  provide an additional layer of security at the instance level. Security Groups are assigned to ENIs and define the traffic permitted to reach the target instance. Each ENI can have up to 5 Security Groups</a:t>
            </a:r>
          </a:p>
          <a:p>
            <a:r>
              <a:rPr lang="en-US" dirty="0"/>
              <a:t>Azure - Traffic can be permitted or denied at the NIC or subnet level via Network Security Group (NSGs) . Each region per subscription can have up to 400 NSGs</a:t>
            </a:r>
          </a:p>
          <a:p>
            <a:r>
              <a:rPr lang="en-US" dirty="0"/>
              <a:t>GCP - Each network comes with a Firewall that can be configured with rules to control the traffic that is accepted by a resource or set of resources within the network</a:t>
            </a:r>
          </a:p>
        </p:txBody>
      </p:sp>
    </p:spTree>
    <p:extLst>
      <p:ext uri="{BB962C8B-B14F-4D97-AF65-F5344CB8AC3E}">
        <p14:creationId xmlns:p14="http://schemas.microsoft.com/office/powerpoint/2010/main" val="1911543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DE453-14FE-184B-AE96-0AF37AA62134}"/>
              </a:ext>
            </a:extLst>
          </p:cNvPr>
          <p:cNvSpPr>
            <a:spLocks noGrp="1"/>
          </p:cNvSpPr>
          <p:nvPr>
            <p:ph type="title"/>
          </p:nvPr>
        </p:nvSpPr>
        <p:spPr/>
        <p:txBody>
          <a:bodyPr/>
          <a:lstStyle/>
          <a:p>
            <a:r>
              <a:rPr lang="en-US" dirty="0" err="1"/>
              <a:t>Dbs</a:t>
            </a:r>
            <a:r>
              <a:rPr lang="en-US" dirty="0"/>
              <a:t> Relations and NoSQL</a:t>
            </a:r>
          </a:p>
        </p:txBody>
      </p:sp>
      <p:sp>
        <p:nvSpPr>
          <p:cNvPr id="3" name="Content Placeholder 2">
            <a:extLst>
              <a:ext uri="{FF2B5EF4-FFF2-40B4-BE49-F238E27FC236}">
                <a16:creationId xmlns:a16="http://schemas.microsoft.com/office/drawing/2014/main" id="{A9A0BA50-13B6-4A47-AD68-C2B7BB38B0B0}"/>
              </a:ext>
            </a:extLst>
          </p:cNvPr>
          <p:cNvSpPr>
            <a:spLocks noGrp="1"/>
          </p:cNvSpPr>
          <p:nvPr>
            <p:ph idx="1"/>
          </p:nvPr>
        </p:nvSpPr>
        <p:spPr/>
        <p:txBody>
          <a:bodyPr>
            <a:normAutofit/>
          </a:bodyPr>
          <a:lstStyle/>
          <a:p>
            <a:pPr lvl="1"/>
            <a:r>
              <a:rPr lang="en-US" dirty="0"/>
              <a:t>RDB’s- </a:t>
            </a:r>
            <a:r>
              <a:rPr lang="en-US" dirty="0" err="1"/>
              <a:t>MySQL,postgres</a:t>
            </a:r>
            <a:r>
              <a:rPr lang="en-US" dirty="0"/>
              <a:t>, </a:t>
            </a:r>
            <a:r>
              <a:rPr lang="en-US" dirty="0" err="1"/>
              <a:t>mysql,oracle</a:t>
            </a:r>
            <a:r>
              <a:rPr lang="en-US" dirty="0"/>
              <a:t>, and aurora</a:t>
            </a:r>
          </a:p>
          <a:p>
            <a:pPr lvl="1"/>
            <a:r>
              <a:rPr lang="en-US" dirty="0" err="1"/>
              <a:t>DynamoDB</a:t>
            </a:r>
            <a:endParaRPr lang="en-US" dirty="0"/>
          </a:p>
          <a:p>
            <a:pPr lvl="1"/>
            <a:r>
              <a:rPr lang="en-US" dirty="0"/>
              <a:t>Athena – direct s3 </a:t>
            </a:r>
            <a:r>
              <a:rPr lang="en-US" dirty="0" err="1"/>
              <a:t>sql</a:t>
            </a:r>
            <a:r>
              <a:rPr lang="en-US" dirty="0"/>
              <a:t> queries</a:t>
            </a:r>
          </a:p>
          <a:p>
            <a:r>
              <a:rPr lang="en-US" b="1" dirty="0"/>
              <a:t>Google</a:t>
            </a:r>
            <a:r>
              <a:rPr lang="en-US" dirty="0"/>
              <a:t> – </a:t>
            </a:r>
            <a:r>
              <a:rPr lang="en-US" dirty="0" err="1"/>
              <a:t>BigTable</a:t>
            </a:r>
            <a:r>
              <a:rPr lang="en-US" dirty="0"/>
              <a:t>, Cloud SQL, cloud spanner, cloud </a:t>
            </a:r>
            <a:r>
              <a:rPr lang="en-US" dirty="0" err="1"/>
              <a:t>datastore</a:t>
            </a:r>
            <a:endParaRPr lang="en-US" dirty="0"/>
          </a:p>
          <a:p>
            <a:r>
              <a:rPr lang="en-US" b="1" dirty="0"/>
              <a:t>Azure</a:t>
            </a:r>
            <a:r>
              <a:rPr lang="en-US" dirty="0"/>
              <a:t> – SQL </a:t>
            </a:r>
            <a:r>
              <a:rPr lang="en-US" dirty="0" err="1"/>
              <a:t>db’s</a:t>
            </a:r>
            <a:r>
              <a:rPr lang="en-US" dirty="0"/>
              <a:t>, </a:t>
            </a:r>
            <a:r>
              <a:rPr lang="en-US" dirty="0" err="1"/>
              <a:t>sql</a:t>
            </a:r>
            <a:r>
              <a:rPr lang="en-US" dirty="0"/>
              <a:t> server stretch </a:t>
            </a:r>
            <a:r>
              <a:rPr lang="en-US" dirty="0" err="1"/>
              <a:t>db’s</a:t>
            </a:r>
            <a:r>
              <a:rPr lang="en-US" dirty="0"/>
              <a:t>, cosmos </a:t>
            </a:r>
            <a:r>
              <a:rPr lang="en-US" dirty="0" err="1"/>
              <a:t>db’s</a:t>
            </a:r>
            <a:r>
              <a:rPr lang="en-US" dirty="0"/>
              <a:t>, azure </a:t>
            </a:r>
            <a:r>
              <a:rPr lang="en-US" dirty="0" err="1"/>
              <a:t>db</a:t>
            </a:r>
            <a:r>
              <a:rPr lang="en-US" dirty="0"/>
              <a:t> for </a:t>
            </a:r>
            <a:r>
              <a:rPr lang="en-US" dirty="0" err="1"/>
              <a:t>mysql</a:t>
            </a:r>
            <a:r>
              <a:rPr lang="en-US" dirty="0"/>
              <a:t> and </a:t>
            </a:r>
            <a:r>
              <a:rPr lang="en-US" dirty="0" err="1"/>
              <a:t>postgres</a:t>
            </a:r>
            <a:endParaRPr lang="en-US" dirty="0"/>
          </a:p>
        </p:txBody>
      </p:sp>
    </p:spTree>
    <p:extLst>
      <p:ext uri="{BB962C8B-B14F-4D97-AF65-F5344CB8AC3E}">
        <p14:creationId xmlns:p14="http://schemas.microsoft.com/office/powerpoint/2010/main" val="1684824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4024D-CBB6-4543-B809-069C4A5697A7}"/>
              </a:ext>
            </a:extLst>
          </p:cNvPr>
          <p:cNvSpPr>
            <a:spLocks noGrp="1"/>
          </p:cNvSpPr>
          <p:nvPr>
            <p:ph type="title"/>
          </p:nvPr>
        </p:nvSpPr>
        <p:spPr/>
        <p:txBody>
          <a:bodyPr/>
          <a:lstStyle/>
          <a:p>
            <a:r>
              <a:rPr lang="en-US" dirty="0"/>
              <a:t>DNS</a:t>
            </a:r>
            <a:br>
              <a:rPr lang="en-US" dirty="0"/>
            </a:br>
            <a:endParaRPr lang="en-US" dirty="0"/>
          </a:p>
        </p:txBody>
      </p:sp>
      <p:sp>
        <p:nvSpPr>
          <p:cNvPr id="3" name="Content Placeholder 2">
            <a:extLst>
              <a:ext uri="{FF2B5EF4-FFF2-40B4-BE49-F238E27FC236}">
                <a16:creationId xmlns:a16="http://schemas.microsoft.com/office/drawing/2014/main" id="{794062EC-A27F-B946-9FDA-D9BB95DCB2DD}"/>
              </a:ext>
            </a:extLst>
          </p:cNvPr>
          <p:cNvSpPr>
            <a:spLocks noGrp="1"/>
          </p:cNvSpPr>
          <p:nvPr>
            <p:ph idx="1"/>
          </p:nvPr>
        </p:nvSpPr>
        <p:spPr/>
        <p:txBody>
          <a:bodyPr>
            <a:normAutofit fontScale="92500" lnSpcReduction="20000"/>
          </a:bodyPr>
          <a:lstStyle/>
          <a:p>
            <a:r>
              <a:rPr lang="en-US" dirty="0"/>
              <a:t>AWS: Amazon’s Route 53 -It is designed to give developers and businesses an extremely reliable and cost effective way to route end users to Internet applications by translating names like </a:t>
            </a:r>
            <a:r>
              <a:rPr lang="en-US" dirty="0" err="1"/>
              <a:t>www.example.com</a:t>
            </a:r>
            <a:r>
              <a:rPr lang="en-US" dirty="0"/>
              <a:t> into the numeric IP addresses like 192.0.2.1 that computers use to connect to each other</a:t>
            </a:r>
          </a:p>
          <a:p>
            <a:r>
              <a:rPr lang="en-US" dirty="0"/>
              <a:t>Azure Azure DNS – Host, fast DNS queries, rely on Microsoft DNS servers</a:t>
            </a:r>
          </a:p>
          <a:p>
            <a:r>
              <a:rPr lang="en-US" dirty="0"/>
              <a:t>GCP – Google DNS  - Google Cloud DNS is a scalable, reliable and managed authoritative Domain Name System (DNS) service running on the same infrastructure as Google. It has low latency, high availability and is a cost-effective way to make your applications and services available to your users</a:t>
            </a:r>
          </a:p>
        </p:txBody>
      </p:sp>
    </p:spTree>
    <p:extLst>
      <p:ext uri="{BB962C8B-B14F-4D97-AF65-F5344CB8AC3E}">
        <p14:creationId xmlns:p14="http://schemas.microsoft.com/office/powerpoint/2010/main" val="2326658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69B08-8D4D-6845-B21E-69DAE0D02656}"/>
              </a:ext>
            </a:extLst>
          </p:cNvPr>
          <p:cNvSpPr>
            <a:spLocks noGrp="1"/>
          </p:cNvSpPr>
          <p:nvPr>
            <p:ph type="title"/>
          </p:nvPr>
        </p:nvSpPr>
        <p:spPr/>
        <p:txBody>
          <a:bodyPr/>
          <a:lstStyle/>
          <a:p>
            <a:r>
              <a:rPr lang="en-US" dirty="0" err="1"/>
              <a:t>Cloudformation</a:t>
            </a:r>
            <a:endParaRPr lang="en-US" dirty="0"/>
          </a:p>
        </p:txBody>
      </p:sp>
      <p:sp>
        <p:nvSpPr>
          <p:cNvPr id="3" name="Content Placeholder 2">
            <a:extLst>
              <a:ext uri="{FF2B5EF4-FFF2-40B4-BE49-F238E27FC236}">
                <a16:creationId xmlns:a16="http://schemas.microsoft.com/office/drawing/2014/main" id="{3BD5E4E4-9984-7748-8E2D-75B5AD3892CA}"/>
              </a:ext>
            </a:extLst>
          </p:cNvPr>
          <p:cNvSpPr>
            <a:spLocks noGrp="1"/>
          </p:cNvSpPr>
          <p:nvPr>
            <p:ph idx="1"/>
          </p:nvPr>
        </p:nvSpPr>
        <p:spPr/>
        <p:txBody>
          <a:bodyPr/>
          <a:lstStyle/>
          <a:p>
            <a:pPr lvl="1"/>
            <a:r>
              <a:rPr lang="en-US" dirty="0" err="1"/>
              <a:t>Json</a:t>
            </a:r>
            <a:r>
              <a:rPr lang="en-US" dirty="0"/>
              <a:t> and </a:t>
            </a:r>
            <a:r>
              <a:rPr lang="en-US" dirty="0" err="1"/>
              <a:t>yaml</a:t>
            </a:r>
            <a:r>
              <a:rPr lang="en-US" dirty="0"/>
              <a:t> </a:t>
            </a:r>
            <a:r>
              <a:rPr lang="en-US" dirty="0" err="1"/>
              <a:t>based.AWS</a:t>
            </a:r>
            <a:r>
              <a:rPr lang="en-US" dirty="0"/>
              <a:t> managed services to deploy AWS resources</a:t>
            </a:r>
          </a:p>
          <a:p>
            <a:r>
              <a:rPr lang="en-US" dirty="0"/>
              <a:t>GCP</a:t>
            </a:r>
          </a:p>
          <a:p>
            <a:pPr lvl="1"/>
            <a:r>
              <a:rPr lang="en-US" dirty="0"/>
              <a:t>Python/</a:t>
            </a:r>
            <a:r>
              <a:rPr lang="en-US" dirty="0" err="1"/>
              <a:t>Yaml</a:t>
            </a:r>
            <a:r>
              <a:rPr lang="en-US" dirty="0"/>
              <a:t> based. Google managed services to deploy GCP resource</a:t>
            </a:r>
          </a:p>
          <a:p>
            <a:r>
              <a:rPr lang="en-US" dirty="0"/>
              <a:t>Azure</a:t>
            </a:r>
          </a:p>
          <a:p>
            <a:pPr lvl="1"/>
            <a:r>
              <a:rPr lang="en-US" dirty="0" err="1"/>
              <a:t>Json</a:t>
            </a:r>
            <a:r>
              <a:rPr lang="en-US" dirty="0"/>
              <a:t> based. Azure managed services to deploy azure resources</a:t>
            </a:r>
          </a:p>
          <a:p>
            <a:pPr marL="457200" lvl="1" indent="0">
              <a:buNone/>
            </a:pPr>
            <a:endParaRPr lang="en-US" dirty="0"/>
          </a:p>
        </p:txBody>
      </p:sp>
    </p:spTree>
    <p:extLst>
      <p:ext uri="{BB962C8B-B14F-4D97-AF65-F5344CB8AC3E}">
        <p14:creationId xmlns:p14="http://schemas.microsoft.com/office/powerpoint/2010/main" val="8504133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{7210EADE-701D-444F-BFEC-E9192EF90EA7}tf10001122</Template>
  <TotalTime>776</TotalTime>
  <Words>398</Words>
  <Application>Microsoft Macintosh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Tw Cen MT</vt:lpstr>
      <vt:lpstr>Circuit</vt:lpstr>
      <vt:lpstr>Network Structure &amp; Cloud Computing  CSYE6225-Spring2018  AWS VS Microsoft Azure VS GCP</vt:lpstr>
      <vt:lpstr>  Following Aws Services Compared with Microsoft Azure and GCP</vt:lpstr>
      <vt:lpstr> VPC</vt:lpstr>
      <vt:lpstr>Subnets</vt:lpstr>
      <vt:lpstr>Security GROups</vt:lpstr>
      <vt:lpstr>Dbs Relations and NoSQL</vt:lpstr>
      <vt:lpstr>DNS </vt:lpstr>
      <vt:lpstr>Cloudformation</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Structure &amp; Cloud Computing  CSYE6225</dc:title>
  <dc:creator>Ankit Chimanlal Patel</dc:creator>
  <cp:lastModifiedBy>Ankit Chimanlal Patel</cp:lastModifiedBy>
  <cp:revision>15</cp:revision>
  <dcterms:created xsi:type="dcterms:W3CDTF">2018-02-16T13:22:43Z</dcterms:created>
  <dcterms:modified xsi:type="dcterms:W3CDTF">2018-02-17T02:28:17Z</dcterms:modified>
</cp:coreProperties>
</file>