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1" r:id="rId6"/>
    <p:sldId id="264" r:id="rId7"/>
    <p:sldId id="262" r:id="rId8"/>
    <p:sldId id="263" r:id="rId9"/>
    <p:sldId id="267" r:id="rId10"/>
    <p:sldId id="268" r:id="rId11"/>
    <p:sldId id="265"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p:restoredTop sz="94674"/>
  </p:normalViewPr>
  <p:slideViewPr>
    <p:cSldViewPr snapToGrid="0" snapToObjects="1">
      <p:cViewPr varScale="1">
        <p:scale>
          <a:sx n="122" d="100"/>
          <a:sy n="122" d="100"/>
        </p:scale>
        <p:origin x="7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5CAF83-EF18-634D-A6B4-4B5DA5AAFA99}" type="datetimeFigureOut">
              <a:rPr lang="en-US" smtClean="0"/>
              <a:t>4/14/18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A7B1306-9B98-CC48-A661-CC03A2BDFB5D}" type="slidenum">
              <a:rPr lang="en-US" smtClean="0"/>
              <a:t>‹#›</a:t>
            </a:fld>
            <a:endParaRPr lang="en-US"/>
          </a:p>
        </p:txBody>
      </p:sp>
    </p:spTree>
    <p:extLst>
      <p:ext uri="{BB962C8B-B14F-4D97-AF65-F5344CB8AC3E}">
        <p14:creationId xmlns:p14="http://schemas.microsoft.com/office/powerpoint/2010/main" val="1145489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5CAF83-EF18-634D-A6B4-4B5DA5AAFA99}" type="datetimeFigureOut">
              <a:rPr lang="en-US" smtClean="0"/>
              <a:t>4/14/18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B1306-9B98-CC48-A661-CC03A2BDFB5D}" type="slidenum">
              <a:rPr lang="en-US" smtClean="0"/>
              <a:t>‹#›</a:t>
            </a:fld>
            <a:endParaRPr lang="en-US"/>
          </a:p>
        </p:txBody>
      </p:sp>
    </p:spTree>
    <p:extLst>
      <p:ext uri="{BB962C8B-B14F-4D97-AF65-F5344CB8AC3E}">
        <p14:creationId xmlns:p14="http://schemas.microsoft.com/office/powerpoint/2010/main" val="1972328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5CAF83-EF18-634D-A6B4-4B5DA5AAFA99}" type="datetimeFigureOut">
              <a:rPr lang="en-US" smtClean="0"/>
              <a:t>4/14/18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B1306-9B98-CC48-A661-CC03A2BDFB5D}" type="slidenum">
              <a:rPr lang="en-US" smtClean="0"/>
              <a:t>‹#›</a:t>
            </a:fld>
            <a:endParaRPr lang="en-US"/>
          </a:p>
        </p:txBody>
      </p:sp>
    </p:spTree>
    <p:extLst>
      <p:ext uri="{BB962C8B-B14F-4D97-AF65-F5344CB8AC3E}">
        <p14:creationId xmlns:p14="http://schemas.microsoft.com/office/powerpoint/2010/main" val="4278591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5CAF83-EF18-634D-A6B4-4B5DA5AAFA99}" type="datetimeFigureOut">
              <a:rPr lang="en-US" smtClean="0"/>
              <a:t>4/14/18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B1306-9B98-CC48-A661-CC03A2BDFB5D}" type="slidenum">
              <a:rPr lang="en-US" smtClean="0"/>
              <a:t>‹#›</a:t>
            </a:fld>
            <a:endParaRPr lang="en-US"/>
          </a:p>
        </p:txBody>
      </p:sp>
    </p:spTree>
    <p:extLst>
      <p:ext uri="{BB962C8B-B14F-4D97-AF65-F5344CB8AC3E}">
        <p14:creationId xmlns:p14="http://schemas.microsoft.com/office/powerpoint/2010/main" val="1043399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205CAF83-EF18-634D-A6B4-4B5DA5AAFA99}" type="datetimeFigureOut">
              <a:rPr lang="en-US" smtClean="0"/>
              <a:t>4/14/18</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A7B1306-9B98-CC48-A661-CC03A2BDFB5D}" type="slidenum">
              <a:rPr lang="en-US" smtClean="0"/>
              <a:t>‹#›</a:t>
            </a:fld>
            <a:endParaRPr lang="en-US"/>
          </a:p>
        </p:txBody>
      </p:sp>
    </p:spTree>
    <p:extLst>
      <p:ext uri="{BB962C8B-B14F-4D97-AF65-F5344CB8AC3E}">
        <p14:creationId xmlns:p14="http://schemas.microsoft.com/office/powerpoint/2010/main" val="1166777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5CAF83-EF18-634D-A6B4-4B5DA5AAFA99}" type="datetimeFigureOut">
              <a:rPr lang="en-US" smtClean="0"/>
              <a:t>4/14/18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B1306-9B98-CC48-A661-CC03A2BDFB5D}" type="slidenum">
              <a:rPr lang="en-US" smtClean="0"/>
              <a:t>‹#›</a:t>
            </a:fld>
            <a:endParaRPr lang="en-US"/>
          </a:p>
        </p:txBody>
      </p:sp>
    </p:spTree>
    <p:extLst>
      <p:ext uri="{BB962C8B-B14F-4D97-AF65-F5344CB8AC3E}">
        <p14:creationId xmlns:p14="http://schemas.microsoft.com/office/powerpoint/2010/main" val="2294289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5CAF83-EF18-634D-A6B4-4B5DA5AAFA99}" type="datetimeFigureOut">
              <a:rPr lang="en-US" smtClean="0"/>
              <a:t>4/14/18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7B1306-9B98-CC48-A661-CC03A2BDFB5D}"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91887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05CAF83-EF18-634D-A6B4-4B5DA5AAFA99}" type="datetimeFigureOut">
              <a:rPr lang="en-US" smtClean="0"/>
              <a:t>4/14/18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7B1306-9B98-CC48-A661-CC03A2BDFB5D}"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87192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5CAF83-EF18-634D-A6B4-4B5DA5AAFA99}" type="datetimeFigureOut">
              <a:rPr lang="en-US" smtClean="0"/>
              <a:t>4/14/18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7B1306-9B98-CC48-A661-CC03A2BDFB5D}" type="slidenum">
              <a:rPr lang="en-US" smtClean="0"/>
              <a:t>‹#›</a:t>
            </a:fld>
            <a:endParaRPr lang="en-US"/>
          </a:p>
        </p:txBody>
      </p:sp>
    </p:spTree>
    <p:extLst>
      <p:ext uri="{BB962C8B-B14F-4D97-AF65-F5344CB8AC3E}">
        <p14:creationId xmlns:p14="http://schemas.microsoft.com/office/powerpoint/2010/main" val="331187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05CAF83-EF18-634D-A6B4-4B5DA5AAFA99}" type="datetimeFigureOut">
              <a:rPr lang="en-US" smtClean="0"/>
              <a:t>4/14/18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A7B1306-9B98-CC48-A661-CC03A2BDFB5D}" type="slidenum">
              <a:rPr lang="en-US" smtClean="0"/>
              <a:t>‹#›</a:t>
            </a:fld>
            <a:endParaRPr lang="en-US"/>
          </a:p>
        </p:txBody>
      </p:sp>
    </p:spTree>
    <p:extLst>
      <p:ext uri="{BB962C8B-B14F-4D97-AF65-F5344CB8AC3E}">
        <p14:creationId xmlns:p14="http://schemas.microsoft.com/office/powerpoint/2010/main" val="1076141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05CAF83-EF18-634D-A6B4-4B5DA5AAFA99}" type="datetimeFigureOut">
              <a:rPr lang="en-US" smtClean="0"/>
              <a:t>4/14/18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A7B1306-9B98-CC48-A661-CC03A2BDFB5D}" type="slidenum">
              <a:rPr lang="en-US" smtClean="0"/>
              <a:t>‹#›</a:t>
            </a:fld>
            <a:endParaRPr lang="en-US"/>
          </a:p>
        </p:txBody>
      </p:sp>
    </p:spTree>
    <p:extLst>
      <p:ext uri="{BB962C8B-B14F-4D97-AF65-F5344CB8AC3E}">
        <p14:creationId xmlns:p14="http://schemas.microsoft.com/office/powerpoint/2010/main" val="1659989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05CAF83-EF18-634D-A6B4-4B5DA5AAFA99}" type="datetimeFigureOut">
              <a:rPr lang="en-US" smtClean="0"/>
              <a:t>4/14/18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A7B1306-9B98-CC48-A661-CC03A2BDFB5D}" type="slidenum">
              <a:rPr lang="en-US" smtClean="0"/>
              <a:t>‹#›</a:t>
            </a:fld>
            <a:endParaRPr lang="en-US"/>
          </a:p>
        </p:txBody>
      </p:sp>
    </p:spTree>
    <p:extLst>
      <p:ext uri="{BB962C8B-B14F-4D97-AF65-F5344CB8AC3E}">
        <p14:creationId xmlns:p14="http://schemas.microsoft.com/office/powerpoint/2010/main" val="298150094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loud.google.com/load-balancing/" TargetMode="External"/><Relationship Id="rId2" Type="http://schemas.openxmlformats.org/officeDocument/2006/relationships/hyperlink" Target="https://azure.microsoft.com/en-us/services/load-balancer/" TargetMode="External"/><Relationship Id="rId1" Type="http://schemas.openxmlformats.org/officeDocument/2006/relationships/slideLayout" Target="../slideLayouts/slideLayout2.xml"/><Relationship Id="rId5" Type="http://schemas.openxmlformats.org/officeDocument/2006/relationships/hyperlink" Target="https://www.bizety.com/2018/01/09/serverless-comparison-aws-lambda-vs-microsoft-azure-functions-vs-google-cloud-functions/" TargetMode="External"/><Relationship Id="rId4" Type="http://schemas.openxmlformats.org/officeDocument/2006/relationships/hyperlink" Target="https://aws.amazon.com/elasticloadbalanc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0429-6BC0-C640-A640-A7A5D15E29BF}"/>
              </a:ext>
            </a:extLst>
          </p:cNvPr>
          <p:cNvSpPr>
            <a:spLocks noGrp="1"/>
          </p:cNvSpPr>
          <p:nvPr>
            <p:ph type="ctrTitle"/>
          </p:nvPr>
        </p:nvSpPr>
        <p:spPr/>
        <p:txBody>
          <a:bodyPr>
            <a:normAutofit fontScale="90000"/>
          </a:bodyPr>
          <a:lstStyle/>
          <a:p>
            <a:r>
              <a:rPr lang="en-US" dirty="0"/>
              <a:t>Load Balancing, </a:t>
            </a:r>
            <a:r>
              <a:rPr lang="en-US" dirty="0" err="1"/>
              <a:t>AutoScaling</a:t>
            </a:r>
            <a:r>
              <a:rPr lang="en-US" dirty="0"/>
              <a:t>, </a:t>
            </a:r>
            <a:r>
              <a:rPr lang="en-US" dirty="0" err="1"/>
              <a:t>Serverless</a:t>
            </a:r>
            <a:r>
              <a:rPr lang="en-US" dirty="0"/>
              <a:t> Computing</a:t>
            </a:r>
          </a:p>
        </p:txBody>
      </p:sp>
      <p:sp>
        <p:nvSpPr>
          <p:cNvPr id="3" name="Subtitle 2">
            <a:extLst>
              <a:ext uri="{FF2B5EF4-FFF2-40B4-BE49-F238E27FC236}">
                <a16:creationId xmlns:a16="http://schemas.microsoft.com/office/drawing/2014/main" id="{C77A76D9-583C-5340-9FE3-B6BAABC8BA71}"/>
              </a:ext>
            </a:extLst>
          </p:cNvPr>
          <p:cNvSpPr>
            <a:spLocks noGrp="1"/>
          </p:cNvSpPr>
          <p:nvPr>
            <p:ph type="subTitle" idx="1"/>
          </p:nvPr>
        </p:nvSpPr>
        <p:spPr/>
        <p:txBody>
          <a:bodyPr>
            <a:normAutofit fontScale="92500" lnSpcReduction="20000"/>
          </a:bodyPr>
          <a:lstStyle/>
          <a:p>
            <a:r>
              <a:rPr lang="en-US" dirty="0"/>
              <a:t>-</a:t>
            </a:r>
            <a:r>
              <a:rPr lang="en-US" dirty="0" err="1"/>
              <a:t>Anilkumar</a:t>
            </a:r>
            <a:r>
              <a:rPr lang="en-US" dirty="0"/>
              <a:t> </a:t>
            </a:r>
            <a:r>
              <a:rPr lang="en-US" dirty="0" err="1"/>
              <a:t>Dantala</a:t>
            </a:r>
            <a:endParaRPr lang="en-US" dirty="0"/>
          </a:p>
          <a:p>
            <a:r>
              <a:rPr lang="en-US" dirty="0"/>
              <a:t>-Ankit Patel</a:t>
            </a:r>
          </a:p>
          <a:p>
            <a:r>
              <a:rPr lang="en-US" dirty="0"/>
              <a:t>-</a:t>
            </a:r>
            <a:r>
              <a:rPr lang="en-US" dirty="0" err="1"/>
              <a:t>Ketul</a:t>
            </a:r>
            <a:r>
              <a:rPr lang="en-US" dirty="0"/>
              <a:t> Shukla</a:t>
            </a:r>
          </a:p>
        </p:txBody>
      </p:sp>
    </p:spTree>
    <p:extLst>
      <p:ext uri="{BB962C8B-B14F-4D97-AF65-F5344CB8AC3E}">
        <p14:creationId xmlns:p14="http://schemas.microsoft.com/office/powerpoint/2010/main" val="4197118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662FB-082F-524C-B8F8-C5218D56BA62}"/>
              </a:ext>
            </a:extLst>
          </p:cNvPr>
          <p:cNvSpPr>
            <a:spLocks noGrp="1"/>
          </p:cNvSpPr>
          <p:nvPr>
            <p:ph type="title"/>
          </p:nvPr>
        </p:nvSpPr>
        <p:spPr/>
        <p:txBody>
          <a:bodyPr/>
          <a:lstStyle/>
          <a:p>
            <a:r>
              <a:rPr lang="en-US" dirty="0"/>
              <a:t>Google Cloud Function</a:t>
            </a:r>
          </a:p>
        </p:txBody>
      </p:sp>
      <p:sp>
        <p:nvSpPr>
          <p:cNvPr id="3" name="Content Placeholder 2">
            <a:extLst>
              <a:ext uri="{FF2B5EF4-FFF2-40B4-BE49-F238E27FC236}">
                <a16:creationId xmlns:a16="http://schemas.microsoft.com/office/drawing/2014/main" id="{CFCF0602-9D9B-D949-8854-00AC408B661C}"/>
              </a:ext>
            </a:extLst>
          </p:cNvPr>
          <p:cNvSpPr>
            <a:spLocks noGrp="1"/>
          </p:cNvSpPr>
          <p:nvPr>
            <p:ph idx="1"/>
          </p:nvPr>
        </p:nvSpPr>
        <p:spPr/>
        <p:txBody>
          <a:bodyPr/>
          <a:lstStyle/>
          <a:p>
            <a:r>
              <a:rPr lang="en-US" dirty="0"/>
              <a:t>Google was the last of the big three to add a </a:t>
            </a:r>
            <a:r>
              <a:rPr lang="en-US" dirty="0" err="1"/>
              <a:t>serverless</a:t>
            </a:r>
            <a:r>
              <a:rPr lang="en-US" dirty="0"/>
              <a:t> option</a:t>
            </a:r>
          </a:p>
          <a:p>
            <a:r>
              <a:rPr lang="en-US" dirty="0"/>
              <a:t>functions only to be written in JavaScript and executed in a standard </a:t>
            </a:r>
            <a:r>
              <a:rPr lang="en-US" dirty="0" err="1"/>
              <a:t>Node.js</a:t>
            </a:r>
            <a:r>
              <a:rPr lang="en-US" dirty="0"/>
              <a:t> runtime environment</a:t>
            </a:r>
          </a:p>
          <a:p>
            <a:r>
              <a:rPr lang="en-US" dirty="0"/>
              <a:t> Google currently restricts projects to having fewer than 20 triggers</a:t>
            </a:r>
          </a:p>
          <a:p>
            <a:r>
              <a:rPr lang="en-US" dirty="0"/>
              <a:t>After one million free requests, its prices are double those of AWS and Microsoft: $0.04 for 100,000 invocations, plus $0.04 for 100,000 milliseconds</a:t>
            </a:r>
          </a:p>
        </p:txBody>
      </p:sp>
    </p:spTree>
    <p:extLst>
      <p:ext uri="{BB962C8B-B14F-4D97-AF65-F5344CB8AC3E}">
        <p14:creationId xmlns:p14="http://schemas.microsoft.com/office/powerpoint/2010/main" val="3329896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B6814-6948-1E48-A323-3DB38F98ACC7}"/>
              </a:ext>
            </a:extLst>
          </p:cNvPr>
          <p:cNvSpPr>
            <a:spLocks noGrp="1"/>
          </p:cNvSpPr>
          <p:nvPr>
            <p:ph type="title"/>
          </p:nvPr>
        </p:nvSpPr>
        <p:spPr/>
        <p:txBody>
          <a:bodyPr/>
          <a:lstStyle/>
          <a:p>
            <a:r>
              <a:rPr lang="en-US" dirty="0"/>
              <a:t>AWS Lambda</a:t>
            </a:r>
          </a:p>
        </p:txBody>
      </p:sp>
      <p:sp>
        <p:nvSpPr>
          <p:cNvPr id="3" name="Content Placeholder 2">
            <a:extLst>
              <a:ext uri="{FF2B5EF4-FFF2-40B4-BE49-F238E27FC236}">
                <a16:creationId xmlns:a16="http://schemas.microsoft.com/office/drawing/2014/main" id="{200282E8-FB31-9B40-9A05-D4904E00ED27}"/>
              </a:ext>
            </a:extLst>
          </p:cNvPr>
          <p:cNvSpPr>
            <a:spLocks noGrp="1"/>
          </p:cNvSpPr>
          <p:nvPr>
            <p:ph idx="1"/>
          </p:nvPr>
        </p:nvSpPr>
        <p:spPr/>
        <p:txBody>
          <a:bodyPr/>
          <a:lstStyle/>
          <a:p>
            <a:r>
              <a:rPr lang="en-US" dirty="0"/>
              <a:t>To activate Lambda, just upload your code and Lambda takes care of everything required to run and scale your code with high availability.</a:t>
            </a:r>
          </a:p>
          <a:p>
            <a:r>
              <a:rPr lang="en-US" dirty="0"/>
              <a:t>native support for a range of runtime environments, including JavaScript, Python, </a:t>
            </a:r>
            <a:r>
              <a:rPr lang="en-US" dirty="0" err="1"/>
              <a:t>NodeJS</a:t>
            </a:r>
            <a:r>
              <a:rPr lang="en-US" dirty="0"/>
              <a:t> and C#</a:t>
            </a:r>
          </a:p>
          <a:p>
            <a:r>
              <a:rPr lang="en-US" dirty="0"/>
              <a:t>pricing for Lambda, you only pay for the compute time you consume</a:t>
            </a:r>
          </a:p>
        </p:txBody>
      </p:sp>
    </p:spTree>
    <p:extLst>
      <p:ext uri="{BB962C8B-B14F-4D97-AF65-F5344CB8AC3E}">
        <p14:creationId xmlns:p14="http://schemas.microsoft.com/office/powerpoint/2010/main" val="4197218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AD25D-27B7-2C48-97A0-ECF77F0EEBB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39A99ED-DD6A-5545-94EE-EA20ADC04DCC}"/>
              </a:ext>
            </a:extLst>
          </p:cNvPr>
          <p:cNvSpPr>
            <a:spLocks noGrp="1"/>
          </p:cNvSpPr>
          <p:nvPr>
            <p:ph idx="1"/>
          </p:nvPr>
        </p:nvSpPr>
        <p:spPr/>
        <p:txBody>
          <a:bodyPr/>
          <a:lstStyle/>
          <a:p>
            <a:r>
              <a:rPr lang="en-US" dirty="0">
                <a:hlinkClick r:id="rId2"/>
              </a:rPr>
              <a:t>https://azure.microsoft.com/en-us/services/load-balancer/</a:t>
            </a:r>
            <a:endParaRPr lang="en-US" dirty="0"/>
          </a:p>
          <a:p>
            <a:r>
              <a:rPr lang="en-US" dirty="0">
                <a:hlinkClick r:id="rId3"/>
              </a:rPr>
              <a:t>https://cloud.google.com/load-balancing/</a:t>
            </a:r>
            <a:endParaRPr lang="en-US" dirty="0"/>
          </a:p>
          <a:p>
            <a:r>
              <a:rPr lang="en-US" dirty="0">
                <a:hlinkClick r:id="rId4"/>
              </a:rPr>
              <a:t>https://aws.amazon.com/elasticloadbalancing/</a:t>
            </a:r>
            <a:endParaRPr lang="en-US" dirty="0"/>
          </a:p>
          <a:p>
            <a:r>
              <a:rPr lang="en-US" dirty="0">
                <a:hlinkClick r:id="rId5"/>
              </a:rPr>
              <a:t>https://www.bizety.com/2018/01/09/serverless-comparison-aws-lambda-vs-microsoft-azure-functions-vs-google-cloud-functions/</a:t>
            </a:r>
            <a:endParaRPr lang="en-US" dirty="0"/>
          </a:p>
          <a:p>
            <a:endParaRPr lang="en-US" dirty="0"/>
          </a:p>
          <a:p>
            <a:endParaRPr lang="en-US" dirty="0"/>
          </a:p>
        </p:txBody>
      </p:sp>
    </p:spTree>
    <p:extLst>
      <p:ext uri="{BB962C8B-B14F-4D97-AF65-F5344CB8AC3E}">
        <p14:creationId xmlns:p14="http://schemas.microsoft.com/office/powerpoint/2010/main" val="3359634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8176-130C-9A4C-80FC-AE25F41BB4EB}"/>
              </a:ext>
            </a:extLst>
          </p:cNvPr>
          <p:cNvSpPr>
            <a:spLocks noGrp="1"/>
          </p:cNvSpPr>
          <p:nvPr>
            <p:ph type="title"/>
          </p:nvPr>
        </p:nvSpPr>
        <p:spPr/>
        <p:txBody>
          <a:bodyPr/>
          <a:lstStyle/>
          <a:p>
            <a:pPr algn="ctr"/>
            <a:r>
              <a:rPr lang="en-US" dirty="0"/>
              <a:t>Load Balancing</a:t>
            </a:r>
          </a:p>
        </p:txBody>
      </p:sp>
      <p:sp>
        <p:nvSpPr>
          <p:cNvPr id="3" name="Content Placeholder 2">
            <a:extLst>
              <a:ext uri="{FF2B5EF4-FFF2-40B4-BE49-F238E27FC236}">
                <a16:creationId xmlns:a16="http://schemas.microsoft.com/office/drawing/2014/main" id="{F222D189-B7C8-CE4F-B9E4-6D4034200F62}"/>
              </a:ext>
            </a:extLst>
          </p:cNvPr>
          <p:cNvSpPr>
            <a:spLocks noGrp="1"/>
          </p:cNvSpPr>
          <p:nvPr>
            <p:ph idx="1"/>
          </p:nvPr>
        </p:nvSpPr>
        <p:spPr/>
        <p:txBody>
          <a:bodyPr/>
          <a:lstStyle/>
          <a:p>
            <a:r>
              <a:rPr lang="en-US" dirty="0"/>
              <a:t>Azure – Load Balancer</a:t>
            </a:r>
          </a:p>
          <a:p>
            <a:pPr lvl="1"/>
            <a:r>
              <a:rPr lang="en-US" dirty="0"/>
              <a:t>Azure Load Balancer supports TCP/UDP-based protocols such as HTTP, HTTPS, and SMTP, and protocols used for real-time voice and video messaging applications.</a:t>
            </a:r>
          </a:p>
          <a:p>
            <a:pPr lvl="1"/>
            <a:r>
              <a:rPr lang="en-US" dirty="0"/>
              <a:t>High availability and robust performance for your applications</a:t>
            </a:r>
          </a:p>
          <a:p>
            <a:pPr lvl="1"/>
            <a:r>
              <a:rPr lang="en-US" dirty="0"/>
              <a:t>Internal load balancer for traffic between virtual machines inside your private virtual networks</a:t>
            </a:r>
          </a:p>
          <a:p>
            <a:pPr lvl="1"/>
            <a:r>
              <a:rPr lang="en-US" dirty="0"/>
              <a:t>Load Balancer probes the health of your application instances, automatically takes unhealthy instances out of rotation, and reinstates them when they become healthy again</a:t>
            </a:r>
          </a:p>
        </p:txBody>
      </p:sp>
    </p:spTree>
    <p:extLst>
      <p:ext uri="{BB962C8B-B14F-4D97-AF65-F5344CB8AC3E}">
        <p14:creationId xmlns:p14="http://schemas.microsoft.com/office/powerpoint/2010/main" val="2021912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9FC0B1-1628-0C4B-9527-32F6F935380B}"/>
              </a:ext>
            </a:extLst>
          </p:cNvPr>
          <p:cNvSpPr>
            <a:spLocks noGrp="1"/>
          </p:cNvSpPr>
          <p:nvPr>
            <p:ph idx="1"/>
          </p:nvPr>
        </p:nvSpPr>
        <p:spPr>
          <a:xfrm>
            <a:off x="771292" y="487479"/>
            <a:ext cx="10515600" cy="5667994"/>
          </a:xfrm>
        </p:spPr>
        <p:txBody>
          <a:bodyPr>
            <a:normAutofit/>
          </a:bodyPr>
          <a:lstStyle/>
          <a:p>
            <a:r>
              <a:rPr lang="en-US" dirty="0"/>
              <a:t>Google – Cloud Load </a:t>
            </a:r>
            <a:r>
              <a:rPr lang="en-US" dirty="0" err="1"/>
              <a:t>Balancinng</a:t>
            </a:r>
            <a:endParaRPr lang="en-US" dirty="0"/>
          </a:p>
          <a:p>
            <a:pPr lvl="1"/>
            <a:r>
              <a:rPr lang="en-US" sz="2600" dirty="0"/>
              <a:t>Cloud Load Balancing can put your resources behind a single </a:t>
            </a:r>
            <a:r>
              <a:rPr lang="en-US" sz="2600" dirty="0" err="1"/>
              <a:t>anycast</a:t>
            </a:r>
            <a:r>
              <a:rPr lang="en-US" sz="2600" dirty="0"/>
              <a:t> IP and </a:t>
            </a:r>
            <a:r>
              <a:rPr lang="en-US" sz="2600" b="1" dirty="0"/>
              <a:t>scale your resources up or down with intelligent </a:t>
            </a:r>
            <a:r>
              <a:rPr lang="en-US" sz="2600" b="1" dirty="0" err="1"/>
              <a:t>Autoscaling</a:t>
            </a:r>
            <a:r>
              <a:rPr lang="en-US" sz="2600" b="1" dirty="0"/>
              <a:t>.</a:t>
            </a:r>
          </a:p>
          <a:p>
            <a:pPr lvl="1"/>
            <a:r>
              <a:rPr lang="en-US" sz="2600" dirty="0"/>
              <a:t>You can apply Cloud Load Balancing to all of your traffic: HTTP(S), TCP/SSL, and UDP. You can also terminate your SSL traffic with HTTPS Load Balancing and SSL proxy.</a:t>
            </a:r>
          </a:p>
          <a:p>
            <a:pPr lvl="1"/>
            <a:r>
              <a:rPr lang="en-US" sz="2600" dirty="0"/>
              <a:t>It supports 1 Million+ queries per second with consistent high performance and low latency.</a:t>
            </a:r>
          </a:p>
          <a:p>
            <a:pPr lvl="1"/>
            <a:r>
              <a:rPr lang="en-US" sz="2600" dirty="0"/>
              <a:t>Internal Load Balancing enables you to build scalable and highly available internal services for your internal client instances without requiring your load balancers to be exposed to the Internet.</a:t>
            </a:r>
            <a:endParaRPr lang="en-US" sz="2600" b="1" dirty="0"/>
          </a:p>
          <a:p>
            <a:pPr lvl="1"/>
            <a:endParaRPr lang="en-US" dirty="0"/>
          </a:p>
          <a:p>
            <a:endParaRPr lang="en-US" dirty="0"/>
          </a:p>
        </p:txBody>
      </p:sp>
    </p:spTree>
    <p:extLst>
      <p:ext uri="{BB962C8B-B14F-4D97-AF65-F5344CB8AC3E}">
        <p14:creationId xmlns:p14="http://schemas.microsoft.com/office/powerpoint/2010/main" val="706307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90FBFA-AD09-F44D-8F74-68630418413F}"/>
              </a:ext>
            </a:extLst>
          </p:cNvPr>
          <p:cNvSpPr>
            <a:spLocks noGrp="1"/>
          </p:cNvSpPr>
          <p:nvPr>
            <p:ph idx="1"/>
          </p:nvPr>
        </p:nvSpPr>
        <p:spPr>
          <a:xfrm>
            <a:off x="838200" y="334537"/>
            <a:ext cx="10515600" cy="5842426"/>
          </a:xfrm>
        </p:spPr>
        <p:txBody>
          <a:bodyPr>
            <a:normAutofit/>
          </a:bodyPr>
          <a:lstStyle/>
          <a:p>
            <a:r>
              <a:rPr lang="en-US" dirty="0"/>
              <a:t>AWS – Elastic Load Balancing</a:t>
            </a:r>
          </a:p>
          <a:p>
            <a:pPr lvl="1"/>
            <a:r>
              <a:rPr lang="en-US" dirty="0"/>
              <a:t>Elastic Load Balancing automatically distributes incoming application traffic across multiple targets, such as Amazon EC2 instances, containers, and IP addresses. It can handle the varying load of your application traffic in a single Availability Zone or across multiple Availability Zones.</a:t>
            </a:r>
          </a:p>
          <a:p>
            <a:pPr lvl="2"/>
            <a:r>
              <a:rPr lang="en-US" sz="2300" dirty="0"/>
              <a:t>Application Load Balancer - routes traffic to targets within VPC based on the content of the request, operates at individual request layer (Layer 7) , HTTP and HTTPS traffic</a:t>
            </a:r>
          </a:p>
          <a:p>
            <a:pPr lvl="2"/>
            <a:r>
              <a:rPr lang="en-US" sz="2300" dirty="0"/>
              <a:t>Network Load Balancer - routes traffic to targets within VPC and is capable of handling millions of requests per second while maintaining ultra-low latencies, Operates at layer 4 ,TCP traffic</a:t>
            </a:r>
          </a:p>
          <a:p>
            <a:pPr lvl="2"/>
            <a:r>
              <a:rPr lang="en-US" sz="2300" dirty="0"/>
              <a:t>Classic Load Balancer - provides basic load balancing across multiple Amazon EC2 instances and operates at both the request level and connection level</a:t>
            </a:r>
          </a:p>
          <a:p>
            <a:pPr lvl="1"/>
            <a:r>
              <a:rPr lang="en-US" dirty="0"/>
              <a:t>High Available, Secure, Elastic, Flexible, Robust monitoring and auditing</a:t>
            </a:r>
          </a:p>
          <a:p>
            <a:pPr marL="914400" lvl="2" indent="0">
              <a:buNone/>
            </a:pPr>
            <a:endParaRPr lang="en-US" dirty="0"/>
          </a:p>
          <a:p>
            <a:pPr lvl="1"/>
            <a:endParaRPr lang="en-US" dirty="0"/>
          </a:p>
        </p:txBody>
      </p:sp>
    </p:spTree>
    <p:extLst>
      <p:ext uri="{BB962C8B-B14F-4D97-AF65-F5344CB8AC3E}">
        <p14:creationId xmlns:p14="http://schemas.microsoft.com/office/powerpoint/2010/main" val="4231644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18F7-74FB-7940-A066-D3A387C4A299}"/>
              </a:ext>
            </a:extLst>
          </p:cNvPr>
          <p:cNvSpPr>
            <a:spLocks noGrp="1"/>
          </p:cNvSpPr>
          <p:nvPr>
            <p:ph type="title"/>
          </p:nvPr>
        </p:nvSpPr>
        <p:spPr/>
        <p:txBody>
          <a:bodyPr/>
          <a:lstStyle/>
          <a:p>
            <a:r>
              <a:rPr lang="en-US" dirty="0"/>
              <a:t>Auto Scaling</a:t>
            </a:r>
          </a:p>
        </p:txBody>
      </p:sp>
      <p:sp>
        <p:nvSpPr>
          <p:cNvPr id="3" name="Content Placeholder 2">
            <a:extLst>
              <a:ext uri="{FF2B5EF4-FFF2-40B4-BE49-F238E27FC236}">
                <a16:creationId xmlns:a16="http://schemas.microsoft.com/office/drawing/2014/main" id="{70D7B5E6-A00A-C74F-B8EA-7D547F17975F}"/>
              </a:ext>
            </a:extLst>
          </p:cNvPr>
          <p:cNvSpPr>
            <a:spLocks noGrp="1"/>
          </p:cNvSpPr>
          <p:nvPr>
            <p:ph idx="1"/>
          </p:nvPr>
        </p:nvSpPr>
        <p:spPr/>
        <p:txBody>
          <a:bodyPr>
            <a:normAutofit/>
          </a:bodyPr>
          <a:lstStyle/>
          <a:p>
            <a:r>
              <a:rPr lang="en-US" dirty="0"/>
              <a:t>Azure</a:t>
            </a:r>
          </a:p>
          <a:p>
            <a:r>
              <a:rPr lang="en-US" dirty="0"/>
              <a:t>Azure provide a common set of </a:t>
            </a:r>
            <a:r>
              <a:rPr lang="en-US" dirty="0" err="1"/>
              <a:t>autoscaling</a:t>
            </a:r>
            <a:r>
              <a:rPr lang="en-US" dirty="0"/>
              <a:t> functionality for VM Scale Sets, Azure App Service, and Azure Cloud Service. Scaling can be performed on a schedule, or based on a runtime metric, such as CPU or memory usage.</a:t>
            </a:r>
          </a:p>
          <a:p>
            <a:r>
              <a:rPr lang="en-US" dirty="0"/>
              <a:t>You can configure </a:t>
            </a:r>
            <a:r>
              <a:rPr lang="en-US" dirty="0" err="1"/>
              <a:t>autoscaling</a:t>
            </a:r>
            <a:r>
              <a:rPr lang="en-US" dirty="0"/>
              <a:t> by using PowerShell, the Azure CLI, an Azure Resource Manager template, or the Azure portal</a:t>
            </a:r>
          </a:p>
          <a:p>
            <a:r>
              <a:rPr lang="en-US" dirty="0"/>
              <a:t>Basically, there are two main ways to scale resources:</a:t>
            </a:r>
          </a:p>
          <a:p>
            <a:pPr marL="0" indent="0">
              <a:buNone/>
            </a:pPr>
            <a:r>
              <a:rPr lang="en-US" b="1" dirty="0"/>
              <a:t>	Vertical</a:t>
            </a:r>
            <a:r>
              <a:rPr lang="en-US" dirty="0"/>
              <a:t>: Scaling up and down</a:t>
            </a:r>
          </a:p>
          <a:p>
            <a:pPr marL="0" indent="0">
              <a:buNone/>
            </a:pPr>
            <a:r>
              <a:rPr lang="en-US" b="1" dirty="0"/>
              <a:t>	Horizontal</a:t>
            </a:r>
            <a:r>
              <a:rPr lang="en-US" dirty="0"/>
              <a:t>: Scaling out and in</a:t>
            </a:r>
          </a:p>
          <a:p>
            <a:endParaRPr lang="en-US" dirty="0"/>
          </a:p>
          <a:p>
            <a:endParaRPr lang="en-US" dirty="0"/>
          </a:p>
        </p:txBody>
      </p:sp>
    </p:spTree>
    <p:extLst>
      <p:ext uri="{BB962C8B-B14F-4D97-AF65-F5344CB8AC3E}">
        <p14:creationId xmlns:p14="http://schemas.microsoft.com/office/powerpoint/2010/main" val="2890162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4842F5-BF26-7F46-ADCF-853016764A9A}"/>
              </a:ext>
            </a:extLst>
          </p:cNvPr>
          <p:cNvSpPr>
            <a:spLocks noGrp="1"/>
          </p:cNvSpPr>
          <p:nvPr>
            <p:ph idx="1"/>
          </p:nvPr>
        </p:nvSpPr>
        <p:spPr>
          <a:xfrm>
            <a:off x="1059337" y="273269"/>
            <a:ext cx="10058400" cy="5444359"/>
          </a:xfrm>
        </p:spPr>
        <p:txBody>
          <a:bodyPr>
            <a:normAutofit/>
          </a:bodyPr>
          <a:lstStyle/>
          <a:p>
            <a:r>
              <a:rPr lang="en-US" sz="4300" dirty="0"/>
              <a:t>Google </a:t>
            </a:r>
          </a:p>
          <a:p>
            <a:r>
              <a:rPr lang="en-US" dirty="0"/>
              <a:t>Compute Engine offers auto scaling to automatically add or remove virtual machines from an instance group based on increases or decreases in load.</a:t>
            </a:r>
          </a:p>
          <a:p>
            <a:r>
              <a:rPr lang="en-US" dirty="0"/>
              <a:t>You just define the auto scaling policy and the </a:t>
            </a:r>
            <a:r>
              <a:rPr lang="en-US" dirty="0" err="1"/>
              <a:t>autoscaler</a:t>
            </a:r>
            <a:r>
              <a:rPr lang="en-US" dirty="0"/>
              <a:t> performs automatic scaling based on the measured load.</a:t>
            </a:r>
          </a:p>
          <a:p>
            <a:r>
              <a:rPr lang="en-US" sz="2400" dirty="0"/>
              <a:t>Policies –</a:t>
            </a:r>
          </a:p>
          <a:p>
            <a:pPr lvl="1"/>
            <a:r>
              <a:rPr lang="en-US" dirty="0"/>
              <a:t>CPU utilization – It is the most basic </a:t>
            </a:r>
            <a:r>
              <a:rPr lang="en-US" dirty="0" err="1"/>
              <a:t>autoscaling</a:t>
            </a:r>
            <a:r>
              <a:rPr lang="en-US" dirty="0"/>
              <a:t> that you can perform.</a:t>
            </a:r>
          </a:p>
          <a:p>
            <a:pPr lvl="1"/>
            <a:r>
              <a:rPr lang="en-US" dirty="0"/>
              <a:t>Load balancing serving capacity - Set up an </a:t>
            </a:r>
            <a:r>
              <a:rPr lang="en-US" dirty="0" err="1"/>
              <a:t>autoscaler</a:t>
            </a:r>
            <a:r>
              <a:rPr lang="en-US" dirty="0"/>
              <a:t> to scale based on load balancing serving capacity and the </a:t>
            </a:r>
            <a:r>
              <a:rPr lang="en-US" dirty="0" err="1"/>
              <a:t>autoscaler</a:t>
            </a:r>
            <a:r>
              <a:rPr lang="en-US" dirty="0"/>
              <a:t> will watch the serving capacity of an instance group.</a:t>
            </a:r>
          </a:p>
          <a:p>
            <a:pPr lvl="1"/>
            <a:r>
              <a:rPr lang="en-US" dirty="0" err="1"/>
              <a:t>Stackdriver</a:t>
            </a:r>
            <a:r>
              <a:rPr lang="en-US" dirty="0"/>
              <a:t> Monitoring metrics - If you export or use </a:t>
            </a:r>
            <a:r>
              <a:rPr lang="en-US" dirty="0" err="1"/>
              <a:t>Stackdriver</a:t>
            </a:r>
            <a:r>
              <a:rPr lang="en-US" dirty="0"/>
              <a:t> Monitoring metrics, you can set up </a:t>
            </a:r>
            <a:r>
              <a:rPr lang="en-US" dirty="0" err="1"/>
              <a:t>autoscaling</a:t>
            </a:r>
            <a:r>
              <a:rPr lang="en-US" dirty="0"/>
              <a:t> to collect data of a specific metric and perform scaling based on your desired utilization level</a:t>
            </a:r>
          </a:p>
          <a:p>
            <a:pPr marL="457200" lvl="1" indent="0">
              <a:buNone/>
            </a:pPr>
            <a:endParaRPr lang="en-US" dirty="0"/>
          </a:p>
          <a:p>
            <a:pPr lvl="1"/>
            <a:endParaRPr lang="en-US" sz="2000" dirty="0"/>
          </a:p>
        </p:txBody>
      </p:sp>
    </p:spTree>
    <p:extLst>
      <p:ext uri="{BB962C8B-B14F-4D97-AF65-F5344CB8AC3E}">
        <p14:creationId xmlns:p14="http://schemas.microsoft.com/office/powerpoint/2010/main" val="3284789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98FEA-6AB0-9342-8A71-52EB7ECF1BBB}"/>
              </a:ext>
            </a:extLst>
          </p:cNvPr>
          <p:cNvSpPr>
            <a:spLocks noGrp="1"/>
          </p:cNvSpPr>
          <p:nvPr>
            <p:ph type="title"/>
          </p:nvPr>
        </p:nvSpPr>
        <p:spPr/>
        <p:txBody>
          <a:bodyPr/>
          <a:lstStyle/>
          <a:p>
            <a:r>
              <a:rPr lang="en-US" dirty="0"/>
              <a:t>AWS</a:t>
            </a:r>
          </a:p>
        </p:txBody>
      </p:sp>
      <p:sp>
        <p:nvSpPr>
          <p:cNvPr id="3" name="Content Placeholder 2">
            <a:extLst>
              <a:ext uri="{FF2B5EF4-FFF2-40B4-BE49-F238E27FC236}">
                <a16:creationId xmlns:a16="http://schemas.microsoft.com/office/drawing/2014/main" id="{96277E6C-E718-B245-8CC7-4FA4A5F04034}"/>
              </a:ext>
            </a:extLst>
          </p:cNvPr>
          <p:cNvSpPr>
            <a:spLocks noGrp="1"/>
          </p:cNvSpPr>
          <p:nvPr>
            <p:ph idx="1"/>
          </p:nvPr>
        </p:nvSpPr>
        <p:spPr/>
        <p:txBody>
          <a:bodyPr/>
          <a:lstStyle/>
          <a:p>
            <a:r>
              <a:rPr lang="en-US" dirty="0"/>
              <a:t>AWS Auto Scaling monitors your applications and automatically adjusts capacity to maintain steady, predictable performance at the lowest possible cost.</a:t>
            </a:r>
          </a:p>
          <a:p>
            <a:r>
              <a:rPr lang="en-US" dirty="0"/>
              <a:t>Benefits</a:t>
            </a:r>
          </a:p>
          <a:p>
            <a:pPr lvl="1"/>
            <a:r>
              <a:rPr lang="en-US" cap="all" dirty="0"/>
              <a:t>SETUP SCALING QUICKLY</a:t>
            </a:r>
          </a:p>
          <a:p>
            <a:pPr lvl="1"/>
            <a:r>
              <a:rPr lang="en-US" cap="all" dirty="0"/>
              <a:t>MAKE SMART SCALING DECISIONS</a:t>
            </a:r>
          </a:p>
          <a:p>
            <a:pPr lvl="1"/>
            <a:r>
              <a:rPr lang="en-US" cap="all" dirty="0"/>
              <a:t>AUTOMATICALLY MAINTAIN PERFORMANCE</a:t>
            </a:r>
          </a:p>
          <a:p>
            <a:pPr lvl="1"/>
            <a:r>
              <a:rPr lang="en-US" cap="all" dirty="0"/>
              <a:t>PAY ONLY FOR WHAT YOU NEED</a:t>
            </a:r>
          </a:p>
          <a:p>
            <a:pPr marL="457200" lvl="1" indent="0">
              <a:buNone/>
            </a:pPr>
            <a:endParaRPr lang="en-US" dirty="0"/>
          </a:p>
          <a:p>
            <a:endParaRPr lang="en-US" dirty="0"/>
          </a:p>
        </p:txBody>
      </p:sp>
    </p:spTree>
    <p:extLst>
      <p:ext uri="{BB962C8B-B14F-4D97-AF65-F5344CB8AC3E}">
        <p14:creationId xmlns:p14="http://schemas.microsoft.com/office/powerpoint/2010/main" val="2936229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FDD9-5B27-B044-AB4A-3EAB6F7832D6}"/>
              </a:ext>
            </a:extLst>
          </p:cNvPr>
          <p:cNvSpPr>
            <a:spLocks noGrp="1"/>
          </p:cNvSpPr>
          <p:nvPr>
            <p:ph type="title"/>
          </p:nvPr>
        </p:nvSpPr>
        <p:spPr/>
        <p:txBody>
          <a:bodyPr/>
          <a:lstStyle/>
          <a:p>
            <a:r>
              <a:rPr lang="en-US" dirty="0" err="1"/>
              <a:t>Serverless</a:t>
            </a:r>
            <a:r>
              <a:rPr lang="en-US" dirty="0"/>
              <a:t> Computing</a:t>
            </a:r>
          </a:p>
        </p:txBody>
      </p:sp>
      <p:sp>
        <p:nvSpPr>
          <p:cNvPr id="3" name="Content Placeholder 2">
            <a:extLst>
              <a:ext uri="{FF2B5EF4-FFF2-40B4-BE49-F238E27FC236}">
                <a16:creationId xmlns:a16="http://schemas.microsoft.com/office/drawing/2014/main" id="{668F0FC2-1911-1048-8D9E-FC2EF81E80BD}"/>
              </a:ext>
            </a:extLst>
          </p:cNvPr>
          <p:cNvSpPr>
            <a:spLocks noGrp="1"/>
          </p:cNvSpPr>
          <p:nvPr>
            <p:ph idx="1"/>
          </p:nvPr>
        </p:nvSpPr>
        <p:spPr/>
        <p:txBody>
          <a:bodyPr/>
          <a:lstStyle/>
          <a:p>
            <a:pPr marL="0" indent="0">
              <a:buNone/>
            </a:pPr>
            <a:r>
              <a:rPr lang="en-US" dirty="0" err="1"/>
              <a:t>Serverless</a:t>
            </a:r>
            <a:r>
              <a:rPr lang="en-US" dirty="0"/>
              <a:t> computing, or </a:t>
            </a:r>
            <a:r>
              <a:rPr lang="en-US" dirty="0" err="1"/>
              <a:t>FaaS</a:t>
            </a:r>
            <a:r>
              <a:rPr lang="en-US" dirty="0"/>
              <a:t> (Functions-as-a-Service) lets developers focus on building event-based applications on a function by function basis while it takes care of deploying, running and scaling the code</a:t>
            </a:r>
          </a:p>
        </p:txBody>
      </p:sp>
    </p:spTree>
    <p:extLst>
      <p:ext uri="{BB962C8B-B14F-4D97-AF65-F5344CB8AC3E}">
        <p14:creationId xmlns:p14="http://schemas.microsoft.com/office/powerpoint/2010/main" val="322102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CE33F-18BC-6C4C-9A69-8A3929645986}"/>
              </a:ext>
            </a:extLst>
          </p:cNvPr>
          <p:cNvSpPr>
            <a:spLocks noGrp="1"/>
          </p:cNvSpPr>
          <p:nvPr>
            <p:ph type="title"/>
          </p:nvPr>
        </p:nvSpPr>
        <p:spPr/>
        <p:txBody>
          <a:bodyPr/>
          <a:lstStyle/>
          <a:p>
            <a:r>
              <a:rPr lang="en-US" dirty="0"/>
              <a:t>Azure Function</a:t>
            </a:r>
          </a:p>
        </p:txBody>
      </p:sp>
      <p:sp>
        <p:nvSpPr>
          <p:cNvPr id="3" name="Content Placeholder 2">
            <a:extLst>
              <a:ext uri="{FF2B5EF4-FFF2-40B4-BE49-F238E27FC236}">
                <a16:creationId xmlns:a16="http://schemas.microsoft.com/office/drawing/2014/main" id="{8AB32F88-084C-B14C-ABDB-4C4899226E15}"/>
              </a:ext>
            </a:extLst>
          </p:cNvPr>
          <p:cNvSpPr>
            <a:spLocks noGrp="1"/>
          </p:cNvSpPr>
          <p:nvPr>
            <p:ph idx="1"/>
          </p:nvPr>
        </p:nvSpPr>
        <p:spPr/>
        <p:txBody>
          <a:bodyPr>
            <a:normAutofit/>
          </a:bodyPr>
          <a:lstStyle/>
          <a:p>
            <a:endParaRPr lang="en-US" dirty="0"/>
          </a:p>
          <a:p>
            <a:r>
              <a:rPr lang="en-US" dirty="0"/>
              <a:t>Microsoft allows you to create functions in native languages, such as C# and </a:t>
            </a:r>
            <a:r>
              <a:rPr lang="en-US" dirty="0" err="1"/>
              <a:t>Javascript</a:t>
            </a:r>
            <a:endParaRPr lang="en-US" dirty="0"/>
          </a:p>
          <a:p>
            <a:r>
              <a:rPr lang="en-US" dirty="0"/>
              <a:t>Azure has easy integrations with a range of external services, such as VS Team Services, </a:t>
            </a:r>
            <a:r>
              <a:rPr lang="en-US" dirty="0" err="1"/>
              <a:t>Bitbucket</a:t>
            </a:r>
            <a:r>
              <a:rPr lang="en-US" dirty="0"/>
              <a:t> and </a:t>
            </a:r>
            <a:r>
              <a:rPr lang="en-US" dirty="0" err="1"/>
              <a:t>Github</a:t>
            </a:r>
            <a:r>
              <a:rPr lang="en-US" dirty="0"/>
              <a:t>, allowing the deploying of code in the cloud</a:t>
            </a:r>
          </a:p>
          <a:p>
            <a:r>
              <a:rPr lang="en-US" dirty="0" err="1"/>
              <a:t>Microsofts</a:t>
            </a:r>
            <a:r>
              <a:rPr lang="en-US" dirty="0"/>
              <a:t>  Logic apps, allows you to set and manage data processing tasks and to assign workflow paths.</a:t>
            </a:r>
          </a:p>
          <a:p>
            <a:r>
              <a:rPr lang="en-US" dirty="0"/>
              <a:t>Azure’s cloud function usage is billed in the same way as Amazon, calculating the total cost from both number of triggers and execution time.</a:t>
            </a:r>
          </a:p>
        </p:txBody>
      </p:sp>
    </p:spTree>
    <p:extLst>
      <p:ext uri="{BB962C8B-B14F-4D97-AF65-F5344CB8AC3E}">
        <p14:creationId xmlns:p14="http://schemas.microsoft.com/office/powerpoint/2010/main" val="41749590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{85F64F01-5367-834E-865C-40908CE46822}tf10001070</Template>
  <TotalTime>351</TotalTime>
  <Words>540</Words>
  <Application>Microsoft Macintosh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Rockwell</vt:lpstr>
      <vt:lpstr>Rockwell Condensed</vt:lpstr>
      <vt:lpstr>Rockwell Extra Bold</vt:lpstr>
      <vt:lpstr>Wingdings</vt:lpstr>
      <vt:lpstr>Wood Type</vt:lpstr>
      <vt:lpstr>Load Balancing, AutoScaling, Serverless Computing</vt:lpstr>
      <vt:lpstr>Load Balancing</vt:lpstr>
      <vt:lpstr>PowerPoint Presentation</vt:lpstr>
      <vt:lpstr>PowerPoint Presentation</vt:lpstr>
      <vt:lpstr>Auto Scaling</vt:lpstr>
      <vt:lpstr>PowerPoint Presentation</vt:lpstr>
      <vt:lpstr>AWS</vt:lpstr>
      <vt:lpstr>Serverless Computing</vt:lpstr>
      <vt:lpstr>Azure Function</vt:lpstr>
      <vt:lpstr>Google Cloud Function</vt:lpstr>
      <vt:lpstr>AWS Lambda</vt:lpstr>
      <vt:lpstr>References</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 Balancing, AutoScaling, Serverless Computing</dc:title>
  <dc:creator>Ankit Chimanlal Patel</dc:creator>
  <cp:lastModifiedBy>Ankit Chimanlal Patel</cp:lastModifiedBy>
  <cp:revision>13</cp:revision>
  <dcterms:created xsi:type="dcterms:W3CDTF">2018-04-14T15:53:14Z</dcterms:created>
  <dcterms:modified xsi:type="dcterms:W3CDTF">2018-04-14T22:42:19Z</dcterms:modified>
</cp:coreProperties>
</file>