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9" r:id="rId4"/>
    <p:sldId id="281" r:id="rId5"/>
    <p:sldId id="282" r:id="rId6"/>
    <p:sldId id="283" r:id="rId7"/>
    <p:sldId id="284" r:id="rId8"/>
    <p:sldId id="286" r:id="rId9"/>
    <p:sldId id="287" r:id="rId10"/>
    <p:sldId id="288" r:id="rId11"/>
    <p:sldId id="289" r:id="rId12"/>
    <p:sldId id="290" r:id="rId13"/>
    <p:sldId id="291"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7ED-1A8E-B877-1959-17B85F6387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0C028B-AB11-1F36-BD69-B00075ED88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9D9DCB-4D1B-F372-8981-6416840EC9B3}"/>
              </a:ext>
            </a:extLst>
          </p:cNvPr>
          <p:cNvSpPr>
            <a:spLocks noGrp="1"/>
          </p:cNvSpPr>
          <p:nvPr>
            <p:ph type="dt" sz="half" idx="10"/>
          </p:nvPr>
        </p:nvSpPr>
        <p:spPr/>
        <p:txBody>
          <a:bodyPr/>
          <a:lstStyle/>
          <a:p>
            <a:fld id="{ACEC8105-AC7E-477B-9265-E486AEFA8682}" type="datetimeFigureOut">
              <a:rPr lang="en-US" smtClean="0"/>
              <a:t>7/16/2023</a:t>
            </a:fld>
            <a:endParaRPr lang="en-US"/>
          </a:p>
        </p:txBody>
      </p:sp>
      <p:sp>
        <p:nvSpPr>
          <p:cNvPr id="5" name="Footer Placeholder 4">
            <a:extLst>
              <a:ext uri="{FF2B5EF4-FFF2-40B4-BE49-F238E27FC236}">
                <a16:creationId xmlns:a16="http://schemas.microsoft.com/office/drawing/2014/main" id="{9FA56112-E890-E807-A2CB-BF0E4F18F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166FF-FAE0-0D9B-51A3-47BE7C120186}"/>
              </a:ext>
            </a:extLst>
          </p:cNvPr>
          <p:cNvSpPr>
            <a:spLocks noGrp="1"/>
          </p:cNvSpPr>
          <p:nvPr>
            <p:ph type="sldNum" sz="quarter" idx="12"/>
          </p:nvPr>
        </p:nvSpPr>
        <p:spPr/>
        <p:txBody>
          <a:bodyPr/>
          <a:lstStyle/>
          <a:p>
            <a:fld id="{921B6A38-53E2-4C5A-94D9-47635CB7DC4C}" type="slidenum">
              <a:rPr lang="en-US" smtClean="0"/>
              <a:t>‹#›</a:t>
            </a:fld>
            <a:endParaRPr lang="en-US"/>
          </a:p>
        </p:txBody>
      </p:sp>
    </p:spTree>
    <p:extLst>
      <p:ext uri="{BB962C8B-B14F-4D97-AF65-F5344CB8AC3E}">
        <p14:creationId xmlns:p14="http://schemas.microsoft.com/office/powerpoint/2010/main" val="45766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FCAA-C5E5-F529-4CDE-7BE32E702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27B4E8-8102-1BA0-F8C0-FA0229424F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DF194-D20D-01BA-88B5-EB8EC51985E9}"/>
              </a:ext>
            </a:extLst>
          </p:cNvPr>
          <p:cNvSpPr>
            <a:spLocks noGrp="1"/>
          </p:cNvSpPr>
          <p:nvPr>
            <p:ph type="dt" sz="half" idx="10"/>
          </p:nvPr>
        </p:nvSpPr>
        <p:spPr/>
        <p:txBody>
          <a:bodyPr/>
          <a:lstStyle/>
          <a:p>
            <a:fld id="{ACEC8105-AC7E-477B-9265-E486AEFA8682}" type="datetimeFigureOut">
              <a:rPr lang="en-US" smtClean="0"/>
              <a:t>7/16/2023</a:t>
            </a:fld>
            <a:endParaRPr lang="en-US"/>
          </a:p>
        </p:txBody>
      </p:sp>
      <p:sp>
        <p:nvSpPr>
          <p:cNvPr id="5" name="Footer Placeholder 4">
            <a:extLst>
              <a:ext uri="{FF2B5EF4-FFF2-40B4-BE49-F238E27FC236}">
                <a16:creationId xmlns:a16="http://schemas.microsoft.com/office/drawing/2014/main" id="{3E1D0927-AFD0-9220-F578-9514480B1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AFA8E-FBFE-A1A4-3CE3-111F11C2C06C}"/>
              </a:ext>
            </a:extLst>
          </p:cNvPr>
          <p:cNvSpPr>
            <a:spLocks noGrp="1"/>
          </p:cNvSpPr>
          <p:nvPr>
            <p:ph type="sldNum" sz="quarter" idx="12"/>
          </p:nvPr>
        </p:nvSpPr>
        <p:spPr/>
        <p:txBody>
          <a:bodyPr/>
          <a:lstStyle/>
          <a:p>
            <a:fld id="{921B6A38-53E2-4C5A-94D9-47635CB7DC4C}" type="slidenum">
              <a:rPr lang="en-US" smtClean="0"/>
              <a:t>‹#›</a:t>
            </a:fld>
            <a:endParaRPr lang="en-US"/>
          </a:p>
        </p:txBody>
      </p:sp>
    </p:spTree>
    <p:extLst>
      <p:ext uri="{BB962C8B-B14F-4D97-AF65-F5344CB8AC3E}">
        <p14:creationId xmlns:p14="http://schemas.microsoft.com/office/powerpoint/2010/main" val="162644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42C4C2-A8F4-9C5C-1DC8-28B5777845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AE9776-BCE8-2A24-9D01-72E390970E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024CE-3000-5C9F-6E93-8D8E89432EF8}"/>
              </a:ext>
            </a:extLst>
          </p:cNvPr>
          <p:cNvSpPr>
            <a:spLocks noGrp="1"/>
          </p:cNvSpPr>
          <p:nvPr>
            <p:ph type="dt" sz="half" idx="10"/>
          </p:nvPr>
        </p:nvSpPr>
        <p:spPr/>
        <p:txBody>
          <a:bodyPr/>
          <a:lstStyle/>
          <a:p>
            <a:fld id="{ACEC8105-AC7E-477B-9265-E486AEFA8682}" type="datetimeFigureOut">
              <a:rPr lang="en-US" smtClean="0"/>
              <a:t>7/16/2023</a:t>
            </a:fld>
            <a:endParaRPr lang="en-US"/>
          </a:p>
        </p:txBody>
      </p:sp>
      <p:sp>
        <p:nvSpPr>
          <p:cNvPr id="5" name="Footer Placeholder 4">
            <a:extLst>
              <a:ext uri="{FF2B5EF4-FFF2-40B4-BE49-F238E27FC236}">
                <a16:creationId xmlns:a16="http://schemas.microsoft.com/office/drawing/2014/main" id="{C529B7C4-021C-51AE-24A2-2DD5DFD6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55D13-3C6F-0E64-E600-4605417E3C81}"/>
              </a:ext>
            </a:extLst>
          </p:cNvPr>
          <p:cNvSpPr>
            <a:spLocks noGrp="1"/>
          </p:cNvSpPr>
          <p:nvPr>
            <p:ph type="sldNum" sz="quarter" idx="12"/>
          </p:nvPr>
        </p:nvSpPr>
        <p:spPr/>
        <p:txBody>
          <a:bodyPr/>
          <a:lstStyle/>
          <a:p>
            <a:fld id="{921B6A38-53E2-4C5A-94D9-47635CB7DC4C}" type="slidenum">
              <a:rPr lang="en-US" smtClean="0"/>
              <a:t>‹#›</a:t>
            </a:fld>
            <a:endParaRPr lang="en-US"/>
          </a:p>
        </p:txBody>
      </p:sp>
    </p:spTree>
    <p:extLst>
      <p:ext uri="{BB962C8B-B14F-4D97-AF65-F5344CB8AC3E}">
        <p14:creationId xmlns:p14="http://schemas.microsoft.com/office/powerpoint/2010/main" val="2738338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75271F-FC69-47F1-B3B4-5822E4AA3242}"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1630535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5271F-FC69-47F1-B3B4-5822E4AA3242}"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141819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5271F-FC69-47F1-B3B4-5822E4AA3242}"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3225525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5271F-FC69-47F1-B3B4-5822E4AA3242}"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3443685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5271F-FC69-47F1-B3B4-5822E4AA3242}" type="datetimeFigureOut">
              <a:rPr lang="en-US" smtClean="0"/>
              <a:t>7/16/2023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254366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5271F-FC69-47F1-B3B4-5822E4AA3242}" type="datetimeFigureOut">
              <a:rPr lang="en-US" smtClean="0"/>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665431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5271F-FC69-47F1-B3B4-5822E4AA3242}" type="datetimeFigureOut">
              <a:rPr lang="en-US" smtClean="0"/>
              <a:t>7/16/2023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4279464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5271F-FC69-47F1-B3B4-5822E4AA3242}"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36978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B899-BCFE-3693-BEE7-5D6B971A0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063B37-37D1-63DC-EAFE-954A7EA24D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20A7D-6B8E-5CF4-B9E0-87ABB27AF078}"/>
              </a:ext>
            </a:extLst>
          </p:cNvPr>
          <p:cNvSpPr>
            <a:spLocks noGrp="1"/>
          </p:cNvSpPr>
          <p:nvPr>
            <p:ph type="dt" sz="half" idx="10"/>
          </p:nvPr>
        </p:nvSpPr>
        <p:spPr/>
        <p:txBody>
          <a:bodyPr/>
          <a:lstStyle/>
          <a:p>
            <a:fld id="{ACEC8105-AC7E-477B-9265-E486AEFA8682}" type="datetimeFigureOut">
              <a:rPr lang="en-US" smtClean="0"/>
              <a:t>7/16/2023</a:t>
            </a:fld>
            <a:endParaRPr lang="en-US"/>
          </a:p>
        </p:txBody>
      </p:sp>
      <p:sp>
        <p:nvSpPr>
          <p:cNvPr id="5" name="Footer Placeholder 4">
            <a:extLst>
              <a:ext uri="{FF2B5EF4-FFF2-40B4-BE49-F238E27FC236}">
                <a16:creationId xmlns:a16="http://schemas.microsoft.com/office/drawing/2014/main" id="{5CB90107-0235-818E-4EB9-DAEFE5EFC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AC103-CC6A-E06A-550A-67C4AAC1039D}"/>
              </a:ext>
            </a:extLst>
          </p:cNvPr>
          <p:cNvSpPr>
            <a:spLocks noGrp="1"/>
          </p:cNvSpPr>
          <p:nvPr>
            <p:ph type="sldNum" sz="quarter" idx="12"/>
          </p:nvPr>
        </p:nvSpPr>
        <p:spPr/>
        <p:txBody>
          <a:bodyPr/>
          <a:lstStyle/>
          <a:p>
            <a:fld id="{921B6A38-53E2-4C5A-94D9-47635CB7DC4C}" type="slidenum">
              <a:rPr lang="en-US" smtClean="0"/>
              <a:t>‹#›</a:t>
            </a:fld>
            <a:endParaRPr lang="en-US"/>
          </a:p>
        </p:txBody>
      </p:sp>
    </p:spTree>
    <p:extLst>
      <p:ext uri="{BB962C8B-B14F-4D97-AF65-F5344CB8AC3E}">
        <p14:creationId xmlns:p14="http://schemas.microsoft.com/office/powerpoint/2010/main" val="3044533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5271F-FC69-47F1-B3B4-5822E4AA3242}"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475601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5271F-FC69-47F1-B3B4-5822E4AA3242}"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1502363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5271F-FC69-47F1-B3B4-5822E4AA3242}"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3323643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5271F-FC69-47F1-B3B4-5822E4AA3242}"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08754-6237-4FC2-93D5-A29F7699D22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68442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5271F-FC69-47F1-B3B4-5822E4AA3242}"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27226760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75271F-FC69-47F1-B3B4-5822E4AA3242}" type="datetimeFigureOut">
              <a:rPr lang="en-US" smtClean="0"/>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21070898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75271F-FC69-47F1-B3B4-5822E4AA3242}" type="datetimeFigureOut">
              <a:rPr lang="en-US" smtClean="0"/>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8696319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5271F-FC69-47F1-B3B4-5822E4AA3242}"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4213823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5271F-FC69-47F1-B3B4-5822E4AA3242}"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08754-6237-4FC2-93D5-A29F7699D223}" type="slidenum">
              <a:rPr lang="en-US" smtClean="0"/>
              <a:t>‹#›</a:t>
            </a:fld>
            <a:endParaRPr lang="en-US"/>
          </a:p>
        </p:txBody>
      </p:sp>
    </p:spTree>
    <p:extLst>
      <p:ext uri="{BB962C8B-B14F-4D97-AF65-F5344CB8AC3E}">
        <p14:creationId xmlns:p14="http://schemas.microsoft.com/office/powerpoint/2010/main" val="362616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5874-EC20-9E95-21C5-16B60023F1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7F5E02-887A-C787-40D1-CCC3189A7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2A9A4D-910A-FB84-5D54-96FF374CEE58}"/>
              </a:ext>
            </a:extLst>
          </p:cNvPr>
          <p:cNvSpPr>
            <a:spLocks noGrp="1"/>
          </p:cNvSpPr>
          <p:nvPr>
            <p:ph type="dt" sz="half" idx="10"/>
          </p:nvPr>
        </p:nvSpPr>
        <p:spPr/>
        <p:txBody>
          <a:bodyPr/>
          <a:lstStyle/>
          <a:p>
            <a:fld id="{ACEC8105-AC7E-477B-9265-E486AEFA8682}" type="datetimeFigureOut">
              <a:rPr lang="en-US" smtClean="0"/>
              <a:t>7/16/2023</a:t>
            </a:fld>
            <a:endParaRPr lang="en-US"/>
          </a:p>
        </p:txBody>
      </p:sp>
      <p:sp>
        <p:nvSpPr>
          <p:cNvPr id="5" name="Footer Placeholder 4">
            <a:extLst>
              <a:ext uri="{FF2B5EF4-FFF2-40B4-BE49-F238E27FC236}">
                <a16:creationId xmlns:a16="http://schemas.microsoft.com/office/drawing/2014/main" id="{8ED56ADF-DC21-AEAA-FAE2-9EF60A4B3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00289-CEFF-7ED4-F8DF-739690CD21ED}"/>
              </a:ext>
            </a:extLst>
          </p:cNvPr>
          <p:cNvSpPr>
            <a:spLocks noGrp="1"/>
          </p:cNvSpPr>
          <p:nvPr>
            <p:ph type="sldNum" sz="quarter" idx="12"/>
          </p:nvPr>
        </p:nvSpPr>
        <p:spPr/>
        <p:txBody>
          <a:bodyPr/>
          <a:lstStyle/>
          <a:p>
            <a:fld id="{921B6A38-53E2-4C5A-94D9-47635CB7DC4C}" type="slidenum">
              <a:rPr lang="en-US" smtClean="0"/>
              <a:t>‹#›</a:t>
            </a:fld>
            <a:endParaRPr lang="en-US"/>
          </a:p>
        </p:txBody>
      </p:sp>
    </p:spTree>
    <p:extLst>
      <p:ext uri="{BB962C8B-B14F-4D97-AF65-F5344CB8AC3E}">
        <p14:creationId xmlns:p14="http://schemas.microsoft.com/office/powerpoint/2010/main" val="106688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0402-73FC-A4E3-8EB2-C5D78A1A1F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C951F-2817-14E8-F21E-BCA124BE87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8807EF-22AE-6DED-1CE4-92E53CEC0D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9BDCE8-03FA-1E23-3334-A7C5E558C631}"/>
              </a:ext>
            </a:extLst>
          </p:cNvPr>
          <p:cNvSpPr>
            <a:spLocks noGrp="1"/>
          </p:cNvSpPr>
          <p:nvPr>
            <p:ph type="dt" sz="half" idx="10"/>
          </p:nvPr>
        </p:nvSpPr>
        <p:spPr/>
        <p:txBody>
          <a:bodyPr/>
          <a:lstStyle/>
          <a:p>
            <a:fld id="{ACEC8105-AC7E-477B-9265-E486AEFA8682}" type="datetimeFigureOut">
              <a:rPr lang="en-US" smtClean="0"/>
              <a:t>7/16/2023</a:t>
            </a:fld>
            <a:endParaRPr lang="en-US"/>
          </a:p>
        </p:txBody>
      </p:sp>
      <p:sp>
        <p:nvSpPr>
          <p:cNvPr id="6" name="Footer Placeholder 5">
            <a:extLst>
              <a:ext uri="{FF2B5EF4-FFF2-40B4-BE49-F238E27FC236}">
                <a16:creationId xmlns:a16="http://schemas.microsoft.com/office/drawing/2014/main" id="{D40076C6-C18A-F99D-6A66-A4D58E5B1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C9BEA0-A29E-6FFD-4D21-6E8CA583B002}"/>
              </a:ext>
            </a:extLst>
          </p:cNvPr>
          <p:cNvSpPr>
            <a:spLocks noGrp="1"/>
          </p:cNvSpPr>
          <p:nvPr>
            <p:ph type="sldNum" sz="quarter" idx="12"/>
          </p:nvPr>
        </p:nvSpPr>
        <p:spPr/>
        <p:txBody>
          <a:bodyPr/>
          <a:lstStyle/>
          <a:p>
            <a:fld id="{921B6A38-53E2-4C5A-94D9-47635CB7DC4C}" type="slidenum">
              <a:rPr lang="en-US" smtClean="0"/>
              <a:t>‹#›</a:t>
            </a:fld>
            <a:endParaRPr lang="en-US"/>
          </a:p>
        </p:txBody>
      </p:sp>
    </p:spTree>
    <p:extLst>
      <p:ext uri="{BB962C8B-B14F-4D97-AF65-F5344CB8AC3E}">
        <p14:creationId xmlns:p14="http://schemas.microsoft.com/office/powerpoint/2010/main" val="128118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D82D-5E61-624D-13F6-B11A69D2E4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5D91AF-AB98-C577-3C59-4F4B81A7B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A14EBA-BA4D-6EB3-9534-5C40DC70E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630BBD-4773-58C3-7A43-CA39533C9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AEDC5-6191-07E0-37A3-78AE616B8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8033C6-61B3-6F2F-48AE-91DF6CD0D31A}"/>
              </a:ext>
            </a:extLst>
          </p:cNvPr>
          <p:cNvSpPr>
            <a:spLocks noGrp="1"/>
          </p:cNvSpPr>
          <p:nvPr>
            <p:ph type="dt" sz="half" idx="10"/>
          </p:nvPr>
        </p:nvSpPr>
        <p:spPr/>
        <p:txBody>
          <a:bodyPr/>
          <a:lstStyle/>
          <a:p>
            <a:fld id="{ACEC8105-AC7E-477B-9265-E486AEFA8682}" type="datetimeFigureOut">
              <a:rPr lang="en-US" smtClean="0"/>
              <a:t>7/16/2023</a:t>
            </a:fld>
            <a:endParaRPr lang="en-US"/>
          </a:p>
        </p:txBody>
      </p:sp>
      <p:sp>
        <p:nvSpPr>
          <p:cNvPr id="8" name="Footer Placeholder 7">
            <a:extLst>
              <a:ext uri="{FF2B5EF4-FFF2-40B4-BE49-F238E27FC236}">
                <a16:creationId xmlns:a16="http://schemas.microsoft.com/office/drawing/2014/main" id="{E64CAA09-2C11-6C68-4B84-9A18C98EBE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D28466-2E50-0E15-AB85-B59B8494AA7E}"/>
              </a:ext>
            </a:extLst>
          </p:cNvPr>
          <p:cNvSpPr>
            <a:spLocks noGrp="1"/>
          </p:cNvSpPr>
          <p:nvPr>
            <p:ph type="sldNum" sz="quarter" idx="12"/>
          </p:nvPr>
        </p:nvSpPr>
        <p:spPr/>
        <p:txBody>
          <a:bodyPr/>
          <a:lstStyle/>
          <a:p>
            <a:fld id="{921B6A38-53E2-4C5A-94D9-47635CB7DC4C}" type="slidenum">
              <a:rPr lang="en-US" smtClean="0"/>
              <a:t>‹#›</a:t>
            </a:fld>
            <a:endParaRPr lang="en-US"/>
          </a:p>
        </p:txBody>
      </p:sp>
    </p:spTree>
    <p:extLst>
      <p:ext uri="{BB962C8B-B14F-4D97-AF65-F5344CB8AC3E}">
        <p14:creationId xmlns:p14="http://schemas.microsoft.com/office/powerpoint/2010/main" val="344230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66C16-92F9-89FE-34B7-EECA4DF38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E7492-A00A-AA05-B336-CB3F4437B91C}"/>
              </a:ext>
            </a:extLst>
          </p:cNvPr>
          <p:cNvSpPr>
            <a:spLocks noGrp="1"/>
          </p:cNvSpPr>
          <p:nvPr>
            <p:ph type="dt" sz="half" idx="10"/>
          </p:nvPr>
        </p:nvSpPr>
        <p:spPr/>
        <p:txBody>
          <a:bodyPr/>
          <a:lstStyle/>
          <a:p>
            <a:fld id="{ACEC8105-AC7E-477B-9265-E486AEFA8682}" type="datetimeFigureOut">
              <a:rPr lang="en-US" smtClean="0"/>
              <a:t>7/16/2023</a:t>
            </a:fld>
            <a:endParaRPr lang="en-US"/>
          </a:p>
        </p:txBody>
      </p:sp>
      <p:sp>
        <p:nvSpPr>
          <p:cNvPr id="4" name="Footer Placeholder 3">
            <a:extLst>
              <a:ext uri="{FF2B5EF4-FFF2-40B4-BE49-F238E27FC236}">
                <a16:creationId xmlns:a16="http://schemas.microsoft.com/office/drawing/2014/main" id="{BDB2A5FF-687E-8499-EA37-FDAE6C62B0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2ED03D-6803-C93B-F68A-B22900CBFCCA}"/>
              </a:ext>
            </a:extLst>
          </p:cNvPr>
          <p:cNvSpPr>
            <a:spLocks noGrp="1"/>
          </p:cNvSpPr>
          <p:nvPr>
            <p:ph type="sldNum" sz="quarter" idx="12"/>
          </p:nvPr>
        </p:nvSpPr>
        <p:spPr/>
        <p:txBody>
          <a:bodyPr/>
          <a:lstStyle/>
          <a:p>
            <a:fld id="{921B6A38-53E2-4C5A-94D9-47635CB7DC4C}" type="slidenum">
              <a:rPr lang="en-US" smtClean="0"/>
              <a:t>‹#›</a:t>
            </a:fld>
            <a:endParaRPr lang="en-US"/>
          </a:p>
        </p:txBody>
      </p:sp>
    </p:spTree>
    <p:extLst>
      <p:ext uri="{BB962C8B-B14F-4D97-AF65-F5344CB8AC3E}">
        <p14:creationId xmlns:p14="http://schemas.microsoft.com/office/powerpoint/2010/main" val="13637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6D8066-53BE-AAF9-0DA5-E9440A90EEC1}"/>
              </a:ext>
            </a:extLst>
          </p:cNvPr>
          <p:cNvSpPr>
            <a:spLocks noGrp="1"/>
          </p:cNvSpPr>
          <p:nvPr>
            <p:ph type="dt" sz="half" idx="10"/>
          </p:nvPr>
        </p:nvSpPr>
        <p:spPr/>
        <p:txBody>
          <a:bodyPr/>
          <a:lstStyle/>
          <a:p>
            <a:fld id="{ACEC8105-AC7E-477B-9265-E486AEFA8682}" type="datetimeFigureOut">
              <a:rPr lang="en-US" smtClean="0"/>
              <a:t>7/16/2023</a:t>
            </a:fld>
            <a:endParaRPr lang="en-US"/>
          </a:p>
        </p:txBody>
      </p:sp>
      <p:sp>
        <p:nvSpPr>
          <p:cNvPr id="3" name="Footer Placeholder 2">
            <a:extLst>
              <a:ext uri="{FF2B5EF4-FFF2-40B4-BE49-F238E27FC236}">
                <a16:creationId xmlns:a16="http://schemas.microsoft.com/office/drawing/2014/main" id="{6F31BEE7-B09C-240C-5C30-CDBAD26094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6DA33D-B43D-3339-CB5C-ABD27FD8CC78}"/>
              </a:ext>
            </a:extLst>
          </p:cNvPr>
          <p:cNvSpPr>
            <a:spLocks noGrp="1"/>
          </p:cNvSpPr>
          <p:nvPr>
            <p:ph type="sldNum" sz="quarter" idx="12"/>
          </p:nvPr>
        </p:nvSpPr>
        <p:spPr/>
        <p:txBody>
          <a:bodyPr/>
          <a:lstStyle/>
          <a:p>
            <a:fld id="{921B6A38-53E2-4C5A-94D9-47635CB7DC4C}" type="slidenum">
              <a:rPr lang="en-US" smtClean="0"/>
              <a:t>‹#›</a:t>
            </a:fld>
            <a:endParaRPr lang="en-US"/>
          </a:p>
        </p:txBody>
      </p:sp>
    </p:spTree>
    <p:extLst>
      <p:ext uri="{BB962C8B-B14F-4D97-AF65-F5344CB8AC3E}">
        <p14:creationId xmlns:p14="http://schemas.microsoft.com/office/powerpoint/2010/main" val="308989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085C-953F-38F9-A7DC-145200413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A7B85A-C176-CDA5-BC7E-16A84591D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DABAFA-D051-3479-1E19-97F56EA82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E4259-C399-F4F2-D79C-1CA6A0C45788}"/>
              </a:ext>
            </a:extLst>
          </p:cNvPr>
          <p:cNvSpPr>
            <a:spLocks noGrp="1"/>
          </p:cNvSpPr>
          <p:nvPr>
            <p:ph type="dt" sz="half" idx="10"/>
          </p:nvPr>
        </p:nvSpPr>
        <p:spPr/>
        <p:txBody>
          <a:bodyPr/>
          <a:lstStyle/>
          <a:p>
            <a:fld id="{ACEC8105-AC7E-477B-9265-E486AEFA8682}" type="datetimeFigureOut">
              <a:rPr lang="en-US" smtClean="0"/>
              <a:t>7/16/2023</a:t>
            </a:fld>
            <a:endParaRPr lang="en-US"/>
          </a:p>
        </p:txBody>
      </p:sp>
      <p:sp>
        <p:nvSpPr>
          <p:cNvPr id="6" name="Footer Placeholder 5">
            <a:extLst>
              <a:ext uri="{FF2B5EF4-FFF2-40B4-BE49-F238E27FC236}">
                <a16:creationId xmlns:a16="http://schemas.microsoft.com/office/drawing/2014/main" id="{89DD6C4D-286E-E787-4AC0-FD0854E22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731DE-CC56-C846-167F-9621C61497C4}"/>
              </a:ext>
            </a:extLst>
          </p:cNvPr>
          <p:cNvSpPr>
            <a:spLocks noGrp="1"/>
          </p:cNvSpPr>
          <p:nvPr>
            <p:ph type="sldNum" sz="quarter" idx="12"/>
          </p:nvPr>
        </p:nvSpPr>
        <p:spPr/>
        <p:txBody>
          <a:bodyPr/>
          <a:lstStyle/>
          <a:p>
            <a:fld id="{921B6A38-53E2-4C5A-94D9-47635CB7DC4C}" type="slidenum">
              <a:rPr lang="en-US" smtClean="0"/>
              <a:t>‹#›</a:t>
            </a:fld>
            <a:endParaRPr lang="en-US"/>
          </a:p>
        </p:txBody>
      </p:sp>
    </p:spTree>
    <p:extLst>
      <p:ext uri="{BB962C8B-B14F-4D97-AF65-F5344CB8AC3E}">
        <p14:creationId xmlns:p14="http://schemas.microsoft.com/office/powerpoint/2010/main" val="97179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A718-9032-272D-EE0B-84FD07609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A9C1A0-1BD2-15CA-17B5-FB58BB7F0A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2234A2-793B-48E9-EC66-F14990CAE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E54DB0-7E4E-AC38-39B5-B6241794CC99}"/>
              </a:ext>
            </a:extLst>
          </p:cNvPr>
          <p:cNvSpPr>
            <a:spLocks noGrp="1"/>
          </p:cNvSpPr>
          <p:nvPr>
            <p:ph type="dt" sz="half" idx="10"/>
          </p:nvPr>
        </p:nvSpPr>
        <p:spPr/>
        <p:txBody>
          <a:bodyPr/>
          <a:lstStyle/>
          <a:p>
            <a:fld id="{ACEC8105-AC7E-477B-9265-E486AEFA8682}" type="datetimeFigureOut">
              <a:rPr lang="en-US" smtClean="0"/>
              <a:t>7/16/2023</a:t>
            </a:fld>
            <a:endParaRPr lang="en-US"/>
          </a:p>
        </p:txBody>
      </p:sp>
      <p:sp>
        <p:nvSpPr>
          <p:cNvPr id="6" name="Footer Placeholder 5">
            <a:extLst>
              <a:ext uri="{FF2B5EF4-FFF2-40B4-BE49-F238E27FC236}">
                <a16:creationId xmlns:a16="http://schemas.microsoft.com/office/drawing/2014/main" id="{D9E1BBA9-C0A9-19BA-2DEB-F150EE884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2F856-E2B1-25F8-940E-FAE2C7710D28}"/>
              </a:ext>
            </a:extLst>
          </p:cNvPr>
          <p:cNvSpPr>
            <a:spLocks noGrp="1"/>
          </p:cNvSpPr>
          <p:nvPr>
            <p:ph type="sldNum" sz="quarter" idx="12"/>
          </p:nvPr>
        </p:nvSpPr>
        <p:spPr/>
        <p:txBody>
          <a:bodyPr/>
          <a:lstStyle/>
          <a:p>
            <a:fld id="{921B6A38-53E2-4C5A-94D9-47635CB7DC4C}" type="slidenum">
              <a:rPr lang="en-US" smtClean="0"/>
              <a:t>‹#›</a:t>
            </a:fld>
            <a:endParaRPr lang="en-US"/>
          </a:p>
        </p:txBody>
      </p:sp>
    </p:spTree>
    <p:extLst>
      <p:ext uri="{BB962C8B-B14F-4D97-AF65-F5344CB8AC3E}">
        <p14:creationId xmlns:p14="http://schemas.microsoft.com/office/powerpoint/2010/main" val="59809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30E530-C170-2C03-1B50-149AF43E7B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F6C0D8-43AF-6645-8037-57C31D03B4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B67B4-D52B-58AD-EF08-9127C0171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C8105-AC7E-477B-9265-E486AEFA8682}" type="datetimeFigureOut">
              <a:rPr lang="en-US" smtClean="0"/>
              <a:t>7/16/2023</a:t>
            </a:fld>
            <a:endParaRPr lang="en-US"/>
          </a:p>
        </p:txBody>
      </p:sp>
      <p:sp>
        <p:nvSpPr>
          <p:cNvPr id="5" name="Footer Placeholder 4">
            <a:extLst>
              <a:ext uri="{FF2B5EF4-FFF2-40B4-BE49-F238E27FC236}">
                <a16:creationId xmlns:a16="http://schemas.microsoft.com/office/drawing/2014/main" id="{C287B74F-9F7A-23CC-BC52-52E4C9874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82BA53-A25B-BEB8-5A88-1F597EDCC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B6A38-53E2-4C5A-94D9-47635CB7DC4C}" type="slidenum">
              <a:rPr lang="en-US" smtClean="0"/>
              <a:t>‹#›</a:t>
            </a:fld>
            <a:endParaRPr lang="en-US"/>
          </a:p>
        </p:txBody>
      </p:sp>
    </p:spTree>
    <p:extLst>
      <p:ext uri="{BB962C8B-B14F-4D97-AF65-F5344CB8AC3E}">
        <p14:creationId xmlns:p14="http://schemas.microsoft.com/office/powerpoint/2010/main" val="84996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075271F-FC69-47F1-B3B4-5822E4AA3242}" type="datetimeFigureOut">
              <a:rPr lang="en-US" smtClean="0"/>
              <a:t>7/16/2023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4108754-6237-4FC2-93D5-A29F7699D223}" type="slidenum">
              <a:rPr lang="en-US" smtClean="0"/>
              <a:t>‹#›</a:t>
            </a:fld>
            <a:endParaRPr lang="en-US"/>
          </a:p>
        </p:txBody>
      </p:sp>
    </p:spTree>
    <p:extLst>
      <p:ext uri="{BB962C8B-B14F-4D97-AF65-F5344CB8AC3E}">
        <p14:creationId xmlns:p14="http://schemas.microsoft.com/office/powerpoint/2010/main" val="24597723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nergy Drink Can Images - Free Download on Freepik">
            <a:extLst>
              <a:ext uri="{FF2B5EF4-FFF2-40B4-BE49-F238E27FC236}">
                <a16:creationId xmlns:a16="http://schemas.microsoft.com/office/drawing/2014/main" id="{F6620AEB-6106-C1BB-03D4-B5B67BB5A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340" y="755251"/>
            <a:ext cx="4560239" cy="45602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3D008A-7E34-71CA-71C3-18F385AE749E}"/>
              </a:ext>
            </a:extLst>
          </p:cNvPr>
          <p:cNvSpPr>
            <a:spLocks noGrp="1"/>
          </p:cNvSpPr>
          <p:nvPr>
            <p:ph type="ctrTitle"/>
          </p:nvPr>
        </p:nvSpPr>
        <p:spPr>
          <a:xfrm>
            <a:off x="500680" y="639193"/>
            <a:ext cx="5557477" cy="3056804"/>
          </a:xfrm>
        </p:spPr>
        <p:txBody>
          <a:bodyPr>
            <a:normAutofit/>
          </a:bodyPr>
          <a:lstStyle/>
          <a:p>
            <a:pPr algn="l"/>
            <a:r>
              <a:rPr lang="en-US" sz="4800" dirty="0">
                <a:solidFill>
                  <a:srgbClr val="EC8F14"/>
                </a:solidFill>
              </a:rPr>
              <a:t>Market Analysis And Insights For Energy Drink</a:t>
            </a:r>
            <a:br>
              <a:rPr lang="en-US" sz="4800" dirty="0">
                <a:solidFill>
                  <a:srgbClr val="EC8F14"/>
                </a:solidFill>
              </a:rPr>
            </a:br>
            <a:r>
              <a:rPr lang="en-US" sz="4800" dirty="0">
                <a:solidFill>
                  <a:srgbClr val="EC8F14"/>
                </a:solidFill>
              </a:rPr>
              <a:t>Marketing Strategy</a:t>
            </a:r>
          </a:p>
        </p:txBody>
      </p:sp>
      <p:sp>
        <p:nvSpPr>
          <p:cNvPr id="3" name="Subtitle 2">
            <a:extLst>
              <a:ext uri="{FF2B5EF4-FFF2-40B4-BE49-F238E27FC236}">
                <a16:creationId xmlns:a16="http://schemas.microsoft.com/office/drawing/2014/main" id="{6EB93B4A-BB5F-99CA-C276-559F1648B19E}"/>
              </a:ext>
            </a:extLst>
          </p:cNvPr>
          <p:cNvSpPr>
            <a:spLocks noGrp="1"/>
          </p:cNvSpPr>
          <p:nvPr>
            <p:ph type="subTitle" idx="1"/>
          </p:nvPr>
        </p:nvSpPr>
        <p:spPr>
          <a:xfrm>
            <a:off x="589458" y="3940870"/>
            <a:ext cx="1789758" cy="435821"/>
          </a:xfrm>
        </p:spPr>
        <p:txBody>
          <a:bodyPr/>
          <a:lstStyle/>
          <a:p>
            <a:pPr algn="l"/>
            <a:r>
              <a:rPr lang="en-US" dirty="0">
                <a:solidFill>
                  <a:srgbClr val="FFFF00"/>
                </a:solidFill>
              </a:rPr>
              <a:t>Ketul Patel</a:t>
            </a:r>
          </a:p>
        </p:txBody>
      </p:sp>
    </p:spTree>
    <p:extLst>
      <p:ext uri="{BB962C8B-B14F-4D97-AF65-F5344CB8AC3E}">
        <p14:creationId xmlns:p14="http://schemas.microsoft.com/office/powerpoint/2010/main" val="83998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BC403D2-DE4B-50FC-F575-8971F6DB9275}"/>
              </a:ext>
            </a:extLst>
          </p:cNvPr>
          <p:cNvSpPr/>
          <p:nvPr/>
        </p:nvSpPr>
        <p:spPr>
          <a:xfrm>
            <a:off x="106532" y="426130"/>
            <a:ext cx="2441359" cy="949910"/>
          </a:xfrm>
          <a:prstGeom prst="ellipse">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3" name="TextBox 2">
            <a:extLst>
              <a:ext uri="{FF2B5EF4-FFF2-40B4-BE49-F238E27FC236}">
                <a16:creationId xmlns:a16="http://schemas.microsoft.com/office/drawing/2014/main" id="{EC7D395D-D9B0-AB09-2B42-2624D4C0E31E}"/>
              </a:ext>
            </a:extLst>
          </p:cNvPr>
          <p:cNvSpPr txBox="1"/>
          <p:nvPr/>
        </p:nvSpPr>
        <p:spPr>
          <a:xfrm>
            <a:off x="381740" y="497149"/>
            <a:ext cx="1837678"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sto MT" panose="02040603050505030304"/>
                <a:ea typeface="+mn-ea"/>
                <a:cs typeface="+mn-cs"/>
              </a:rPr>
              <a:t>Purchase Behavior</a:t>
            </a:r>
          </a:p>
        </p:txBody>
      </p:sp>
      <p:sp>
        <p:nvSpPr>
          <p:cNvPr id="4" name="Rectangle: Rounded Corners 3">
            <a:extLst>
              <a:ext uri="{FF2B5EF4-FFF2-40B4-BE49-F238E27FC236}">
                <a16:creationId xmlns:a16="http://schemas.microsoft.com/office/drawing/2014/main" id="{812DA2DA-0868-4F15-22F9-A87906CBD7E2}"/>
              </a:ext>
            </a:extLst>
          </p:cNvPr>
          <p:cNvSpPr/>
          <p:nvPr/>
        </p:nvSpPr>
        <p:spPr>
          <a:xfrm>
            <a:off x="3231472" y="470517"/>
            <a:ext cx="7794594" cy="923277"/>
          </a:xfrm>
          <a:prstGeom prst="roundRect">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sto MT" panose="02040603050505030304"/>
                <a:ea typeface="+mn-ea"/>
                <a:cs typeface="+mn-cs"/>
              </a:rPr>
              <a:t>Where do respondents prefer to purchase energy drinks?</a:t>
            </a:r>
          </a:p>
        </p:txBody>
      </p:sp>
      <p:sp>
        <p:nvSpPr>
          <p:cNvPr id="5" name="Arrow: Right 4">
            <a:extLst>
              <a:ext uri="{FF2B5EF4-FFF2-40B4-BE49-F238E27FC236}">
                <a16:creationId xmlns:a16="http://schemas.microsoft.com/office/drawing/2014/main" id="{212139C4-FFA7-B527-AEA3-FFEBAC9F8408}"/>
              </a:ext>
            </a:extLst>
          </p:cNvPr>
          <p:cNvSpPr/>
          <p:nvPr/>
        </p:nvSpPr>
        <p:spPr>
          <a:xfrm>
            <a:off x="2574523" y="825622"/>
            <a:ext cx="648071" cy="221942"/>
          </a:xfrm>
          <a:prstGeom prst="rightArrow">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sto MT" panose="02040603050505030304"/>
              <a:ea typeface="+mn-ea"/>
              <a:cs typeface="+mn-cs"/>
            </a:endParaRPr>
          </a:p>
        </p:txBody>
      </p:sp>
      <p:pic>
        <p:nvPicPr>
          <p:cNvPr id="6" name="Picture 5">
            <a:extLst>
              <a:ext uri="{FF2B5EF4-FFF2-40B4-BE49-F238E27FC236}">
                <a16:creationId xmlns:a16="http://schemas.microsoft.com/office/drawing/2014/main" id="{609C2920-8EF8-0164-81F2-802DA303DD74}"/>
              </a:ext>
            </a:extLst>
          </p:cNvPr>
          <p:cNvPicPr>
            <a:picLocks noChangeAspect="1"/>
          </p:cNvPicPr>
          <p:nvPr/>
        </p:nvPicPr>
        <p:blipFill>
          <a:blip r:embed="rId2"/>
          <a:stretch>
            <a:fillRect/>
          </a:stretch>
        </p:blipFill>
        <p:spPr>
          <a:xfrm>
            <a:off x="501212" y="2411294"/>
            <a:ext cx="4638959" cy="2782142"/>
          </a:xfrm>
          <a:prstGeom prst="rect">
            <a:avLst/>
          </a:prstGeom>
        </p:spPr>
      </p:pic>
      <p:sp>
        <p:nvSpPr>
          <p:cNvPr id="7" name="TextBox 6">
            <a:extLst>
              <a:ext uri="{FF2B5EF4-FFF2-40B4-BE49-F238E27FC236}">
                <a16:creationId xmlns:a16="http://schemas.microsoft.com/office/drawing/2014/main" id="{29263D3B-EB70-DF53-D749-2EF2A7A59046}"/>
              </a:ext>
            </a:extLst>
          </p:cNvPr>
          <p:cNvSpPr txBox="1"/>
          <p:nvPr/>
        </p:nvSpPr>
        <p:spPr>
          <a:xfrm>
            <a:off x="5575176" y="2237172"/>
            <a:ext cx="5930284" cy="313932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Supermarkets and online retailers are the key distribution channels for energy drinks.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Establish a strong presence in these retail spaces to cater to consumer preferences and ensure availability in convenient locations.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 Considering partnerships with gyms and fitness centers may provide opportunities to reach health-conscious individuals who often seek energy drinks as a supplement for their workouts.</a:t>
            </a:r>
          </a:p>
        </p:txBody>
      </p:sp>
    </p:spTree>
    <p:extLst>
      <p:ext uri="{BB962C8B-B14F-4D97-AF65-F5344CB8AC3E}">
        <p14:creationId xmlns:p14="http://schemas.microsoft.com/office/powerpoint/2010/main" val="303197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AF4C751-4D67-C972-061A-497F33EA8177}"/>
              </a:ext>
            </a:extLst>
          </p:cNvPr>
          <p:cNvSpPr/>
          <p:nvPr/>
        </p:nvSpPr>
        <p:spPr>
          <a:xfrm>
            <a:off x="142043" y="417252"/>
            <a:ext cx="2441359" cy="949910"/>
          </a:xfrm>
          <a:prstGeom prst="ellipse">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921391E2-E068-A6E7-E376-A8E9474154CE}"/>
              </a:ext>
            </a:extLst>
          </p:cNvPr>
          <p:cNvSpPr txBox="1"/>
          <p:nvPr/>
        </p:nvSpPr>
        <p:spPr>
          <a:xfrm>
            <a:off x="426128" y="514905"/>
            <a:ext cx="1837678"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sto MT" panose="02040603050505030304"/>
                <a:ea typeface="+mn-ea"/>
                <a:cs typeface="+mn-cs"/>
              </a:rPr>
              <a:t>Purchase Behavior</a:t>
            </a:r>
          </a:p>
        </p:txBody>
      </p:sp>
      <p:sp>
        <p:nvSpPr>
          <p:cNvPr id="5" name="Rectangle: Rounded Corners 4">
            <a:extLst>
              <a:ext uri="{FF2B5EF4-FFF2-40B4-BE49-F238E27FC236}">
                <a16:creationId xmlns:a16="http://schemas.microsoft.com/office/drawing/2014/main" id="{3C5DE681-846A-CA4E-E067-5E5BCF32C391}"/>
              </a:ext>
            </a:extLst>
          </p:cNvPr>
          <p:cNvSpPr/>
          <p:nvPr/>
        </p:nvSpPr>
        <p:spPr>
          <a:xfrm>
            <a:off x="3231472" y="346230"/>
            <a:ext cx="8664606" cy="1003176"/>
          </a:xfrm>
          <a:prstGeom prst="roundRect">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sto MT" panose="02040603050505030304"/>
                <a:ea typeface="+mn-ea"/>
                <a:cs typeface="+mn-cs"/>
              </a:rPr>
              <a:t>What are the typical consumption situations for energy drinks among respondents?</a:t>
            </a:r>
          </a:p>
        </p:txBody>
      </p:sp>
      <p:sp>
        <p:nvSpPr>
          <p:cNvPr id="6" name="Arrow: Right 5">
            <a:extLst>
              <a:ext uri="{FF2B5EF4-FFF2-40B4-BE49-F238E27FC236}">
                <a16:creationId xmlns:a16="http://schemas.microsoft.com/office/drawing/2014/main" id="{84DCEDFE-05E8-42C6-41D9-8FBE6FEF16B5}"/>
              </a:ext>
            </a:extLst>
          </p:cNvPr>
          <p:cNvSpPr/>
          <p:nvPr/>
        </p:nvSpPr>
        <p:spPr>
          <a:xfrm>
            <a:off x="2583400" y="772356"/>
            <a:ext cx="648071" cy="221942"/>
          </a:xfrm>
          <a:prstGeom prst="rightArrow">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sto MT" panose="02040603050505030304"/>
              <a:ea typeface="+mn-ea"/>
              <a:cs typeface="+mn-cs"/>
            </a:endParaRPr>
          </a:p>
        </p:txBody>
      </p:sp>
      <p:pic>
        <p:nvPicPr>
          <p:cNvPr id="8" name="Picture 7">
            <a:extLst>
              <a:ext uri="{FF2B5EF4-FFF2-40B4-BE49-F238E27FC236}">
                <a16:creationId xmlns:a16="http://schemas.microsoft.com/office/drawing/2014/main" id="{E4C88182-D293-4BBD-7130-6AA24280B8A3}"/>
              </a:ext>
            </a:extLst>
          </p:cNvPr>
          <p:cNvPicPr>
            <a:picLocks noChangeAspect="1"/>
          </p:cNvPicPr>
          <p:nvPr/>
        </p:nvPicPr>
        <p:blipFill>
          <a:blip r:embed="rId2"/>
          <a:stretch>
            <a:fillRect/>
          </a:stretch>
        </p:blipFill>
        <p:spPr>
          <a:xfrm>
            <a:off x="598866" y="2462605"/>
            <a:ext cx="4584589" cy="2749534"/>
          </a:xfrm>
          <a:prstGeom prst="rect">
            <a:avLst/>
          </a:prstGeom>
        </p:spPr>
      </p:pic>
      <p:sp>
        <p:nvSpPr>
          <p:cNvPr id="9" name="TextBox 8">
            <a:extLst>
              <a:ext uri="{FF2B5EF4-FFF2-40B4-BE49-F238E27FC236}">
                <a16:creationId xmlns:a16="http://schemas.microsoft.com/office/drawing/2014/main" id="{31A5C4C1-F972-75DF-2521-0B47AC5D9E62}"/>
              </a:ext>
            </a:extLst>
          </p:cNvPr>
          <p:cNvSpPr txBox="1"/>
          <p:nvPr/>
        </p:nvSpPr>
        <p:spPr>
          <a:xfrm>
            <a:off x="5584053" y="2432482"/>
            <a:ext cx="6400801" cy="2585323"/>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45%, consume energy drinks during sports or exercise activities. Energy drinks are often used to provide an energy boost, enhance performance, and increase endurance during physical activities.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 32% of respondents reported consuming energy drinks when studying or working late. Energy drinks are commonly consumed to combat fatigue, improve focus, and stay awake during late-night work hours.</a:t>
            </a:r>
          </a:p>
        </p:txBody>
      </p:sp>
    </p:spTree>
    <p:extLst>
      <p:ext uri="{BB962C8B-B14F-4D97-AF65-F5344CB8AC3E}">
        <p14:creationId xmlns:p14="http://schemas.microsoft.com/office/powerpoint/2010/main" val="2413460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E5D007C-4665-55DD-E1A9-43D0BC1DAF56}"/>
              </a:ext>
            </a:extLst>
          </p:cNvPr>
          <p:cNvSpPr/>
          <p:nvPr/>
        </p:nvSpPr>
        <p:spPr>
          <a:xfrm>
            <a:off x="88777" y="399496"/>
            <a:ext cx="2441359" cy="949910"/>
          </a:xfrm>
          <a:prstGeom prst="ellipse">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TextBox 4">
            <a:extLst>
              <a:ext uri="{FF2B5EF4-FFF2-40B4-BE49-F238E27FC236}">
                <a16:creationId xmlns:a16="http://schemas.microsoft.com/office/drawing/2014/main" id="{B5BADACB-81AC-AA89-7E4B-77DEDAB03C63}"/>
              </a:ext>
            </a:extLst>
          </p:cNvPr>
          <p:cNvSpPr txBox="1"/>
          <p:nvPr/>
        </p:nvSpPr>
        <p:spPr>
          <a:xfrm>
            <a:off x="372862" y="497149"/>
            <a:ext cx="1837678"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sto MT" panose="02040603050505030304"/>
                <a:ea typeface="+mn-ea"/>
                <a:cs typeface="+mn-cs"/>
              </a:rPr>
              <a:t>Purchase Behavior</a:t>
            </a:r>
          </a:p>
        </p:txBody>
      </p:sp>
      <p:sp>
        <p:nvSpPr>
          <p:cNvPr id="6" name="Rectangle: Rounded Corners 5">
            <a:extLst>
              <a:ext uri="{FF2B5EF4-FFF2-40B4-BE49-F238E27FC236}">
                <a16:creationId xmlns:a16="http://schemas.microsoft.com/office/drawing/2014/main" id="{137A560F-3992-0345-6494-DBA7FC8ECE14}"/>
              </a:ext>
            </a:extLst>
          </p:cNvPr>
          <p:cNvSpPr/>
          <p:nvPr/>
        </p:nvSpPr>
        <p:spPr>
          <a:xfrm>
            <a:off x="3178206" y="346230"/>
            <a:ext cx="8664606" cy="1003176"/>
          </a:xfrm>
          <a:prstGeom prst="roundRect">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sto MT" panose="02040603050505030304"/>
                <a:ea typeface="+mn-ea"/>
                <a:cs typeface="+mn-cs"/>
              </a:rPr>
              <a:t>What factors influence respondents' purchase decisions, such as price range and limited edition packaging?</a:t>
            </a:r>
          </a:p>
        </p:txBody>
      </p:sp>
      <p:sp>
        <p:nvSpPr>
          <p:cNvPr id="7" name="Arrow: Right 6">
            <a:extLst>
              <a:ext uri="{FF2B5EF4-FFF2-40B4-BE49-F238E27FC236}">
                <a16:creationId xmlns:a16="http://schemas.microsoft.com/office/drawing/2014/main" id="{101222A6-288B-7D1B-A70F-207DDDCE9FFA}"/>
              </a:ext>
            </a:extLst>
          </p:cNvPr>
          <p:cNvSpPr/>
          <p:nvPr/>
        </p:nvSpPr>
        <p:spPr>
          <a:xfrm>
            <a:off x="2530134" y="754601"/>
            <a:ext cx="648071" cy="221942"/>
          </a:xfrm>
          <a:prstGeom prst="rightArrow">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sto MT" panose="02040603050505030304"/>
              <a:ea typeface="+mn-ea"/>
              <a:cs typeface="+mn-cs"/>
            </a:endParaRPr>
          </a:p>
        </p:txBody>
      </p:sp>
      <p:pic>
        <p:nvPicPr>
          <p:cNvPr id="8" name="Picture 7">
            <a:extLst>
              <a:ext uri="{FF2B5EF4-FFF2-40B4-BE49-F238E27FC236}">
                <a16:creationId xmlns:a16="http://schemas.microsoft.com/office/drawing/2014/main" id="{4B57327B-5039-9ABE-2155-971850088223}"/>
              </a:ext>
            </a:extLst>
          </p:cNvPr>
          <p:cNvPicPr>
            <a:picLocks noChangeAspect="1"/>
          </p:cNvPicPr>
          <p:nvPr/>
        </p:nvPicPr>
        <p:blipFill>
          <a:blip r:embed="rId2"/>
          <a:stretch>
            <a:fillRect/>
          </a:stretch>
        </p:blipFill>
        <p:spPr>
          <a:xfrm>
            <a:off x="270392" y="2356074"/>
            <a:ext cx="4958555" cy="2973815"/>
          </a:xfrm>
          <a:prstGeom prst="rect">
            <a:avLst/>
          </a:prstGeom>
        </p:spPr>
      </p:pic>
      <p:sp>
        <p:nvSpPr>
          <p:cNvPr id="9" name="TextBox 8">
            <a:extLst>
              <a:ext uri="{FF2B5EF4-FFF2-40B4-BE49-F238E27FC236}">
                <a16:creationId xmlns:a16="http://schemas.microsoft.com/office/drawing/2014/main" id="{28E045FD-97CF-0B16-F233-C39F3113D8A9}"/>
              </a:ext>
            </a:extLst>
          </p:cNvPr>
          <p:cNvSpPr txBox="1"/>
          <p:nvPr/>
        </p:nvSpPr>
        <p:spPr>
          <a:xfrm>
            <a:off x="5655076" y="2769834"/>
            <a:ext cx="6303145" cy="147732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Significant portion of respondents prefer energy drinks in the price range of 50-150 rupees.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This suggests that a mid-range pricing strategy could be effective in targeting this majority segment.</a:t>
            </a:r>
          </a:p>
        </p:txBody>
      </p:sp>
    </p:spTree>
    <p:extLst>
      <p:ext uri="{BB962C8B-B14F-4D97-AF65-F5344CB8AC3E}">
        <p14:creationId xmlns:p14="http://schemas.microsoft.com/office/powerpoint/2010/main" val="234934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1E0E69C4-5D15-FE80-E10B-5FCDE800058E}"/>
              </a:ext>
            </a:extLst>
          </p:cNvPr>
          <p:cNvSpPr/>
          <p:nvPr/>
        </p:nvSpPr>
        <p:spPr>
          <a:xfrm>
            <a:off x="3266983" y="4039340"/>
            <a:ext cx="8708994" cy="1979720"/>
          </a:xfrm>
          <a:prstGeom prst="roundRect">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Rectangle: Rounded Corners 8">
            <a:extLst>
              <a:ext uri="{FF2B5EF4-FFF2-40B4-BE49-F238E27FC236}">
                <a16:creationId xmlns:a16="http://schemas.microsoft.com/office/drawing/2014/main" id="{17966215-0269-57A2-0897-9D3E6BA60806}"/>
              </a:ext>
            </a:extLst>
          </p:cNvPr>
          <p:cNvSpPr/>
          <p:nvPr/>
        </p:nvSpPr>
        <p:spPr>
          <a:xfrm>
            <a:off x="3213717" y="1305017"/>
            <a:ext cx="8700116" cy="2006354"/>
          </a:xfrm>
          <a:prstGeom prst="roundRect">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8" name="Rectangle: Rounded Corners 7">
            <a:extLst>
              <a:ext uri="{FF2B5EF4-FFF2-40B4-BE49-F238E27FC236}">
                <a16:creationId xmlns:a16="http://schemas.microsoft.com/office/drawing/2014/main" id="{384DFF3A-B610-CC10-C5C6-3231A3A1FA6E}"/>
              </a:ext>
            </a:extLst>
          </p:cNvPr>
          <p:cNvSpPr/>
          <p:nvPr/>
        </p:nvSpPr>
        <p:spPr>
          <a:xfrm>
            <a:off x="2654424" y="159798"/>
            <a:ext cx="7190912" cy="790113"/>
          </a:xfrm>
          <a:prstGeom prst="roundRect">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pic>
        <p:nvPicPr>
          <p:cNvPr id="2" name="Picture 1">
            <a:extLst>
              <a:ext uri="{FF2B5EF4-FFF2-40B4-BE49-F238E27FC236}">
                <a16:creationId xmlns:a16="http://schemas.microsoft.com/office/drawing/2014/main" id="{1E1B0B10-32A1-85D8-6824-2861D0227EB3}"/>
              </a:ext>
            </a:extLst>
          </p:cNvPr>
          <p:cNvPicPr>
            <a:picLocks noChangeAspect="1"/>
          </p:cNvPicPr>
          <p:nvPr/>
        </p:nvPicPr>
        <p:blipFill>
          <a:blip r:embed="rId2"/>
          <a:stretch>
            <a:fillRect/>
          </a:stretch>
        </p:blipFill>
        <p:spPr>
          <a:xfrm>
            <a:off x="612235" y="1221095"/>
            <a:ext cx="2294462" cy="2294462"/>
          </a:xfrm>
          <a:prstGeom prst="rect">
            <a:avLst/>
          </a:prstGeom>
        </p:spPr>
      </p:pic>
      <p:pic>
        <p:nvPicPr>
          <p:cNvPr id="3" name="Picture 2">
            <a:extLst>
              <a:ext uri="{FF2B5EF4-FFF2-40B4-BE49-F238E27FC236}">
                <a16:creationId xmlns:a16="http://schemas.microsoft.com/office/drawing/2014/main" id="{4182BEA4-7780-2145-1BF8-68FA29FDC8E4}"/>
              </a:ext>
            </a:extLst>
          </p:cNvPr>
          <p:cNvPicPr>
            <a:picLocks noChangeAspect="1"/>
          </p:cNvPicPr>
          <p:nvPr/>
        </p:nvPicPr>
        <p:blipFill>
          <a:blip r:embed="rId3"/>
          <a:stretch>
            <a:fillRect/>
          </a:stretch>
        </p:blipFill>
        <p:spPr>
          <a:xfrm>
            <a:off x="566599" y="4176666"/>
            <a:ext cx="2417773" cy="2090969"/>
          </a:xfrm>
          <a:prstGeom prst="rect">
            <a:avLst/>
          </a:prstGeom>
        </p:spPr>
      </p:pic>
      <p:sp>
        <p:nvSpPr>
          <p:cNvPr id="5" name="TextBox 4">
            <a:extLst>
              <a:ext uri="{FF2B5EF4-FFF2-40B4-BE49-F238E27FC236}">
                <a16:creationId xmlns:a16="http://schemas.microsoft.com/office/drawing/2014/main" id="{B0F37352-7784-7021-552E-F5EB483F11A8}"/>
              </a:ext>
            </a:extLst>
          </p:cNvPr>
          <p:cNvSpPr txBox="1"/>
          <p:nvPr/>
        </p:nvSpPr>
        <p:spPr>
          <a:xfrm>
            <a:off x="3251446" y="1398129"/>
            <a:ext cx="8360545" cy="178510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Virat Kohli</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Well-known and accomplished cricketer.</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Represents fitness, agility, and a strong work ethic.</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Resonates with young people interested in sports and fitness.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Strong following and influence can increase brand awareness and credibility.</a:t>
            </a:r>
          </a:p>
        </p:txBody>
      </p:sp>
      <p:sp>
        <p:nvSpPr>
          <p:cNvPr id="6" name="TextBox 5">
            <a:extLst>
              <a:ext uri="{FF2B5EF4-FFF2-40B4-BE49-F238E27FC236}">
                <a16:creationId xmlns:a16="http://schemas.microsoft.com/office/drawing/2014/main" id="{5ADE2AE2-5135-0F71-D1E7-5F79C686CFFE}"/>
              </a:ext>
            </a:extLst>
          </p:cNvPr>
          <p:cNvSpPr txBox="1"/>
          <p:nvPr/>
        </p:nvSpPr>
        <p:spPr>
          <a:xfrm>
            <a:off x="3409026" y="4110361"/>
            <a:ext cx="8433786" cy="178510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Smriti </a:t>
            </a:r>
            <a:r>
              <a:rPr kumimoji="0" lang="en-US" sz="20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Mandhana</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Successful women's cricketer.</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Inspires and connects with young women interested in sports and fitness.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Diversifies the brand's appeal and creates a connection with the female consumer base.</a:t>
            </a:r>
          </a:p>
        </p:txBody>
      </p:sp>
      <p:sp>
        <p:nvSpPr>
          <p:cNvPr id="7" name="TextBox 6">
            <a:extLst>
              <a:ext uri="{FF2B5EF4-FFF2-40B4-BE49-F238E27FC236}">
                <a16:creationId xmlns:a16="http://schemas.microsoft.com/office/drawing/2014/main" id="{E15CA2EA-4781-7A9A-5C06-1BDFB78CCB1E}"/>
              </a:ext>
            </a:extLst>
          </p:cNvPr>
          <p:cNvSpPr txBox="1"/>
          <p:nvPr/>
        </p:nvSpPr>
        <p:spPr>
          <a:xfrm>
            <a:off x="1118587" y="257453"/>
            <a:ext cx="1006727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Who can be a brand ambassador, and </a:t>
            </a:r>
            <a:r>
              <a:rPr kumimoji="0" lang="en-US"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why</a:t>
            </a:r>
            <a:r>
              <a:rPr kumimoji="0" lang="en-US" sz="2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p:txBody>
      </p:sp>
    </p:spTree>
    <p:extLst>
      <p:ext uri="{BB962C8B-B14F-4D97-AF65-F5344CB8AC3E}">
        <p14:creationId xmlns:p14="http://schemas.microsoft.com/office/powerpoint/2010/main" val="15554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F240FEDE-9FFE-84B1-6F74-8497E7DC6565}"/>
              </a:ext>
            </a:extLst>
          </p:cNvPr>
          <p:cNvSpPr/>
          <p:nvPr/>
        </p:nvSpPr>
        <p:spPr>
          <a:xfrm>
            <a:off x="381740" y="426129"/>
            <a:ext cx="2325949" cy="1233996"/>
          </a:xfrm>
          <a:prstGeom prst="ellipse">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204C2AA0-313C-96A4-A983-00EE5168583F}"/>
              </a:ext>
            </a:extLst>
          </p:cNvPr>
          <p:cNvSpPr txBox="1"/>
          <p:nvPr/>
        </p:nvSpPr>
        <p:spPr>
          <a:xfrm>
            <a:off x="532343" y="667053"/>
            <a:ext cx="2095448"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sto MT" panose="02040603050505030304"/>
                <a:ea typeface="+mn-ea"/>
                <a:cs typeface="+mn-cs"/>
              </a:rPr>
              <a:t>Demographic</a:t>
            </a: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 </a:t>
            </a:r>
            <a:r>
              <a:rPr kumimoji="0" lang="en-US" sz="2000" b="1" i="0" u="none" strike="noStrike" kern="1200" cap="none" spc="0" normalizeH="0" baseline="0" noProof="0" dirty="0">
                <a:ln>
                  <a:noFill/>
                </a:ln>
                <a:solidFill>
                  <a:prstClr val="white"/>
                </a:solidFill>
                <a:effectLst/>
                <a:uLnTx/>
                <a:uFillTx/>
                <a:latin typeface="Calisto MT" panose="02040603050505030304"/>
                <a:ea typeface="+mn-ea"/>
                <a:cs typeface="+mn-cs"/>
              </a:rPr>
              <a:t>Insights</a:t>
            </a:r>
          </a:p>
        </p:txBody>
      </p:sp>
      <p:sp>
        <p:nvSpPr>
          <p:cNvPr id="5" name="Arrow: Right 4">
            <a:extLst>
              <a:ext uri="{FF2B5EF4-FFF2-40B4-BE49-F238E27FC236}">
                <a16:creationId xmlns:a16="http://schemas.microsoft.com/office/drawing/2014/main" id="{3BFCBE31-45E7-45B5-8C99-6D4F253E843C}"/>
              </a:ext>
            </a:extLst>
          </p:cNvPr>
          <p:cNvSpPr/>
          <p:nvPr/>
        </p:nvSpPr>
        <p:spPr>
          <a:xfrm>
            <a:off x="2725445" y="941031"/>
            <a:ext cx="577049" cy="195309"/>
          </a:xfrm>
          <a:prstGeom prst="rightArrow">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Rectangle: Rounded Corners 5">
            <a:extLst>
              <a:ext uri="{FF2B5EF4-FFF2-40B4-BE49-F238E27FC236}">
                <a16:creationId xmlns:a16="http://schemas.microsoft.com/office/drawing/2014/main" id="{48DA2AFE-E89B-D108-21D8-4E9CBA36DA9E}"/>
              </a:ext>
            </a:extLst>
          </p:cNvPr>
          <p:cNvSpPr/>
          <p:nvPr/>
        </p:nvSpPr>
        <p:spPr>
          <a:xfrm>
            <a:off x="3311371" y="506028"/>
            <a:ext cx="8442664" cy="1065320"/>
          </a:xfrm>
          <a:prstGeom prst="roundRect">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7" name="TextBox 6">
            <a:extLst>
              <a:ext uri="{FF2B5EF4-FFF2-40B4-BE49-F238E27FC236}">
                <a16:creationId xmlns:a16="http://schemas.microsoft.com/office/drawing/2014/main" id="{1D75C415-2757-E2C0-9E77-6506ACB4FAEE}"/>
              </a:ext>
            </a:extLst>
          </p:cNvPr>
          <p:cNvSpPr txBox="1"/>
          <p:nvPr/>
        </p:nvSpPr>
        <p:spPr>
          <a:xfrm>
            <a:off x="3515556" y="781233"/>
            <a:ext cx="6587231" cy="523220"/>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800" b="1" i="0" u="none" strike="noStrike" kern="1200" cap="none" spc="0" normalizeH="0" baseline="0" noProof="0" dirty="0">
                <a:ln>
                  <a:noFill/>
                </a:ln>
                <a:effectLst/>
                <a:uLnTx/>
                <a:uFillTx/>
                <a:latin typeface="Calisto MT" panose="02040603050505030304"/>
                <a:ea typeface="+mn-ea"/>
                <a:cs typeface="+mn-cs"/>
              </a:rPr>
              <a:t>Who prefers energy drink more? </a:t>
            </a:r>
          </a:p>
        </p:txBody>
      </p:sp>
      <p:pic>
        <p:nvPicPr>
          <p:cNvPr id="9" name="Picture 8">
            <a:extLst>
              <a:ext uri="{FF2B5EF4-FFF2-40B4-BE49-F238E27FC236}">
                <a16:creationId xmlns:a16="http://schemas.microsoft.com/office/drawing/2014/main" id="{6A6C415E-FB43-6484-81C7-9E2515BCC9F8}"/>
              </a:ext>
            </a:extLst>
          </p:cNvPr>
          <p:cNvPicPr>
            <a:picLocks noChangeAspect="1"/>
          </p:cNvPicPr>
          <p:nvPr/>
        </p:nvPicPr>
        <p:blipFill rotWithShape="1">
          <a:blip r:embed="rId2"/>
          <a:srcRect l="21368" r="19881"/>
          <a:stretch/>
        </p:blipFill>
        <p:spPr>
          <a:xfrm>
            <a:off x="577049" y="2563237"/>
            <a:ext cx="3364637" cy="3439186"/>
          </a:xfrm>
          <a:prstGeom prst="rect">
            <a:avLst/>
          </a:prstGeom>
        </p:spPr>
      </p:pic>
      <p:sp>
        <p:nvSpPr>
          <p:cNvPr id="12" name="TextBox 11">
            <a:extLst>
              <a:ext uri="{FF2B5EF4-FFF2-40B4-BE49-F238E27FC236}">
                <a16:creationId xmlns:a16="http://schemas.microsoft.com/office/drawing/2014/main" id="{EB79F9E1-D0B2-18AB-64A4-288EEDB25709}"/>
              </a:ext>
            </a:extLst>
          </p:cNvPr>
          <p:cNvSpPr txBox="1"/>
          <p:nvPr/>
        </p:nvSpPr>
        <p:spPr>
          <a:xfrm>
            <a:off x="4449931" y="3338873"/>
            <a:ext cx="6094520" cy="1477328"/>
          </a:xfrm>
          <a:prstGeom prst="rect">
            <a:avLst/>
          </a:prstGeom>
          <a:noFill/>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Higher proportion of male users (60%) compared to female users (35%)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Explore initiatives that attract and engage more female users, such as tailored marketing campaigns</a:t>
            </a:r>
          </a:p>
        </p:txBody>
      </p:sp>
    </p:spTree>
    <p:extLst>
      <p:ext uri="{BB962C8B-B14F-4D97-AF65-F5344CB8AC3E}">
        <p14:creationId xmlns:p14="http://schemas.microsoft.com/office/powerpoint/2010/main" val="45465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9E94E25-07AB-F5F2-17DF-9C0BE46647A6}"/>
              </a:ext>
            </a:extLst>
          </p:cNvPr>
          <p:cNvSpPr/>
          <p:nvPr/>
        </p:nvSpPr>
        <p:spPr>
          <a:xfrm>
            <a:off x="363984" y="452761"/>
            <a:ext cx="2840855" cy="1145219"/>
          </a:xfrm>
          <a:prstGeom prst="ellipse">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3" name="TextBox 2">
            <a:extLst>
              <a:ext uri="{FF2B5EF4-FFF2-40B4-BE49-F238E27FC236}">
                <a16:creationId xmlns:a16="http://schemas.microsoft.com/office/drawing/2014/main" id="{071BDE26-E4B8-C13C-EC84-2A780F6DDDF1}"/>
              </a:ext>
            </a:extLst>
          </p:cNvPr>
          <p:cNvSpPr txBox="1"/>
          <p:nvPr/>
        </p:nvSpPr>
        <p:spPr>
          <a:xfrm>
            <a:off x="692459" y="639193"/>
            <a:ext cx="221053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sto MT" panose="02040603050505030304"/>
                <a:ea typeface="+mn-ea"/>
                <a:cs typeface="+mn-cs"/>
              </a:rPr>
              <a:t>Demographic Insights</a:t>
            </a:r>
          </a:p>
        </p:txBody>
      </p:sp>
      <p:sp>
        <p:nvSpPr>
          <p:cNvPr id="4" name="Arrow: Right 3">
            <a:extLst>
              <a:ext uri="{FF2B5EF4-FFF2-40B4-BE49-F238E27FC236}">
                <a16:creationId xmlns:a16="http://schemas.microsoft.com/office/drawing/2014/main" id="{91D09177-9D74-5BB6-D63D-DBF8E6DCAB3A}"/>
              </a:ext>
            </a:extLst>
          </p:cNvPr>
          <p:cNvSpPr/>
          <p:nvPr/>
        </p:nvSpPr>
        <p:spPr>
          <a:xfrm>
            <a:off x="3231472" y="949910"/>
            <a:ext cx="710213" cy="177554"/>
          </a:xfrm>
          <a:prstGeom prst="rightArrow">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Rounded Corners 4">
            <a:extLst>
              <a:ext uri="{FF2B5EF4-FFF2-40B4-BE49-F238E27FC236}">
                <a16:creationId xmlns:a16="http://schemas.microsoft.com/office/drawing/2014/main" id="{B99708A2-DABF-CBE2-C058-D4C194F6B72D}"/>
              </a:ext>
            </a:extLst>
          </p:cNvPr>
          <p:cNvSpPr/>
          <p:nvPr/>
        </p:nvSpPr>
        <p:spPr>
          <a:xfrm>
            <a:off x="3959440" y="479396"/>
            <a:ext cx="7847861" cy="1100832"/>
          </a:xfrm>
          <a:prstGeom prst="roundRect">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E1A96FBC-7DF3-7463-2FF8-CC932A5CFC0C}"/>
              </a:ext>
            </a:extLst>
          </p:cNvPr>
          <p:cNvSpPr txBox="1"/>
          <p:nvPr/>
        </p:nvSpPr>
        <p:spPr>
          <a:xfrm>
            <a:off x="4119239" y="736846"/>
            <a:ext cx="7474997" cy="523220"/>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800" b="1" i="0" u="none" strike="noStrike" kern="1200" cap="none" spc="0" normalizeH="0" baseline="0" noProof="0" dirty="0">
                <a:ln>
                  <a:noFill/>
                </a:ln>
                <a:effectLst/>
                <a:uLnTx/>
                <a:uFillTx/>
                <a:latin typeface="Calisto MT" panose="02040603050505030304"/>
                <a:ea typeface="+mn-ea"/>
                <a:cs typeface="+mn-cs"/>
              </a:rPr>
              <a:t>Which age group prefers energy drinks more?</a:t>
            </a:r>
          </a:p>
        </p:txBody>
      </p:sp>
      <p:pic>
        <p:nvPicPr>
          <p:cNvPr id="7" name="Picture 6">
            <a:extLst>
              <a:ext uri="{FF2B5EF4-FFF2-40B4-BE49-F238E27FC236}">
                <a16:creationId xmlns:a16="http://schemas.microsoft.com/office/drawing/2014/main" id="{44B85A92-E3FF-CED4-8E11-7CD83577F8CC}"/>
              </a:ext>
            </a:extLst>
          </p:cNvPr>
          <p:cNvPicPr>
            <a:picLocks noChangeAspect="1"/>
          </p:cNvPicPr>
          <p:nvPr/>
        </p:nvPicPr>
        <p:blipFill rotWithShape="1">
          <a:blip r:embed="rId2"/>
          <a:srcRect l="15956" r="15464"/>
          <a:stretch/>
        </p:blipFill>
        <p:spPr>
          <a:xfrm>
            <a:off x="408374" y="2480361"/>
            <a:ext cx="3906174" cy="3420496"/>
          </a:xfrm>
          <a:prstGeom prst="rect">
            <a:avLst/>
          </a:prstGeom>
        </p:spPr>
      </p:pic>
      <p:sp>
        <p:nvSpPr>
          <p:cNvPr id="9" name="TextBox 8">
            <a:extLst>
              <a:ext uri="{FF2B5EF4-FFF2-40B4-BE49-F238E27FC236}">
                <a16:creationId xmlns:a16="http://schemas.microsoft.com/office/drawing/2014/main" id="{F40F2B31-0388-ADE1-EDC3-FFF51A41D5FB}"/>
              </a:ext>
            </a:extLst>
          </p:cNvPr>
          <p:cNvSpPr txBox="1"/>
          <p:nvPr/>
        </p:nvSpPr>
        <p:spPr>
          <a:xfrm>
            <a:off x="4609729" y="3338874"/>
            <a:ext cx="6094520" cy="646331"/>
          </a:xfrm>
          <a:prstGeom prst="rect">
            <a:avLst/>
          </a:prstGeom>
          <a:noFill/>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Attracts younger individuals, with a significant focus on the 15-30 age bracket.</a:t>
            </a:r>
          </a:p>
        </p:txBody>
      </p:sp>
    </p:spTree>
    <p:extLst>
      <p:ext uri="{BB962C8B-B14F-4D97-AF65-F5344CB8AC3E}">
        <p14:creationId xmlns:p14="http://schemas.microsoft.com/office/powerpoint/2010/main" val="371836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BE25340-FE13-D8EC-43A6-5849EA89FDC6}"/>
              </a:ext>
            </a:extLst>
          </p:cNvPr>
          <p:cNvSpPr/>
          <p:nvPr/>
        </p:nvSpPr>
        <p:spPr>
          <a:xfrm>
            <a:off x="159796" y="328475"/>
            <a:ext cx="2972227" cy="1198485"/>
          </a:xfrm>
          <a:prstGeom prst="ellipse">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3" name="TextBox 2">
            <a:extLst>
              <a:ext uri="{FF2B5EF4-FFF2-40B4-BE49-F238E27FC236}">
                <a16:creationId xmlns:a16="http://schemas.microsoft.com/office/drawing/2014/main" id="{EEE15B13-B83C-2D79-9EEF-063619257532}"/>
              </a:ext>
            </a:extLst>
          </p:cNvPr>
          <p:cNvSpPr txBox="1"/>
          <p:nvPr/>
        </p:nvSpPr>
        <p:spPr>
          <a:xfrm>
            <a:off x="577049" y="568172"/>
            <a:ext cx="209512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sto MT" panose="02040603050505030304"/>
                <a:ea typeface="+mn-ea"/>
                <a:cs typeface="+mn-cs"/>
              </a:rPr>
              <a:t>Demographic Insights</a:t>
            </a:r>
          </a:p>
        </p:txBody>
      </p:sp>
      <p:sp>
        <p:nvSpPr>
          <p:cNvPr id="4" name="Arrow: Right 3">
            <a:extLst>
              <a:ext uri="{FF2B5EF4-FFF2-40B4-BE49-F238E27FC236}">
                <a16:creationId xmlns:a16="http://schemas.microsoft.com/office/drawing/2014/main" id="{90E1D467-F3A8-DE34-5328-CA3D2EDBB3C3}"/>
              </a:ext>
            </a:extLst>
          </p:cNvPr>
          <p:cNvSpPr/>
          <p:nvPr/>
        </p:nvSpPr>
        <p:spPr>
          <a:xfrm>
            <a:off x="3142695" y="807867"/>
            <a:ext cx="870012" cy="239697"/>
          </a:xfrm>
          <a:prstGeom prst="rightArrow">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Rounded Corners 4">
            <a:extLst>
              <a:ext uri="{FF2B5EF4-FFF2-40B4-BE49-F238E27FC236}">
                <a16:creationId xmlns:a16="http://schemas.microsoft.com/office/drawing/2014/main" id="{DDBE26CA-1E14-923D-D2A7-323550B0DF8E}"/>
              </a:ext>
            </a:extLst>
          </p:cNvPr>
          <p:cNvSpPr/>
          <p:nvPr/>
        </p:nvSpPr>
        <p:spPr>
          <a:xfrm>
            <a:off x="4021584" y="177554"/>
            <a:ext cx="7448366" cy="1518082"/>
          </a:xfrm>
          <a:prstGeom prst="roundRect">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D2C89864-EEFF-C211-7377-55E87C8EA1C0}"/>
              </a:ext>
            </a:extLst>
          </p:cNvPr>
          <p:cNvSpPr txBox="1"/>
          <p:nvPr/>
        </p:nvSpPr>
        <p:spPr>
          <a:xfrm>
            <a:off x="4199138" y="497149"/>
            <a:ext cx="7190912" cy="954107"/>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800" b="1" i="0" u="none" strike="noStrike" kern="1200" cap="none" spc="0" normalizeH="0" baseline="0" noProof="0" dirty="0">
                <a:ln>
                  <a:noFill/>
                </a:ln>
                <a:effectLst/>
                <a:uLnTx/>
                <a:uFillTx/>
                <a:latin typeface="Calisto MT" panose="02040603050505030304"/>
                <a:ea typeface="+mn-ea"/>
                <a:cs typeface="+mn-cs"/>
              </a:rPr>
              <a:t>Which type of marketing reaches the most Youth (15-30)?</a:t>
            </a:r>
          </a:p>
        </p:txBody>
      </p:sp>
      <p:pic>
        <p:nvPicPr>
          <p:cNvPr id="7" name="Picture 6">
            <a:extLst>
              <a:ext uri="{FF2B5EF4-FFF2-40B4-BE49-F238E27FC236}">
                <a16:creationId xmlns:a16="http://schemas.microsoft.com/office/drawing/2014/main" id="{040B3BC2-88A3-AEE8-39C8-6B3EFDCC9094}"/>
              </a:ext>
            </a:extLst>
          </p:cNvPr>
          <p:cNvPicPr>
            <a:picLocks noChangeAspect="1"/>
          </p:cNvPicPr>
          <p:nvPr/>
        </p:nvPicPr>
        <p:blipFill>
          <a:blip r:embed="rId2"/>
          <a:stretch>
            <a:fillRect/>
          </a:stretch>
        </p:blipFill>
        <p:spPr>
          <a:xfrm>
            <a:off x="276834" y="2495130"/>
            <a:ext cx="6169687" cy="3359187"/>
          </a:xfrm>
          <a:prstGeom prst="rect">
            <a:avLst/>
          </a:prstGeom>
        </p:spPr>
      </p:pic>
      <p:sp>
        <p:nvSpPr>
          <p:cNvPr id="8" name="TextBox 7">
            <a:extLst>
              <a:ext uri="{FF2B5EF4-FFF2-40B4-BE49-F238E27FC236}">
                <a16:creationId xmlns:a16="http://schemas.microsoft.com/office/drawing/2014/main" id="{707EC196-2A92-A208-0A89-A916369136D3}"/>
              </a:ext>
            </a:extLst>
          </p:cNvPr>
          <p:cNvSpPr txBox="1"/>
          <p:nvPr/>
        </p:nvSpPr>
        <p:spPr>
          <a:xfrm>
            <a:off x="6773663" y="2867488"/>
            <a:ext cx="5060271" cy="2585323"/>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48% of youth rely on online ads as their primary source of information.</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TV commercials are the source of information for 25% of youth.</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Targeted ads on social media platforms can effectively reach and engage the youth audience.</a:t>
            </a:r>
          </a:p>
        </p:txBody>
      </p:sp>
    </p:spTree>
    <p:extLst>
      <p:ext uri="{BB962C8B-B14F-4D97-AF65-F5344CB8AC3E}">
        <p14:creationId xmlns:p14="http://schemas.microsoft.com/office/powerpoint/2010/main" val="3893303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9C98B07-F1A1-1CC8-7F6D-74DC5B702E38}"/>
              </a:ext>
            </a:extLst>
          </p:cNvPr>
          <p:cNvSpPr/>
          <p:nvPr/>
        </p:nvSpPr>
        <p:spPr>
          <a:xfrm>
            <a:off x="275207" y="506028"/>
            <a:ext cx="1935334" cy="1100831"/>
          </a:xfrm>
          <a:prstGeom prst="ellipse">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3" name="TextBox 2">
            <a:extLst>
              <a:ext uri="{FF2B5EF4-FFF2-40B4-BE49-F238E27FC236}">
                <a16:creationId xmlns:a16="http://schemas.microsoft.com/office/drawing/2014/main" id="{FB816034-AAD1-3399-F270-BD65819F7650}"/>
              </a:ext>
            </a:extLst>
          </p:cNvPr>
          <p:cNvSpPr txBox="1"/>
          <p:nvPr/>
        </p:nvSpPr>
        <p:spPr>
          <a:xfrm>
            <a:off x="372864" y="665825"/>
            <a:ext cx="1704512"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sto MT" panose="02040603050505030304"/>
                <a:ea typeface="+mn-ea"/>
                <a:cs typeface="+mn-cs"/>
              </a:rPr>
              <a:t>Consumer Preferences</a:t>
            </a:r>
          </a:p>
        </p:txBody>
      </p:sp>
      <p:sp>
        <p:nvSpPr>
          <p:cNvPr id="4" name="Arrow: Right 3">
            <a:extLst>
              <a:ext uri="{FF2B5EF4-FFF2-40B4-BE49-F238E27FC236}">
                <a16:creationId xmlns:a16="http://schemas.microsoft.com/office/drawing/2014/main" id="{34FB1549-6A46-100D-942B-7AE49495A461}"/>
              </a:ext>
            </a:extLst>
          </p:cNvPr>
          <p:cNvSpPr/>
          <p:nvPr/>
        </p:nvSpPr>
        <p:spPr>
          <a:xfrm>
            <a:off x="2219418" y="976543"/>
            <a:ext cx="683581" cy="221942"/>
          </a:xfrm>
          <a:prstGeom prst="rightArrow">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Rounded Corners 4">
            <a:extLst>
              <a:ext uri="{FF2B5EF4-FFF2-40B4-BE49-F238E27FC236}">
                <a16:creationId xmlns:a16="http://schemas.microsoft.com/office/drawing/2014/main" id="{F8CDBCDE-1B0B-05C1-9624-F6FDC0BEF2BD}"/>
              </a:ext>
            </a:extLst>
          </p:cNvPr>
          <p:cNvSpPr/>
          <p:nvPr/>
        </p:nvSpPr>
        <p:spPr>
          <a:xfrm>
            <a:off x="2894121" y="435006"/>
            <a:ext cx="8993080" cy="1287262"/>
          </a:xfrm>
          <a:prstGeom prst="roundRect">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F208E96E-F7F5-CCDC-0042-51D9AF38D74C}"/>
              </a:ext>
            </a:extLst>
          </p:cNvPr>
          <p:cNvSpPr txBox="1"/>
          <p:nvPr/>
        </p:nvSpPr>
        <p:spPr>
          <a:xfrm>
            <a:off x="3080550" y="585925"/>
            <a:ext cx="8673484" cy="954107"/>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800" b="1" i="0" u="none" strike="noStrike" kern="1200" cap="none" spc="0" normalizeH="0" baseline="0" noProof="0" dirty="0">
                <a:ln>
                  <a:noFill/>
                </a:ln>
                <a:effectLst/>
                <a:uLnTx/>
                <a:uFillTx/>
                <a:latin typeface="Calisto MT" panose="02040603050505030304"/>
                <a:ea typeface="+mn-ea"/>
                <a:cs typeface="+mn-cs"/>
              </a:rPr>
              <a:t>What are the preferred ingredients of energy drinks among respondents?</a:t>
            </a:r>
          </a:p>
        </p:txBody>
      </p:sp>
      <p:sp>
        <p:nvSpPr>
          <p:cNvPr id="7" name="TextBox 6">
            <a:extLst>
              <a:ext uri="{FF2B5EF4-FFF2-40B4-BE49-F238E27FC236}">
                <a16:creationId xmlns:a16="http://schemas.microsoft.com/office/drawing/2014/main" id="{B12ABCDC-E31A-6481-D162-1C767A0514F2}"/>
              </a:ext>
            </a:extLst>
          </p:cNvPr>
          <p:cNvSpPr txBox="1"/>
          <p:nvPr/>
        </p:nvSpPr>
        <p:spPr>
          <a:xfrm>
            <a:off x="5859262" y="2654423"/>
            <a:ext cx="6143348" cy="286232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39% of respondents prefer caffeine as an ingredient in energy drinks, while 25% prefer vitamins.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 Energy drink manufacturers and marketers can highlight the presence of caffeine and vitamins in their products to appeal to these segments of the market.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Emphasizing the energy-boosting effects of caffeine and the potential health benefits of added vitamins can help attract and satisfy these segments of the market.</a:t>
            </a:r>
          </a:p>
        </p:txBody>
      </p:sp>
      <p:pic>
        <p:nvPicPr>
          <p:cNvPr id="8" name="Picture 7">
            <a:extLst>
              <a:ext uri="{FF2B5EF4-FFF2-40B4-BE49-F238E27FC236}">
                <a16:creationId xmlns:a16="http://schemas.microsoft.com/office/drawing/2014/main" id="{5DCFC972-A739-76F9-96CA-702614AD822F}"/>
              </a:ext>
            </a:extLst>
          </p:cNvPr>
          <p:cNvPicPr>
            <a:picLocks noChangeAspect="1"/>
          </p:cNvPicPr>
          <p:nvPr/>
        </p:nvPicPr>
        <p:blipFill>
          <a:blip r:embed="rId2"/>
          <a:stretch>
            <a:fillRect/>
          </a:stretch>
        </p:blipFill>
        <p:spPr>
          <a:xfrm>
            <a:off x="248692" y="2585824"/>
            <a:ext cx="5462489" cy="2822693"/>
          </a:xfrm>
          <a:prstGeom prst="rect">
            <a:avLst/>
          </a:prstGeom>
        </p:spPr>
      </p:pic>
    </p:spTree>
    <p:extLst>
      <p:ext uri="{BB962C8B-B14F-4D97-AF65-F5344CB8AC3E}">
        <p14:creationId xmlns:p14="http://schemas.microsoft.com/office/powerpoint/2010/main" val="2176886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0A8EF8-8609-3956-3218-82F24BBDE5D2}"/>
              </a:ext>
            </a:extLst>
          </p:cNvPr>
          <p:cNvPicPr>
            <a:picLocks noChangeAspect="1"/>
          </p:cNvPicPr>
          <p:nvPr/>
        </p:nvPicPr>
        <p:blipFill>
          <a:blip r:embed="rId2"/>
          <a:stretch>
            <a:fillRect/>
          </a:stretch>
        </p:blipFill>
        <p:spPr>
          <a:xfrm>
            <a:off x="332535" y="2521700"/>
            <a:ext cx="5272128" cy="3168886"/>
          </a:xfrm>
          <a:prstGeom prst="rect">
            <a:avLst/>
          </a:prstGeom>
        </p:spPr>
      </p:pic>
      <p:sp>
        <p:nvSpPr>
          <p:cNvPr id="7" name="Oval 6">
            <a:extLst>
              <a:ext uri="{FF2B5EF4-FFF2-40B4-BE49-F238E27FC236}">
                <a16:creationId xmlns:a16="http://schemas.microsoft.com/office/drawing/2014/main" id="{A113ABCB-9F26-4D11-2827-5A67228051C1}"/>
              </a:ext>
            </a:extLst>
          </p:cNvPr>
          <p:cNvSpPr/>
          <p:nvPr/>
        </p:nvSpPr>
        <p:spPr>
          <a:xfrm>
            <a:off x="213064" y="408373"/>
            <a:ext cx="2459115" cy="1251751"/>
          </a:xfrm>
          <a:prstGeom prst="ellipse">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C8F14"/>
              </a:solidFill>
              <a:effectLst/>
              <a:uLnTx/>
              <a:uFillTx/>
              <a:latin typeface="Calisto MT" panose="02040603050505030304"/>
              <a:ea typeface="+mn-ea"/>
              <a:cs typeface="+mn-cs"/>
            </a:endParaRPr>
          </a:p>
        </p:txBody>
      </p:sp>
      <p:sp>
        <p:nvSpPr>
          <p:cNvPr id="8" name="TextBox 7">
            <a:extLst>
              <a:ext uri="{FF2B5EF4-FFF2-40B4-BE49-F238E27FC236}">
                <a16:creationId xmlns:a16="http://schemas.microsoft.com/office/drawing/2014/main" id="{2D8D61A9-4A28-95CC-6C4B-67D8E1B2A8BF}"/>
              </a:ext>
            </a:extLst>
          </p:cNvPr>
          <p:cNvSpPr txBox="1"/>
          <p:nvPr/>
        </p:nvSpPr>
        <p:spPr>
          <a:xfrm>
            <a:off x="356663" y="595968"/>
            <a:ext cx="2137961"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sto MT" panose="02040603050505030304"/>
                <a:ea typeface="+mn-ea"/>
                <a:cs typeface="+mn-cs"/>
              </a:rPr>
              <a:t>Consumer Preference</a:t>
            </a:r>
          </a:p>
        </p:txBody>
      </p:sp>
      <p:sp>
        <p:nvSpPr>
          <p:cNvPr id="9" name="Rectangle: Rounded Corners 8">
            <a:extLst>
              <a:ext uri="{FF2B5EF4-FFF2-40B4-BE49-F238E27FC236}">
                <a16:creationId xmlns:a16="http://schemas.microsoft.com/office/drawing/2014/main" id="{9B63F54C-EAA3-2529-94EE-669187D1B9E1}"/>
              </a:ext>
            </a:extLst>
          </p:cNvPr>
          <p:cNvSpPr/>
          <p:nvPr/>
        </p:nvSpPr>
        <p:spPr>
          <a:xfrm>
            <a:off x="3666477" y="523783"/>
            <a:ext cx="8407153" cy="1242873"/>
          </a:xfrm>
          <a:prstGeom prst="roundRect">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11" name="TextBox 10">
            <a:extLst>
              <a:ext uri="{FF2B5EF4-FFF2-40B4-BE49-F238E27FC236}">
                <a16:creationId xmlns:a16="http://schemas.microsoft.com/office/drawing/2014/main" id="{C24CFC27-3EF0-3106-8766-423477A48557}"/>
              </a:ext>
            </a:extLst>
          </p:cNvPr>
          <p:cNvSpPr txBox="1"/>
          <p:nvPr/>
        </p:nvSpPr>
        <p:spPr>
          <a:xfrm>
            <a:off x="3817398" y="417250"/>
            <a:ext cx="7705818" cy="1231106"/>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US" sz="2800" b="1" i="0" u="none" strike="noStrike" kern="1200" cap="none" spc="0" normalizeH="0" baseline="0" noProof="0" dirty="0">
                <a:ln>
                  <a:noFill/>
                </a:ln>
                <a:effectLst/>
                <a:uLnTx/>
                <a:uFillTx/>
                <a:latin typeface="Calisto MT" panose="02040603050505030304"/>
                <a:ea typeface="+mn-ea"/>
                <a:cs typeface="+mn-cs"/>
              </a:rPr>
              <a:t>What packaging preferences do respondents have for energy drinks?</a:t>
            </a:r>
          </a:p>
        </p:txBody>
      </p:sp>
      <p:sp>
        <p:nvSpPr>
          <p:cNvPr id="12" name="Arrow: Right 11">
            <a:extLst>
              <a:ext uri="{FF2B5EF4-FFF2-40B4-BE49-F238E27FC236}">
                <a16:creationId xmlns:a16="http://schemas.microsoft.com/office/drawing/2014/main" id="{FA5E6B14-8DFC-8D8E-EB1A-6C4A5B30B5A3}"/>
              </a:ext>
            </a:extLst>
          </p:cNvPr>
          <p:cNvSpPr/>
          <p:nvPr/>
        </p:nvSpPr>
        <p:spPr>
          <a:xfrm>
            <a:off x="2672179" y="994299"/>
            <a:ext cx="914400" cy="186431"/>
          </a:xfrm>
          <a:prstGeom prst="rightArrow">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13" name="TextBox 12">
            <a:extLst>
              <a:ext uri="{FF2B5EF4-FFF2-40B4-BE49-F238E27FC236}">
                <a16:creationId xmlns:a16="http://schemas.microsoft.com/office/drawing/2014/main" id="{0CF659C3-E201-1418-C884-2BB08EEF8E65}"/>
              </a:ext>
            </a:extLst>
          </p:cNvPr>
          <p:cNvSpPr txBox="1"/>
          <p:nvPr/>
        </p:nvSpPr>
        <p:spPr>
          <a:xfrm>
            <a:off x="5894772" y="2787589"/>
            <a:ext cx="6107837" cy="2585323"/>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40% of respondents prefer energy drink packaging in compact and portable cans, while 30% prefer innovative bottle designs.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Focus on designing compact and portable cans that are convenient for consumers to carry and consume on the go.</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 Invest in innovative bottle designs to appeal to consumers who appreciate unique and visually appealing packaging.</a:t>
            </a:r>
          </a:p>
        </p:txBody>
      </p:sp>
    </p:spTree>
    <p:extLst>
      <p:ext uri="{BB962C8B-B14F-4D97-AF65-F5344CB8AC3E}">
        <p14:creationId xmlns:p14="http://schemas.microsoft.com/office/powerpoint/2010/main" val="339055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1B91BC2-24DB-B707-E60F-D6F7DC0D979D}"/>
              </a:ext>
            </a:extLst>
          </p:cNvPr>
          <p:cNvSpPr/>
          <p:nvPr/>
        </p:nvSpPr>
        <p:spPr>
          <a:xfrm>
            <a:off x="150920" y="257451"/>
            <a:ext cx="2467993" cy="1083077"/>
          </a:xfrm>
          <a:prstGeom prst="ellipse">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3" name="Arrow: Right 2">
            <a:extLst>
              <a:ext uri="{FF2B5EF4-FFF2-40B4-BE49-F238E27FC236}">
                <a16:creationId xmlns:a16="http://schemas.microsoft.com/office/drawing/2014/main" id="{6DCCAE01-50F0-78AF-4101-387F0B7235ED}"/>
              </a:ext>
            </a:extLst>
          </p:cNvPr>
          <p:cNvSpPr/>
          <p:nvPr/>
        </p:nvSpPr>
        <p:spPr>
          <a:xfrm>
            <a:off x="2627791" y="683581"/>
            <a:ext cx="683579" cy="248574"/>
          </a:xfrm>
          <a:prstGeom prst="rightArrow">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Rectangle: Rounded Corners 3">
            <a:extLst>
              <a:ext uri="{FF2B5EF4-FFF2-40B4-BE49-F238E27FC236}">
                <a16:creationId xmlns:a16="http://schemas.microsoft.com/office/drawing/2014/main" id="{9FAAC321-B747-A0E4-C632-A046FC9BF0F2}"/>
              </a:ext>
            </a:extLst>
          </p:cNvPr>
          <p:cNvSpPr/>
          <p:nvPr/>
        </p:nvSpPr>
        <p:spPr>
          <a:xfrm>
            <a:off x="3320248" y="310720"/>
            <a:ext cx="8682362" cy="958788"/>
          </a:xfrm>
          <a:prstGeom prst="roundRect">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TextBox 4">
            <a:extLst>
              <a:ext uri="{FF2B5EF4-FFF2-40B4-BE49-F238E27FC236}">
                <a16:creationId xmlns:a16="http://schemas.microsoft.com/office/drawing/2014/main" id="{DE4FD3CD-1489-0190-C672-AE06400B4BBA}"/>
              </a:ext>
            </a:extLst>
          </p:cNvPr>
          <p:cNvSpPr txBox="1"/>
          <p:nvPr/>
        </p:nvSpPr>
        <p:spPr>
          <a:xfrm>
            <a:off x="479393" y="443882"/>
            <a:ext cx="1637184"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sto MT" panose="02040603050505030304"/>
                <a:ea typeface="+mn-ea"/>
                <a:cs typeface="+mn-cs"/>
              </a:rPr>
              <a:t>Competition Analysis</a:t>
            </a:r>
          </a:p>
        </p:txBody>
      </p:sp>
      <p:sp>
        <p:nvSpPr>
          <p:cNvPr id="6" name="TextBox 5">
            <a:extLst>
              <a:ext uri="{FF2B5EF4-FFF2-40B4-BE49-F238E27FC236}">
                <a16:creationId xmlns:a16="http://schemas.microsoft.com/office/drawing/2014/main" id="{8A893271-F775-C664-F3B2-614DFEB60E7B}"/>
              </a:ext>
            </a:extLst>
          </p:cNvPr>
          <p:cNvSpPr txBox="1"/>
          <p:nvPr/>
        </p:nvSpPr>
        <p:spPr>
          <a:xfrm>
            <a:off x="3435657" y="479394"/>
            <a:ext cx="8130517"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sto MT" panose="02040603050505030304"/>
                <a:ea typeface="+mn-ea"/>
                <a:cs typeface="+mn-cs"/>
              </a:rPr>
              <a:t>Who are the current market leaders?</a:t>
            </a:r>
          </a:p>
        </p:txBody>
      </p:sp>
      <p:pic>
        <p:nvPicPr>
          <p:cNvPr id="7" name="Picture 6">
            <a:extLst>
              <a:ext uri="{FF2B5EF4-FFF2-40B4-BE49-F238E27FC236}">
                <a16:creationId xmlns:a16="http://schemas.microsoft.com/office/drawing/2014/main" id="{DB4760EE-02B3-9A84-9C0D-5FD527BC012E}"/>
              </a:ext>
            </a:extLst>
          </p:cNvPr>
          <p:cNvPicPr>
            <a:picLocks noChangeAspect="1"/>
          </p:cNvPicPr>
          <p:nvPr/>
        </p:nvPicPr>
        <p:blipFill>
          <a:blip r:embed="rId2"/>
          <a:stretch>
            <a:fillRect/>
          </a:stretch>
        </p:blipFill>
        <p:spPr>
          <a:xfrm>
            <a:off x="184663" y="2134131"/>
            <a:ext cx="5109105" cy="3068184"/>
          </a:xfrm>
          <a:prstGeom prst="rect">
            <a:avLst/>
          </a:prstGeom>
        </p:spPr>
      </p:pic>
      <p:sp>
        <p:nvSpPr>
          <p:cNvPr id="11" name="TextBox 10">
            <a:extLst>
              <a:ext uri="{FF2B5EF4-FFF2-40B4-BE49-F238E27FC236}">
                <a16:creationId xmlns:a16="http://schemas.microsoft.com/office/drawing/2014/main" id="{CDAFCCC5-42CB-B8E9-CDD1-5C07E3F131FC}"/>
              </a:ext>
            </a:extLst>
          </p:cNvPr>
          <p:cNvSpPr txBox="1"/>
          <p:nvPr/>
        </p:nvSpPr>
        <p:spPr>
          <a:xfrm>
            <a:off x="5577395" y="2007223"/>
            <a:ext cx="6094520" cy="3416320"/>
          </a:xfrm>
          <a:prstGeom prst="rect">
            <a:avLst/>
          </a:prstGeom>
          <a:noFill/>
        </p:spPr>
        <p:txBody>
          <a:bodyPr wrap="square">
            <a:spAutoFit/>
          </a:bodyPr>
          <a:lstStyle/>
          <a:p>
            <a:pPr marL="285750" indent="-285750" defTabSz="457200">
              <a:buFont typeface="Wingdings" panose="05000000000000000000" pitchFamily="2" charset="2"/>
              <a:buChar cha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Cola-</a:t>
            </a:r>
            <a:r>
              <a:rPr kumimoji="0" lang="en-US" sz="1800" b="0" i="0" u="none" strike="noStrike" kern="1200" cap="none" spc="0" normalizeH="0" baseline="0" noProof="0" dirty="0" err="1">
                <a:ln>
                  <a:noFill/>
                </a:ln>
                <a:solidFill>
                  <a:prstClr val="white"/>
                </a:solidFill>
                <a:effectLst/>
                <a:uLnTx/>
                <a:uFillTx/>
                <a:latin typeface="Calisto MT" panose="02040603050505030304"/>
                <a:ea typeface="+mn-ea"/>
                <a:cs typeface="+mn-cs"/>
              </a:rPr>
              <a:t>Coka</a:t>
            </a: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 and </a:t>
            </a:r>
            <a:r>
              <a:rPr kumimoji="0" lang="en-US" sz="1800" b="0" i="0" u="none" strike="noStrike" kern="1200" cap="none" spc="0" normalizeH="0" baseline="0" noProof="0" dirty="0" err="1">
                <a:ln>
                  <a:noFill/>
                </a:ln>
                <a:solidFill>
                  <a:prstClr val="white"/>
                </a:solidFill>
                <a:effectLst/>
                <a:uLnTx/>
                <a:uFillTx/>
                <a:latin typeface="Calisto MT" panose="02040603050505030304"/>
                <a:ea typeface="+mn-ea"/>
                <a:cs typeface="+mn-cs"/>
              </a:rPr>
              <a:t>bepsi</a:t>
            </a: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 hold the highest market share in the energy drink industry, while </a:t>
            </a:r>
            <a:r>
              <a:rPr kumimoji="0" lang="en-US" sz="1800" b="0" i="0" u="none" strike="noStrike" kern="1200" cap="none" spc="0" normalizeH="0" baseline="0" noProof="0" dirty="0" err="1">
                <a:ln>
                  <a:noFill/>
                </a:ln>
                <a:solidFill>
                  <a:prstClr val="white"/>
                </a:solidFill>
                <a:effectLst/>
                <a:uLnTx/>
                <a:uFillTx/>
                <a:latin typeface="Calisto MT" panose="02040603050505030304"/>
                <a:ea typeface="+mn-ea"/>
                <a:cs typeface="+mn-cs"/>
              </a:rPr>
              <a:t>codeX</a:t>
            </a: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 currently has a 10% market share.</a:t>
            </a:r>
          </a:p>
          <a:p>
            <a:pPr marL="285750" indent="-285750" defTabSz="457200">
              <a:buFont typeface="Wingdings" panose="05000000000000000000" pitchFamily="2" charset="2"/>
              <a:buChar cha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To increase market share, </a:t>
            </a:r>
            <a:r>
              <a:rPr kumimoji="0" lang="en-US" sz="1800" b="0" i="0" u="none" strike="noStrike" kern="1200" cap="none" spc="0" normalizeH="0" baseline="0" noProof="0" dirty="0" err="1">
                <a:ln>
                  <a:noFill/>
                </a:ln>
                <a:solidFill>
                  <a:prstClr val="white"/>
                </a:solidFill>
                <a:effectLst/>
                <a:uLnTx/>
                <a:uFillTx/>
                <a:latin typeface="Calisto MT" panose="02040603050505030304"/>
                <a:ea typeface="+mn-ea"/>
                <a:cs typeface="+mn-cs"/>
              </a:rPr>
              <a:t>codeX</a:t>
            </a: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 can focus on several strategies: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742950" lvl="1" indent="-285750" defTabSz="457200">
              <a:buFont typeface="Wingdings" panose="05000000000000000000" pitchFamily="2" charset="2"/>
              <a:buChar char="§"/>
            </a:pPr>
            <a:r>
              <a:rPr kumimoji="0" lang="en-US" b="0" i="0" u="none" strike="noStrike" kern="1200" cap="none" spc="0" normalizeH="0" baseline="0" noProof="0" dirty="0">
                <a:ln>
                  <a:noFill/>
                </a:ln>
                <a:solidFill>
                  <a:prstClr val="white"/>
                </a:solidFill>
                <a:effectLst/>
                <a:uLnTx/>
                <a:uFillTx/>
                <a:latin typeface="Calisto MT" panose="02040603050505030304"/>
                <a:ea typeface="+mn-ea"/>
                <a:cs typeface="+mn-cs"/>
              </a:rPr>
              <a:t>Differentiation </a:t>
            </a:r>
          </a:p>
          <a:p>
            <a:pPr marL="742950" lvl="1" indent="-285750" defTabSz="457200">
              <a:buFont typeface="Wingdings" panose="05000000000000000000" pitchFamily="2" charset="2"/>
              <a:buChar char="§"/>
            </a:pPr>
            <a:r>
              <a:rPr kumimoji="0" lang="en-US" b="0" i="0" u="none" strike="noStrike" kern="1200" cap="none" spc="0" normalizeH="0" baseline="0" noProof="0" dirty="0">
                <a:ln>
                  <a:noFill/>
                </a:ln>
                <a:solidFill>
                  <a:prstClr val="white"/>
                </a:solidFill>
                <a:effectLst/>
                <a:uLnTx/>
                <a:uFillTx/>
                <a:latin typeface="Calisto MT" panose="02040603050505030304"/>
                <a:ea typeface="+mn-ea"/>
                <a:cs typeface="+mn-cs"/>
              </a:rPr>
              <a:t>Marketing and Promotion</a:t>
            </a:r>
          </a:p>
          <a:p>
            <a:pPr marL="742950" lvl="1" indent="-285750" defTabSz="457200">
              <a:buFont typeface="Wingdings" panose="05000000000000000000" pitchFamily="2" charset="2"/>
              <a:buChar char="§"/>
            </a:pPr>
            <a:r>
              <a:rPr kumimoji="0" lang="en-US" b="0" i="0" u="none" strike="noStrike" kern="1200" cap="none" spc="0" normalizeH="0" baseline="0" noProof="0" dirty="0">
                <a:ln>
                  <a:noFill/>
                </a:ln>
                <a:solidFill>
                  <a:prstClr val="white"/>
                </a:solidFill>
                <a:effectLst/>
                <a:uLnTx/>
                <a:uFillTx/>
                <a:latin typeface="Calisto MT" panose="02040603050505030304"/>
                <a:ea typeface="+mn-ea"/>
                <a:cs typeface="+mn-cs"/>
              </a:rPr>
              <a:t>Product Innovation</a:t>
            </a:r>
          </a:p>
          <a:p>
            <a:pPr marL="742950" lvl="1" indent="-285750" defTabSz="457200">
              <a:buFont typeface="Wingdings" panose="05000000000000000000" pitchFamily="2" charset="2"/>
              <a:buChar char="§"/>
            </a:pPr>
            <a:r>
              <a:rPr kumimoji="0" lang="en-US" b="0" i="0" u="none" strike="noStrike" kern="1200" cap="none" spc="0" normalizeH="0" baseline="0" noProof="0" dirty="0">
                <a:ln>
                  <a:noFill/>
                </a:ln>
                <a:solidFill>
                  <a:prstClr val="white"/>
                </a:solidFill>
                <a:effectLst/>
                <a:uLnTx/>
                <a:uFillTx/>
                <a:latin typeface="Calisto MT" panose="02040603050505030304"/>
                <a:ea typeface="+mn-ea"/>
                <a:cs typeface="+mn-cs"/>
              </a:rPr>
              <a:t>Distribution Expansion</a:t>
            </a:r>
          </a:p>
          <a:p>
            <a:pPr marL="742950" lvl="1" indent="-285750" defTabSz="457200">
              <a:buFont typeface="Wingdings" panose="05000000000000000000" pitchFamily="2" charset="2"/>
              <a:buChar char="§"/>
            </a:pPr>
            <a:r>
              <a:rPr kumimoji="0" lang="en-US" b="0" i="0" u="none" strike="noStrike" kern="1200" cap="none" spc="0" normalizeH="0" baseline="0" noProof="0" dirty="0">
                <a:ln>
                  <a:noFill/>
                </a:ln>
                <a:solidFill>
                  <a:prstClr val="white"/>
                </a:solidFill>
                <a:effectLst/>
                <a:uLnTx/>
                <a:uFillTx/>
                <a:latin typeface="Calisto MT" panose="02040603050505030304"/>
                <a:ea typeface="+mn-ea"/>
                <a:cs typeface="+mn-cs"/>
              </a:rPr>
              <a:t>Consumer Engagement</a:t>
            </a:r>
          </a:p>
        </p:txBody>
      </p:sp>
    </p:spTree>
    <p:extLst>
      <p:ext uri="{BB962C8B-B14F-4D97-AF65-F5344CB8AC3E}">
        <p14:creationId xmlns:p14="http://schemas.microsoft.com/office/powerpoint/2010/main" val="286570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A6116BB-5403-87FF-C373-987FB378AA7A}"/>
              </a:ext>
            </a:extLst>
          </p:cNvPr>
          <p:cNvSpPr/>
          <p:nvPr/>
        </p:nvSpPr>
        <p:spPr>
          <a:xfrm>
            <a:off x="62144" y="319594"/>
            <a:ext cx="2210539" cy="1065323"/>
          </a:xfrm>
          <a:prstGeom prst="ellipse">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3" name="Rectangle: Rounded Corners 2">
            <a:extLst>
              <a:ext uri="{FF2B5EF4-FFF2-40B4-BE49-F238E27FC236}">
                <a16:creationId xmlns:a16="http://schemas.microsoft.com/office/drawing/2014/main" id="{6AA04622-F0E8-4FA7-2926-9D02F1430533}"/>
              </a:ext>
            </a:extLst>
          </p:cNvPr>
          <p:cNvSpPr/>
          <p:nvPr/>
        </p:nvSpPr>
        <p:spPr>
          <a:xfrm>
            <a:off x="2938509" y="337352"/>
            <a:ext cx="8975324" cy="976543"/>
          </a:xfrm>
          <a:prstGeom prst="roundRect">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05BCB84E-3A1C-E5EC-D11A-544EEF01C51B}"/>
              </a:ext>
            </a:extLst>
          </p:cNvPr>
          <p:cNvSpPr txBox="1"/>
          <p:nvPr/>
        </p:nvSpPr>
        <p:spPr>
          <a:xfrm>
            <a:off x="266330" y="497148"/>
            <a:ext cx="1784412"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sto MT" panose="02040603050505030304"/>
                <a:ea typeface="+mn-ea"/>
                <a:cs typeface="+mn-cs"/>
              </a:rPr>
              <a:t>Competition Analysis</a:t>
            </a:r>
          </a:p>
        </p:txBody>
      </p:sp>
      <p:sp>
        <p:nvSpPr>
          <p:cNvPr id="5" name="TextBox 4">
            <a:extLst>
              <a:ext uri="{FF2B5EF4-FFF2-40B4-BE49-F238E27FC236}">
                <a16:creationId xmlns:a16="http://schemas.microsoft.com/office/drawing/2014/main" id="{2C859A8E-E870-772C-BC40-A07B87CB1BF5}"/>
              </a:ext>
            </a:extLst>
          </p:cNvPr>
          <p:cNvSpPr txBox="1"/>
          <p:nvPr/>
        </p:nvSpPr>
        <p:spPr>
          <a:xfrm>
            <a:off x="2938510" y="621437"/>
            <a:ext cx="9099611" cy="43088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white"/>
                </a:solidFill>
                <a:effectLst/>
                <a:uLnTx/>
                <a:uFillTx/>
                <a:latin typeface="Calisto MT" panose="02040603050505030304"/>
                <a:ea typeface="+mn-ea"/>
                <a:cs typeface="+mn-cs"/>
              </a:rPr>
              <a:t>What are the primary reasons consumers prefer those brands over ours?</a:t>
            </a:r>
          </a:p>
        </p:txBody>
      </p:sp>
      <p:pic>
        <p:nvPicPr>
          <p:cNvPr id="6" name="Picture 5">
            <a:extLst>
              <a:ext uri="{FF2B5EF4-FFF2-40B4-BE49-F238E27FC236}">
                <a16:creationId xmlns:a16="http://schemas.microsoft.com/office/drawing/2014/main" id="{8420673F-7EDE-2928-93DE-D233BC6060F2}"/>
              </a:ext>
            </a:extLst>
          </p:cNvPr>
          <p:cNvPicPr>
            <a:picLocks noChangeAspect="1"/>
          </p:cNvPicPr>
          <p:nvPr/>
        </p:nvPicPr>
        <p:blipFill>
          <a:blip r:embed="rId2"/>
          <a:stretch>
            <a:fillRect/>
          </a:stretch>
        </p:blipFill>
        <p:spPr>
          <a:xfrm>
            <a:off x="169061" y="2383727"/>
            <a:ext cx="5444200" cy="3084843"/>
          </a:xfrm>
          <a:prstGeom prst="rect">
            <a:avLst/>
          </a:prstGeom>
        </p:spPr>
      </p:pic>
      <p:sp>
        <p:nvSpPr>
          <p:cNvPr id="7" name="Arrow: Right 6">
            <a:extLst>
              <a:ext uri="{FF2B5EF4-FFF2-40B4-BE49-F238E27FC236}">
                <a16:creationId xmlns:a16="http://schemas.microsoft.com/office/drawing/2014/main" id="{9627CE3D-F74F-1473-5054-206C76B64C08}"/>
              </a:ext>
            </a:extLst>
          </p:cNvPr>
          <p:cNvSpPr/>
          <p:nvPr/>
        </p:nvSpPr>
        <p:spPr>
          <a:xfrm>
            <a:off x="2272682" y="763479"/>
            <a:ext cx="648071" cy="221942"/>
          </a:xfrm>
          <a:prstGeom prst="rightArrow">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8" name="TextBox 7">
            <a:extLst>
              <a:ext uri="{FF2B5EF4-FFF2-40B4-BE49-F238E27FC236}">
                <a16:creationId xmlns:a16="http://schemas.microsoft.com/office/drawing/2014/main" id="{2E09AA59-968A-1FB6-249B-AE46B02BE3BC}"/>
              </a:ext>
            </a:extLst>
          </p:cNvPr>
          <p:cNvSpPr txBox="1"/>
          <p:nvPr/>
        </p:nvSpPr>
        <p:spPr>
          <a:xfrm>
            <a:off x="5779363" y="1899821"/>
            <a:ext cx="6125592"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Brand reputation has the highest score of 26.42%. This indicates that focusing on enhancing and maintaining a positive brand reputation should be a priority in product development efforts. Strategies that reinforce trust, quality, and reliability can help build a strong brand reputation.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Availability follows with a score of 19.9%. This suggests that improving the accessibility and availability of the product should be given attention. Expanding distribution networks, strengthening relationships with retailers, and ensuring consistent product availability can contribute to meeting consumer demand.</a:t>
            </a:r>
          </a:p>
        </p:txBody>
      </p:sp>
    </p:spTree>
    <p:extLst>
      <p:ext uri="{BB962C8B-B14F-4D97-AF65-F5344CB8AC3E}">
        <p14:creationId xmlns:p14="http://schemas.microsoft.com/office/powerpoint/2010/main" val="256876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8CB2A1-1D57-8065-96F0-4E9531841393}"/>
              </a:ext>
            </a:extLst>
          </p:cNvPr>
          <p:cNvPicPr>
            <a:picLocks noChangeAspect="1"/>
          </p:cNvPicPr>
          <p:nvPr/>
        </p:nvPicPr>
        <p:blipFill>
          <a:blip r:embed="rId2"/>
          <a:stretch>
            <a:fillRect/>
          </a:stretch>
        </p:blipFill>
        <p:spPr>
          <a:xfrm>
            <a:off x="424361" y="2498115"/>
            <a:ext cx="4578493" cy="2749534"/>
          </a:xfrm>
          <a:prstGeom prst="rect">
            <a:avLst/>
          </a:prstGeom>
        </p:spPr>
      </p:pic>
      <p:sp>
        <p:nvSpPr>
          <p:cNvPr id="3" name="Oval 2">
            <a:extLst>
              <a:ext uri="{FF2B5EF4-FFF2-40B4-BE49-F238E27FC236}">
                <a16:creationId xmlns:a16="http://schemas.microsoft.com/office/drawing/2014/main" id="{EA905A1E-E7FD-8BB5-A294-8FDCB7BB9554}"/>
              </a:ext>
            </a:extLst>
          </p:cNvPr>
          <p:cNvSpPr/>
          <p:nvPr/>
        </p:nvSpPr>
        <p:spPr>
          <a:xfrm>
            <a:off x="106532" y="301841"/>
            <a:ext cx="2876365" cy="1500325"/>
          </a:xfrm>
          <a:prstGeom prst="ellipse">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Rectangle: Rounded Corners 3">
            <a:extLst>
              <a:ext uri="{FF2B5EF4-FFF2-40B4-BE49-F238E27FC236}">
                <a16:creationId xmlns:a16="http://schemas.microsoft.com/office/drawing/2014/main" id="{A5588C0F-CB56-87F3-C578-E7141884DB8B}"/>
              </a:ext>
            </a:extLst>
          </p:cNvPr>
          <p:cNvSpPr/>
          <p:nvPr/>
        </p:nvSpPr>
        <p:spPr>
          <a:xfrm>
            <a:off x="3630967" y="399496"/>
            <a:ext cx="8229600" cy="1322773"/>
          </a:xfrm>
          <a:prstGeom prst="roundRect">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Calisto MT" panose="02040603050505030304"/>
                <a:ea typeface="+mn-ea"/>
                <a:cs typeface="+mn-cs"/>
              </a:rPr>
              <a:t>Which marketing channel can be used to reach more customers?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00"/>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sto MT" panose="02040603050505030304"/>
                <a:ea typeface="+mn-ea"/>
                <a:cs typeface="+mn-cs"/>
              </a:rPr>
              <a:t> How effective are different marketing strategies and channels in reaching our customers?</a:t>
            </a:r>
          </a:p>
        </p:txBody>
      </p:sp>
      <p:sp>
        <p:nvSpPr>
          <p:cNvPr id="5" name="TextBox 4">
            <a:extLst>
              <a:ext uri="{FF2B5EF4-FFF2-40B4-BE49-F238E27FC236}">
                <a16:creationId xmlns:a16="http://schemas.microsoft.com/office/drawing/2014/main" id="{B0E4364F-AACD-EBA1-E0CA-8D9647C10F23}"/>
              </a:ext>
            </a:extLst>
          </p:cNvPr>
          <p:cNvSpPr txBox="1"/>
          <p:nvPr/>
        </p:nvSpPr>
        <p:spPr>
          <a:xfrm>
            <a:off x="630314" y="381739"/>
            <a:ext cx="1784412" cy="132343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sto MT" panose="02040603050505030304"/>
                <a:ea typeface="+mn-ea"/>
                <a:cs typeface="+mn-cs"/>
              </a:rPr>
              <a:t>Marketing Channels and Brand Awareness</a:t>
            </a:r>
          </a:p>
        </p:txBody>
      </p:sp>
      <p:sp>
        <p:nvSpPr>
          <p:cNvPr id="6" name="Arrow: Right 5">
            <a:extLst>
              <a:ext uri="{FF2B5EF4-FFF2-40B4-BE49-F238E27FC236}">
                <a16:creationId xmlns:a16="http://schemas.microsoft.com/office/drawing/2014/main" id="{00721423-7B59-B413-D148-945A460582CF}"/>
              </a:ext>
            </a:extLst>
          </p:cNvPr>
          <p:cNvSpPr/>
          <p:nvPr/>
        </p:nvSpPr>
        <p:spPr>
          <a:xfrm>
            <a:off x="3000651" y="958788"/>
            <a:ext cx="648071" cy="221942"/>
          </a:xfrm>
          <a:prstGeom prst="rightArrow">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sto MT" panose="02040603050505030304"/>
              <a:ea typeface="+mn-ea"/>
              <a:cs typeface="+mn-cs"/>
            </a:endParaRPr>
          </a:p>
        </p:txBody>
      </p:sp>
      <p:pic>
        <p:nvPicPr>
          <p:cNvPr id="7" name="Picture 6">
            <a:extLst>
              <a:ext uri="{FF2B5EF4-FFF2-40B4-BE49-F238E27FC236}">
                <a16:creationId xmlns:a16="http://schemas.microsoft.com/office/drawing/2014/main" id="{005A8D3D-7C2D-66B3-402B-38B758093342}"/>
              </a:ext>
            </a:extLst>
          </p:cNvPr>
          <p:cNvPicPr>
            <a:picLocks noChangeAspect="1"/>
          </p:cNvPicPr>
          <p:nvPr/>
        </p:nvPicPr>
        <p:blipFill>
          <a:blip r:embed="rId3"/>
          <a:stretch>
            <a:fillRect/>
          </a:stretch>
        </p:blipFill>
        <p:spPr>
          <a:xfrm>
            <a:off x="5990661" y="2480359"/>
            <a:ext cx="4689176" cy="2816003"/>
          </a:xfrm>
          <a:prstGeom prst="rect">
            <a:avLst/>
          </a:prstGeom>
        </p:spPr>
      </p:pic>
      <p:sp>
        <p:nvSpPr>
          <p:cNvPr id="9" name="TextBox 8">
            <a:extLst>
              <a:ext uri="{FF2B5EF4-FFF2-40B4-BE49-F238E27FC236}">
                <a16:creationId xmlns:a16="http://schemas.microsoft.com/office/drawing/2014/main" id="{03441EDE-D6DF-C5B4-CD3C-3D38189C5B0F}"/>
              </a:ext>
            </a:extLst>
          </p:cNvPr>
          <p:cNvSpPr txBox="1"/>
          <p:nvPr/>
        </p:nvSpPr>
        <p:spPr>
          <a:xfrm>
            <a:off x="147222" y="5446385"/>
            <a:ext cx="10819660" cy="1200329"/>
          </a:xfrm>
          <a:prstGeom prst="rect">
            <a:avLst/>
          </a:prstGeom>
          <a:noFill/>
        </p:spPr>
        <p:txBody>
          <a:bodyPr wrap="square">
            <a:spAutoFit/>
          </a:bodyPr>
          <a:lstStyle/>
          <a:p>
            <a:pPr marL="285750" indent="-285750">
              <a:buFont typeface="Wingdings" panose="05000000000000000000" pitchFamily="2" charset="2"/>
              <a:buChar char="§"/>
            </a:pPr>
            <a:r>
              <a:rPr lang="en-US" dirty="0"/>
              <a:t>40% of youth rely on online ads as their primary source of information.</a:t>
            </a:r>
          </a:p>
          <a:p>
            <a:pPr marL="285750" indent="-285750">
              <a:buFont typeface="Wingdings" panose="05000000000000000000" pitchFamily="2" charset="2"/>
              <a:buChar char="§"/>
            </a:pPr>
            <a:r>
              <a:rPr lang="en-US" dirty="0"/>
              <a:t>TV commercials are the source of information for 27% of youth.</a:t>
            </a:r>
          </a:p>
          <a:p>
            <a:pPr marL="285750" indent="-285750">
              <a:buFont typeface="Wingdings" panose="05000000000000000000" pitchFamily="2" charset="2"/>
              <a:buChar char="§"/>
            </a:pPr>
            <a:r>
              <a:rPr lang="en-US" dirty="0"/>
              <a:t>Prioritizing online advertising efforts is recommended based on the data. Targeted ads on social media platforms can effectively reach and engage the youth audience.</a:t>
            </a:r>
          </a:p>
        </p:txBody>
      </p:sp>
      <p:sp>
        <p:nvSpPr>
          <p:cNvPr id="10" name="TextBox 9">
            <a:extLst>
              <a:ext uri="{FF2B5EF4-FFF2-40B4-BE49-F238E27FC236}">
                <a16:creationId xmlns:a16="http://schemas.microsoft.com/office/drawing/2014/main" id="{8973B452-729D-9EBD-78A9-8391473D2120}"/>
              </a:ext>
            </a:extLst>
          </p:cNvPr>
          <p:cNvSpPr txBox="1"/>
          <p:nvPr/>
        </p:nvSpPr>
        <p:spPr>
          <a:xfrm>
            <a:off x="8123068" y="1988598"/>
            <a:ext cx="1837678" cy="369332"/>
          </a:xfrm>
          <a:prstGeom prst="rect">
            <a:avLst/>
          </a:prstGeom>
          <a:noFill/>
        </p:spPr>
        <p:txBody>
          <a:bodyPr wrap="square" rtlCol="0">
            <a:spAutoFit/>
          </a:bodyPr>
          <a:lstStyle/>
          <a:p>
            <a:r>
              <a:rPr lang="en-US" b="1" dirty="0" err="1"/>
              <a:t>CodeX</a:t>
            </a:r>
            <a:endParaRPr lang="en-US" b="1" dirty="0"/>
          </a:p>
        </p:txBody>
      </p:sp>
    </p:spTree>
    <p:extLst>
      <p:ext uri="{BB962C8B-B14F-4D97-AF65-F5344CB8AC3E}">
        <p14:creationId xmlns:p14="http://schemas.microsoft.com/office/powerpoint/2010/main" val="120333608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101</TotalTime>
  <Words>815</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Calisto MT</vt:lpstr>
      <vt:lpstr>Wingdings</vt:lpstr>
      <vt:lpstr>Wingdings 2</vt:lpstr>
      <vt:lpstr>Office Theme</vt:lpstr>
      <vt:lpstr>Slate</vt:lpstr>
      <vt:lpstr>Market Analysis And Insights For Energy Drink Marketing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Analysis And Insights For Energy Drink Marketing Strategy</dc:title>
  <dc:creator>Ketul Patel</dc:creator>
  <cp:lastModifiedBy>Ketul Patel</cp:lastModifiedBy>
  <cp:revision>1</cp:revision>
  <dcterms:created xsi:type="dcterms:W3CDTF">2023-07-16T17:27:01Z</dcterms:created>
  <dcterms:modified xsi:type="dcterms:W3CDTF">2023-07-16T19:08:22Z</dcterms:modified>
</cp:coreProperties>
</file>