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1" r:id="rId4"/>
  </p:sldMasterIdLst>
  <p:notesMasterIdLst>
    <p:notesMasterId r:id="rId159"/>
  </p:notesMasterIdLst>
  <p:handoutMasterIdLst>
    <p:handoutMasterId r:id="rId160"/>
  </p:handoutMasterIdLst>
  <p:sldIdLst>
    <p:sldId id="256" r:id="rId5"/>
    <p:sldId id="257" r:id="rId6"/>
    <p:sldId id="268" r:id="rId7"/>
    <p:sldId id="258"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0" r:id="rId30"/>
    <p:sldId id="281" r:id="rId31"/>
    <p:sldId id="283" r:id="rId32"/>
    <p:sldId id="284" r:id="rId33"/>
    <p:sldId id="285" r:id="rId34"/>
    <p:sldId id="286" r:id="rId35"/>
    <p:sldId id="287" r:id="rId36"/>
    <p:sldId id="288" r:id="rId37"/>
    <p:sldId id="289" r:id="rId38"/>
    <p:sldId id="290" r:id="rId39"/>
    <p:sldId id="291" r:id="rId40"/>
    <p:sldId id="296" r:id="rId41"/>
    <p:sldId id="292" r:id="rId42"/>
    <p:sldId id="293" r:id="rId43"/>
    <p:sldId id="294" r:id="rId44"/>
    <p:sldId id="295"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50" r:id="rId96"/>
    <p:sldId id="347" r:id="rId97"/>
    <p:sldId id="348" r:id="rId98"/>
    <p:sldId id="349"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401" r:id="rId146"/>
    <p:sldId id="397" r:id="rId147"/>
    <p:sldId id="398" r:id="rId148"/>
    <p:sldId id="399" r:id="rId149"/>
    <p:sldId id="400" r:id="rId150"/>
    <p:sldId id="402" r:id="rId151"/>
    <p:sldId id="403" r:id="rId152"/>
    <p:sldId id="404" r:id="rId153"/>
    <p:sldId id="405" r:id="rId154"/>
    <p:sldId id="406" r:id="rId155"/>
    <p:sldId id="407" r:id="rId156"/>
    <p:sldId id="408" r:id="rId157"/>
    <p:sldId id="409" r:id="rId15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F00"/>
    <a:srgbClr val="AF2867"/>
    <a:srgbClr val="C9338B"/>
    <a:srgbClr val="0074D8"/>
    <a:srgbClr val="623D91"/>
    <a:srgbClr val="442D73"/>
    <a:srgbClr val="A32271"/>
    <a:srgbClr val="0098BE"/>
    <a:srgbClr val="0010D8"/>
    <a:srgbClr val="C933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559" autoAdjust="0"/>
  </p:normalViewPr>
  <p:slideViewPr>
    <p:cSldViewPr snapToGrid="0" snapToObjects="1">
      <p:cViewPr varScale="1">
        <p:scale>
          <a:sx n="114" d="100"/>
          <a:sy n="114" d="100"/>
        </p:scale>
        <p:origin x="21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87" d="100"/>
          <a:sy n="87" d="100"/>
        </p:scale>
        <p:origin x="384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handoutMaster" Target="handoutMasters/handout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332D6-4AA5-EC4E-928D-773100DA9067}"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fi-FI"/>
        </a:p>
      </dgm:t>
    </dgm:pt>
    <dgm:pt modelId="{A47DA51D-4B05-7041-B43E-5231B1D443D7}">
      <dgm:prSet phldrT="[Teksti]"/>
      <dgm:spPr/>
      <dgm:t>
        <a:bodyPr/>
        <a:lstStyle/>
        <a:p>
          <a:r>
            <a:rPr lang="fi-FI" dirty="0"/>
            <a:t>Dokumentti</a:t>
          </a:r>
        </a:p>
      </dgm:t>
    </dgm:pt>
    <dgm:pt modelId="{502CB9A8-CFB9-B246-B916-64D1EEDBFE4A}" type="parTrans" cxnId="{748DF2D4-C612-724D-85D2-91CD21E5F54F}">
      <dgm:prSet/>
      <dgm:spPr/>
      <dgm:t>
        <a:bodyPr/>
        <a:lstStyle/>
        <a:p>
          <a:endParaRPr lang="fi-FI"/>
        </a:p>
      </dgm:t>
    </dgm:pt>
    <dgm:pt modelId="{D44CA905-F86B-9A47-8332-E110EF472EAA}" type="sibTrans" cxnId="{748DF2D4-C612-724D-85D2-91CD21E5F54F}">
      <dgm:prSet/>
      <dgm:spPr/>
      <dgm:t>
        <a:bodyPr/>
        <a:lstStyle/>
        <a:p>
          <a:endParaRPr lang="fi-FI"/>
        </a:p>
      </dgm:t>
    </dgm:pt>
    <dgm:pt modelId="{B2E473F8-4D91-BE4A-A09B-8EA3948B1686}" type="asst">
      <dgm:prSet phldrT="[Teksti]"/>
      <dgm:spPr/>
      <dgm:t>
        <a:bodyPr/>
        <a:lstStyle/>
        <a:p>
          <a:r>
            <a:rPr lang="fi-FI" dirty="0"/>
            <a:t>&lt;html&gt;</a:t>
          </a:r>
          <a:br>
            <a:rPr lang="fi-FI" dirty="0"/>
          </a:br>
          <a:r>
            <a:rPr lang="fi-FI" dirty="0"/>
            <a:t>Juurielementti</a:t>
          </a:r>
        </a:p>
      </dgm:t>
    </dgm:pt>
    <dgm:pt modelId="{85F8FFD0-0176-E143-9342-BCF21AD69177}" type="parTrans" cxnId="{5CDACD1E-5DE5-1348-AD68-EB4121FD14EF}">
      <dgm:prSet/>
      <dgm:spPr/>
      <dgm:t>
        <a:bodyPr/>
        <a:lstStyle/>
        <a:p>
          <a:endParaRPr lang="fi-FI"/>
        </a:p>
      </dgm:t>
    </dgm:pt>
    <dgm:pt modelId="{31286F25-8338-DF41-ACAF-570570CDE612}" type="sibTrans" cxnId="{5CDACD1E-5DE5-1348-AD68-EB4121FD14EF}">
      <dgm:prSet/>
      <dgm:spPr/>
      <dgm:t>
        <a:bodyPr/>
        <a:lstStyle/>
        <a:p>
          <a:endParaRPr lang="fi-FI"/>
        </a:p>
      </dgm:t>
    </dgm:pt>
    <dgm:pt modelId="{165573DC-2A0D-6147-9BE7-A51C36E6772D}">
      <dgm:prSet phldrT="[Teksti]"/>
      <dgm:spPr/>
      <dgm:t>
        <a:bodyPr/>
        <a:lstStyle/>
        <a:p>
          <a:r>
            <a:rPr lang="fi-FI" dirty="0"/>
            <a:t>&lt;</a:t>
          </a:r>
          <a:r>
            <a:rPr lang="fi-FI" dirty="0" err="1"/>
            <a:t>head</a:t>
          </a:r>
          <a:r>
            <a:rPr lang="fi-FI" dirty="0"/>
            <a:t>&gt;</a:t>
          </a:r>
          <a:br>
            <a:rPr lang="fi-FI" dirty="0"/>
          </a:br>
          <a:r>
            <a:rPr lang="fi-FI" dirty="0"/>
            <a:t>Elementti</a:t>
          </a:r>
        </a:p>
      </dgm:t>
    </dgm:pt>
    <dgm:pt modelId="{D21D47B4-D4BA-A046-8032-F02336F011CC}" type="parTrans" cxnId="{503A2652-01D6-7644-A592-E78AF83DF8D5}">
      <dgm:prSet/>
      <dgm:spPr/>
      <dgm:t>
        <a:bodyPr/>
        <a:lstStyle/>
        <a:p>
          <a:endParaRPr lang="fi-FI"/>
        </a:p>
      </dgm:t>
    </dgm:pt>
    <dgm:pt modelId="{4CB8D6EE-BDC9-DD42-ABBB-9F057C7616F7}" type="sibTrans" cxnId="{503A2652-01D6-7644-A592-E78AF83DF8D5}">
      <dgm:prSet/>
      <dgm:spPr/>
      <dgm:t>
        <a:bodyPr/>
        <a:lstStyle/>
        <a:p>
          <a:endParaRPr lang="fi-FI"/>
        </a:p>
      </dgm:t>
    </dgm:pt>
    <dgm:pt modelId="{16AC4496-DA06-F444-ACD0-3C31C7D77BFC}">
      <dgm:prSet phldrT="[Teksti]"/>
      <dgm:spPr/>
      <dgm:t>
        <a:bodyPr/>
        <a:lstStyle/>
        <a:p>
          <a:r>
            <a:rPr lang="fi-FI" dirty="0"/>
            <a:t>&lt;</a:t>
          </a:r>
          <a:r>
            <a:rPr lang="fi-FI" dirty="0" err="1"/>
            <a:t>body</a:t>
          </a:r>
          <a:r>
            <a:rPr lang="fi-FI" dirty="0"/>
            <a:t>&gt;</a:t>
          </a:r>
        </a:p>
        <a:p>
          <a:r>
            <a:rPr lang="fi-FI" dirty="0"/>
            <a:t>Elementti</a:t>
          </a:r>
        </a:p>
      </dgm:t>
    </dgm:pt>
    <dgm:pt modelId="{3E533F4B-4BAC-A74B-B0A1-AD9A4DF633D0}" type="sibTrans" cxnId="{5E8EB6C2-5381-B746-9600-A41F52510467}">
      <dgm:prSet/>
      <dgm:spPr/>
      <dgm:t>
        <a:bodyPr/>
        <a:lstStyle/>
        <a:p>
          <a:endParaRPr lang="fi-FI"/>
        </a:p>
      </dgm:t>
    </dgm:pt>
    <dgm:pt modelId="{DCD13090-91A3-FC4D-A880-DFB669813F03}" type="parTrans" cxnId="{5E8EB6C2-5381-B746-9600-A41F52510467}">
      <dgm:prSet/>
      <dgm:spPr/>
      <dgm:t>
        <a:bodyPr/>
        <a:lstStyle/>
        <a:p>
          <a:endParaRPr lang="fi-FI"/>
        </a:p>
      </dgm:t>
    </dgm:pt>
    <dgm:pt modelId="{22A712A1-0E5B-3847-81CE-06B40EFB161A}">
      <dgm:prSet phldrT="[Teksti]"/>
      <dgm:spPr/>
      <dgm:t>
        <a:bodyPr/>
        <a:lstStyle/>
        <a:p>
          <a:r>
            <a:rPr lang="fi-FI" dirty="0"/>
            <a:t>&lt;</a:t>
          </a:r>
          <a:r>
            <a:rPr lang="fi-FI" dirty="0" err="1"/>
            <a:t>title</a:t>
          </a:r>
          <a:r>
            <a:rPr lang="fi-FI" dirty="0"/>
            <a:t>&gt;</a:t>
          </a:r>
          <a:br>
            <a:rPr lang="fi-FI" dirty="0"/>
          </a:br>
          <a:r>
            <a:rPr lang="fi-FI" dirty="0"/>
            <a:t>Elementti</a:t>
          </a:r>
        </a:p>
      </dgm:t>
    </dgm:pt>
    <dgm:pt modelId="{F4CCC395-2DDC-CA4C-A7BE-517BDCE26519}" type="parTrans" cxnId="{40014A78-3AEE-BA4B-9032-79E3ED2752E2}">
      <dgm:prSet/>
      <dgm:spPr/>
      <dgm:t>
        <a:bodyPr/>
        <a:lstStyle/>
        <a:p>
          <a:endParaRPr lang="fi-FI"/>
        </a:p>
      </dgm:t>
    </dgm:pt>
    <dgm:pt modelId="{BDD9F98D-49F7-7943-BBA1-051D3668A790}" type="sibTrans" cxnId="{40014A78-3AEE-BA4B-9032-79E3ED2752E2}">
      <dgm:prSet/>
      <dgm:spPr/>
      <dgm:t>
        <a:bodyPr/>
        <a:lstStyle/>
        <a:p>
          <a:endParaRPr lang="fi-FI"/>
        </a:p>
      </dgm:t>
    </dgm:pt>
    <dgm:pt modelId="{B0F536D2-77C9-A345-8ABF-DB51F720531B}">
      <dgm:prSet phldrT="[Teksti]"/>
      <dgm:spPr/>
      <dgm:t>
        <a:bodyPr/>
        <a:lstStyle/>
        <a:p>
          <a:r>
            <a:rPr lang="fi-FI" dirty="0"/>
            <a:t>Teksti: "Minun otsikko"</a:t>
          </a:r>
        </a:p>
      </dgm:t>
    </dgm:pt>
    <dgm:pt modelId="{652EF980-A93E-CA42-BEED-8C03F2A9291D}" type="parTrans" cxnId="{9D6FB903-17C5-C94E-A871-936F60EA5A07}">
      <dgm:prSet/>
      <dgm:spPr/>
      <dgm:t>
        <a:bodyPr/>
        <a:lstStyle/>
        <a:p>
          <a:endParaRPr lang="fi-FI"/>
        </a:p>
      </dgm:t>
    </dgm:pt>
    <dgm:pt modelId="{B2DDDE59-A787-E24B-BE9B-E0F95A582100}" type="sibTrans" cxnId="{9D6FB903-17C5-C94E-A871-936F60EA5A07}">
      <dgm:prSet/>
      <dgm:spPr/>
      <dgm:t>
        <a:bodyPr/>
        <a:lstStyle/>
        <a:p>
          <a:endParaRPr lang="fi-FI"/>
        </a:p>
      </dgm:t>
    </dgm:pt>
    <dgm:pt modelId="{29559B3E-CE13-B544-9E92-A16A2775E866}">
      <dgm:prSet phldrT="[Teksti]"/>
      <dgm:spPr/>
      <dgm:t>
        <a:bodyPr/>
        <a:lstStyle/>
        <a:p>
          <a:r>
            <a:rPr lang="fi-FI" dirty="0"/>
            <a:t>"</a:t>
          </a:r>
          <a:r>
            <a:rPr lang="fi-FI" dirty="0" err="1"/>
            <a:t>href</a:t>
          </a:r>
          <a:r>
            <a:rPr lang="fi-FI" dirty="0"/>
            <a:t>"</a:t>
          </a:r>
          <a:br>
            <a:rPr lang="fi-FI" dirty="0"/>
          </a:br>
          <a:r>
            <a:rPr lang="fi-FI" dirty="0"/>
            <a:t>Attribuutti</a:t>
          </a:r>
        </a:p>
      </dgm:t>
    </dgm:pt>
    <dgm:pt modelId="{D3F699C3-ED9A-8A42-A3F0-1CE786E296D9}" type="parTrans" cxnId="{CF6A34E5-71B2-9946-9E6F-1F8F47E0FAB1}">
      <dgm:prSet/>
      <dgm:spPr/>
      <dgm:t>
        <a:bodyPr/>
        <a:lstStyle/>
        <a:p>
          <a:endParaRPr lang="fi-FI"/>
        </a:p>
      </dgm:t>
    </dgm:pt>
    <dgm:pt modelId="{41D24CB1-0E1D-684E-B748-E9AABED0D766}" type="sibTrans" cxnId="{CF6A34E5-71B2-9946-9E6F-1F8F47E0FAB1}">
      <dgm:prSet/>
      <dgm:spPr/>
      <dgm:t>
        <a:bodyPr/>
        <a:lstStyle/>
        <a:p>
          <a:endParaRPr lang="fi-FI"/>
        </a:p>
      </dgm:t>
    </dgm:pt>
    <dgm:pt modelId="{B0E0C9D8-A515-D743-BAF9-A6922A8ECD75}">
      <dgm:prSet phldrT="[Teksti]"/>
      <dgm:spPr/>
      <dgm:t>
        <a:bodyPr/>
        <a:lstStyle/>
        <a:p>
          <a:r>
            <a:rPr lang="fi-FI" dirty="0"/>
            <a:t>&lt;a&gt; </a:t>
          </a:r>
          <a:br>
            <a:rPr lang="fi-FI" dirty="0"/>
          </a:br>
          <a:r>
            <a:rPr lang="fi-FI" dirty="0"/>
            <a:t>Elementti</a:t>
          </a:r>
        </a:p>
      </dgm:t>
    </dgm:pt>
    <dgm:pt modelId="{0D06F3AB-D367-2F4E-B874-499216AB329D}" type="parTrans" cxnId="{5EDF05DF-F441-4244-9429-7380AD9400CC}">
      <dgm:prSet/>
      <dgm:spPr/>
      <dgm:t>
        <a:bodyPr/>
        <a:lstStyle/>
        <a:p>
          <a:endParaRPr lang="fi-FI"/>
        </a:p>
      </dgm:t>
    </dgm:pt>
    <dgm:pt modelId="{6D894643-A2D8-4F4B-8754-2ED58FC89153}" type="sibTrans" cxnId="{5EDF05DF-F441-4244-9429-7380AD9400CC}">
      <dgm:prSet/>
      <dgm:spPr/>
      <dgm:t>
        <a:bodyPr/>
        <a:lstStyle/>
        <a:p>
          <a:endParaRPr lang="fi-FI"/>
        </a:p>
      </dgm:t>
    </dgm:pt>
    <dgm:pt modelId="{8E445B28-2988-A74B-8B8F-5C2216E834CA}">
      <dgm:prSet phldrT="[Teksti]"/>
      <dgm:spPr/>
      <dgm:t>
        <a:bodyPr/>
        <a:lstStyle/>
        <a:p>
          <a:r>
            <a:rPr lang="fi-FI" dirty="0"/>
            <a:t>&lt;h1&gt;</a:t>
          </a:r>
          <a:br>
            <a:rPr lang="fi-FI" dirty="0"/>
          </a:br>
          <a:r>
            <a:rPr lang="fi-FI" dirty="0"/>
            <a:t>Elementti</a:t>
          </a:r>
        </a:p>
      </dgm:t>
    </dgm:pt>
    <dgm:pt modelId="{E14BA9D0-BB98-5745-9576-CC4F333AEA50}" type="parTrans" cxnId="{EB61A8E6-5A25-7A45-A433-D998950C63AA}">
      <dgm:prSet/>
      <dgm:spPr/>
      <dgm:t>
        <a:bodyPr/>
        <a:lstStyle/>
        <a:p>
          <a:endParaRPr lang="fi-FI"/>
        </a:p>
      </dgm:t>
    </dgm:pt>
    <dgm:pt modelId="{B343FD8A-3D38-D44C-A0F3-2E1A3A6E20BF}" type="sibTrans" cxnId="{EB61A8E6-5A25-7A45-A433-D998950C63AA}">
      <dgm:prSet/>
      <dgm:spPr/>
      <dgm:t>
        <a:bodyPr/>
        <a:lstStyle/>
        <a:p>
          <a:endParaRPr lang="fi-FI"/>
        </a:p>
      </dgm:t>
    </dgm:pt>
    <dgm:pt modelId="{D7171A62-7F22-0043-9CBA-3D64D48F9A61}">
      <dgm:prSet phldrT="[Teksti]"/>
      <dgm:spPr/>
      <dgm:t>
        <a:bodyPr/>
        <a:lstStyle/>
        <a:p>
          <a:r>
            <a:rPr lang="fi-FI" dirty="0"/>
            <a:t>Teksti: ”Minun otsikko”</a:t>
          </a:r>
        </a:p>
      </dgm:t>
    </dgm:pt>
    <dgm:pt modelId="{635464C0-4BC4-D34A-8936-8E3E77F53D3B}" type="parTrans" cxnId="{AD51405E-A721-4842-B46B-7EB936862E30}">
      <dgm:prSet/>
      <dgm:spPr/>
      <dgm:t>
        <a:bodyPr/>
        <a:lstStyle/>
        <a:p>
          <a:endParaRPr lang="fi-FI"/>
        </a:p>
      </dgm:t>
    </dgm:pt>
    <dgm:pt modelId="{F9A81C39-D4B7-B849-8699-5C0FD0692572}" type="sibTrans" cxnId="{AD51405E-A721-4842-B46B-7EB936862E30}">
      <dgm:prSet/>
      <dgm:spPr/>
      <dgm:t>
        <a:bodyPr/>
        <a:lstStyle/>
        <a:p>
          <a:endParaRPr lang="fi-FI"/>
        </a:p>
      </dgm:t>
    </dgm:pt>
    <dgm:pt modelId="{9029BFD6-5C00-5048-80EA-F6AD30ABB241}">
      <dgm:prSet phldrT="[Teksti]"/>
      <dgm:spPr/>
      <dgm:t>
        <a:bodyPr/>
        <a:lstStyle/>
        <a:p>
          <a:r>
            <a:rPr lang="fi-FI"/>
            <a:t>Teksti: "Minun linkki"</a:t>
          </a:r>
          <a:endParaRPr lang="fi-FI" dirty="0"/>
        </a:p>
      </dgm:t>
    </dgm:pt>
    <dgm:pt modelId="{65896F19-10EB-5042-9C12-1A7545DBFE05}" type="parTrans" cxnId="{34BD8091-E4F1-C744-88E7-4F3D1E954850}">
      <dgm:prSet/>
      <dgm:spPr/>
      <dgm:t>
        <a:bodyPr/>
        <a:lstStyle/>
        <a:p>
          <a:endParaRPr lang="fi-FI"/>
        </a:p>
      </dgm:t>
    </dgm:pt>
    <dgm:pt modelId="{A2BC2633-CE3B-794A-A056-D638983DCBB1}" type="sibTrans" cxnId="{34BD8091-E4F1-C744-88E7-4F3D1E954850}">
      <dgm:prSet/>
      <dgm:spPr/>
      <dgm:t>
        <a:bodyPr/>
        <a:lstStyle/>
        <a:p>
          <a:endParaRPr lang="fi-FI"/>
        </a:p>
      </dgm:t>
    </dgm:pt>
    <dgm:pt modelId="{2E26DF2C-6BC8-894C-B133-A38157A7A5FE}" type="pres">
      <dgm:prSet presAssocID="{024332D6-4AA5-EC4E-928D-773100DA9067}" presName="hierChild1" presStyleCnt="0">
        <dgm:presLayoutVars>
          <dgm:orgChart val="1"/>
          <dgm:chPref val="1"/>
          <dgm:dir/>
          <dgm:animOne val="branch"/>
          <dgm:animLvl val="lvl"/>
          <dgm:resizeHandles/>
        </dgm:presLayoutVars>
      </dgm:prSet>
      <dgm:spPr/>
    </dgm:pt>
    <dgm:pt modelId="{CB701610-1204-0A4D-BD04-EA80A2B92C02}" type="pres">
      <dgm:prSet presAssocID="{A47DA51D-4B05-7041-B43E-5231B1D443D7}" presName="hierRoot1" presStyleCnt="0">
        <dgm:presLayoutVars>
          <dgm:hierBranch val="init"/>
        </dgm:presLayoutVars>
      </dgm:prSet>
      <dgm:spPr/>
    </dgm:pt>
    <dgm:pt modelId="{5B2220B4-CA4C-E140-804F-D188222F1338}" type="pres">
      <dgm:prSet presAssocID="{A47DA51D-4B05-7041-B43E-5231B1D443D7}" presName="rootComposite1" presStyleCnt="0"/>
      <dgm:spPr/>
    </dgm:pt>
    <dgm:pt modelId="{5678D225-C21D-9745-A019-654FC9D02674}" type="pres">
      <dgm:prSet presAssocID="{A47DA51D-4B05-7041-B43E-5231B1D443D7}" presName="rootText1" presStyleLbl="node0" presStyleIdx="0" presStyleCnt="1">
        <dgm:presLayoutVars>
          <dgm:chPref val="3"/>
        </dgm:presLayoutVars>
      </dgm:prSet>
      <dgm:spPr/>
    </dgm:pt>
    <dgm:pt modelId="{24E6EACB-EA38-D748-8B77-3365382D1227}" type="pres">
      <dgm:prSet presAssocID="{A47DA51D-4B05-7041-B43E-5231B1D443D7}" presName="rootConnector1" presStyleLbl="node1" presStyleIdx="0" presStyleCnt="0"/>
      <dgm:spPr/>
    </dgm:pt>
    <dgm:pt modelId="{421D4B2A-5B76-9B49-9834-7F6E589BB1C7}" type="pres">
      <dgm:prSet presAssocID="{A47DA51D-4B05-7041-B43E-5231B1D443D7}" presName="hierChild2" presStyleCnt="0"/>
      <dgm:spPr/>
    </dgm:pt>
    <dgm:pt modelId="{3EB2D020-C6F0-8B42-B9C0-DF93990B7AFE}" type="pres">
      <dgm:prSet presAssocID="{D21D47B4-D4BA-A046-8032-F02336F011CC}" presName="Name37" presStyleLbl="parChTrans1D2" presStyleIdx="0" presStyleCnt="3"/>
      <dgm:spPr/>
    </dgm:pt>
    <dgm:pt modelId="{01646770-E3E9-9549-A3BF-D0F51E7BA905}" type="pres">
      <dgm:prSet presAssocID="{165573DC-2A0D-6147-9BE7-A51C36E6772D}" presName="hierRoot2" presStyleCnt="0">
        <dgm:presLayoutVars>
          <dgm:hierBranch val="init"/>
        </dgm:presLayoutVars>
      </dgm:prSet>
      <dgm:spPr/>
    </dgm:pt>
    <dgm:pt modelId="{342BABEA-429A-FE44-80BE-34565F4D5D24}" type="pres">
      <dgm:prSet presAssocID="{165573DC-2A0D-6147-9BE7-A51C36E6772D}" presName="rootComposite" presStyleCnt="0"/>
      <dgm:spPr/>
    </dgm:pt>
    <dgm:pt modelId="{2D42719A-D584-0C46-AE32-B8604DBBBF51}" type="pres">
      <dgm:prSet presAssocID="{165573DC-2A0D-6147-9BE7-A51C36E6772D}" presName="rootText" presStyleLbl="node2" presStyleIdx="0" presStyleCnt="2">
        <dgm:presLayoutVars>
          <dgm:chPref val="3"/>
        </dgm:presLayoutVars>
      </dgm:prSet>
      <dgm:spPr/>
    </dgm:pt>
    <dgm:pt modelId="{417E512B-B794-814D-AD51-B0D22C800C85}" type="pres">
      <dgm:prSet presAssocID="{165573DC-2A0D-6147-9BE7-A51C36E6772D}" presName="rootConnector" presStyleLbl="node2" presStyleIdx="0" presStyleCnt="2"/>
      <dgm:spPr/>
    </dgm:pt>
    <dgm:pt modelId="{2C23C077-5F4A-1048-8DE2-26A9843039C4}" type="pres">
      <dgm:prSet presAssocID="{165573DC-2A0D-6147-9BE7-A51C36E6772D}" presName="hierChild4" presStyleCnt="0"/>
      <dgm:spPr/>
    </dgm:pt>
    <dgm:pt modelId="{4B738C2A-B99E-B643-87B6-352E7E260E44}" type="pres">
      <dgm:prSet presAssocID="{F4CCC395-2DDC-CA4C-A7BE-517BDCE26519}" presName="Name37" presStyleLbl="parChTrans1D3" presStyleIdx="0" presStyleCnt="4"/>
      <dgm:spPr/>
    </dgm:pt>
    <dgm:pt modelId="{62F30509-6D0C-2642-A0A8-15EE82BFF804}" type="pres">
      <dgm:prSet presAssocID="{22A712A1-0E5B-3847-81CE-06B40EFB161A}" presName="hierRoot2" presStyleCnt="0">
        <dgm:presLayoutVars>
          <dgm:hierBranch val="init"/>
        </dgm:presLayoutVars>
      </dgm:prSet>
      <dgm:spPr/>
    </dgm:pt>
    <dgm:pt modelId="{DE6B0112-D30C-A24A-9809-089A9236A01A}" type="pres">
      <dgm:prSet presAssocID="{22A712A1-0E5B-3847-81CE-06B40EFB161A}" presName="rootComposite" presStyleCnt="0"/>
      <dgm:spPr/>
    </dgm:pt>
    <dgm:pt modelId="{25C74A90-6E4E-1D40-BE5D-A6557EDEC20B}" type="pres">
      <dgm:prSet presAssocID="{22A712A1-0E5B-3847-81CE-06B40EFB161A}" presName="rootText" presStyleLbl="node3" presStyleIdx="0" presStyleCnt="4">
        <dgm:presLayoutVars>
          <dgm:chPref val="3"/>
        </dgm:presLayoutVars>
      </dgm:prSet>
      <dgm:spPr/>
    </dgm:pt>
    <dgm:pt modelId="{FA804A9B-6E28-A947-93E8-6C43904B389A}" type="pres">
      <dgm:prSet presAssocID="{22A712A1-0E5B-3847-81CE-06B40EFB161A}" presName="rootConnector" presStyleLbl="node3" presStyleIdx="0" presStyleCnt="4"/>
      <dgm:spPr/>
    </dgm:pt>
    <dgm:pt modelId="{09ABCC99-3DE9-9843-84D3-F0982C6DF264}" type="pres">
      <dgm:prSet presAssocID="{22A712A1-0E5B-3847-81CE-06B40EFB161A}" presName="hierChild4" presStyleCnt="0"/>
      <dgm:spPr/>
    </dgm:pt>
    <dgm:pt modelId="{4628FC2E-2BFE-4E4D-9BBE-EE96C1DBDE72}" type="pres">
      <dgm:prSet presAssocID="{652EF980-A93E-CA42-BEED-8C03F2A9291D}" presName="Name37" presStyleLbl="parChTrans1D4" presStyleIdx="0" presStyleCnt="3"/>
      <dgm:spPr/>
    </dgm:pt>
    <dgm:pt modelId="{5BEAD6C1-A912-A547-8634-42116B4382B2}" type="pres">
      <dgm:prSet presAssocID="{B0F536D2-77C9-A345-8ABF-DB51F720531B}" presName="hierRoot2" presStyleCnt="0">
        <dgm:presLayoutVars>
          <dgm:hierBranch val="init"/>
        </dgm:presLayoutVars>
      </dgm:prSet>
      <dgm:spPr/>
    </dgm:pt>
    <dgm:pt modelId="{B9991A3A-D9A5-B54B-A125-0123AEF43857}" type="pres">
      <dgm:prSet presAssocID="{B0F536D2-77C9-A345-8ABF-DB51F720531B}" presName="rootComposite" presStyleCnt="0"/>
      <dgm:spPr/>
    </dgm:pt>
    <dgm:pt modelId="{E1AAAAF2-1B86-D246-B6DF-8768480BA520}" type="pres">
      <dgm:prSet presAssocID="{B0F536D2-77C9-A345-8ABF-DB51F720531B}" presName="rootText" presStyleLbl="node4" presStyleIdx="0" presStyleCnt="3">
        <dgm:presLayoutVars>
          <dgm:chPref val="3"/>
        </dgm:presLayoutVars>
      </dgm:prSet>
      <dgm:spPr/>
    </dgm:pt>
    <dgm:pt modelId="{4D723772-3926-7B4F-B35A-38D2E75D154F}" type="pres">
      <dgm:prSet presAssocID="{B0F536D2-77C9-A345-8ABF-DB51F720531B}" presName="rootConnector" presStyleLbl="node4" presStyleIdx="0" presStyleCnt="3"/>
      <dgm:spPr/>
    </dgm:pt>
    <dgm:pt modelId="{2310A574-8EE2-AE41-8F08-D431A8A581F9}" type="pres">
      <dgm:prSet presAssocID="{B0F536D2-77C9-A345-8ABF-DB51F720531B}" presName="hierChild4" presStyleCnt="0"/>
      <dgm:spPr/>
    </dgm:pt>
    <dgm:pt modelId="{1C669DD7-DEA3-4B42-B105-0FA2B070A237}" type="pres">
      <dgm:prSet presAssocID="{B0F536D2-77C9-A345-8ABF-DB51F720531B}" presName="hierChild5" presStyleCnt="0"/>
      <dgm:spPr/>
    </dgm:pt>
    <dgm:pt modelId="{3A75D004-E9D9-BE49-821C-3C99FE3AD005}" type="pres">
      <dgm:prSet presAssocID="{22A712A1-0E5B-3847-81CE-06B40EFB161A}" presName="hierChild5" presStyleCnt="0"/>
      <dgm:spPr/>
    </dgm:pt>
    <dgm:pt modelId="{9C541E04-BC8A-7E45-A102-1810A5E7CE2E}" type="pres">
      <dgm:prSet presAssocID="{165573DC-2A0D-6147-9BE7-A51C36E6772D}" presName="hierChild5" presStyleCnt="0"/>
      <dgm:spPr/>
    </dgm:pt>
    <dgm:pt modelId="{F0C12FCF-8C15-8842-9630-580E8E860315}" type="pres">
      <dgm:prSet presAssocID="{DCD13090-91A3-FC4D-A880-DFB669813F03}" presName="Name37" presStyleLbl="parChTrans1D2" presStyleIdx="1" presStyleCnt="3"/>
      <dgm:spPr/>
    </dgm:pt>
    <dgm:pt modelId="{B32FF48F-C3C9-834C-A11F-9ED7D658E945}" type="pres">
      <dgm:prSet presAssocID="{16AC4496-DA06-F444-ACD0-3C31C7D77BFC}" presName="hierRoot2" presStyleCnt="0">
        <dgm:presLayoutVars>
          <dgm:hierBranch val="init"/>
        </dgm:presLayoutVars>
      </dgm:prSet>
      <dgm:spPr/>
    </dgm:pt>
    <dgm:pt modelId="{056798B2-64F5-074F-95DF-E79D02925295}" type="pres">
      <dgm:prSet presAssocID="{16AC4496-DA06-F444-ACD0-3C31C7D77BFC}" presName="rootComposite" presStyleCnt="0"/>
      <dgm:spPr/>
    </dgm:pt>
    <dgm:pt modelId="{669B6F6A-EB87-1C4E-92A3-38599CEC6987}" type="pres">
      <dgm:prSet presAssocID="{16AC4496-DA06-F444-ACD0-3C31C7D77BFC}" presName="rootText" presStyleLbl="node2" presStyleIdx="1" presStyleCnt="2">
        <dgm:presLayoutVars>
          <dgm:chPref val="3"/>
        </dgm:presLayoutVars>
      </dgm:prSet>
      <dgm:spPr/>
    </dgm:pt>
    <dgm:pt modelId="{C74A025C-7508-724A-B555-FFBACB34EB9A}" type="pres">
      <dgm:prSet presAssocID="{16AC4496-DA06-F444-ACD0-3C31C7D77BFC}" presName="rootConnector" presStyleLbl="node2" presStyleIdx="1" presStyleCnt="2"/>
      <dgm:spPr/>
    </dgm:pt>
    <dgm:pt modelId="{FDD312FF-A48E-E844-A407-FCCCC0681CC1}" type="pres">
      <dgm:prSet presAssocID="{16AC4496-DA06-F444-ACD0-3C31C7D77BFC}" presName="hierChild4" presStyleCnt="0"/>
      <dgm:spPr/>
    </dgm:pt>
    <dgm:pt modelId="{5FA874BE-A701-E04E-A0F6-91F43FCB2834}" type="pres">
      <dgm:prSet presAssocID="{D3F699C3-ED9A-8A42-A3F0-1CE786E296D9}" presName="Name37" presStyleLbl="parChTrans1D3" presStyleIdx="1" presStyleCnt="4"/>
      <dgm:spPr/>
    </dgm:pt>
    <dgm:pt modelId="{8BBC23FE-84F1-284A-A430-62B1C8D029EB}" type="pres">
      <dgm:prSet presAssocID="{29559B3E-CE13-B544-9E92-A16A2775E866}" presName="hierRoot2" presStyleCnt="0">
        <dgm:presLayoutVars>
          <dgm:hierBranch val="init"/>
        </dgm:presLayoutVars>
      </dgm:prSet>
      <dgm:spPr/>
    </dgm:pt>
    <dgm:pt modelId="{5E26F9CA-FBE0-A341-9E6D-FAFD1829CCFD}" type="pres">
      <dgm:prSet presAssocID="{29559B3E-CE13-B544-9E92-A16A2775E866}" presName="rootComposite" presStyleCnt="0"/>
      <dgm:spPr/>
    </dgm:pt>
    <dgm:pt modelId="{60F7C708-5B77-4444-88EA-A15F8F221F49}" type="pres">
      <dgm:prSet presAssocID="{29559B3E-CE13-B544-9E92-A16A2775E866}" presName="rootText" presStyleLbl="node3" presStyleIdx="1" presStyleCnt="4">
        <dgm:presLayoutVars>
          <dgm:chPref val="3"/>
        </dgm:presLayoutVars>
      </dgm:prSet>
      <dgm:spPr/>
    </dgm:pt>
    <dgm:pt modelId="{15E47E47-A434-B64B-824E-643F27DAACDF}" type="pres">
      <dgm:prSet presAssocID="{29559B3E-CE13-B544-9E92-A16A2775E866}" presName="rootConnector" presStyleLbl="node3" presStyleIdx="1" presStyleCnt="4"/>
      <dgm:spPr/>
    </dgm:pt>
    <dgm:pt modelId="{7B60CF08-5170-DA47-90F7-ED67B6F4E37D}" type="pres">
      <dgm:prSet presAssocID="{29559B3E-CE13-B544-9E92-A16A2775E866}" presName="hierChild4" presStyleCnt="0"/>
      <dgm:spPr/>
    </dgm:pt>
    <dgm:pt modelId="{58B28959-8AB0-4E44-B523-F2A70CFC5328}" type="pres">
      <dgm:prSet presAssocID="{29559B3E-CE13-B544-9E92-A16A2775E866}" presName="hierChild5" presStyleCnt="0"/>
      <dgm:spPr/>
    </dgm:pt>
    <dgm:pt modelId="{9AF6ED54-F352-5D4B-A0DD-968A49B742B5}" type="pres">
      <dgm:prSet presAssocID="{0D06F3AB-D367-2F4E-B874-499216AB329D}" presName="Name37" presStyleLbl="parChTrans1D3" presStyleIdx="2" presStyleCnt="4"/>
      <dgm:spPr/>
    </dgm:pt>
    <dgm:pt modelId="{85D34C48-7510-D840-BBE3-CAF6D372734D}" type="pres">
      <dgm:prSet presAssocID="{B0E0C9D8-A515-D743-BAF9-A6922A8ECD75}" presName="hierRoot2" presStyleCnt="0">
        <dgm:presLayoutVars>
          <dgm:hierBranch val="init"/>
        </dgm:presLayoutVars>
      </dgm:prSet>
      <dgm:spPr/>
    </dgm:pt>
    <dgm:pt modelId="{75D38D69-494D-E545-945E-2FF20411A9FA}" type="pres">
      <dgm:prSet presAssocID="{B0E0C9D8-A515-D743-BAF9-A6922A8ECD75}" presName="rootComposite" presStyleCnt="0"/>
      <dgm:spPr/>
    </dgm:pt>
    <dgm:pt modelId="{7198A787-925A-854C-BD09-98D6A0FFB30B}" type="pres">
      <dgm:prSet presAssocID="{B0E0C9D8-A515-D743-BAF9-A6922A8ECD75}" presName="rootText" presStyleLbl="node3" presStyleIdx="2" presStyleCnt="4">
        <dgm:presLayoutVars>
          <dgm:chPref val="3"/>
        </dgm:presLayoutVars>
      </dgm:prSet>
      <dgm:spPr/>
    </dgm:pt>
    <dgm:pt modelId="{2E3D13B9-B6E9-904E-B45F-6B2F37291120}" type="pres">
      <dgm:prSet presAssocID="{B0E0C9D8-A515-D743-BAF9-A6922A8ECD75}" presName="rootConnector" presStyleLbl="node3" presStyleIdx="2" presStyleCnt="4"/>
      <dgm:spPr/>
    </dgm:pt>
    <dgm:pt modelId="{4B0A512F-47A6-E143-9627-CA8724EF818A}" type="pres">
      <dgm:prSet presAssocID="{B0E0C9D8-A515-D743-BAF9-A6922A8ECD75}" presName="hierChild4" presStyleCnt="0"/>
      <dgm:spPr/>
    </dgm:pt>
    <dgm:pt modelId="{CADF4E6F-84A0-2048-951B-906E06FB5C0D}" type="pres">
      <dgm:prSet presAssocID="{65896F19-10EB-5042-9C12-1A7545DBFE05}" presName="Name37" presStyleLbl="parChTrans1D4" presStyleIdx="1" presStyleCnt="3"/>
      <dgm:spPr/>
    </dgm:pt>
    <dgm:pt modelId="{AFFAD54C-8306-854B-A362-E957D6070954}" type="pres">
      <dgm:prSet presAssocID="{9029BFD6-5C00-5048-80EA-F6AD30ABB241}" presName="hierRoot2" presStyleCnt="0">
        <dgm:presLayoutVars>
          <dgm:hierBranch val="init"/>
        </dgm:presLayoutVars>
      </dgm:prSet>
      <dgm:spPr/>
    </dgm:pt>
    <dgm:pt modelId="{98E80795-D5B8-2D41-A940-813CA6349332}" type="pres">
      <dgm:prSet presAssocID="{9029BFD6-5C00-5048-80EA-F6AD30ABB241}" presName="rootComposite" presStyleCnt="0"/>
      <dgm:spPr/>
    </dgm:pt>
    <dgm:pt modelId="{D9800654-BDA8-7D42-8470-5D63087562A5}" type="pres">
      <dgm:prSet presAssocID="{9029BFD6-5C00-5048-80EA-F6AD30ABB241}" presName="rootText" presStyleLbl="node4" presStyleIdx="1" presStyleCnt="3">
        <dgm:presLayoutVars>
          <dgm:chPref val="3"/>
        </dgm:presLayoutVars>
      </dgm:prSet>
      <dgm:spPr/>
    </dgm:pt>
    <dgm:pt modelId="{1A4513C0-BD11-6D41-9EE9-08EA5632F516}" type="pres">
      <dgm:prSet presAssocID="{9029BFD6-5C00-5048-80EA-F6AD30ABB241}" presName="rootConnector" presStyleLbl="node4" presStyleIdx="1" presStyleCnt="3"/>
      <dgm:spPr/>
    </dgm:pt>
    <dgm:pt modelId="{EBD44394-A0EB-DA46-9173-E82AE7D16B71}" type="pres">
      <dgm:prSet presAssocID="{9029BFD6-5C00-5048-80EA-F6AD30ABB241}" presName="hierChild4" presStyleCnt="0"/>
      <dgm:spPr/>
    </dgm:pt>
    <dgm:pt modelId="{BCF0A5DF-0FBD-1D48-B634-90E96B029AAB}" type="pres">
      <dgm:prSet presAssocID="{9029BFD6-5C00-5048-80EA-F6AD30ABB241}" presName="hierChild5" presStyleCnt="0"/>
      <dgm:spPr/>
    </dgm:pt>
    <dgm:pt modelId="{1C5F1E56-467C-2B4D-AAF2-64CADE973F53}" type="pres">
      <dgm:prSet presAssocID="{B0E0C9D8-A515-D743-BAF9-A6922A8ECD75}" presName="hierChild5" presStyleCnt="0"/>
      <dgm:spPr/>
    </dgm:pt>
    <dgm:pt modelId="{5459B9B5-8035-C54E-B8BF-ADB7B8135C44}" type="pres">
      <dgm:prSet presAssocID="{E14BA9D0-BB98-5745-9576-CC4F333AEA50}" presName="Name37" presStyleLbl="parChTrans1D3" presStyleIdx="3" presStyleCnt="4"/>
      <dgm:spPr/>
    </dgm:pt>
    <dgm:pt modelId="{62F9D17F-C88F-6E40-B664-DADB10833967}" type="pres">
      <dgm:prSet presAssocID="{8E445B28-2988-A74B-8B8F-5C2216E834CA}" presName="hierRoot2" presStyleCnt="0">
        <dgm:presLayoutVars>
          <dgm:hierBranch val="init"/>
        </dgm:presLayoutVars>
      </dgm:prSet>
      <dgm:spPr/>
    </dgm:pt>
    <dgm:pt modelId="{1E93035A-F1A9-0747-B5DE-775051A4BA6D}" type="pres">
      <dgm:prSet presAssocID="{8E445B28-2988-A74B-8B8F-5C2216E834CA}" presName="rootComposite" presStyleCnt="0"/>
      <dgm:spPr/>
    </dgm:pt>
    <dgm:pt modelId="{6574502B-90FF-A446-B4BE-52958B407898}" type="pres">
      <dgm:prSet presAssocID="{8E445B28-2988-A74B-8B8F-5C2216E834CA}" presName="rootText" presStyleLbl="node3" presStyleIdx="3" presStyleCnt="4">
        <dgm:presLayoutVars>
          <dgm:chPref val="3"/>
        </dgm:presLayoutVars>
      </dgm:prSet>
      <dgm:spPr/>
    </dgm:pt>
    <dgm:pt modelId="{044316E9-D968-1D4D-B7F3-C3A5F1E60259}" type="pres">
      <dgm:prSet presAssocID="{8E445B28-2988-A74B-8B8F-5C2216E834CA}" presName="rootConnector" presStyleLbl="node3" presStyleIdx="3" presStyleCnt="4"/>
      <dgm:spPr/>
    </dgm:pt>
    <dgm:pt modelId="{52DF53E1-75BA-6146-8AAC-CB5C43264090}" type="pres">
      <dgm:prSet presAssocID="{8E445B28-2988-A74B-8B8F-5C2216E834CA}" presName="hierChild4" presStyleCnt="0"/>
      <dgm:spPr/>
    </dgm:pt>
    <dgm:pt modelId="{AD20DC86-E0FF-664E-8DDA-5618B488473D}" type="pres">
      <dgm:prSet presAssocID="{635464C0-4BC4-D34A-8936-8E3E77F53D3B}" presName="Name37" presStyleLbl="parChTrans1D4" presStyleIdx="2" presStyleCnt="3"/>
      <dgm:spPr/>
    </dgm:pt>
    <dgm:pt modelId="{CA07EFA9-9D0C-C147-99E0-B4FC552577C0}" type="pres">
      <dgm:prSet presAssocID="{D7171A62-7F22-0043-9CBA-3D64D48F9A61}" presName="hierRoot2" presStyleCnt="0">
        <dgm:presLayoutVars>
          <dgm:hierBranch val="init"/>
        </dgm:presLayoutVars>
      </dgm:prSet>
      <dgm:spPr/>
    </dgm:pt>
    <dgm:pt modelId="{36882708-4220-D74C-9C18-6E91E04E8E85}" type="pres">
      <dgm:prSet presAssocID="{D7171A62-7F22-0043-9CBA-3D64D48F9A61}" presName="rootComposite" presStyleCnt="0"/>
      <dgm:spPr/>
    </dgm:pt>
    <dgm:pt modelId="{45FB37D4-D1A6-364E-AA06-ACC53CB545DB}" type="pres">
      <dgm:prSet presAssocID="{D7171A62-7F22-0043-9CBA-3D64D48F9A61}" presName="rootText" presStyleLbl="node4" presStyleIdx="2" presStyleCnt="3">
        <dgm:presLayoutVars>
          <dgm:chPref val="3"/>
        </dgm:presLayoutVars>
      </dgm:prSet>
      <dgm:spPr/>
    </dgm:pt>
    <dgm:pt modelId="{6D6BD405-EEBF-D842-9534-916037E0C2A6}" type="pres">
      <dgm:prSet presAssocID="{D7171A62-7F22-0043-9CBA-3D64D48F9A61}" presName="rootConnector" presStyleLbl="node4" presStyleIdx="2" presStyleCnt="3"/>
      <dgm:spPr/>
    </dgm:pt>
    <dgm:pt modelId="{D1621FA6-A820-C646-AA2A-F151C0D8B24A}" type="pres">
      <dgm:prSet presAssocID="{D7171A62-7F22-0043-9CBA-3D64D48F9A61}" presName="hierChild4" presStyleCnt="0"/>
      <dgm:spPr/>
    </dgm:pt>
    <dgm:pt modelId="{75BBB5A7-BDAC-DB45-BAD5-EF78E61DC0A7}" type="pres">
      <dgm:prSet presAssocID="{D7171A62-7F22-0043-9CBA-3D64D48F9A61}" presName="hierChild5" presStyleCnt="0"/>
      <dgm:spPr/>
    </dgm:pt>
    <dgm:pt modelId="{0E1E5BEC-E2C3-804D-934E-180DD45B9487}" type="pres">
      <dgm:prSet presAssocID="{8E445B28-2988-A74B-8B8F-5C2216E834CA}" presName="hierChild5" presStyleCnt="0"/>
      <dgm:spPr/>
    </dgm:pt>
    <dgm:pt modelId="{7496611D-B9D8-D841-93F8-F798BD3E5921}" type="pres">
      <dgm:prSet presAssocID="{16AC4496-DA06-F444-ACD0-3C31C7D77BFC}" presName="hierChild5" presStyleCnt="0"/>
      <dgm:spPr/>
    </dgm:pt>
    <dgm:pt modelId="{31DF3B0F-D9CF-C94B-BFC7-77BB6B7D5D32}" type="pres">
      <dgm:prSet presAssocID="{A47DA51D-4B05-7041-B43E-5231B1D443D7}" presName="hierChild3" presStyleCnt="0"/>
      <dgm:spPr/>
    </dgm:pt>
    <dgm:pt modelId="{7A732811-7F25-F948-B6E2-E8F319D2BC5F}" type="pres">
      <dgm:prSet presAssocID="{85F8FFD0-0176-E143-9342-BCF21AD69177}" presName="Name111" presStyleLbl="parChTrans1D2" presStyleIdx="2" presStyleCnt="3"/>
      <dgm:spPr/>
    </dgm:pt>
    <dgm:pt modelId="{36FE8E75-72E4-BA4F-ADD4-5089BB2B61F2}" type="pres">
      <dgm:prSet presAssocID="{B2E473F8-4D91-BE4A-A09B-8EA3948B1686}" presName="hierRoot3" presStyleCnt="0">
        <dgm:presLayoutVars>
          <dgm:hierBranch val="init"/>
        </dgm:presLayoutVars>
      </dgm:prSet>
      <dgm:spPr/>
    </dgm:pt>
    <dgm:pt modelId="{FA8260EE-20E7-704B-9FCA-6447A9E8C4D5}" type="pres">
      <dgm:prSet presAssocID="{B2E473F8-4D91-BE4A-A09B-8EA3948B1686}" presName="rootComposite3" presStyleCnt="0"/>
      <dgm:spPr/>
    </dgm:pt>
    <dgm:pt modelId="{BED002A3-35F7-7843-8E1E-9DB484C571B1}" type="pres">
      <dgm:prSet presAssocID="{B2E473F8-4D91-BE4A-A09B-8EA3948B1686}" presName="rootText3" presStyleLbl="asst1" presStyleIdx="0" presStyleCnt="1">
        <dgm:presLayoutVars>
          <dgm:chPref val="3"/>
        </dgm:presLayoutVars>
      </dgm:prSet>
      <dgm:spPr/>
    </dgm:pt>
    <dgm:pt modelId="{DD519E5A-631E-8C43-BFFE-B66B9B965C93}" type="pres">
      <dgm:prSet presAssocID="{B2E473F8-4D91-BE4A-A09B-8EA3948B1686}" presName="rootConnector3" presStyleLbl="asst1" presStyleIdx="0" presStyleCnt="1"/>
      <dgm:spPr/>
    </dgm:pt>
    <dgm:pt modelId="{568F871D-105E-B84C-BD6E-C39A27A73087}" type="pres">
      <dgm:prSet presAssocID="{B2E473F8-4D91-BE4A-A09B-8EA3948B1686}" presName="hierChild6" presStyleCnt="0"/>
      <dgm:spPr/>
    </dgm:pt>
    <dgm:pt modelId="{D3F986EE-9273-504C-BB8B-8D78E69DE9D5}" type="pres">
      <dgm:prSet presAssocID="{B2E473F8-4D91-BE4A-A09B-8EA3948B1686}" presName="hierChild7" presStyleCnt="0"/>
      <dgm:spPr/>
    </dgm:pt>
  </dgm:ptLst>
  <dgm:cxnLst>
    <dgm:cxn modelId="{4EC50102-C87A-984E-963F-2EEC35D2A295}" type="presOf" srcId="{B0F536D2-77C9-A345-8ABF-DB51F720531B}" destId="{E1AAAAF2-1B86-D246-B6DF-8768480BA520}" srcOrd="0" destOrd="0" presId="urn:microsoft.com/office/officeart/2005/8/layout/orgChart1"/>
    <dgm:cxn modelId="{9D6FB903-17C5-C94E-A871-936F60EA5A07}" srcId="{22A712A1-0E5B-3847-81CE-06B40EFB161A}" destId="{B0F536D2-77C9-A345-8ABF-DB51F720531B}" srcOrd="0" destOrd="0" parTransId="{652EF980-A93E-CA42-BEED-8C03F2A9291D}" sibTransId="{B2DDDE59-A787-E24B-BE9B-E0F95A582100}"/>
    <dgm:cxn modelId="{E4983407-B13F-804C-B08B-A2CB06443CD4}" type="presOf" srcId="{29559B3E-CE13-B544-9E92-A16A2775E866}" destId="{60F7C708-5B77-4444-88EA-A15F8F221F49}" srcOrd="0" destOrd="0" presId="urn:microsoft.com/office/officeart/2005/8/layout/orgChart1"/>
    <dgm:cxn modelId="{EEDCFD0D-FDB5-4249-83E6-F512E8701124}" type="presOf" srcId="{9029BFD6-5C00-5048-80EA-F6AD30ABB241}" destId="{1A4513C0-BD11-6D41-9EE9-08EA5632F516}" srcOrd="1" destOrd="0" presId="urn:microsoft.com/office/officeart/2005/8/layout/orgChart1"/>
    <dgm:cxn modelId="{5CDACD1E-5DE5-1348-AD68-EB4121FD14EF}" srcId="{A47DA51D-4B05-7041-B43E-5231B1D443D7}" destId="{B2E473F8-4D91-BE4A-A09B-8EA3948B1686}" srcOrd="0" destOrd="0" parTransId="{85F8FFD0-0176-E143-9342-BCF21AD69177}" sibTransId="{31286F25-8338-DF41-ACAF-570570CDE612}"/>
    <dgm:cxn modelId="{A5B35529-2C86-1341-8534-97C9CE148A39}" type="presOf" srcId="{DCD13090-91A3-FC4D-A880-DFB669813F03}" destId="{F0C12FCF-8C15-8842-9630-580E8E860315}" srcOrd="0" destOrd="0" presId="urn:microsoft.com/office/officeart/2005/8/layout/orgChart1"/>
    <dgm:cxn modelId="{55F2B939-9A1A-854C-8173-A68484101B21}" type="presOf" srcId="{024332D6-4AA5-EC4E-928D-773100DA9067}" destId="{2E26DF2C-6BC8-894C-B133-A38157A7A5FE}" srcOrd="0" destOrd="0" presId="urn:microsoft.com/office/officeart/2005/8/layout/orgChart1"/>
    <dgm:cxn modelId="{EABA655C-BEDE-CD43-A1ED-93FE19532251}" type="presOf" srcId="{29559B3E-CE13-B544-9E92-A16A2775E866}" destId="{15E47E47-A434-B64B-824E-643F27DAACDF}" srcOrd="1" destOrd="0" presId="urn:microsoft.com/office/officeart/2005/8/layout/orgChart1"/>
    <dgm:cxn modelId="{17B3215E-D7BF-B54A-B159-A2B970C09C0F}" type="presOf" srcId="{D3F699C3-ED9A-8A42-A3F0-1CE786E296D9}" destId="{5FA874BE-A701-E04E-A0F6-91F43FCB2834}" srcOrd="0" destOrd="0" presId="urn:microsoft.com/office/officeart/2005/8/layout/orgChart1"/>
    <dgm:cxn modelId="{AD51405E-A721-4842-B46B-7EB936862E30}" srcId="{8E445B28-2988-A74B-8B8F-5C2216E834CA}" destId="{D7171A62-7F22-0043-9CBA-3D64D48F9A61}" srcOrd="0" destOrd="0" parTransId="{635464C0-4BC4-D34A-8936-8E3E77F53D3B}" sibTransId="{F9A81C39-D4B7-B849-8699-5C0FD0692572}"/>
    <dgm:cxn modelId="{796FB85E-67E8-F649-874C-9BC933784D57}" type="presOf" srcId="{22A712A1-0E5B-3847-81CE-06B40EFB161A}" destId="{25C74A90-6E4E-1D40-BE5D-A6557EDEC20B}" srcOrd="0" destOrd="0" presId="urn:microsoft.com/office/officeart/2005/8/layout/orgChart1"/>
    <dgm:cxn modelId="{C54C0348-0B9B-BF4D-9E4C-C02A53C471D3}" type="presOf" srcId="{8E445B28-2988-A74B-8B8F-5C2216E834CA}" destId="{6574502B-90FF-A446-B4BE-52958B407898}" srcOrd="0" destOrd="0" presId="urn:microsoft.com/office/officeart/2005/8/layout/orgChart1"/>
    <dgm:cxn modelId="{10B51B68-0120-3D4A-9CFA-A7AF31925A74}" type="presOf" srcId="{16AC4496-DA06-F444-ACD0-3C31C7D77BFC}" destId="{669B6F6A-EB87-1C4E-92A3-38599CEC6987}" srcOrd="0" destOrd="0" presId="urn:microsoft.com/office/officeart/2005/8/layout/orgChart1"/>
    <dgm:cxn modelId="{912C9448-5734-AF45-84B4-53098348274F}" type="presOf" srcId="{B2E473F8-4D91-BE4A-A09B-8EA3948B1686}" destId="{DD519E5A-631E-8C43-BFFE-B66B9B965C93}" srcOrd="1" destOrd="0" presId="urn:microsoft.com/office/officeart/2005/8/layout/orgChart1"/>
    <dgm:cxn modelId="{53F42250-2041-DF4F-AD08-6B47FA10861F}" type="presOf" srcId="{F4CCC395-2DDC-CA4C-A7BE-517BDCE26519}" destId="{4B738C2A-B99E-B643-87B6-352E7E260E44}" srcOrd="0" destOrd="0" presId="urn:microsoft.com/office/officeart/2005/8/layout/orgChart1"/>
    <dgm:cxn modelId="{503A2652-01D6-7644-A592-E78AF83DF8D5}" srcId="{A47DA51D-4B05-7041-B43E-5231B1D443D7}" destId="{165573DC-2A0D-6147-9BE7-A51C36E6772D}" srcOrd="1" destOrd="0" parTransId="{D21D47B4-D4BA-A046-8032-F02336F011CC}" sibTransId="{4CB8D6EE-BDC9-DD42-ABBB-9F057C7616F7}"/>
    <dgm:cxn modelId="{40014A78-3AEE-BA4B-9032-79E3ED2752E2}" srcId="{165573DC-2A0D-6147-9BE7-A51C36E6772D}" destId="{22A712A1-0E5B-3847-81CE-06B40EFB161A}" srcOrd="0" destOrd="0" parTransId="{F4CCC395-2DDC-CA4C-A7BE-517BDCE26519}" sibTransId="{BDD9F98D-49F7-7943-BBA1-051D3668A790}"/>
    <dgm:cxn modelId="{F2A7947C-F036-D849-8AAB-CAB9FBC5CBB8}" type="presOf" srcId="{8E445B28-2988-A74B-8B8F-5C2216E834CA}" destId="{044316E9-D968-1D4D-B7F3-C3A5F1E60259}" srcOrd="1" destOrd="0" presId="urn:microsoft.com/office/officeart/2005/8/layout/orgChart1"/>
    <dgm:cxn modelId="{9889D47E-6AD0-FA4E-AB94-48079B0B7EF4}" type="presOf" srcId="{B0E0C9D8-A515-D743-BAF9-A6922A8ECD75}" destId="{7198A787-925A-854C-BD09-98D6A0FFB30B}" srcOrd="0" destOrd="0" presId="urn:microsoft.com/office/officeart/2005/8/layout/orgChart1"/>
    <dgm:cxn modelId="{B3E05288-AE59-5A4E-9568-FA5E41F453E8}" type="presOf" srcId="{165573DC-2A0D-6147-9BE7-A51C36E6772D}" destId="{417E512B-B794-814D-AD51-B0D22C800C85}" srcOrd="1" destOrd="0" presId="urn:microsoft.com/office/officeart/2005/8/layout/orgChart1"/>
    <dgm:cxn modelId="{5762A68D-C9E6-8C4F-BDCD-1912C882A537}" type="presOf" srcId="{E14BA9D0-BB98-5745-9576-CC4F333AEA50}" destId="{5459B9B5-8035-C54E-B8BF-ADB7B8135C44}" srcOrd="0" destOrd="0" presId="urn:microsoft.com/office/officeart/2005/8/layout/orgChart1"/>
    <dgm:cxn modelId="{89BA7390-A803-924A-805F-43E8198EC661}" type="presOf" srcId="{0D06F3AB-D367-2F4E-B874-499216AB329D}" destId="{9AF6ED54-F352-5D4B-A0DD-968A49B742B5}" srcOrd="0" destOrd="0" presId="urn:microsoft.com/office/officeart/2005/8/layout/orgChart1"/>
    <dgm:cxn modelId="{34BD8091-E4F1-C744-88E7-4F3D1E954850}" srcId="{B0E0C9D8-A515-D743-BAF9-A6922A8ECD75}" destId="{9029BFD6-5C00-5048-80EA-F6AD30ABB241}" srcOrd="0" destOrd="0" parTransId="{65896F19-10EB-5042-9C12-1A7545DBFE05}" sibTransId="{A2BC2633-CE3B-794A-A056-D638983DCBB1}"/>
    <dgm:cxn modelId="{9E163394-C601-2741-B3FD-30FB933808D1}" type="presOf" srcId="{65896F19-10EB-5042-9C12-1A7545DBFE05}" destId="{CADF4E6F-84A0-2048-951B-906E06FB5C0D}" srcOrd="0" destOrd="0" presId="urn:microsoft.com/office/officeart/2005/8/layout/orgChart1"/>
    <dgm:cxn modelId="{0BDC9FA5-B576-7347-A558-E5F8E7D2FEAB}" type="presOf" srcId="{85F8FFD0-0176-E143-9342-BCF21AD69177}" destId="{7A732811-7F25-F948-B6E2-E8F319D2BC5F}" srcOrd="0" destOrd="0" presId="urn:microsoft.com/office/officeart/2005/8/layout/orgChart1"/>
    <dgm:cxn modelId="{85AF95AB-5E9C-CC4A-B0C1-C8128D007ABD}" type="presOf" srcId="{A47DA51D-4B05-7041-B43E-5231B1D443D7}" destId="{24E6EACB-EA38-D748-8B77-3365382D1227}" srcOrd="1" destOrd="0" presId="urn:microsoft.com/office/officeart/2005/8/layout/orgChart1"/>
    <dgm:cxn modelId="{AE08E4B0-77D7-6441-94E6-E17F0EB1C0EE}" type="presOf" srcId="{9029BFD6-5C00-5048-80EA-F6AD30ABB241}" destId="{D9800654-BDA8-7D42-8470-5D63087562A5}" srcOrd="0" destOrd="0" presId="urn:microsoft.com/office/officeart/2005/8/layout/orgChart1"/>
    <dgm:cxn modelId="{7D106DB1-7BAB-A241-AB03-0A3AE4DF839F}" type="presOf" srcId="{165573DC-2A0D-6147-9BE7-A51C36E6772D}" destId="{2D42719A-D584-0C46-AE32-B8604DBBBF51}" srcOrd="0" destOrd="0" presId="urn:microsoft.com/office/officeart/2005/8/layout/orgChart1"/>
    <dgm:cxn modelId="{E14C86B6-2C23-7749-899E-FAF21FD0B7C4}" type="presOf" srcId="{22A712A1-0E5B-3847-81CE-06B40EFB161A}" destId="{FA804A9B-6E28-A947-93E8-6C43904B389A}" srcOrd="1" destOrd="0" presId="urn:microsoft.com/office/officeart/2005/8/layout/orgChart1"/>
    <dgm:cxn modelId="{E7940FBF-9D4C-0E4D-A184-CC772E4AEFC2}" type="presOf" srcId="{B0E0C9D8-A515-D743-BAF9-A6922A8ECD75}" destId="{2E3D13B9-B6E9-904E-B45F-6B2F37291120}" srcOrd="1" destOrd="0" presId="urn:microsoft.com/office/officeart/2005/8/layout/orgChart1"/>
    <dgm:cxn modelId="{5E8EB6C2-5381-B746-9600-A41F52510467}" srcId="{A47DA51D-4B05-7041-B43E-5231B1D443D7}" destId="{16AC4496-DA06-F444-ACD0-3C31C7D77BFC}" srcOrd="2" destOrd="0" parTransId="{DCD13090-91A3-FC4D-A880-DFB669813F03}" sibTransId="{3E533F4B-4BAC-A74B-B0A1-AD9A4DF633D0}"/>
    <dgm:cxn modelId="{D9DD2FC8-024C-4745-ADEE-B743ABD31A55}" type="presOf" srcId="{635464C0-4BC4-D34A-8936-8E3E77F53D3B}" destId="{AD20DC86-E0FF-664E-8DDA-5618B488473D}" srcOrd="0" destOrd="0" presId="urn:microsoft.com/office/officeart/2005/8/layout/orgChart1"/>
    <dgm:cxn modelId="{77E0F0CC-22A7-D84F-98F6-8D58170DD93E}" type="presOf" srcId="{D7171A62-7F22-0043-9CBA-3D64D48F9A61}" destId="{6D6BD405-EEBF-D842-9534-916037E0C2A6}" srcOrd="1" destOrd="0" presId="urn:microsoft.com/office/officeart/2005/8/layout/orgChart1"/>
    <dgm:cxn modelId="{18354BD2-2F9A-5D49-BE2B-454D1186CAD7}" type="presOf" srcId="{652EF980-A93E-CA42-BEED-8C03F2A9291D}" destId="{4628FC2E-2BFE-4E4D-9BBE-EE96C1DBDE72}" srcOrd="0" destOrd="0" presId="urn:microsoft.com/office/officeart/2005/8/layout/orgChart1"/>
    <dgm:cxn modelId="{748DF2D4-C612-724D-85D2-91CD21E5F54F}" srcId="{024332D6-4AA5-EC4E-928D-773100DA9067}" destId="{A47DA51D-4B05-7041-B43E-5231B1D443D7}" srcOrd="0" destOrd="0" parTransId="{502CB9A8-CFB9-B246-B916-64D1EEDBFE4A}" sibTransId="{D44CA905-F86B-9A47-8332-E110EF472EAA}"/>
    <dgm:cxn modelId="{CBB5FFD4-EBC0-E449-8024-B946F2597B6E}" type="presOf" srcId="{B0F536D2-77C9-A345-8ABF-DB51F720531B}" destId="{4D723772-3926-7B4F-B35A-38D2E75D154F}" srcOrd="1" destOrd="0" presId="urn:microsoft.com/office/officeart/2005/8/layout/orgChart1"/>
    <dgm:cxn modelId="{86B567D5-BD4E-1F4B-96A2-3D0D971FD317}" type="presOf" srcId="{B2E473F8-4D91-BE4A-A09B-8EA3948B1686}" destId="{BED002A3-35F7-7843-8E1E-9DB484C571B1}" srcOrd="0" destOrd="0" presId="urn:microsoft.com/office/officeart/2005/8/layout/orgChart1"/>
    <dgm:cxn modelId="{B5BE30DC-C309-B74B-B344-F7B452887430}" type="presOf" srcId="{A47DA51D-4B05-7041-B43E-5231B1D443D7}" destId="{5678D225-C21D-9745-A019-654FC9D02674}" srcOrd="0" destOrd="0" presId="urn:microsoft.com/office/officeart/2005/8/layout/orgChart1"/>
    <dgm:cxn modelId="{884B35DC-62A1-7C4D-86D1-8E0D3500D2AB}" type="presOf" srcId="{16AC4496-DA06-F444-ACD0-3C31C7D77BFC}" destId="{C74A025C-7508-724A-B555-FFBACB34EB9A}" srcOrd="1" destOrd="0" presId="urn:microsoft.com/office/officeart/2005/8/layout/orgChart1"/>
    <dgm:cxn modelId="{7368C2DE-EC2F-4046-AA1D-515A7235B595}" type="presOf" srcId="{D7171A62-7F22-0043-9CBA-3D64D48F9A61}" destId="{45FB37D4-D1A6-364E-AA06-ACC53CB545DB}" srcOrd="0" destOrd="0" presId="urn:microsoft.com/office/officeart/2005/8/layout/orgChart1"/>
    <dgm:cxn modelId="{5EDF05DF-F441-4244-9429-7380AD9400CC}" srcId="{16AC4496-DA06-F444-ACD0-3C31C7D77BFC}" destId="{B0E0C9D8-A515-D743-BAF9-A6922A8ECD75}" srcOrd="1" destOrd="0" parTransId="{0D06F3AB-D367-2F4E-B874-499216AB329D}" sibTransId="{6D894643-A2D8-4F4B-8754-2ED58FC89153}"/>
    <dgm:cxn modelId="{CF6A34E5-71B2-9946-9E6F-1F8F47E0FAB1}" srcId="{16AC4496-DA06-F444-ACD0-3C31C7D77BFC}" destId="{29559B3E-CE13-B544-9E92-A16A2775E866}" srcOrd="0" destOrd="0" parTransId="{D3F699C3-ED9A-8A42-A3F0-1CE786E296D9}" sibTransId="{41D24CB1-0E1D-684E-B748-E9AABED0D766}"/>
    <dgm:cxn modelId="{EB61A8E6-5A25-7A45-A433-D998950C63AA}" srcId="{16AC4496-DA06-F444-ACD0-3C31C7D77BFC}" destId="{8E445B28-2988-A74B-8B8F-5C2216E834CA}" srcOrd="2" destOrd="0" parTransId="{E14BA9D0-BB98-5745-9576-CC4F333AEA50}" sibTransId="{B343FD8A-3D38-D44C-A0F3-2E1A3A6E20BF}"/>
    <dgm:cxn modelId="{AD0C63F3-4565-924C-8D88-E55A0CA44132}" type="presOf" srcId="{D21D47B4-D4BA-A046-8032-F02336F011CC}" destId="{3EB2D020-C6F0-8B42-B9C0-DF93990B7AFE}" srcOrd="0" destOrd="0" presId="urn:microsoft.com/office/officeart/2005/8/layout/orgChart1"/>
    <dgm:cxn modelId="{CAE3BFC7-71A1-F449-AA7A-3DDA64852928}" type="presParOf" srcId="{2E26DF2C-6BC8-894C-B133-A38157A7A5FE}" destId="{CB701610-1204-0A4D-BD04-EA80A2B92C02}" srcOrd="0" destOrd="0" presId="urn:microsoft.com/office/officeart/2005/8/layout/orgChart1"/>
    <dgm:cxn modelId="{2A5A3672-C58A-BE4C-98E3-B6E6690DFEED}" type="presParOf" srcId="{CB701610-1204-0A4D-BD04-EA80A2B92C02}" destId="{5B2220B4-CA4C-E140-804F-D188222F1338}" srcOrd="0" destOrd="0" presId="urn:microsoft.com/office/officeart/2005/8/layout/orgChart1"/>
    <dgm:cxn modelId="{C02DAD1B-2F57-8048-A92F-B4E6A8874D03}" type="presParOf" srcId="{5B2220B4-CA4C-E140-804F-D188222F1338}" destId="{5678D225-C21D-9745-A019-654FC9D02674}" srcOrd="0" destOrd="0" presId="urn:microsoft.com/office/officeart/2005/8/layout/orgChart1"/>
    <dgm:cxn modelId="{3074DC7B-A83E-8042-B801-C3358EEE6DB7}" type="presParOf" srcId="{5B2220B4-CA4C-E140-804F-D188222F1338}" destId="{24E6EACB-EA38-D748-8B77-3365382D1227}" srcOrd="1" destOrd="0" presId="urn:microsoft.com/office/officeart/2005/8/layout/orgChart1"/>
    <dgm:cxn modelId="{58C1E731-DCDC-AA4A-81C1-686BFB92EA3A}" type="presParOf" srcId="{CB701610-1204-0A4D-BD04-EA80A2B92C02}" destId="{421D4B2A-5B76-9B49-9834-7F6E589BB1C7}" srcOrd="1" destOrd="0" presId="urn:microsoft.com/office/officeart/2005/8/layout/orgChart1"/>
    <dgm:cxn modelId="{701B0BB5-58FF-4443-8746-F34003361564}" type="presParOf" srcId="{421D4B2A-5B76-9B49-9834-7F6E589BB1C7}" destId="{3EB2D020-C6F0-8B42-B9C0-DF93990B7AFE}" srcOrd="0" destOrd="0" presId="urn:microsoft.com/office/officeart/2005/8/layout/orgChart1"/>
    <dgm:cxn modelId="{F4759B08-1017-9242-BEDD-3685AA3C8658}" type="presParOf" srcId="{421D4B2A-5B76-9B49-9834-7F6E589BB1C7}" destId="{01646770-E3E9-9549-A3BF-D0F51E7BA905}" srcOrd="1" destOrd="0" presId="urn:microsoft.com/office/officeart/2005/8/layout/orgChart1"/>
    <dgm:cxn modelId="{8AC2422C-65F3-AF4A-8054-0073EE7A921B}" type="presParOf" srcId="{01646770-E3E9-9549-A3BF-D0F51E7BA905}" destId="{342BABEA-429A-FE44-80BE-34565F4D5D24}" srcOrd="0" destOrd="0" presId="urn:microsoft.com/office/officeart/2005/8/layout/orgChart1"/>
    <dgm:cxn modelId="{7BD7DF06-49D7-4A4C-8AC8-9EAFFAB3FECC}" type="presParOf" srcId="{342BABEA-429A-FE44-80BE-34565F4D5D24}" destId="{2D42719A-D584-0C46-AE32-B8604DBBBF51}" srcOrd="0" destOrd="0" presId="urn:microsoft.com/office/officeart/2005/8/layout/orgChart1"/>
    <dgm:cxn modelId="{0E8F43C1-A9E8-BF4C-B372-7571BDFCC408}" type="presParOf" srcId="{342BABEA-429A-FE44-80BE-34565F4D5D24}" destId="{417E512B-B794-814D-AD51-B0D22C800C85}" srcOrd="1" destOrd="0" presId="urn:microsoft.com/office/officeart/2005/8/layout/orgChart1"/>
    <dgm:cxn modelId="{A6D98269-192C-0C44-B972-B22B08FB368D}" type="presParOf" srcId="{01646770-E3E9-9549-A3BF-D0F51E7BA905}" destId="{2C23C077-5F4A-1048-8DE2-26A9843039C4}" srcOrd="1" destOrd="0" presId="urn:microsoft.com/office/officeart/2005/8/layout/orgChart1"/>
    <dgm:cxn modelId="{951DF6A6-F8F4-AF4C-B467-12A8533DA0E0}" type="presParOf" srcId="{2C23C077-5F4A-1048-8DE2-26A9843039C4}" destId="{4B738C2A-B99E-B643-87B6-352E7E260E44}" srcOrd="0" destOrd="0" presId="urn:microsoft.com/office/officeart/2005/8/layout/orgChart1"/>
    <dgm:cxn modelId="{A18BD532-97BC-B14C-9D61-BCDE9B1C0EA9}" type="presParOf" srcId="{2C23C077-5F4A-1048-8DE2-26A9843039C4}" destId="{62F30509-6D0C-2642-A0A8-15EE82BFF804}" srcOrd="1" destOrd="0" presId="urn:microsoft.com/office/officeart/2005/8/layout/orgChart1"/>
    <dgm:cxn modelId="{1C3BEA3B-DE3B-F849-8CE8-BA54B55F1E36}" type="presParOf" srcId="{62F30509-6D0C-2642-A0A8-15EE82BFF804}" destId="{DE6B0112-D30C-A24A-9809-089A9236A01A}" srcOrd="0" destOrd="0" presId="urn:microsoft.com/office/officeart/2005/8/layout/orgChart1"/>
    <dgm:cxn modelId="{AD273DC9-CF28-4141-A54F-83C0B6228876}" type="presParOf" srcId="{DE6B0112-D30C-A24A-9809-089A9236A01A}" destId="{25C74A90-6E4E-1D40-BE5D-A6557EDEC20B}" srcOrd="0" destOrd="0" presId="urn:microsoft.com/office/officeart/2005/8/layout/orgChart1"/>
    <dgm:cxn modelId="{89161AF0-CBD5-C741-97B5-5AC475D67666}" type="presParOf" srcId="{DE6B0112-D30C-A24A-9809-089A9236A01A}" destId="{FA804A9B-6E28-A947-93E8-6C43904B389A}" srcOrd="1" destOrd="0" presId="urn:microsoft.com/office/officeart/2005/8/layout/orgChart1"/>
    <dgm:cxn modelId="{5E2D7676-6C4F-A54E-8389-24A96B3CF703}" type="presParOf" srcId="{62F30509-6D0C-2642-A0A8-15EE82BFF804}" destId="{09ABCC99-3DE9-9843-84D3-F0982C6DF264}" srcOrd="1" destOrd="0" presId="urn:microsoft.com/office/officeart/2005/8/layout/orgChart1"/>
    <dgm:cxn modelId="{AA2F7A36-D8CB-7B48-9F8A-32E9E31C2C89}" type="presParOf" srcId="{09ABCC99-3DE9-9843-84D3-F0982C6DF264}" destId="{4628FC2E-2BFE-4E4D-9BBE-EE96C1DBDE72}" srcOrd="0" destOrd="0" presId="urn:microsoft.com/office/officeart/2005/8/layout/orgChart1"/>
    <dgm:cxn modelId="{73DF263A-BC94-8A4B-9B80-721F112137A9}" type="presParOf" srcId="{09ABCC99-3DE9-9843-84D3-F0982C6DF264}" destId="{5BEAD6C1-A912-A547-8634-42116B4382B2}" srcOrd="1" destOrd="0" presId="urn:microsoft.com/office/officeart/2005/8/layout/orgChart1"/>
    <dgm:cxn modelId="{A1E06671-A58A-064A-A9DD-EE5935B89608}" type="presParOf" srcId="{5BEAD6C1-A912-A547-8634-42116B4382B2}" destId="{B9991A3A-D9A5-B54B-A125-0123AEF43857}" srcOrd="0" destOrd="0" presId="urn:microsoft.com/office/officeart/2005/8/layout/orgChart1"/>
    <dgm:cxn modelId="{D38633D4-20EE-F647-B54B-EEFE27E4B861}" type="presParOf" srcId="{B9991A3A-D9A5-B54B-A125-0123AEF43857}" destId="{E1AAAAF2-1B86-D246-B6DF-8768480BA520}" srcOrd="0" destOrd="0" presId="urn:microsoft.com/office/officeart/2005/8/layout/orgChart1"/>
    <dgm:cxn modelId="{DE4A1308-8BB6-1B4C-8129-E06963DFD14E}" type="presParOf" srcId="{B9991A3A-D9A5-B54B-A125-0123AEF43857}" destId="{4D723772-3926-7B4F-B35A-38D2E75D154F}" srcOrd="1" destOrd="0" presId="urn:microsoft.com/office/officeart/2005/8/layout/orgChart1"/>
    <dgm:cxn modelId="{4FFEC917-7820-824D-AAC6-2C4710D9F779}" type="presParOf" srcId="{5BEAD6C1-A912-A547-8634-42116B4382B2}" destId="{2310A574-8EE2-AE41-8F08-D431A8A581F9}" srcOrd="1" destOrd="0" presId="urn:microsoft.com/office/officeart/2005/8/layout/orgChart1"/>
    <dgm:cxn modelId="{3D85891F-AFC0-3F47-B944-C8B5B1F6FE39}" type="presParOf" srcId="{5BEAD6C1-A912-A547-8634-42116B4382B2}" destId="{1C669DD7-DEA3-4B42-B105-0FA2B070A237}" srcOrd="2" destOrd="0" presId="urn:microsoft.com/office/officeart/2005/8/layout/orgChart1"/>
    <dgm:cxn modelId="{2C8FD842-D29E-3045-B90C-A2B7399EB44A}" type="presParOf" srcId="{62F30509-6D0C-2642-A0A8-15EE82BFF804}" destId="{3A75D004-E9D9-BE49-821C-3C99FE3AD005}" srcOrd="2" destOrd="0" presId="urn:microsoft.com/office/officeart/2005/8/layout/orgChart1"/>
    <dgm:cxn modelId="{C653157C-627A-4E47-A2FB-037BB30A914A}" type="presParOf" srcId="{01646770-E3E9-9549-A3BF-D0F51E7BA905}" destId="{9C541E04-BC8A-7E45-A102-1810A5E7CE2E}" srcOrd="2" destOrd="0" presId="urn:microsoft.com/office/officeart/2005/8/layout/orgChart1"/>
    <dgm:cxn modelId="{A3ED5DB3-BAF8-214B-9490-FF8A14915F0F}" type="presParOf" srcId="{421D4B2A-5B76-9B49-9834-7F6E589BB1C7}" destId="{F0C12FCF-8C15-8842-9630-580E8E860315}" srcOrd="2" destOrd="0" presId="urn:microsoft.com/office/officeart/2005/8/layout/orgChart1"/>
    <dgm:cxn modelId="{A65278E5-DE71-9A44-806A-C1C3D37D2F90}" type="presParOf" srcId="{421D4B2A-5B76-9B49-9834-7F6E589BB1C7}" destId="{B32FF48F-C3C9-834C-A11F-9ED7D658E945}" srcOrd="3" destOrd="0" presId="urn:microsoft.com/office/officeart/2005/8/layout/orgChart1"/>
    <dgm:cxn modelId="{FC1FB71E-9C09-474A-ACFE-EC90F0B6D4A9}" type="presParOf" srcId="{B32FF48F-C3C9-834C-A11F-9ED7D658E945}" destId="{056798B2-64F5-074F-95DF-E79D02925295}" srcOrd="0" destOrd="0" presId="urn:microsoft.com/office/officeart/2005/8/layout/orgChart1"/>
    <dgm:cxn modelId="{B7D5FD91-0F23-BB41-A1D7-DB2DE9BA0190}" type="presParOf" srcId="{056798B2-64F5-074F-95DF-E79D02925295}" destId="{669B6F6A-EB87-1C4E-92A3-38599CEC6987}" srcOrd="0" destOrd="0" presId="urn:microsoft.com/office/officeart/2005/8/layout/orgChart1"/>
    <dgm:cxn modelId="{6853D8DE-9D71-FD49-839B-44D60D235C42}" type="presParOf" srcId="{056798B2-64F5-074F-95DF-E79D02925295}" destId="{C74A025C-7508-724A-B555-FFBACB34EB9A}" srcOrd="1" destOrd="0" presId="urn:microsoft.com/office/officeart/2005/8/layout/orgChart1"/>
    <dgm:cxn modelId="{277AB94D-3BF5-A24E-8C32-8706B71AEC01}" type="presParOf" srcId="{B32FF48F-C3C9-834C-A11F-9ED7D658E945}" destId="{FDD312FF-A48E-E844-A407-FCCCC0681CC1}" srcOrd="1" destOrd="0" presId="urn:microsoft.com/office/officeart/2005/8/layout/orgChart1"/>
    <dgm:cxn modelId="{63F545CB-614D-0541-B3F7-E1780367B700}" type="presParOf" srcId="{FDD312FF-A48E-E844-A407-FCCCC0681CC1}" destId="{5FA874BE-A701-E04E-A0F6-91F43FCB2834}" srcOrd="0" destOrd="0" presId="urn:microsoft.com/office/officeart/2005/8/layout/orgChart1"/>
    <dgm:cxn modelId="{7E675EC5-19FB-1842-ADF5-ABD966BCAA20}" type="presParOf" srcId="{FDD312FF-A48E-E844-A407-FCCCC0681CC1}" destId="{8BBC23FE-84F1-284A-A430-62B1C8D029EB}" srcOrd="1" destOrd="0" presId="urn:microsoft.com/office/officeart/2005/8/layout/orgChart1"/>
    <dgm:cxn modelId="{A2135A90-16AC-CB43-B33F-0260CD7E85F8}" type="presParOf" srcId="{8BBC23FE-84F1-284A-A430-62B1C8D029EB}" destId="{5E26F9CA-FBE0-A341-9E6D-FAFD1829CCFD}" srcOrd="0" destOrd="0" presId="urn:microsoft.com/office/officeart/2005/8/layout/orgChart1"/>
    <dgm:cxn modelId="{48A04A8F-A47B-2943-B78F-9C061A9F18F0}" type="presParOf" srcId="{5E26F9CA-FBE0-A341-9E6D-FAFD1829CCFD}" destId="{60F7C708-5B77-4444-88EA-A15F8F221F49}" srcOrd="0" destOrd="0" presId="urn:microsoft.com/office/officeart/2005/8/layout/orgChart1"/>
    <dgm:cxn modelId="{D22D2941-4388-4D4B-9999-3C4273AD35B0}" type="presParOf" srcId="{5E26F9CA-FBE0-A341-9E6D-FAFD1829CCFD}" destId="{15E47E47-A434-B64B-824E-643F27DAACDF}" srcOrd="1" destOrd="0" presId="urn:microsoft.com/office/officeart/2005/8/layout/orgChart1"/>
    <dgm:cxn modelId="{D2AE8D45-EAB3-FD47-BA74-D0DDE553C834}" type="presParOf" srcId="{8BBC23FE-84F1-284A-A430-62B1C8D029EB}" destId="{7B60CF08-5170-DA47-90F7-ED67B6F4E37D}" srcOrd="1" destOrd="0" presId="urn:microsoft.com/office/officeart/2005/8/layout/orgChart1"/>
    <dgm:cxn modelId="{1D06D82E-505E-FB46-AD13-20C9E4F6E7F1}" type="presParOf" srcId="{8BBC23FE-84F1-284A-A430-62B1C8D029EB}" destId="{58B28959-8AB0-4E44-B523-F2A70CFC5328}" srcOrd="2" destOrd="0" presId="urn:microsoft.com/office/officeart/2005/8/layout/orgChart1"/>
    <dgm:cxn modelId="{DC5CD68F-92A9-F14D-B303-0BDA1BBE1893}" type="presParOf" srcId="{FDD312FF-A48E-E844-A407-FCCCC0681CC1}" destId="{9AF6ED54-F352-5D4B-A0DD-968A49B742B5}" srcOrd="2" destOrd="0" presId="urn:microsoft.com/office/officeart/2005/8/layout/orgChart1"/>
    <dgm:cxn modelId="{F5598FA7-F23F-1146-A320-99AE56949351}" type="presParOf" srcId="{FDD312FF-A48E-E844-A407-FCCCC0681CC1}" destId="{85D34C48-7510-D840-BBE3-CAF6D372734D}" srcOrd="3" destOrd="0" presId="urn:microsoft.com/office/officeart/2005/8/layout/orgChart1"/>
    <dgm:cxn modelId="{6C910267-F7AF-A445-BC06-39DB7325788D}" type="presParOf" srcId="{85D34C48-7510-D840-BBE3-CAF6D372734D}" destId="{75D38D69-494D-E545-945E-2FF20411A9FA}" srcOrd="0" destOrd="0" presId="urn:microsoft.com/office/officeart/2005/8/layout/orgChart1"/>
    <dgm:cxn modelId="{9ACB3505-0E70-2542-8E98-29B300144AC4}" type="presParOf" srcId="{75D38D69-494D-E545-945E-2FF20411A9FA}" destId="{7198A787-925A-854C-BD09-98D6A0FFB30B}" srcOrd="0" destOrd="0" presId="urn:microsoft.com/office/officeart/2005/8/layout/orgChart1"/>
    <dgm:cxn modelId="{E1708466-CBB9-BF46-A44C-E396E6A08DDB}" type="presParOf" srcId="{75D38D69-494D-E545-945E-2FF20411A9FA}" destId="{2E3D13B9-B6E9-904E-B45F-6B2F37291120}" srcOrd="1" destOrd="0" presId="urn:microsoft.com/office/officeart/2005/8/layout/orgChart1"/>
    <dgm:cxn modelId="{7DB57F04-9709-9342-BCAF-5A70978A5214}" type="presParOf" srcId="{85D34C48-7510-D840-BBE3-CAF6D372734D}" destId="{4B0A512F-47A6-E143-9627-CA8724EF818A}" srcOrd="1" destOrd="0" presId="urn:microsoft.com/office/officeart/2005/8/layout/orgChart1"/>
    <dgm:cxn modelId="{957B281D-E593-EF48-9C70-6EB662443DEB}" type="presParOf" srcId="{4B0A512F-47A6-E143-9627-CA8724EF818A}" destId="{CADF4E6F-84A0-2048-951B-906E06FB5C0D}" srcOrd="0" destOrd="0" presId="urn:microsoft.com/office/officeart/2005/8/layout/orgChart1"/>
    <dgm:cxn modelId="{0BB5CACB-8511-0B45-99D2-31F6569494FD}" type="presParOf" srcId="{4B0A512F-47A6-E143-9627-CA8724EF818A}" destId="{AFFAD54C-8306-854B-A362-E957D6070954}" srcOrd="1" destOrd="0" presId="urn:microsoft.com/office/officeart/2005/8/layout/orgChart1"/>
    <dgm:cxn modelId="{D363522F-9212-5548-975D-CD4DBBA55141}" type="presParOf" srcId="{AFFAD54C-8306-854B-A362-E957D6070954}" destId="{98E80795-D5B8-2D41-A940-813CA6349332}" srcOrd="0" destOrd="0" presId="urn:microsoft.com/office/officeart/2005/8/layout/orgChart1"/>
    <dgm:cxn modelId="{13F80F97-0FFF-6F4C-A659-DEE62829FF96}" type="presParOf" srcId="{98E80795-D5B8-2D41-A940-813CA6349332}" destId="{D9800654-BDA8-7D42-8470-5D63087562A5}" srcOrd="0" destOrd="0" presId="urn:microsoft.com/office/officeart/2005/8/layout/orgChart1"/>
    <dgm:cxn modelId="{C121FC51-0AA4-4543-A9C1-63D356D9E5B8}" type="presParOf" srcId="{98E80795-D5B8-2D41-A940-813CA6349332}" destId="{1A4513C0-BD11-6D41-9EE9-08EA5632F516}" srcOrd="1" destOrd="0" presId="urn:microsoft.com/office/officeart/2005/8/layout/orgChart1"/>
    <dgm:cxn modelId="{098E48F8-CA47-FE4D-9FC7-6A06E35ACDFC}" type="presParOf" srcId="{AFFAD54C-8306-854B-A362-E957D6070954}" destId="{EBD44394-A0EB-DA46-9173-E82AE7D16B71}" srcOrd="1" destOrd="0" presId="urn:microsoft.com/office/officeart/2005/8/layout/orgChart1"/>
    <dgm:cxn modelId="{F9783E78-5128-6D45-B956-2756B02031FC}" type="presParOf" srcId="{AFFAD54C-8306-854B-A362-E957D6070954}" destId="{BCF0A5DF-0FBD-1D48-B634-90E96B029AAB}" srcOrd="2" destOrd="0" presId="urn:microsoft.com/office/officeart/2005/8/layout/orgChart1"/>
    <dgm:cxn modelId="{A0AD9628-AC9C-CC47-BFDE-28CC97551F24}" type="presParOf" srcId="{85D34C48-7510-D840-BBE3-CAF6D372734D}" destId="{1C5F1E56-467C-2B4D-AAF2-64CADE973F53}" srcOrd="2" destOrd="0" presId="urn:microsoft.com/office/officeart/2005/8/layout/orgChart1"/>
    <dgm:cxn modelId="{B9BCF1B8-216A-3D49-9C15-86C6077BBE62}" type="presParOf" srcId="{FDD312FF-A48E-E844-A407-FCCCC0681CC1}" destId="{5459B9B5-8035-C54E-B8BF-ADB7B8135C44}" srcOrd="4" destOrd="0" presId="urn:microsoft.com/office/officeart/2005/8/layout/orgChart1"/>
    <dgm:cxn modelId="{8199DD83-D6B4-984F-A96C-D89015A52704}" type="presParOf" srcId="{FDD312FF-A48E-E844-A407-FCCCC0681CC1}" destId="{62F9D17F-C88F-6E40-B664-DADB10833967}" srcOrd="5" destOrd="0" presId="urn:microsoft.com/office/officeart/2005/8/layout/orgChart1"/>
    <dgm:cxn modelId="{80790AE4-3FAD-824C-AB65-766B5B1D8FDB}" type="presParOf" srcId="{62F9D17F-C88F-6E40-B664-DADB10833967}" destId="{1E93035A-F1A9-0747-B5DE-775051A4BA6D}" srcOrd="0" destOrd="0" presId="urn:microsoft.com/office/officeart/2005/8/layout/orgChart1"/>
    <dgm:cxn modelId="{DE4457D3-3B67-0E4D-92A3-F609A8C0C4AB}" type="presParOf" srcId="{1E93035A-F1A9-0747-B5DE-775051A4BA6D}" destId="{6574502B-90FF-A446-B4BE-52958B407898}" srcOrd="0" destOrd="0" presId="urn:microsoft.com/office/officeart/2005/8/layout/orgChart1"/>
    <dgm:cxn modelId="{4B843B4C-4571-764B-B02D-586EC357CDE2}" type="presParOf" srcId="{1E93035A-F1A9-0747-B5DE-775051A4BA6D}" destId="{044316E9-D968-1D4D-B7F3-C3A5F1E60259}" srcOrd="1" destOrd="0" presId="urn:microsoft.com/office/officeart/2005/8/layout/orgChart1"/>
    <dgm:cxn modelId="{6FE04A48-86C2-9646-9D77-A90F35147B44}" type="presParOf" srcId="{62F9D17F-C88F-6E40-B664-DADB10833967}" destId="{52DF53E1-75BA-6146-8AAC-CB5C43264090}" srcOrd="1" destOrd="0" presId="urn:microsoft.com/office/officeart/2005/8/layout/orgChart1"/>
    <dgm:cxn modelId="{E3F90762-0BD1-8D4F-B35B-F0024C75EDF4}" type="presParOf" srcId="{52DF53E1-75BA-6146-8AAC-CB5C43264090}" destId="{AD20DC86-E0FF-664E-8DDA-5618B488473D}" srcOrd="0" destOrd="0" presId="urn:microsoft.com/office/officeart/2005/8/layout/orgChart1"/>
    <dgm:cxn modelId="{747D5E91-4565-CA4F-BE61-4025ABCC54E3}" type="presParOf" srcId="{52DF53E1-75BA-6146-8AAC-CB5C43264090}" destId="{CA07EFA9-9D0C-C147-99E0-B4FC552577C0}" srcOrd="1" destOrd="0" presId="urn:microsoft.com/office/officeart/2005/8/layout/orgChart1"/>
    <dgm:cxn modelId="{4CADD9B3-16D1-A34F-A15D-9DC2BF97A5FD}" type="presParOf" srcId="{CA07EFA9-9D0C-C147-99E0-B4FC552577C0}" destId="{36882708-4220-D74C-9C18-6E91E04E8E85}" srcOrd="0" destOrd="0" presId="urn:microsoft.com/office/officeart/2005/8/layout/orgChart1"/>
    <dgm:cxn modelId="{A2D72392-FB13-6E44-AD91-DD78476D179D}" type="presParOf" srcId="{36882708-4220-D74C-9C18-6E91E04E8E85}" destId="{45FB37D4-D1A6-364E-AA06-ACC53CB545DB}" srcOrd="0" destOrd="0" presId="urn:microsoft.com/office/officeart/2005/8/layout/orgChart1"/>
    <dgm:cxn modelId="{9735E61D-8CBD-1849-B091-E166EDC040F4}" type="presParOf" srcId="{36882708-4220-D74C-9C18-6E91E04E8E85}" destId="{6D6BD405-EEBF-D842-9534-916037E0C2A6}" srcOrd="1" destOrd="0" presId="urn:microsoft.com/office/officeart/2005/8/layout/orgChart1"/>
    <dgm:cxn modelId="{F3018FD1-46DB-CC43-96B4-77E4126FD151}" type="presParOf" srcId="{CA07EFA9-9D0C-C147-99E0-B4FC552577C0}" destId="{D1621FA6-A820-C646-AA2A-F151C0D8B24A}" srcOrd="1" destOrd="0" presId="urn:microsoft.com/office/officeart/2005/8/layout/orgChart1"/>
    <dgm:cxn modelId="{E012CC95-47EC-8B4A-B546-F8D6F18F8DE2}" type="presParOf" srcId="{CA07EFA9-9D0C-C147-99E0-B4FC552577C0}" destId="{75BBB5A7-BDAC-DB45-BAD5-EF78E61DC0A7}" srcOrd="2" destOrd="0" presId="urn:microsoft.com/office/officeart/2005/8/layout/orgChart1"/>
    <dgm:cxn modelId="{977815FA-8A8B-0543-B322-3B8FB0BAA854}" type="presParOf" srcId="{62F9D17F-C88F-6E40-B664-DADB10833967}" destId="{0E1E5BEC-E2C3-804D-934E-180DD45B9487}" srcOrd="2" destOrd="0" presId="urn:microsoft.com/office/officeart/2005/8/layout/orgChart1"/>
    <dgm:cxn modelId="{3C29D78B-9194-394D-96C1-2278CED06EE8}" type="presParOf" srcId="{B32FF48F-C3C9-834C-A11F-9ED7D658E945}" destId="{7496611D-B9D8-D841-93F8-F798BD3E5921}" srcOrd="2" destOrd="0" presId="urn:microsoft.com/office/officeart/2005/8/layout/orgChart1"/>
    <dgm:cxn modelId="{B1198ED3-80EF-6246-B06E-EB30D6EB5A24}" type="presParOf" srcId="{CB701610-1204-0A4D-BD04-EA80A2B92C02}" destId="{31DF3B0F-D9CF-C94B-BFC7-77BB6B7D5D32}" srcOrd="2" destOrd="0" presId="urn:microsoft.com/office/officeart/2005/8/layout/orgChart1"/>
    <dgm:cxn modelId="{281D15E1-2BE5-354D-9B26-E22761258E69}" type="presParOf" srcId="{31DF3B0F-D9CF-C94B-BFC7-77BB6B7D5D32}" destId="{7A732811-7F25-F948-B6E2-E8F319D2BC5F}" srcOrd="0" destOrd="0" presId="urn:microsoft.com/office/officeart/2005/8/layout/orgChart1"/>
    <dgm:cxn modelId="{E047F7A3-8F98-AD43-9005-272F31798D3F}" type="presParOf" srcId="{31DF3B0F-D9CF-C94B-BFC7-77BB6B7D5D32}" destId="{36FE8E75-72E4-BA4F-ADD4-5089BB2B61F2}" srcOrd="1" destOrd="0" presId="urn:microsoft.com/office/officeart/2005/8/layout/orgChart1"/>
    <dgm:cxn modelId="{116461A6-A979-0D49-8876-8E5904A58F60}" type="presParOf" srcId="{36FE8E75-72E4-BA4F-ADD4-5089BB2B61F2}" destId="{FA8260EE-20E7-704B-9FCA-6447A9E8C4D5}" srcOrd="0" destOrd="0" presId="urn:microsoft.com/office/officeart/2005/8/layout/orgChart1"/>
    <dgm:cxn modelId="{AFECCF29-D5DF-A14F-A101-3DC2C5132F41}" type="presParOf" srcId="{FA8260EE-20E7-704B-9FCA-6447A9E8C4D5}" destId="{BED002A3-35F7-7843-8E1E-9DB484C571B1}" srcOrd="0" destOrd="0" presId="urn:microsoft.com/office/officeart/2005/8/layout/orgChart1"/>
    <dgm:cxn modelId="{9ABF25DE-55F0-6E44-98D6-BCCD0FCD0735}" type="presParOf" srcId="{FA8260EE-20E7-704B-9FCA-6447A9E8C4D5}" destId="{DD519E5A-631E-8C43-BFFE-B66B9B965C93}" srcOrd="1" destOrd="0" presId="urn:microsoft.com/office/officeart/2005/8/layout/orgChart1"/>
    <dgm:cxn modelId="{6368DCCC-A3CE-6346-B86B-58BCDAE9D474}" type="presParOf" srcId="{36FE8E75-72E4-BA4F-ADD4-5089BB2B61F2}" destId="{568F871D-105E-B84C-BD6E-C39A27A73087}" srcOrd="1" destOrd="0" presId="urn:microsoft.com/office/officeart/2005/8/layout/orgChart1"/>
    <dgm:cxn modelId="{712079B0-C293-6A4E-9F7D-C94608E4F3DC}" type="presParOf" srcId="{36FE8E75-72E4-BA4F-ADD4-5089BB2B61F2}" destId="{D3F986EE-9273-504C-BB8B-8D78E69DE9D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2811-7F25-F948-B6E2-E8F319D2BC5F}">
      <dsp:nvSpPr>
        <dsp:cNvPr id="0" name=""/>
        <dsp:cNvSpPr/>
      </dsp:nvSpPr>
      <dsp:spPr>
        <a:xfrm>
          <a:off x="2032080" y="608496"/>
          <a:ext cx="127750" cy="559668"/>
        </a:xfrm>
        <a:custGeom>
          <a:avLst/>
          <a:gdLst/>
          <a:ahLst/>
          <a:cxnLst/>
          <a:rect l="0" t="0" r="0" b="0"/>
          <a:pathLst>
            <a:path>
              <a:moveTo>
                <a:pt x="127750" y="0"/>
              </a:moveTo>
              <a:lnTo>
                <a:pt x="127750" y="559668"/>
              </a:lnTo>
              <a:lnTo>
                <a:pt x="0" y="5596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0DC86-E0FF-664E-8DDA-5618B488473D}">
      <dsp:nvSpPr>
        <dsp:cNvPr id="0" name=""/>
        <dsp:cNvSpPr/>
      </dsp:nvSpPr>
      <dsp:spPr>
        <a:xfrm>
          <a:off x="4617504" y="3200003"/>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9B9B5-8035-C54E-B8BF-ADB7B8135C44}">
      <dsp:nvSpPr>
        <dsp:cNvPr id="0" name=""/>
        <dsp:cNvSpPr/>
      </dsp:nvSpPr>
      <dsp:spPr>
        <a:xfrm>
          <a:off x="3632001" y="2336167"/>
          <a:ext cx="1472170" cy="255500"/>
        </a:xfrm>
        <a:custGeom>
          <a:avLst/>
          <a:gdLst/>
          <a:ahLst/>
          <a:cxnLst/>
          <a:rect l="0" t="0" r="0" b="0"/>
          <a:pathLst>
            <a:path>
              <a:moveTo>
                <a:pt x="0" y="0"/>
              </a:moveTo>
              <a:lnTo>
                <a:pt x="0" y="127750"/>
              </a:lnTo>
              <a:lnTo>
                <a:pt x="1472170" y="127750"/>
              </a:lnTo>
              <a:lnTo>
                <a:pt x="1472170" y="25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DF4E6F-84A0-2048-951B-906E06FB5C0D}">
      <dsp:nvSpPr>
        <dsp:cNvPr id="0" name=""/>
        <dsp:cNvSpPr/>
      </dsp:nvSpPr>
      <dsp:spPr>
        <a:xfrm>
          <a:off x="3145333" y="3200003"/>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D54-F352-5D4B-A0DD-968A49B742B5}">
      <dsp:nvSpPr>
        <dsp:cNvPr id="0" name=""/>
        <dsp:cNvSpPr/>
      </dsp:nvSpPr>
      <dsp:spPr>
        <a:xfrm>
          <a:off x="3586281" y="2336167"/>
          <a:ext cx="91440" cy="255500"/>
        </a:xfrm>
        <a:custGeom>
          <a:avLst/>
          <a:gdLst/>
          <a:ahLst/>
          <a:cxnLst/>
          <a:rect l="0" t="0" r="0" b="0"/>
          <a:pathLst>
            <a:path>
              <a:moveTo>
                <a:pt x="45720" y="0"/>
              </a:moveTo>
              <a:lnTo>
                <a:pt x="45720" y="25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874BE-A701-E04E-A0F6-91F43FCB2834}">
      <dsp:nvSpPr>
        <dsp:cNvPr id="0" name=""/>
        <dsp:cNvSpPr/>
      </dsp:nvSpPr>
      <dsp:spPr>
        <a:xfrm>
          <a:off x="2159830" y="2336167"/>
          <a:ext cx="1472170" cy="255500"/>
        </a:xfrm>
        <a:custGeom>
          <a:avLst/>
          <a:gdLst/>
          <a:ahLst/>
          <a:cxnLst/>
          <a:rect l="0" t="0" r="0" b="0"/>
          <a:pathLst>
            <a:path>
              <a:moveTo>
                <a:pt x="1472170" y="0"/>
              </a:moveTo>
              <a:lnTo>
                <a:pt x="1472170" y="127750"/>
              </a:lnTo>
              <a:lnTo>
                <a:pt x="0" y="127750"/>
              </a:lnTo>
              <a:lnTo>
                <a:pt x="0" y="25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C12FCF-8C15-8842-9630-580E8E860315}">
      <dsp:nvSpPr>
        <dsp:cNvPr id="0" name=""/>
        <dsp:cNvSpPr/>
      </dsp:nvSpPr>
      <dsp:spPr>
        <a:xfrm>
          <a:off x="2159830" y="608496"/>
          <a:ext cx="1472170" cy="1119336"/>
        </a:xfrm>
        <a:custGeom>
          <a:avLst/>
          <a:gdLst/>
          <a:ahLst/>
          <a:cxnLst/>
          <a:rect l="0" t="0" r="0" b="0"/>
          <a:pathLst>
            <a:path>
              <a:moveTo>
                <a:pt x="0" y="0"/>
              </a:moveTo>
              <a:lnTo>
                <a:pt x="0" y="991585"/>
              </a:lnTo>
              <a:lnTo>
                <a:pt x="1472170" y="991585"/>
              </a:lnTo>
              <a:lnTo>
                <a:pt x="1472170" y="1119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8FC2E-2BFE-4E4D-9BBE-EE96C1DBDE72}">
      <dsp:nvSpPr>
        <dsp:cNvPr id="0" name=""/>
        <dsp:cNvSpPr/>
      </dsp:nvSpPr>
      <dsp:spPr>
        <a:xfrm>
          <a:off x="200992" y="3200003"/>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38C2A-B99E-B643-87B6-352E7E260E44}">
      <dsp:nvSpPr>
        <dsp:cNvPr id="0" name=""/>
        <dsp:cNvSpPr/>
      </dsp:nvSpPr>
      <dsp:spPr>
        <a:xfrm>
          <a:off x="641940" y="2336167"/>
          <a:ext cx="91440" cy="255500"/>
        </a:xfrm>
        <a:custGeom>
          <a:avLst/>
          <a:gdLst/>
          <a:ahLst/>
          <a:cxnLst/>
          <a:rect l="0" t="0" r="0" b="0"/>
          <a:pathLst>
            <a:path>
              <a:moveTo>
                <a:pt x="45720" y="0"/>
              </a:moveTo>
              <a:lnTo>
                <a:pt x="45720" y="25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B2D020-C6F0-8B42-B9C0-DF93990B7AFE}">
      <dsp:nvSpPr>
        <dsp:cNvPr id="0" name=""/>
        <dsp:cNvSpPr/>
      </dsp:nvSpPr>
      <dsp:spPr>
        <a:xfrm>
          <a:off x="687660" y="608496"/>
          <a:ext cx="1472170" cy="1119336"/>
        </a:xfrm>
        <a:custGeom>
          <a:avLst/>
          <a:gdLst/>
          <a:ahLst/>
          <a:cxnLst/>
          <a:rect l="0" t="0" r="0" b="0"/>
          <a:pathLst>
            <a:path>
              <a:moveTo>
                <a:pt x="1472170" y="0"/>
              </a:moveTo>
              <a:lnTo>
                <a:pt x="1472170" y="991585"/>
              </a:lnTo>
              <a:lnTo>
                <a:pt x="0" y="991585"/>
              </a:lnTo>
              <a:lnTo>
                <a:pt x="0" y="1119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78D225-C21D-9745-A019-654FC9D02674}">
      <dsp:nvSpPr>
        <dsp:cNvPr id="0" name=""/>
        <dsp:cNvSpPr/>
      </dsp:nvSpPr>
      <dsp:spPr>
        <a:xfrm>
          <a:off x="1551495" y="161"/>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Dokumentti</a:t>
          </a:r>
        </a:p>
      </dsp:txBody>
      <dsp:txXfrm>
        <a:off x="1551495" y="161"/>
        <a:ext cx="1216669" cy="608334"/>
      </dsp:txXfrm>
    </dsp:sp>
    <dsp:sp modelId="{2D42719A-D584-0C46-AE32-B8604DBBBF51}">
      <dsp:nvSpPr>
        <dsp:cNvPr id="0" name=""/>
        <dsp:cNvSpPr/>
      </dsp:nvSpPr>
      <dsp:spPr>
        <a:xfrm>
          <a:off x="79325" y="1727832"/>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a:t>
          </a:r>
          <a:r>
            <a:rPr lang="fi-FI" sz="1600" kern="1200" dirty="0" err="1"/>
            <a:t>head</a:t>
          </a:r>
          <a:r>
            <a:rPr lang="fi-FI" sz="1600" kern="1200" dirty="0"/>
            <a:t>&gt;</a:t>
          </a:r>
          <a:br>
            <a:rPr lang="fi-FI" sz="1600" kern="1200" dirty="0"/>
          </a:br>
          <a:r>
            <a:rPr lang="fi-FI" sz="1600" kern="1200" dirty="0"/>
            <a:t>Elementti</a:t>
          </a:r>
        </a:p>
      </dsp:txBody>
      <dsp:txXfrm>
        <a:off x="79325" y="1727832"/>
        <a:ext cx="1216669" cy="608334"/>
      </dsp:txXfrm>
    </dsp:sp>
    <dsp:sp modelId="{25C74A90-6E4E-1D40-BE5D-A6557EDEC20B}">
      <dsp:nvSpPr>
        <dsp:cNvPr id="0" name=""/>
        <dsp:cNvSpPr/>
      </dsp:nvSpPr>
      <dsp:spPr>
        <a:xfrm>
          <a:off x="79325" y="2591668"/>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a:t>
          </a:r>
          <a:r>
            <a:rPr lang="fi-FI" sz="1600" kern="1200" dirty="0" err="1"/>
            <a:t>title</a:t>
          </a:r>
          <a:r>
            <a:rPr lang="fi-FI" sz="1600" kern="1200" dirty="0"/>
            <a:t>&gt;</a:t>
          </a:r>
          <a:br>
            <a:rPr lang="fi-FI" sz="1600" kern="1200" dirty="0"/>
          </a:br>
          <a:r>
            <a:rPr lang="fi-FI" sz="1600" kern="1200" dirty="0"/>
            <a:t>Elementti</a:t>
          </a:r>
        </a:p>
      </dsp:txBody>
      <dsp:txXfrm>
        <a:off x="79325" y="2591668"/>
        <a:ext cx="1216669" cy="608334"/>
      </dsp:txXfrm>
    </dsp:sp>
    <dsp:sp modelId="{E1AAAAF2-1B86-D246-B6DF-8768480BA520}">
      <dsp:nvSpPr>
        <dsp:cNvPr id="0" name=""/>
        <dsp:cNvSpPr/>
      </dsp:nvSpPr>
      <dsp:spPr>
        <a:xfrm>
          <a:off x="383492" y="3455503"/>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Teksti: "Minun otsikko"</a:t>
          </a:r>
        </a:p>
      </dsp:txBody>
      <dsp:txXfrm>
        <a:off x="383492" y="3455503"/>
        <a:ext cx="1216669" cy="608334"/>
      </dsp:txXfrm>
    </dsp:sp>
    <dsp:sp modelId="{669B6F6A-EB87-1C4E-92A3-38599CEC6987}">
      <dsp:nvSpPr>
        <dsp:cNvPr id="0" name=""/>
        <dsp:cNvSpPr/>
      </dsp:nvSpPr>
      <dsp:spPr>
        <a:xfrm>
          <a:off x="3023666" y="1727832"/>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a:t>
          </a:r>
          <a:r>
            <a:rPr lang="fi-FI" sz="1600" kern="1200" dirty="0" err="1"/>
            <a:t>body</a:t>
          </a:r>
          <a:r>
            <a:rPr lang="fi-FI" sz="1600" kern="1200" dirty="0"/>
            <a:t>&gt;</a:t>
          </a:r>
        </a:p>
        <a:p>
          <a:pPr marL="0" lvl="0" indent="0" algn="ctr" defTabSz="711200">
            <a:lnSpc>
              <a:spcPct val="90000"/>
            </a:lnSpc>
            <a:spcBef>
              <a:spcPct val="0"/>
            </a:spcBef>
            <a:spcAft>
              <a:spcPct val="35000"/>
            </a:spcAft>
            <a:buNone/>
          </a:pPr>
          <a:r>
            <a:rPr lang="fi-FI" sz="1600" kern="1200" dirty="0"/>
            <a:t>Elementti</a:t>
          </a:r>
        </a:p>
      </dsp:txBody>
      <dsp:txXfrm>
        <a:off x="3023666" y="1727832"/>
        <a:ext cx="1216669" cy="608334"/>
      </dsp:txXfrm>
    </dsp:sp>
    <dsp:sp modelId="{60F7C708-5B77-4444-88EA-A15F8F221F49}">
      <dsp:nvSpPr>
        <dsp:cNvPr id="0" name=""/>
        <dsp:cNvSpPr/>
      </dsp:nvSpPr>
      <dsp:spPr>
        <a:xfrm>
          <a:off x="1551495" y="2591668"/>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a:t>
          </a:r>
          <a:r>
            <a:rPr lang="fi-FI" sz="1600" kern="1200" dirty="0" err="1"/>
            <a:t>href</a:t>
          </a:r>
          <a:r>
            <a:rPr lang="fi-FI" sz="1600" kern="1200" dirty="0"/>
            <a:t>"</a:t>
          </a:r>
          <a:br>
            <a:rPr lang="fi-FI" sz="1600" kern="1200" dirty="0"/>
          </a:br>
          <a:r>
            <a:rPr lang="fi-FI" sz="1600" kern="1200" dirty="0"/>
            <a:t>Attribuutti</a:t>
          </a:r>
        </a:p>
      </dsp:txBody>
      <dsp:txXfrm>
        <a:off x="1551495" y="2591668"/>
        <a:ext cx="1216669" cy="608334"/>
      </dsp:txXfrm>
    </dsp:sp>
    <dsp:sp modelId="{7198A787-925A-854C-BD09-98D6A0FFB30B}">
      <dsp:nvSpPr>
        <dsp:cNvPr id="0" name=""/>
        <dsp:cNvSpPr/>
      </dsp:nvSpPr>
      <dsp:spPr>
        <a:xfrm>
          <a:off x="3023666" y="2591668"/>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&lt;a&gt; </a:t>
          </a:r>
          <a:br>
            <a:rPr lang="fi-FI" sz="1600" kern="1200" dirty="0"/>
          </a:br>
          <a:r>
            <a:rPr lang="fi-FI" sz="1600" kern="1200" dirty="0"/>
            <a:t>Elementti</a:t>
          </a:r>
        </a:p>
      </dsp:txBody>
      <dsp:txXfrm>
        <a:off x="3023666" y="2591668"/>
        <a:ext cx="1216669" cy="608334"/>
      </dsp:txXfrm>
    </dsp:sp>
    <dsp:sp modelId="{D9800654-BDA8-7D42-8470-5D63087562A5}">
      <dsp:nvSpPr>
        <dsp:cNvPr id="0" name=""/>
        <dsp:cNvSpPr/>
      </dsp:nvSpPr>
      <dsp:spPr>
        <a:xfrm>
          <a:off x="3327834" y="3455503"/>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a:t>Teksti: "Minun linkki"</a:t>
          </a:r>
          <a:endParaRPr lang="fi-FI" sz="1600" kern="1200" dirty="0"/>
        </a:p>
      </dsp:txBody>
      <dsp:txXfrm>
        <a:off x="3327834" y="3455503"/>
        <a:ext cx="1216669" cy="608334"/>
      </dsp:txXfrm>
    </dsp:sp>
    <dsp:sp modelId="{6574502B-90FF-A446-B4BE-52958B407898}">
      <dsp:nvSpPr>
        <dsp:cNvPr id="0" name=""/>
        <dsp:cNvSpPr/>
      </dsp:nvSpPr>
      <dsp:spPr>
        <a:xfrm>
          <a:off x="4495837" y="2591668"/>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&lt;h1&gt;</a:t>
          </a:r>
          <a:br>
            <a:rPr lang="fi-FI" sz="1600" kern="1200" dirty="0"/>
          </a:br>
          <a:r>
            <a:rPr lang="fi-FI" sz="1600" kern="1200" dirty="0"/>
            <a:t>Elementti</a:t>
          </a:r>
        </a:p>
      </dsp:txBody>
      <dsp:txXfrm>
        <a:off x="4495837" y="2591668"/>
        <a:ext cx="1216669" cy="608334"/>
      </dsp:txXfrm>
    </dsp:sp>
    <dsp:sp modelId="{45FB37D4-D1A6-364E-AA06-ACC53CB545DB}">
      <dsp:nvSpPr>
        <dsp:cNvPr id="0" name=""/>
        <dsp:cNvSpPr/>
      </dsp:nvSpPr>
      <dsp:spPr>
        <a:xfrm>
          <a:off x="4800004" y="3455503"/>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Teksti: ”Minun otsikko”</a:t>
          </a:r>
        </a:p>
      </dsp:txBody>
      <dsp:txXfrm>
        <a:off x="4800004" y="3455503"/>
        <a:ext cx="1216669" cy="608334"/>
      </dsp:txXfrm>
    </dsp:sp>
    <dsp:sp modelId="{BED002A3-35F7-7843-8E1E-9DB484C571B1}">
      <dsp:nvSpPr>
        <dsp:cNvPr id="0" name=""/>
        <dsp:cNvSpPr/>
      </dsp:nvSpPr>
      <dsp:spPr>
        <a:xfrm>
          <a:off x="815410" y="863996"/>
          <a:ext cx="1216669" cy="608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i-FI" sz="1600" kern="1200" dirty="0"/>
            <a:t>&lt;html&gt;</a:t>
          </a:r>
          <a:br>
            <a:rPr lang="fi-FI" sz="1600" kern="1200" dirty="0"/>
          </a:br>
          <a:r>
            <a:rPr lang="fi-FI" sz="1600" kern="1200" dirty="0"/>
            <a:t>Juurielementti</a:t>
          </a:r>
        </a:p>
      </dsp:txBody>
      <dsp:txXfrm>
        <a:off x="815410" y="863996"/>
        <a:ext cx="1216669" cy="6083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B94D4C9-6805-D540-BF0E-8D5D44FA5A14}" type="datetimeFigureOut">
              <a:rPr lang="en-US" smtClean="0"/>
              <a:t>3/19/2021</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88212D4-8506-FA4A-B89D-DDD39B1D739E}" type="slidenum">
              <a:rPr lang="en-US" smtClean="0"/>
              <a:t>‹#›</a:t>
            </a:fld>
            <a:endParaRPr lang="en-US"/>
          </a:p>
        </p:txBody>
      </p:sp>
    </p:spTree>
    <p:extLst>
      <p:ext uri="{BB962C8B-B14F-4D97-AF65-F5344CB8AC3E}">
        <p14:creationId xmlns:p14="http://schemas.microsoft.com/office/powerpoint/2010/main" val="402132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01EE868-360A-9D4F-ADEB-D95F6F3D8AE4}" type="datetimeFigureOut">
              <a:rPr lang="en-US" smtClean="0"/>
              <a:t>3/19/2021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6D3639CC-2304-9949-BEF3-54E737648D9B}" type="slidenum">
              <a:rPr lang="en-US" smtClean="0"/>
              <a:t>‹#›</a:t>
            </a:fld>
            <a:endParaRPr lang="en-US"/>
          </a:p>
        </p:txBody>
      </p:sp>
    </p:spTree>
    <p:extLst>
      <p:ext uri="{BB962C8B-B14F-4D97-AF65-F5344CB8AC3E}">
        <p14:creationId xmlns:p14="http://schemas.microsoft.com/office/powerpoint/2010/main" val="26691292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nsi">
    <p:spTree>
      <p:nvGrpSpPr>
        <p:cNvPr id="1" name=""/>
        <p:cNvGrpSpPr/>
        <p:nvPr/>
      </p:nvGrpSpPr>
      <p:grpSpPr>
        <a:xfrm>
          <a:off x="0" y="0"/>
          <a:ext cx="0" cy="0"/>
          <a:chOff x="0" y="0"/>
          <a:chExt cx="0" cy="0"/>
        </a:xfrm>
      </p:grpSpPr>
      <p:sp>
        <p:nvSpPr>
          <p:cNvPr id="3" name="Otsikko 2"/>
          <p:cNvSpPr>
            <a:spLocks noGrp="1"/>
          </p:cNvSpPr>
          <p:nvPr>
            <p:ph type="title"/>
          </p:nvPr>
        </p:nvSpPr>
        <p:spPr>
          <a:xfrm>
            <a:off x="2358596" y="2049523"/>
            <a:ext cx="6373512" cy="2817092"/>
          </a:xfrm>
          <a:prstGeom prst="rect">
            <a:avLst/>
          </a:prstGeom>
        </p:spPr>
        <p:txBody>
          <a:bodyPr>
            <a:normAutofit/>
          </a:bodyPr>
          <a:lstStyle>
            <a:lvl1pPr>
              <a:lnSpc>
                <a:spcPts val="3600"/>
              </a:lnSpc>
              <a:defRPr sz="3200"/>
            </a:lvl1pPr>
          </a:lstStyle>
          <a:p>
            <a:r>
              <a:rPr lang="fi-FI" dirty="0"/>
              <a:t>Muokkaa perustyylejä naps.</a:t>
            </a:r>
          </a:p>
        </p:txBody>
      </p:sp>
    </p:spTree>
    <p:extLst>
      <p:ext uri="{BB962C8B-B14F-4D97-AF65-F5344CB8AC3E}">
        <p14:creationId xmlns:p14="http://schemas.microsoft.com/office/powerpoint/2010/main" val="403797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rttadi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8AB97C95-E635-4200-B163-54DAC764B739}"/>
              </a:ext>
            </a:extLst>
          </p:cNvPr>
          <p:cNvPicPr>
            <a:picLocks noChangeAspect="1"/>
          </p:cNvPicPr>
          <p:nvPr userDrawn="1"/>
        </p:nvPicPr>
        <p:blipFill>
          <a:blip r:embed="rId2"/>
          <a:stretch>
            <a:fillRect/>
          </a:stretch>
        </p:blipFill>
        <p:spPr>
          <a:xfrm>
            <a:off x="0" y="0"/>
            <a:ext cx="9144000" cy="6857999"/>
          </a:xfrm>
          <a:prstGeom prst="rect">
            <a:avLst/>
          </a:prstGeom>
        </p:spPr>
      </p:pic>
      <p:pic>
        <p:nvPicPr>
          <p:cNvPr id="4" name="Kuva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00663" y="996490"/>
            <a:ext cx="4072478" cy="5609394"/>
          </a:xfrm>
          <a:prstGeom prst="rect">
            <a:avLst/>
          </a:prstGeom>
        </p:spPr>
      </p:pic>
      <p:sp>
        <p:nvSpPr>
          <p:cNvPr id="6" name="Tekstiruutu 5">
            <a:extLst>
              <a:ext uri="{FF2B5EF4-FFF2-40B4-BE49-F238E27FC236}">
                <a16:creationId xmlns:a16="http://schemas.microsoft.com/office/drawing/2014/main" id="{000F45F4-BC06-4C0F-93B5-E159DC2EDFDB}"/>
              </a:ext>
            </a:extLst>
          </p:cNvPr>
          <p:cNvSpPr txBox="1"/>
          <p:nvPr userDrawn="1"/>
        </p:nvSpPr>
        <p:spPr>
          <a:xfrm>
            <a:off x="590205" y="1485231"/>
            <a:ext cx="5777346" cy="3221395"/>
          </a:xfrm>
          <a:prstGeom prst="rect">
            <a:avLst/>
          </a:prstGeom>
          <a:noFill/>
        </p:spPr>
        <p:txBody>
          <a:bodyPr wrap="square" rtlCol="0">
            <a:spAutoFit/>
          </a:bodyPr>
          <a:lstStyle/>
          <a:p>
            <a:pPr rtl="0"/>
            <a:r>
              <a:rPr lang="fi-FI" sz="3200" b="1" i="0" u="none" strike="noStrike" kern="1200" baseline="30000" dirty="0">
                <a:solidFill>
                  <a:schemeClr val="tx1"/>
                </a:solidFill>
                <a:latin typeface="Arial" panose="020B0604020202020204" pitchFamily="34" charset="0"/>
                <a:ea typeface="+mn-ea"/>
                <a:cs typeface="Arial" panose="020B0604020202020204" pitchFamily="34" charset="0"/>
              </a:rPr>
              <a:t>KEUDA</a:t>
            </a:r>
            <a:endParaRPr lang="fi-FI" sz="32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Toteutamme opiskelijoille ja työelämälle yksilöllisiä,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vetovoimaisia  koulutus- ja kehittämispalveluja.</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Opetus- ja koulutuspalvelut</a:t>
            </a: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Työelämäpalvelut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Koulutustarjontamme kattaa kaikki koulutusalat: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Auto- ja logistiikkapalvelut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Hyvinvointipalvelut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Liike-elämän 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Luonnonvara- ja ympäristöpalvelut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Palvelualat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Teknologia- ja rakentamispalvelut</a:t>
            </a:r>
          </a:p>
          <a:p>
            <a:endParaRPr lang="fi-FI" dirty="0">
              <a:latin typeface="Arial" panose="020B0604020202020204" pitchFamily="34" charset="0"/>
              <a:cs typeface="Arial" panose="020B0604020202020204" pitchFamily="34" charset="0"/>
            </a:endParaRPr>
          </a:p>
        </p:txBody>
      </p:sp>
      <p:sp>
        <p:nvSpPr>
          <p:cNvPr id="7" name="TextBox 10">
            <a:extLst>
              <a:ext uri="{FF2B5EF4-FFF2-40B4-BE49-F238E27FC236}">
                <a16:creationId xmlns:a16="http://schemas.microsoft.com/office/drawing/2014/main" id="{A7953638-5DFE-4A4A-91AA-B825B3CD5B5A}"/>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156143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3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nsi - ykkösvalinta">
    <p:spTree>
      <p:nvGrpSpPr>
        <p:cNvPr id="1" name=""/>
        <p:cNvGrpSpPr/>
        <p:nvPr/>
      </p:nvGrpSpPr>
      <p:grpSpPr>
        <a:xfrm>
          <a:off x="0" y="0"/>
          <a:ext cx="0" cy="0"/>
          <a:chOff x="0" y="0"/>
          <a:chExt cx="0" cy="0"/>
        </a:xfrm>
      </p:grpSpPr>
      <p:pic>
        <p:nvPicPr>
          <p:cNvPr id="4" name="Kuva 3">
            <a:extLst>
              <a:ext uri="{FF2B5EF4-FFF2-40B4-BE49-F238E27FC236}">
                <a16:creationId xmlns:a16="http://schemas.microsoft.com/office/drawing/2014/main" id="{4AB942B8-D485-43EB-B893-D7EF8525977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3" name="Otsikko 2"/>
          <p:cNvSpPr>
            <a:spLocks noGrp="1"/>
          </p:cNvSpPr>
          <p:nvPr>
            <p:ph type="title"/>
          </p:nvPr>
        </p:nvSpPr>
        <p:spPr>
          <a:xfrm>
            <a:off x="978683" y="2049523"/>
            <a:ext cx="6373512" cy="2817092"/>
          </a:xfrm>
          <a:prstGeom prst="rect">
            <a:avLst/>
          </a:prstGeom>
        </p:spPr>
        <p:txBody>
          <a:bodyPr>
            <a:normAutofit/>
          </a:bodyPr>
          <a:lstStyle>
            <a:lvl1pPr>
              <a:lnSpc>
                <a:spcPts val="3600"/>
              </a:lnSpc>
              <a:defRPr sz="3200"/>
            </a:lvl1pPr>
          </a:lstStyle>
          <a:p>
            <a:r>
              <a:rPr lang="fi-FI" dirty="0"/>
              <a:t>Muokkaa perustyylejä naps.</a:t>
            </a:r>
          </a:p>
        </p:txBody>
      </p:sp>
      <p:sp>
        <p:nvSpPr>
          <p:cNvPr id="5" name="TextBox 10">
            <a:extLst>
              <a:ext uri="{FF2B5EF4-FFF2-40B4-BE49-F238E27FC236}">
                <a16:creationId xmlns:a16="http://schemas.microsoft.com/office/drawing/2014/main" id="{C6C2C99A-DA4C-41F0-ADDF-F850E7C02A8C}"/>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66739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sältö ">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235710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235710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Tree>
    <p:extLst>
      <p:ext uri="{BB962C8B-B14F-4D97-AF65-F5344CB8AC3E}">
        <p14:creationId xmlns:p14="http://schemas.microsoft.com/office/powerpoint/2010/main" val="148915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2123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1865096"/>
            <a:ext cx="5761282" cy="4535704"/>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xtBox 10">
            <a:extLst>
              <a:ext uri="{FF2B5EF4-FFF2-40B4-BE49-F238E27FC236}">
                <a16:creationId xmlns:a16="http://schemas.microsoft.com/office/drawing/2014/main" id="{9B2DEAFD-14B8-46F3-89ED-609D3D3377D8}"/>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5963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sältö - ykkösvalinta - lime">
    <p:spTree>
      <p:nvGrpSpPr>
        <p:cNvPr id="1" name=""/>
        <p:cNvGrpSpPr/>
        <p:nvPr/>
      </p:nvGrpSpPr>
      <p:grpSpPr>
        <a:xfrm>
          <a:off x="0" y="0"/>
          <a:ext cx="0" cy="0"/>
          <a:chOff x="0" y="0"/>
          <a:chExt cx="0" cy="0"/>
        </a:xfrm>
      </p:grpSpPr>
      <p:pic>
        <p:nvPicPr>
          <p:cNvPr id="7" name="Kuva 6">
            <a:extLst>
              <a:ext uri="{FF2B5EF4-FFF2-40B4-BE49-F238E27FC236}">
                <a16:creationId xmlns:a16="http://schemas.microsoft.com/office/drawing/2014/main" id="{FE89DC39-807A-4E9C-9BF9-8794BD58BCC3}"/>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xtBox 10">
            <a:extLst>
              <a:ext uri="{FF2B5EF4-FFF2-40B4-BE49-F238E27FC236}">
                <a16:creationId xmlns:a16="http://schemas.microsoft.com/office/drawing/2014/main" id="{AE6C7CC8-3097-4489-8F57-1AAB4DBE7496}"/>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8322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so kuva">
    <p:spTree>
      <p:nvGrpSpPr>
        <p:cNvPr id="1" name=""/>
        <p:cNvGrpSpPr/>
        <p:nvPr/>
      </p:nvGrpSpPr>
      <p:grpSpPr>
        <a:xfrm>
          <a:off x="0" y="0"/>
          <a:ext cx="0" cy="0"/>
          <a:chOff x="0" y="0"/>
          <a:chExt cx="0" cy="0"/>
        </a:xfrm>
      </p:grpSpPr>
      <p:sp>
        <p:nvSpPr>
          <p:cNvPr id="3" name="Kuvan paikkamerkki 2"/>
          <p:cNvSpPr>
            <a:spLocks noGrp="1" noChangeAspect="1"/>
          </p:cNvSpPr>
          <p:nvPr>
            <p:ph type="pic" sz="quarter" idx="11" hasCustomPrompt="1"/>
          </p:nvPr>
        </p:nvSpPr>
        <p:spPr>
          <a:xfrm>
            <a:off x="247135" y="2004607"/>
            <a:ext cx="6912000" cy="4214962"/>
          </a:xfrm>
          <a:prstGeom prst="rect">
            <a:avLst/>
          </a:prstGeom>
          <a:no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11" name="Sisällön paikkamerkki 2"/>
          <p:cNvSpPr>
            <a:spLocks noGrp="1"/>
          </p:cNvSpPr>
          <p:nvPr>
            <p:ph sz="quarter" idx="12"/>
          </p:nvPr>
        </p:nvSpPr>
        <p:spPr>
          <a:xfrm>
            <a:off x="7298724" y="4061254"/>
            <a:ext cx="1441622" cy="2158314"/>
          </a:xfrm>
          <a:prstGeom prst="rect">
            <a:avLst/>
          </a:prstGeom>
        </p:spPr>
        <p:txBody>
          <a:bodyPr anchor="b">
            <a:normAutofit/>
          </a:bodyPr>
          <a:lstStyle>
            <a:lvl1pPr marL="0" indent="0" algn="l">
              <a:buNone/>
              <a:defRPr sz="1600" b="0" i="0">
                <a:latin typeface="Arial"/>
                <a:ea typeface="TitilliumText22L Light" charset="0"/>
                <a:cs typeface="Arial"/>
              </a:defRPr>
            </a:lvl1pPr>
            <a:lvl2pPr>
              <a:defRPr sz="1600" b="0" i="0">
                <a:latin typeface="TitilliumText22L Light" charset="0"/>
                <a:ea typeface="TitilliumText22L Light" charset="0"/>
                <a:cs typeface="TitilliumText22L Light" charset="0"/>
              </a:defRPr>
            </a:lvl2pPr>
            <a:lvl3pPr>
              <a:defRPr sz="1600" b="0" i="0">
                <a:latin typeface="TitilliumText22L Light" charset="0"/>
                <a:ea typeface="TitilliumText22L Light" charset="0"/>
                <a:cs typeface="TitilliumText22L Light" charset="0"/>
              </a:defRPr>
            </a:lvl3pPr>
            <a:lvl4pPr>
              <a:defRPr sz="1600" b="0" i="0">
                <a:latin typeface="TitilliumText22L Light" charset="0"/>
                <a:ea typeface="TitilliumText22L Light" charset="0"/>
                <a:cs typeface="TitilliumText22L Light" charset="0"/>
              </a:defRPr>
            </a:lvl4pPr>
            <a:lvl5pPr>
              <a:defRPr sz="1600" b="0" i="0">
                <a:latin typeface="TitilliumText22L Light" charset="0"/>
                <a:ea typeface="TitilliumText22L Light" charset="0"/>
                <a:cs typeface="TitilliumText22L Light" charset="0"/>
              </a:defRPr>
            </a:lvl5pPr>
          </a:lstStyle>
          <a:p>
            <a:pPr lvl="0"/>
            <a:r>
              <a:rPr lang="fi-FI" dirty="0"/>
              <a:t>Muokkaa tekstin perustyylejä napsauttamalla</a:t>
            </a:r>
          </a:p>
        </p:txBody>
      </p:sp>
      <p:sp>
        <p:nvSpPr>
          <p:cNvPr id="13" name="Title 1"/>
          <p:cNvSpPr>
            <a:spLocks noGrp="1"/>
          </p:cNvSpPr>
          <p:nvPr>
            <p:ph type="title" hasCustomPrompt="1"/>
          </p:nvPr>
        </p:nvSpPr>
        <p:spPr>
          <a:xfrm>
            <a:off x="247135" y="463607"/>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Kuvan 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Tree>
    <p:extLst>
      <p:ext uri="{BB962C8B-B14F-4D97-AF65-F5344CB8AC3E}">
        <p14:creationId xmlns:p14="http://schemas.microsoft.com/office/powerpoint/2010/main" val="8980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va ja sisältö">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4283676" y="947206"/>
            <a:ext cx="4473147" cy="1597771"/>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
        <p:nvSpPr>
          <p:cNvPr id="9" name="Sisällön paikkamerkki 2"/>
          <p:cNvSpPr>
            <a:spLocks noGrp="1"/>
          </p:cNvSpPr>
          <p:nvPr>
            <p:ph sz="quarter" idx="12"/>
          </p:nvPr>
        </p:nvSpPr>
        <p:spPr>
          <a:xfrm>
            <a:off x="4283675" y="2709949"/>
            <a:ext cx="4473147" cy="3559046"/>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Kuvan paikkamerkki 2"/>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Tree>
    <p:extLst>
      <p:ext uri="{BB962C8B-B14F-4D97-AF65-F5344CB8AC3E}">
        <p14:creationId xmlns:p14="http://schemas.microsoft.com/office/powerpoint/2010/main" val="77717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va + 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5" name="Sisällön paikkamerkki 2">
            <a:extLst>
              <a:ext uri="{FF2B5EF4-FFF2-40B4-BE49-F238E27FC236}">
                <a16:creationId xmlns:a16="http://schemas.microsoft.com/office/drawing/2014/main" id="{DC2E2FDC-F3B3-41CF-AB6A-48494A762CAE}"/>
              </a:ext>
            </a:extLst>
          </p:cNvPr>
          <p:cNvSpPr>
            <a:spLocks noGrp="1"/>
          </p:cNvSpPr>
          <p:nvPr>
            <p:ph sz="quarter" idx="12"/>
          </p:nvPr>
        </p:nvSpPr>
        <p:spPr>
          <a:xfrm>
            <a:off x="4275437" y="951548"/>
            <a:ext cx="4473147" cy="3570575"/>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Kuvan paikkamerkki 2">
            <a:extLst>
              <a:ext uri="{FF2B5EF4-FFF2-40B4-BE49-F238E27FC236}">
                <a16:creationId xmlns:a16="http://schemas.microsoft.com/office/drawing/2014/main" id="{E8D99E9B-A051-45B4-883C-FC52D255B8C1}"/>
              </a:ext>
            </a:extLst>
          </p:cNvPr>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7" name="TextBox 10">
            <a:extLst>
              <a:ext uri="{FF2B5EF4-FFF2-40B4-BE49-F238E27FC236}">
                <a16:creationId xmlns:a16="http://schemas.microsoft.com/office/drawing/2014/main" id="{81555D7A-CF63-4EF4-9AB9-418A106F04E9}"/>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05487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hteystiedot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8" name="Tekstiruutu 7">
            <a:extLst>
              <a:ext uri="{FF2B5EF4-FFF2-40B4-BE49-F238E27FC236}">
                <a16:creationId xmlns:a16="http://schemas.microsoft.com/office/drawing/2014/main" id="{BF8A0455-F601-4BA2-A012-9207EB26FC2C}"/>
              </a:ext>
            </a:extLst>
          </p:cNvPr>
          <p:cNvSpPr txBox="1"/>
          <p:nvPr userDrawn="1"/>
        </p:nvSpPr>
        <p:spPr>
          <a:xfrm>
            <a:off x="640080" y="1151452"/>
            <a:ext cx="5777346" cy="4555093"/>
          </a:xfrm>
          <a:prstGeom prst="rect">
            <a:avLst/>
          </a:prstGeom>
          <a:noFill/>
        </p:spPr>
        <p:txBody>
          <a:bodyPr wrap="square" rtlCol="0">
            <a:spAutoFit/>
          </a:bodyPr>
          <a:lstStyle/>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Kysyttävää hakemisesta?</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Hakupalveluihin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040 174 5579,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hakupalvelut@keuda.fi</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Palvelemme myös chatissä keuda.fi.</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Kiinnostaako oppisopimuskoulutus?</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Työelämäpalveluihin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040 174 5627,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tyoelamapalvelut@keuda.fi</a:t>
            </a: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koulutusten yleisinfot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Parittomien viikkojen keskiviikkona klo 14 – 16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osoitteessa Keskikatu 3A, Kerava.</a:t>
            </a:r>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tutustumaan?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Katso päivittyvä lista avoimista ovista, infoista ja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muista tapahtumista osoitteessa </a:t>
            </a: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keuda.fi/infot</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#ykkösvalinta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www.keuda.fi</a:t>
            </a:r>
          </a:p>
          <a:p>
            <a:endParaRPr lang="fi-FI" dirty="0">
              <a:latin typeface="Arial" panose="020B0604020202020204" pitchFamily="34" charset="0"/>
              <a:cs typeface="Arial" panose="020B0604020202020204" pitchFamily="34" charset="0"/>
            </a:endParaRPr>
          </a:p>
        </p:txBody>
      </p:sp>
      <p:sp>
        <p:nvSpPr>
          <p:cNvPr id="4" name="TextBox 10">
            <a:extLst>
              <a:ext uri="{FF2B5EF4-FFF2-40B4-BE49-F238E27FC236}">
                <a16:creationId xmlns:a16="http://schemas.microsoft.com/office/drawing/2014/main" id="{886727D7-5BF9-4FEE-AD3B-148F54785AC3}"/>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389044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9E241046-3378-4DA4-96C2-F167FE837D50}"/>
              </a:ext>
            </a:extLst>
          </p:cNvPr>
          <p:cNvPicPr>
            <a:picLocks noChangeAspect="1"/>
          </p:cNvPicPr>
          <p:nvPr userDrawn="1"/>
        </p:nvPicPr>
        <p:blipFill>
          <a:blip r:embed="rId13"/>
          <a:stretch>
            <a:fillRect/>
          </a:stretch>
        </p:blipFill>
        <p:spPr>
          <a:xfrm>
            <a:off x="0" y="1"/>
            <a:ext cx="9144000" cy="6857999"/>
          </a:xfrm>
          <a:prstGeom prst="rect">
            <a:avLst/>
          </a:prstGeom>
        </p:spPr>
      </p:pic>
      <p:sp>
        <p:nvSpPr>
          <p:cNvPr id="11" name="TextBox 10"/>
          <p:cNvSpPr txBox="1"/>
          <p:nvPr/>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195480154"/>
      </p:ext>
    </p:extLst>
  </p:cSld>
  <p:clrMap bg1="lt1" tx1="dk1" bg2="lt2" tx2="dk2" accent1="accent1" accent2="accent2" accent3="accent3" accent4="accent4" accent5="accent5" accent6="accent6" hlink="hlink" folHlink="folHlink"/>
  <p:sldLayoutIdLst>
    <p:sldLayoutId id="2147483672" r:id="rId1"/>
    <p:sldLayoutId id="2147483723" r:id="rId2"/>
    <p:sldLayoutId id="2147483720" r:id="rId3"/>
    <p:sldLayoutId id="2147483707" r:id="rId4"/>
    <p:sldLayoutId id="2147483726" r:id="rId5"/>
    <p:sldLayoutId id="2147483721" r:id="rId6"/>
    <p:sldLayoutId id="2147483718" r:id="rId7"/>
    <p:sldLayoutId id="2147483724" r:id="rId8"/>
    <p:sldLayoutId id="2147483725" r:id="rId9"/>
    <p:sldLayoutId id="2147483722" r:id="rId10"/>
    <p:sldLayoutId id="2147483727" r:id="rId11"/>
  </p:sldLayoutIdLst>
  <p:txStyles>
    <p:titleStyle>
      <a:lvl1pPr algn="l" defTabSz="457200" rtl="0" eaLnBrk="1" latinLnBrk="0" hangingPunct="1">
        <a:lnSpc>
          <a:spcPts val="3200"/>
        </a:lnSpc>
        <a:spcBef>
          <a:spcPct val="0"/>
        </a:spcBef>
        <a:buNone/>
        <a:defRPr sz="2800" b="0" i="0" kern="1200">
          <a:solidFill>
            <a:schemeClr val="tx1"/>
          </a:solidFill>
          <a:latin typeface="Arial"/>
          <a:ea typeface="TitilliumText22L Light" charset="0"/>
          <a:cs typeface="Arial"/>
        </a:defRPr>
      </a:lvl1pPr>
    </p:titleStyle>
    <p:bodyStyle>
      <a:lvl1pPr marL="342900" indent="-3429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1pPr>
      <a:lvl2pPr marL="742950" indent="-28575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2pPr>
      <a:lvl3pPr marL="11430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3pPr>
      <a:lvl4pPr marL="16002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4pPr>
      <a:lvl5pPr marL="20574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tinyurl.com/yboedu4w" TargetMode="Externa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hyperlink" Target="https://tinyurl.com/yd72phkc" TargetMode="Externa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hyperlink" Target="https://tinyurl.com/yb8nkkfv" TargetMode="Externa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atom.io/" TargetMode="External"/><Relationship Id="rId2" Type="http://schemas.openxmlformats.org/officeDocument/2006/relationships/hyperlink" Target="https://www.freecodecamp.org/" TargetMode="Externa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help.github.com/en/github/getting-started-with-github/set-up-git"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hyperlink" Target="https://tinyurl.com/kjyp5n3"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hyperlink" Target="https://www.w3schools.com/jsref/jsref_split.as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BFA7EA6-2F7B-6B4A-B19B-70BB62DEB36C}"/>
              </a:ext>
            </a:extLst>
          </p:cNvPr>
          <p:cNvSpPr>
            <a:spLocks noGrp="1"/>
          </p:cNvSpPr>
          <p:nvPr>
            <p:ph type="title"/>
          </p:nvPr>
        </p:nvSpPr>
        <p:spPr/>
        <p:txBody>
          <a:bodyPr/>
          <a:lstStyle/>
          <a:p>
            <a:r>
              <a:rPr lang="fi-FI" dirty="0"/>
              <a:t>JavaScript perusteet</a:t>
            </a:r>
          </a:p>
        </p:txBody>
      </p:sp>
    </p:spTree>
    <p:extLst>
      <p:ext uri="{BB962C8B-B14F-4D97-AF65-F5344CB8AC3E}">
        <p14:creationId xmlns:p14="http://schemas.microsoft.com/office/powerpoint/2010/main" val="3388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0BC723A-1F02-A941-9773-A4DC6092767C}"/>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70B433BE-4A1E-3546-BCC7-C372732545E5}"/>
              </a:ext>
            </a:extLst>
          </p:cNvPr>
          <p:cNvSpPr>
            <a:spLocks noGrp="1"/>
          </p:cNvSpPr>
          <p:nvPr>
            <p:ph sz="quarter" idx="12"/>
          </p:nvPr>
        </p:nvSpPr>
        <p:spPr/>
        <p:txBody>
          <a:bodyPr/>
          <a:lstStyle/>
          <a:p>
            <a:r>
              <a:rPr lang="fi-FI" dirty="0"/>
              <a:t>Opimme myös edellä, että tekstejä pystyy ketjuttamaan:</a:t>
            </a:r>
          </a:p>
          <a:p>
            <a:pPr lvl="1"/>
            <a:r>
              <a:rPr lang="fi-FI" dirty="0" err="1"/>
              <a:t>var</a:t>
            </a:r>
            <a:r>
              <a:rPr lang="fi-FI" dirty="0"/>
              <a:t> t1 = 'pieni possu sanoi ';</a:t>
            </a:r>
          </a:p>
          <a:p>
            <a:pPr lvl="1"/>
            <a:r>
              <a:rPr lang="fi-FI" dirty="0" err="1"/>
              <a:t>var</a:t>
            </a:r>
            <a:r>
              <a:rPr lang="fi-FI" dirty="0"/>
              <a:t> t2 = '"Olen iloinen" ';</a:t>
            </a:r>
          </a:p>
          <a:p>
            <a:pPr lvl="1"/>
            <a:r>
              <a:rPr lang="fi-FI" dirty="0" err="1"/>
              <a:t>var</a:t>
            </a:r>
            <a:r>
              <a:rPr lang="fi-FI" dirty="0"/>
              <a:t> t3 = 'ja hymyili’;</a:t>
            </a:r>
          </a:p>
          <a:p>
            <a:pPr lvl="1"/>
            <a:r>
              <a:rPr lang="fi-FI" dirty="0"/>
              <a:t>t1 = t1 + t2 + t3;</a:t>
            </a:r>
          </a:p>
          <a:p>
            <a:pPr lvl="1"/>
            <a:r>
              <a:rPr lang="fi-FI" dirty="0" err="1"/>
              <a:t>console.write</a:t>
            </a:r>
            <a:r>
              <a:rPr lang="fi-FI" dirty="0"/>
              <a:t>(t1);</a:t>
            </a:r>
          </a:p>
          <a:p>
            <a:r>
              <a:rPr lang="fi-FI" dirty="0"/>
              <a:t>Edellisellä kalvolla opimme käyttämään kenoviivaa, kun haluamme lainausmerkit. Kenoviivaa käytetään myös ohjausmerkkien kanssa:</a:t>
            </a:r>
          </a:p>
          <a:p>
            <a:pPr lvl="1"/>
            <a:r>
              <a:rPr lang="fi-FI" dirty="0"/>
              <a:t>\n = uusi rivi</a:t>
            </a:r>
          </a:p>
          <a:p>
            <a:pPr lvl="1"/>
            <a:r>
              <a:rPr lang="fi-FI" dirty="0"/>
              <a:t>\t = tabulaattori</a:t>
            </a:r>
          </a:p>
          <a:p>
            <a:pPr lvl="1"/>
            <a:r>
              <a:rPr lang="fi-FI" dirty="0"/>
              <a:t>\’ = sitaattimerkki näkyviin</a:t>
            </a:r>
          </a:p>
          <a:p>
            <a:pPr lvl="1"/>
            <a:r>
              <a:rPr lang="fi-FI" dirty="0"/>
              <a:t>\” = Lainausmerkki näkyviin</a:t>
            </a:r>
          </a:p>
          <a:p>
            <a:pPr lvl="1"/>
            <a:r>
              <a:rPr lang="fi-FI" dirty="0" err="1"/>
              <a:t>Esim</a:t>
            </a:r>
            <a:r>
              <a:rPr lang="fi-FI" dirty="0"/>
              <a:t>: </a:t>
            </a:r>
            <a:r>
              <a:rPr lang="fi-FI" dirty="0" err="1"/>
              <a:t>var</a:t>
            </a:r>
            <a:r>
              <a:rPr lang="fi-FI" dirty="0"/>
              <a:t> x = 'Ekarivi\</a:t>
            </a:r>
            <a:r>
              <a:rPr lang="fi-FI" dirty="0" err="1"/>
              <a:t>nTokarivi</a:t>
            </a:r>
            <a:r>
              <a:rPr lang="fi-FI" dirty="0"/>
              <a:t>\</a:t>
            </a:r>
            <a:r>
              <a:rPr lang="fi-FI" dirty="0" err="1"/>
              <a:t>nKolmasrivi</a:t>
            </a:r>
            <a:r>
              <a:rPr lang="fi-FI" dirty="0"/>
              <a:t>';</a:t>
            </a:r>
          </a:p>
        </p:txBody>
      </p:sp>
      <p:pic>
        <p:nvPicPr>
          <p:cNvPr id="4" name="Kuva 3">
            <a:extLst>
              <a:ext uri="{FF2B5EF4-FFF2-40B4-BE49-F238E27FC236}">
                <a16:creationId xmlns:a16="http://schemas.microsoft.com/office/drawing/2014/main" id="{554F113F-D259-C54D-BB62-2CA48096A638}"/>
              </a:ext>
            </a:extLst>
          </p:cNvPr>
          <p:cNvPicPr>
            <a:picLocks noChangeAspect="1"/>
          </p:cNvPicPr>
          <p:nvPr/>
        </p:nvPicPr>
        <p:blipFill>
          <a:blip r:embed="rId2"/>
          <a:stretch>
            <a:fillRect/>
          </a:stretch>
        </p:blipFill>
        <p:spPr>
          <a:xfrm>
            <a:off x="5697220" y="5522468"/>
            <a:ext cx="1041400" cy="787400"/>
          </a:xfrm>
          <a:prstGeom prst="rect">
            <a:avLst/>
          </a:prstGeom>
        </p:spPr>
      </p:pic>
    </p:spTree>
    <p:extLst>
      <p:ext uri="{BB962C8B-B14F-4D97-AF65-F5344CB8AC3E}">
        <p14:creationId xmlns:p14="http://schemas.microsoft.com/office/powerpoint/2010/main" val="35730733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A786743-5C9E-684F-B1F1-4A51F171CA4B}"/>
              </a:ext>
            </a:extLst>
          </p:cNvPr>
          <p:cNvSpPr>
            <a:spLocks noGrp="1"/>
          </p:cNvSpPr>
          <p:nvPr>
            <p:ph type="title"/>
          </p:nvPr>
        </p:nvSpPr>
        <p:spPr/>
        <p:txBody>
          <a:bodyPr/>
          <a:lstStyle/>
          <a:p>
            <a:r>
              <a:rPr lang="fi-FI" dirty="0" err="1"/>
              <a:t>Freecodecampin</a:t>
            </a:r>
            <a:r>
              <a:rPr lang="fi-FI" dirty="0"/>
              <a:t> tehtäviä</a:t>
            </a:r>
          </a:p>
        </p:txBody>
      </p:sp>
      <p:sp>
        <p:nvSpPr>
          <p:cNvPr id="3" name="Sisällön paikkamerkki 2">
            <a:extLst>
              <a:ext uri="{FF2B5EF4-FFF2-40B4-BE49-F238E27FC236}">
                <a16:creationId xmlns:a16="http://schemas.microsoft.com/office/drawing/2014/main" id="{0D0C3D91-67E2-2F4D-9BA9-236A23349C8E}"/>
              </a:ext>
            </a:extLst>
          </p:cNvPr>
          <p:cNvSpPr>
            <a:spLocks noGrp="1"/>
          </p:cNvSpPr>
          <p:nvPr>
            <p:ph sz="quarter" idx="12"/>
          </p:nvPr>
        </p:nvSpPr>
        <p:spPr>
          <a:xfrm>
            <a:off x="791918" y="1865096"/>
            <a:ext cx="5848222" cy="4535704"/>
          </a:xfrm>
        </p:spPr>
        <p:txBody>
          <a:bodyPr/>
          <a:lstStyle/>
          <a:p>
            <a:r>
              <a:rPr lang="fi-FI" dirty="0"/>
              <a:t>Seuraavan päivän tehtävistä ensimmäisenä etsitään ensimmäistä parillista lukua</a:t>
            </a:r>
          </a:p>
          <a:p>
            <a:r>
              <a:rPr lang="fi-FI" dirty="0"/>
              <a:t>Seuraavassa etsitään </a:t>
            </a:r>
            <a:r>
              <a:rPr lang="fi-FI" dirty="0" err="1"/>
              <a:t>boolean</a:t>
            </a:r>
            <a:r>
              <a:rPr lang="fi-FI" dirty="0"/>
              <a:t> arvoa</a:t>
            </a:r>
          </a:p>
          <a:p>
            <a:r>
              <a:rPr lang="fi-FI" dirty="0"/>
              <a:t>Kolmannessa muutetaan merkkijonon sanat isolla kirjaimella alkavaksi</a:t>
            </a:r>
          </a:p>
          <a:p>
            <a:r>
              <a:rPr lang="fi-FI" dirty="0"/>
              <a:t>Neljännessä lisätään taulukon arvot toisen taulukon sisälle</a:t>
            </a:r>
          </a:p>
          <a:p>
            <a:r>
              <a:rPr lang="fi-FI" dirty="0"/>
              <a:t>Viidennessä poistetaan kaikki </a:t>
            </a:r>
            <a:r>
              <a:rPr lang="fi-FI" dirty="0" err="1"/>
              <a:t>false</a:t>
            </a:r>
            <a:r>
              <a:rPr lang="fi-FI" dirty="0"/>
              <a:t> yms. Arvot</a:t>
            </a:r>
          </a:p>
          <a:p>
            <a:r>
              <a:rPr lang="fi-FI" dirty="0"/>
              <a:t>Kuudennessa lisätään arvo oikeaan paikkaan taulukossa ja etsitään sen indeksi</a:t>
            </a:r>
          </a:p>
          <a:p>
            <a:r>
              <a:rPr lang="fi-FI" dirty="0"/>
              <a:t>Seitsemännessä katsotaan, onko merkkijonot samat</a:t>
            </a:r>
          </a:p>
          <a:p>
            <a:r>
              <a:rPr lang="fi-FI" dirty="0"/>
              <a:t>Viimeisessä pilkotaan taulukko </a:t>
            </a:r>
            <a:r>
              <a:rPr lang="fi-FI"/>
              <a:t>pienemmiksi taulukoiksi</a:t>
            </a:r>
            <a:endParaRPr lang="fi-FI" dirty="0"/>
          </a:p>
        </p:txBody>
      </p:sp>
    </p:spTree>
    <p:extLst>
      <p:ext uri="{BB962C8B-B14F-4D97-AF65-F5344CB8AC3E}">
        <p14:creationId xmlns:p14="http://schemas.microsoft.com/office/powerpoint/2010/main" val="27466294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5B54FF53-9675-3641-84F2-73145E3C589C}"/>
              </a:ext>
            </a:extLst>
          </p:cNvPr>
          <p:cNvSpPr>
            <a:spLocks noGrp="1"/>
          </p:cNvSpPr>
          <p:nvPr>
            <p:ph type="title"/>
          </p:nvPr>
        </p:nvSpPr>
        <p:spPr/>
        <p:txBody>
          <a:bodyPr/>
          <a:lstStyle/>
          <a:p>
            <a:r>
              <a:rPr lang="fi-FI" dirty="0"/>
              <a:t>Maanantai 4.5.2020</a:t>
            </a:r>
          </a:p>
        </p:txBody>
      </p:sp>
    </p:spTree>
    <p:extLst>
      <p:ext uri="{BB962C8B-B14F-4D97-AF65-F5344CB8AC3E}">
        <p14:creationId xmlns:p14="http://schemas.microsoft.com/office/powerpoint/2010/main" val="1586895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a:extLst>
              <a:ext uri="{FF2B5EF4-FFF2-40B4-BE49-F238E27FC236}">
                <a16:creationId xmlns:a16="http://schemas.microsoft.com/office/drawing/2014/main" id="{B50B3304-3EC2-2F49-8C0E-D3434F640FFE}"/>
              </a:ext>
            </a:extLst>
          </p:cNvPr>
          <p:cNvSpPr>
            <a:spLocks noGrp="1"/>
          </p:cNvSpPr>
          <p:nvPr>
            <p:ph type="title"/>
          </p:nvPr>
        </p:nvSpPr>
        <p:spPr>
          <a:xfrm>
            <a:off x="791918" y="212352"/>
            <a:ext cx="5761282" cy="930648"/>
          </a:xfrm>
        </p:spPr>
        <p:txBody>
          <a:bodyPr/>
          <a:lstStyle/>
          <a:p>
            <a:r>
              <a:rPr lang="fi-FI" dirty="0"/>
              <a:t>Olio-ohjelmointi</a:t>
            </a:r>
          </a:p>
        </p:txBody>
      </p:sp>
      <p:sp>
        <p:nvSpPr>
          <p:cNvPr id="4" name="Sisällön paikkamerkki 3">
            <a:extLst>
              <a:ext uri="{FF2B5EF4-FFF2-40B4-BE49-F238E27FC236}">
                <a16:creationId xmlns:a16="http://schemas.microsoft.com/office/drawing/2014/main" id="{9B3B01E6-0ED6-4247-A40F-C4AD807AB8EB}"/>
              </a:ext>
            </a:extLst>
          </p:cNvPr>
          <p:cNvSpPr>
            <a:spLocks noGrp="1"/>
          </p:cNvSpPr>
          <p:nvPr>
            <p:ph sz="quarter" idx="12"/>
          </p:nvPr>
        </p:nvSpPr>
        <p:spPr>
          <a:xfrm>
            <a:off x="791917" y="1143000"/>
            <a:ext cx="6046205" cy="5502648"/>
          </a:xfrm>
        </p:spPr>
        <p:txBody>
          <a:bodyPr>
            <a:normAutofit/>
          </a:bodyPr>
          <a:lstStyle/>
          <a:p>
            <a:r>
              <a:rPr lang="fi-FI" dirty="0"/>
              <a:t>Pohjimmiltaan ohjelmistokehitys ratkaisee ongelman tai saavuttaa tuloksen laskennalla. Ohjelmistokehitysprosessi määrittelee ensin ongelman, sitten esittelee ratkaisun. Objektisuuntautunut ohjelmointi on yksi monista tärkeimmistä lähestymistavoista ohjelmistokehitysprosessiin.</a:t>
            </a:r>
          </a:p>
          <a:p>
            <a:r>
              <a:rPr lang="fi-FI" dirty="0"/>
              <a:t>Kuten nimensä osoittaa, olio-ohjelmointi järjestää koodin objektimääritelmiin. Näitä kutsutaan joskus luokiksi ja ne ryhmittelevät tietoja käyttäytymisen perusteella. Tiedon objektin ominaisuudet tai käyttäytyminen (tai toiminnot) ovat menetelmiä, jolla ongelma ratkaistaan.</a:t>
            </a:r>
          </a:p>
          <a:p>
            <a:r>
              <a:rPr lang="fi-FI" dirty="0"/>
              <a:t>Objektirakenne tekee siitä joustavan ohjelman sisällä. Objektit voivat siirtää tietoa kutsumalla ja lähettämällä tietoja toisen objektin menetelmille. Lisäksi uudet luokat voivat vastaanottaa tai periä kaikki ominaisuudet perus- tai vanhempiluokalta. Tämä auttaa vähentämään toistuvaa koodia.</a:t>
            </a:r>
          </a:p>
          <a:p>
            <a:r>
              <a:rPr lang="fi-FI" dirty="0"/>
              <a:t>Valitsemasi ohjelmointitapa riippuu muutamasta tekijästä:</a:t>
            </a:r>
          </a:p>
          <a:p>
            <a:pPr lvl="1"/>
            <a:r>
              <a:rPr lang="fi-FI" dirty="0"/>
              <a:t>ongelman tyypistä</a:t>
            </a:r>
          </a:p>
          <a:p>
            <a:pPr lvl="1"/>
            <a:r>
              <a:rPr lang="fi-FI" dirty="0"/>
              <a:t>kuinka haluat rakentaa tietosi ja algoritmit. </a:t>
            </a:r>
          </a:p>
        </p:txBody>
      </p:sp>
    </p:spTree>
    <p:extLst>
      <p:ext uri="{BB962C8B-B14F-4D97-AF65-F5344CB8AC3E}">
        <p14:creationId xmlns:p14="http://schemas.microsoft.com/office/powerpoint/2010/main" val="895025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4C80D64-F8C2-0948-A24B-F2F888CF7F5E}"/>
              </a:ext>
            </a:extLst>
          </p:cNvPr>
          <p:cNvSpPr>
            <a:spLocks noGrp="1"/>
          </p:cNvSpPr>
          <p:nvPr>
            <p:ph type="title"/>
          </p:nvPr>
        </p:nvSpPr>
        <p:spPr>
          <a:xfrm>
            <a:off x="791918" y="212352"/>
            <a:ext cx="5761282" cy="602657"/>
          </a:xfrm>
        </p:spPr>
        <p:txBody>
          <a:bodyPr/>
          <a:lstStyle/>
          <a:p>
            <a:r>
              <a:rPr lang="fi-FI" dirty="0"/>
              <a:t>Mitä ovat objektit</a:t>
            </a:r>
          </a:p>
        </p:txBody>
      </p:sp>
      <p:sp>
        <p:nvSpPr>
          <p:cNvPr id="3" name="Sisällön paikkamerkki 2">
            <a:extLst>
              <a:ext uri="{FF2B5EF4-FFF2-40B4-BE49-F238E27FC236}">
                <a16:creationId xmlns:a16="http://schemas.microsoft.com/office/drawing/2014/main" id="{34A45CDC-10E6-3942-A2C0-21D6AA31EF1E}"/>
              </a:ext>
            </a:extLst>
          </p:cNvPr>
          <p:cNvSpPr>
            <a:spLocks noGrp="1"/>
          </p:cNvSpPr>
          <p:nvPr>
            <p:ph sz="quarter" idx="12"/>
          </p:nvPr>
        </p:nvSpPr>
        <p:spPr>
          <a:xfrm>
            <a:off x="791918" y="815009"/>
            <a:ext cx="5761282" cy="5830639"/>
          </a:xfrm>
        </p:spPr>
        <p:txBody>
          <a:bodyPr>
            <a:normAutofit/>
          </a:bodyPr>
          <a:lstStyle/>
          <a:p>
            <a:r>
              <a:rPr lang="fi-FI" dirty="0"/>
              <a:t>Mikä tahansa voi olla objekti: ihminen, talo tai tietokone</a:t>
            </a:r>
          </a:p>
          <a:p>
            <a:r>
              <a:rPr lang="fi-FI" dirty="0"/>
              <a:t>Objektilla on yleensä erilaisia ominaisuuksia, kuten ihmisellä kädet, talolla huoneet tai tietokoneella osat ja nämä ominaisuudet määrittelevät objektin</a:t>
            </a:r>
          </a:p>
          <a:p>
            <a:r>
              <a:rPr lang="fi-FI" dirty="0"/>
              <a:t>Samanlaisilla objekteilla on yhteisiä ominaisuuksia, mutta ominaisuuksien laatu tai määrä vaihtelee objektista toiseen. Esimerkiksi eri taloilla voi olla eri määrä huoneita tai jonkin auton väri on punainen ja toisen taas sininen</a:t>
            </a:r>
          </a:p>
          <a:p>
            <a:r>
              <a:rPr lang="fi-FI" dirty="0"/>
              <a:t>JavaScriptin objektit käyttäytyvät kuin tosimaailman vastaavat. </a:t>
            </a:r>
            <a:r>
              <a:rPr lang="fi-FI" dirty="0" err="1"/>
              <a:t>Esim</a:t>
            </a:r>
            <a:r>
              <a:rPr lang="fi-FI" dirty="0"/>
              <a:t>:</a:t>
            </a:r>
          </a:p>
          <a:p>
            <a:pPr lvl="1"/>
            <a:r>
              <a:rPr lang="fi-FI" dirty="0" err="1"/>
              <a:t>let</a:t>
            </a:r>
            <a:r>
              <a:rPr lang="fi-FI" dirty="0"/>
              <a:t> omakotitalo = {</a:t>
            </a:r>
            <a:br>
              <a:rPr lang="fi-FI" dirty="0"/>
            </a:br>
            <a:r>
              <a:rPr lang="fi-FI" dirty="0"/>
              <a:t>	sijainti: ’Vantaa’,</a:t>
            </a:r>
            <a:br>
              <a:rPr lang="fi-FI" dirty="0"/>
            </a:br>
            <a:r>
              <a:rPr lang="fi-FI" dirty="0"/>
              <a:t>	huoneet: 5,</a:t>
            </a:r>
            <a:br>
              <a:rPr lang="fi-FI" dirty="0"/>
            </a:br>
            <a:r>
              <a:rPr lang="fi-FI" dirty="0"/>
              <a:t>	</a:t>
            </a:r>
            <a:r>
              <a:rPr lang="fi-FI" dirty="0" err="1"/>
              <a:t>rakMat</a:t>
            </a:r>
            <a:r>
              <a:rPr lang="fi-FI" dirty="0"/>
              <a:t>: ’kivi’</a:t>
            </a:r>
            <a:br>
              <a:rPr lang="fi-FI" dirty="0"/>
            </a:br>
            <a:r>
              <a:rPr lang="fi-FI" dirty="0"/>
              <a:t>}</a:t>
            </a:r>
          </a:p>
          <a:p>
            <a:r>
              <a:rPr lang="fi-FI" dirty="0"/>
              <a:t>Edellisen esimerkin talolla on 3 ominaisuutta: sijainti, huoneet ja rakennusmateriaali, joilla jokaisella on jokin arvo.</a:t>
            </a:r>
          </a:p>
          <a:p>
            <a:r>
              <a:rPr lang="fi-FI" dirty="0"/>
              <a:t>Jos luomme asunto-objektin, silläkin on samoja ominaisuuksia: sijainti ja huoneiden lukumäärä</a:t>
            </a:r>
          </a:p>
        </p:txBody>
      </p:sp>
    </p:spTree>
    <p:extLst>
      <p:ext uri="{BB962C8B-B14F-4D97-AF65-F5344CB8AC3E}">
        <p14:creationId xmlns:p14="http://schemas.microsoft.com/office/powerpoint/2010/main" val="1059758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EDA2346-BC0A-C14D-93A9-285420F3F5D5}"/>
              </a:ext>
            </a:extLst>
          </p:cNvPr>
          <p:cNvSpPr>
            <a:spLocks noGrp="1"/>
          </p:cNvSpPr>
          <p:nvPr>
            <p:ph type="title"/>
          </p:nvPr>
        </p:nvSpPr>
        <p:spPr>
          <a:xfrm>
            <a:off x="791917" y="212352"/>
            <a:ext cx="5608883" cy="1440392"/>
          </a:xfrm>
        </p:spPr>
        <p:txBody>
          <a:bodyPr>
            <a:normAutofit/>
          </a:bodyPr>
          <a:lstStyle/>
          <a:p>
            <a:r>
              <a:rPr lang="fi-FI" dirty="0"/>
              <a:t>Objektien ominaisuuksien </a:t>
            </a:r>
            <a:br>
              <a:rPr lang="fi-FI" dirty="0"/>
            </a:br>
            <a:r>
              <a:rPr lang="fi-FI" dirty="0"/>
              <a:t>kutsu sekä metodit</a:t>
            </a:r>
          </a:p>
        </p:txBody>
      </p:sp>
      <p:sp>
        <p:nvSpPr>
          <p:cNvPr id="3" name="Sisällön paikkamerkki 2">
            <a:extLst>
              <a:ext uri="{FF2B5EF4-FFF2-40B4-BE49-F238E27FC236}">
                <a16:creationId xmlns:a16="http://schemas.microsoft.com/office/drawing/2014/main" id="{227D4D47-2D84-4A4D-8514-83F407E86168}"/>
              </a:ext>
            </a:extLst>
          </p:cNvPr>
          <p:cNvSpPr>
            <a:spLocks noGrp="1"/>
          </p:cNvSpPr>
          <p:nvPr>
            <p:ph sz="quarter" idx="12"/>
          </p:nvPr>
        </p:nvSpPr>
        <p:spPr>
          <a:xfrm>
            <a:off x="791917" y="1865096"/>
            <a:ext cx="7378047" cy="4535704"/>
          </a:xfrm>
        </p:spPr>
        <p:txBody>
          <a:bodyPr/>
          <a:lstStyle/>
          <a:p>
            <a:r>
              <a:rPr lang="fi-FI" dirty="0"/>
              <a:t>Kuten olemme jo edellä oppineet, objektin ominaisuutta voi kutsua joko pisteen tai hakasulkujen avulla:</a:t>
            </a:r>
          </a:p>
          <a:p>
            <a:pPr lvl="1"/>
            <a:r>
              <a:rPr lang="fi-FI" dirty="0" err="1"/>
              <a:t>omakotitalo.sijainti</a:t>
            </a:r>
            <a:r>
              <a:rPr lang="fi-FI" dirty="0"/>
              <a:t> </a:t>
            </a:r>
            <a:r>
              <a:rPr lang="fi-FI" dirty="0">
                <a:sym typeface="Wingdings" pitchFamily="2" charset="2"/>
              </a:rPr>
              <a:t> ’Vantaa’ tai omakotitalo[huoneet]  5</a:t>
            </a:r>
          </a:p>
          <a:p>
            <a:r>
              <a:rPr lang="fi-FI" dirty="0">
                <a:sym typeface="Wingdings" pitchFamily="2" charset="2"/>
              </a:rPr>
              <a:t>Objektille voi luoda myös metodin (jotain, mikä tekee jotakin)</a:t>
            </a:r>
          </a:p>
          <a:p>
            <a:pPr lvl="1"/>
            <a:r>
              <a:rPr lang="fi-FI" dirty="0" err="1"/>
              <a:t>let</a:t>
            </a:r>
            <a:r>
              <a:rPr lang="fi-FI" dirty="0"/>
              <a:t> omakotitalo = {</a:t>
            </a:r>
            <a:br>
              <a:rPr lang="fi-FI" dirty="0"/>
            </a:br>
            <a:r>
              <a:rPr lang="fi-FI" dirty="0"/>
              <a:t>	sijainti: ’Vantaa’,</a:t>
            </a:r>
            <a:br>
              <a:rPr lang="fi-FI" dirty="0"/>
            </a:br>
            <a:r>
              <a:rPr lang="fi-FI" dirty="0"/>
              <a:t>	huoneet: 5,</a:t>
            </a:r>
            <a:br>
              <a:rPr lang="fi-FI" dirty="0"/>
            </a:br>
            <a:r>
              <a:rPr lang="fi-FI" dirty="0"/>
              <a:t>	</a:t>
            </a:r>
            <a:r>
              <a:rPr lang="fi-FI" dirty="0" err="1"/>
              <a:t>rakMat</a:t>
            </a:r>
            <a:r>
              <a:rPr lang="fi-FI" dirty="0"/>
              <a:t>: ’kivi’,</a:t>
            </a:r>
            <a:br>
              <a:rPr lang="fi-FI" dirty="0"/>
            </a:br>
            <a:r>
              <a:rPr lang="fi-FI" dirty="0"/>
              <a:t>	</a:t>
            </a:r>
            <a:r>
              <a:rPr lang="fi-FI" dirty="0" err="1"/>
              <a:t>naytaSijainti</a:t>
            </a:r>
            <a:r>
              <a:rPr lang="fi-FI" dirty="0"/>
              <a:t>: </a:t>
            </a:r>
            <a:r>
              <a:rPr lang="fi-FI" dirty="0" err="1"/>
              <a:t>function</a:t>
            </a:r>
            <a:r>
              <a:rPr lang="fi-FI" dirty="0"/>
              <a:t>(){</a:t>
            </a:r>
            <a:br>
              <a:rPr lang="fi-FI" dirty="0"/>
            </a:br>
            <a:r>
              <a:rPr lang="fi-FI" dirty="0"/>
              <a:t>		</a:t>
            </a:r>
            <a:r>
              <a:rPr lang="fi-FI" dirty="0" err="1"/>
              <a:t>return</a:t>
            </a:r>
            <a:r>
              <a:rPr lang="fi-FI" dirty="0"/>
              <a:t> ”omakotitalo sijaitsee paikassa ” + </a:t>
            </a:r>
            <a:r>
              <a:rPr lang="fi-FI" dirty="0" err="1"/>
              <a:t>omakotitalo.sijainti</a:t>
            </a:r>
            <a:r>
              <a:rPr lang="fi-FI" dirty="0"/>
              <a:t>;</a:t>
            </a:r>
            <a:br>
              <a:rPr lang="fi-FI" dirty="0"/>
            </a:br>
            <a:r>
              <a:rPr lang="fi-FI" dirty="0"/>
              <a:t>	}</a:t>
            </a:r>
            <a:br>
              <a:rPr lang="fi-FI" dirty="0"/>
            </a:br>
            <a:r>
              <a:rPr lang="fi-FI" dirty="0"/>
              <a:t>}</a:t>
            </a:r>
          </a:p>
          <a:p>
            <a:pPr lvl="1"/>
            <a:r>
              <a:rPr lang="fi-FI" dirty="0" err="1"/>
              <a:t>omakotitalo.naytaSijainti</a:t>
            </a:r>
            <a:r>
              <a:rPr lang="fi-FI" dirty="0"/>
              <a:t>() </a:t>
            </a:r>
            <a:r>
              <a:rPr lang="fi-FI" dirty="0">
                <a:sym typeface="Wingdings" pitchFamily="2" charset="2"/>
              </a:rPr>
              <a:t></a:t>
            </a:r>
            <a:br>
              <a:rPr lang="fi-FI" dirty="0">
                <a:sym typeface="Wingdings" pitchFamily="2" charset="2"/>
              </a:rPr>
            </a:br>
            <a:r>
              <a:rPr lang="fi-FI" dirty="0"/>
              <a:t>”omakotitalo sijaitsee paikassa Vantaa”</a:t>
            </a:r>
          </a:p>
          <a:p>
            <a:pPr lvl="1"/>
            <a:endParaRPr lang="fi-FI" dirty="0">
              <a:sym typeface="Wingdings" pitchFamily="2" charset="2"/>
            </a:endParaRPr>
          </a:p>
          <a:p>
            <a:pPr lvl="1"/>
            <a:endParaRPr lang="fi-FI" dirty="0">
              <a:sym typeface="Wingdings" pitchFamily="2" charset="2"/>
            </a:endParaRPr>
          </a:p>
          <a:p>
            <a:endParaRPr lang="fi-FI" dirty="0"/>
          </a:p>
        </p:txBody>
      </p:sp>
    </p:spTree>
    <p:extLst>
      <p:ext uri="{BB962C8B-B14F-4D97-AF65-F5344CB8AC3E}">
        <p14:creationId xmlns:p14="http://schemas.microsoft.com/office/powerpoint/2010/main" val="31731159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F420DAE-7CA3-1247-8A30-F506FEDFA638}"/>
              </a:ext>
            </a:extLst>
          </p:cNvPr>
          <p:cNvSpPr>
            <a:spLocks noGrp="1"/>
          </p:cNvSpPr>
          <p:nvPr>
            <p:ph type="title"/>
          </p:nvPr>
        </p:nvSpPr>
        <p:spPr/>
        <p:txBody>
          <a:bodyPr/>
          <a:lstStyle/>
          <a:p>
            <a:r>
              <a:rPr lang="fi-FI" dirty="0" err="1"/>
              <a:t>this</a:t>
            </a:r>
            <a:r>
              <a:rPr lang="fi-FI" dirty="0"/>
              <a:t> - avainsana</a:t>
            </a:r>
          </a:p>
        </p:txBody>
      </p:sp>
      <p:sp>
        <p:nvSpPr>
          <p:cNvPr id="3" name="Sisällön paikkamerkki 2">
            <a:extLst>
              <a:ext uri="{FF2B5EF4-FFF2-40B4-BE49-F238E27FC236}">
                <a16:creationId xmlns:a16="http://schemas.microsoft.com/office/drawing/2014/main" id="{ABF170DD-1AF6-7D47-9229-C4197F657E9C}"/>
              </a:ext>
            </a:extLst>
          </p:cNvPr>
          <p:cNvSpPr>
            <a:spLocks noGrp="1"/>
          </p:cNvSpPr>
          <p:nvPr>
            <p:ph sz="quarter" idx="12"/>
          </p:nvPr>
        </p:nvSpPr>
        <p:spPr>
          <a:xfrm>
            <a:off x="791918" y="1865095"/>
            <a:ext cx="5761282" cy="4615217"/>
          </a:xfrm>
        </p:spPr>
        <p:txBody>
          <a:bodyPr/>
          <a:lstStyle/>
          <a:p>
            <a:r>
              <a:rPr lang="fi-FI" dirty="0"/>
              <a:t>Vaikka edellinen esimerkki on aivan oikea tapa päästä käsiksi objektin ominaisuuteen, siinä on vaaransa. Jos objektin nimi muuttuu, kaikki siihen viittaavat koodit on korjattava.</a:t>
            </a:r>
          </a:p>
          <a:p>
            <a:r>
              <a:rPr lang="fi-FI" dirty="0"/>
              <a:t>Tämä ei ole ongelma, jos koodia on vähän, mutta kun koodirivejä on useita satoja (tai tuhansia), virheen todennäköisyys on suurempi.</a:t>
            </a:r>
          </a:p>
          <a:p>
            <a:r>
              <a:rPr lang="fi-FI" dirty="0"/>
              <a:t>Välttääksesi tällaisia virheitä, voi käyttää </a:t>
            </a:r>
            <a:r>
              <a:rPr lang="fi-FI" dirty="0" err="1"/>
              <a:t>this</a:t>
            </a:r>
            <a:r>
              <a:rPr lang="fi-FI" dirty="0"/>
              <a:t>-avainsanaa:</a:t>
            </a:r>
          </a:p>
          <a:p>
            <a:pPr lvl="1"/>
            <a:r>
              <a:rPr lang="fi-FI" dirty="0" err="1"/>
              <a:t>naytaSijainti</a:t>
            </a:r>
            <a:r>
              <a:rPr lang="fi-FI" dirty="0"/>
              <a:t>: </a:t>
            </a:r>
            <a:r>
              <a:rPr lang="fi-FI" dirty="0" err="1"/>
              <a:t>function</a:t>
            </a:r>
            <a:r>
              <a:rPr lang="fi-FI" dirty="0"/>
              <a:t>(){</a:t>
            </a:r>
            <a:br>
              <a:rPr lang="fi-FI" dirty="0"/>
            </a:br>
            <a:r>
              <a:rPr lang="fi-FI" dirty="0"/>
              <a:t>		</a:t>
            </a:r>
            <a:r>
              <a:rPr lang="fi-FI" dirty="0" err="1"/>
              <a:t>return</a:t>
            </a:r>
            <a:r>
              <a:rPr lang="fi-FI" dirty="0"/>
              <a:t> ”omakotitalo sijaitsee paikassa ” + 		        </a:t>
            </a:r>
            <a:r>
              <a:rPr lang="fi-FI" dirty="0" err="1">
                <a:solidFill>
                  <a:srgbClr val="FF0000"/>
                </a:solidFill>
              </a:rPr>
              <a:t>this</a:t>
            </a:r>
            <a:r>
              <a:rPr lang="fi-FI" dirty="0" err="1"/>
              <a:t>.sijainti</a:t>
            </a:r>
            <a:r>
              <a:rPr lang="fi-FI" dirty="0"/>
              <a:t>;</a:t>
            </a:r>
            <a:br>
              <a:rPr lang="fi-FI" dirty="0"/>
            </a:br>
            <a:r>
              <a:rPr lang="fi-FI" dirty="0"/>
              <a:t>	}</a:t>
            </a:r>
          </a:p>
        </p:txBody>
      </p:sp>
    </p:spTree>
    <p:extLst>
      <p:ext uri="{BB962C8B-B14F-4D97-AF65-F5344CB8AC3E}">
        <p14:creationId xmlns:p14="http://schemas.microsoft.com/office/powerpoint/2010/main" val="9542947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47C0FE4-5C17-324A-8C48-F8576A49B201}"/>
              </a:ext>
            </a:extLst>
          </p:cNvPr>
          <p:cNvSpPr>
            <a:spLocks noGrp="1"/>
          </p:cNvSpPr>
          <p:nvPr>
            <p:ph type="title"/>
          </p:nvPr>
        </p:nvSpPr>
        <p:spPr>
          <a:xfrm>
            <a:off x="791918" y="212352"/>
            <a:ext cx="5761282" cy="602657"/>
          </a:xfrm>
        </p:spPr>
        <p:txBody>
          <a:bodyPr/>
          <a:lstStyle/>
          <a:p>
            <a:r>
              <a:rPr lang="fi-FI" dirty="0" err="1"/>
              <a:t>Constructor</a:t>
            </a:r>
            <a:r>
              <a:rPr lang="fi-FI" dirty="0"/>
              <a:t> (rakentaja)</a:t>
            </a:r>
          </a:p>
        </p:txBody>
      </p:sp>
      <p:sp>
        <p:nvSpPr>
          <p:cNvPr id="3" name="Sisällön paikkamerkki 2">
            <a:extLst>
              <a:ext uri="{FF2B5EF4-FFF2-40B4-BE49-F238E27FC236}">
                <a16:creationId xmlns:a16="http://schemas.microsoft.com/office/drawing/2014/main" id="{AD4C13DE-580C-9C45-A916-2C3D54B9F0BD}"/>
              </a:ext>
            </a:extLst>
          </p:cNvPr>
          <p:cNvSpPr>
            <a:spLocks noGrp="1"/>
          </p:cNvSpPr>
          <p:nvPr>
            <p:ph sz="quarter" idx="12"/>
          </p:nvPr>
        </p:nvSpPr>
        <p:spPr>
          <a:xfrm>
            <a:off x="791918" y="815009"/>
            <a:ext cx="5761282" cy="5585791"/>
          </a:xfrm>
        </p:spPr>
        <p:txBody>
          <a:bodyPr>
            <a:normAutofit/>
          </a:bodyPr>
          <a:lstStyle/>
          <a:p>
            <a:r>
              <a:rPr lang="fi-FI" dirty="0" err="1"/>
              <a:t>Constructorit</a:t>
            </a:r>
            <a:r>
              <a:rPr lang="fi-FI" dirty="0"/>
              <a:t> ovat toimintoja, jotka luovat uusia objekteja. Ne määrittelevät ominaisuudet ja käyttäytymistavat, jotka kuuluvat uuteen esineeseen. Ajattele niitä suunnitelmana uusien esineiden luomiseen. </a:t>
            </a:r>
            <a:r>
              <a:rPr lang="fi-FI" dirty="0" err="1"/>
              <a:t>Esim</a:t>
            </a:r>
            <a:r>
              <a:rPr lang="fi-FI" dirty="0"/>
              <a:t>:</a:t>
            </a:r>
          </a:p>
          <a:p>
            <a:pPr lvl="1"/>
            <a:r>
              <a:rPr lang="fi-FI" dirty="0" err="1">
                <a:solidFill>
                  <a:srgbClr val="FF0000"/>
                </a:solidFill>
              </a:rPr>
              <a:t>function</a:t>
            </a:r>
            <a:r>
              <a:rPr lang="fi-FI" dirty="0"/>
              <a:t> </a:t>
            </a:r>
            <a:r>
              <a:rPr lang="fi-FI" dirty="0">
                <a:solidFill>
                  <a:srgbClr val="FF0000"/>
                </a:solidFill>
              </a:rPr>
              <a:t>O</a:t>
            </a:r>
            <a:r>
              <a:rPr lang="fi-FI" dirty="0"/>
              <a:t>makotitalo</a:t>
            </a:r>
            <a:r>
              <a:rPr lang="fi-FI" dirty="0">
                <a:solidFill>
                  <a:srgbClr val="FF0000"/>
                </a:solidFill>
              </a:rPr>
              <a:t>()</a:t>
            </a:r>
            <a:r>
              <a:rPr lang="fi-FI" dirty="0"/>
              <a:t> {</a:t>
            </a:r>
            <a:br>
              <a:rPr lang="fi-FI" dirty="0"/>
            </a:br>
            <a:r>
              <a:rPr lang="fi-FI" dirty="0"/>
              <a:t>	</a:t>
            </a:r>
            <a:r>
              <a:rPr lang="fi-FI" dirty="0" err="1">
                <a:solidFill>
                  <a:srgbClr val="FF0000"/>
                </a:solidFill>
              </a:rPr>
              <a:t>this</a:t>
            </a:r>
            <a:r>
              <a:rPr lang="fi-FI" dirty="0" err="1"/>
              <a:t>.sijainti</a:t>
            </a:r>
            <a:r>
              <a:rPr lang="fi-FI" dirty="0"/>
              <a:t> </a:t>
            </a:r>
            <a:r>
              <a:rPr lang="fi-FI" dirty="0">
                <a:solidFill>
                  <a:srgbClr val="FF0000"/>
                </a:solidFill>
              </a:rPr>
              <a:t>=</a:t>
            </a:r>
            <a:r>
              <a:rPr lang="fi-FI" dirty="0"/>
              <a:t> ’Vantaa’</a:t>
            </a:r>
            <a:r>
              <a:rPr lang="fi-FI" dirty="0">
                <a:solidFill>
                  <a:srgbClr val="FF0000"/>
                </a:solidFill>
              </a:rPr>
              <a:t>;</a:t>
            </a:r>
            <a:br>
              <a:rPr lang="fi-FI" dirty="0"/>
            </a:br>
            <a:r>
              <a:rPr lang="fi-FI" dirty="0"/>
              <a:t>	</a:t>
            </a:r>
            <a:r>
              <a:rPr lang="fi-FI" dirty="0" err="1">
                <a:solidFill>
                  <a:srgbClr val="FF0000"/>
                </a:solidFill>
              </a:rPr>
              <a:t>this</a:t>
            </a:r>
            <a:r>
              <a:rPr lang="fi-FI" dirty="0" err="1"/>
              <a:t>.huoneet</a:t>
            </a:r>
            <a:r>
              <a:rPr lang="fi-FI" dirty="0"/>
              <a:t> </a:t>
            </a:r>
            <a:r>
              <a:rPr lang="fi-FI" dirty="0">
                <a:solidFill>
                  <a:srgbClr val="FF0000"/>
                </a:solidFill>
              </a:rPr>
              <a:t>=</a:t>
            </a:r>
            <a:r>
              <a:rPr lang="fi-FI" dirty="0"/>
              <a:t> 5</a:t>
            </a:r>
            <a:r>
              <a:rPr lang="fi-FI" dirty="0">
                <a:solidFill>
                  <a:srgbClr val="FF0000"/>
                </a:solidFill>
              </a:rPr>
              <a:t>;</a:t>
            </a:r>
            <a:br>
              <a:rPr lang="fi-FI" dirty="0"/>
            </a:br>
            <a:r>
              <a:rPr lang="fi-FI" dirty="0"/>
              <a:t>	</a:t>
            </a:r>
            <a:r>
              <a:rPr lang="fi-FI" dirty="0" err="1">
                <a:solidFill>
                  <a:srgbClr val="FF0000"/>
                </a:solidFill>
              </a:rPr>
              <a:t>this</a:t>
            </a:r>
            <a:r>
              <a:rPr lang="fi-FI" dirty="0" err="1"/>
              <a:t>.rakMat</a:t>
            </a:r>
            <a:r>
              <a:rPr lang="fi-FI" dirty="0"/>
              <a:t> </a:t>
            </a:r>
            <a:r>
              <a:rPr lang="fi-FI" dirty="0">
                <a:solidFill>
                  <a:srgbClr val="FF0000"/>
                </a:solidFill>
              </a:rPr>
              <a:t>=</a:t>
            </a:r>
            <a:r>
              <a:rPr lang="fi-FI" dirty="0"/>
              <a:t> ’kivi’</a:t>
            </a:r>
            <a:r>
              <a:rPr lang="fi-FI" dirty="0">
                <a:solidFill>
                  <a:srgbClr val="FF0000"/>
                </a:solidFill>
              </a:rPr>
              <a:t>;</a:t>
            </a:r>
            <a:br>
              <a:rPr lang="fi-FI" dirty="0"/>
            </a:br>
            <a:r>
              <a:rPr lang="fi-FI" dirty="0"/>
              <a:t>	}</a:t>
            </a:r>
          </a:p>
          <a:p>
            <a:r>
              <a:rPr lang="fi-FI" dirty="0" err="1"/>
              <a:t>Constructoria</a:t>
            </a:r>
            <a:r>
              <a:rPr lang="fi-FI" dirty="0"/>
              <a:t> tehdessä pitää pitää mielessä:</a:t>
            </a:r>
          </a:p>
          <a:p>
            <a:pPr lvl="1"/>
            <a:r>
              <a:rPr lang="fi-FI" dirty="0" err="1"/>
              <a:t>Constructorit</a:t>
            </a:r>
            <a:r>
              <a:rPr lang="fi-FI" dirty="0"/>
              <a:t> määritetään isoilla kirjaimilla, jotta ne voidaan erottaa muista funktioista, jotka eivät ole </a:t>
            </a:r>
            <a:r>
              <a:rPr lang="fi-FI" dirty="0" err="1"/>
              <a:t>Constructoreita</a:t>
            </a:r>
            <a:r>
              <a:rPr lang="fi-FI" dirty="0"/>
              <a:t>.</a:t>
            </a:r>
          </a:p>
          <a:p>
            <a:pPr lvl="1"/>
            <a:r>
              <a:rPr lang="fi-FI" dirty="0" err="1"/>
              <a:t>Constructorit</a:t>
            </a:r>
            <a:r>
              <a:rPr lang="fi-FI" dirty="0"/>
              <a:t> käyttävät </a:t>
            </a:r>
            <a:r>
              <a:rPr lang="fi-FI" dirty="0" err="1"/>
              <a:t>this</a:t>
            </a:r>
            <a:r>
              <a:rPr lang="fi-FI" dirty="0"/>
              <a:t>-avainsanaa asettaakseen luomansa objektin ominaisuudet. </a:t>
            </a:r>
            <a:r>
              <a:rPr lang="fi-FI" dirty="0" err="1"/>
              <a:t>Constructorin</a:t>
            </a:r>
            <a:r>
              <a:rPr lang="fi-FI" dirty="0"/>
              <a:t> sisällä tämä viittaa uuteen esineeseen, jonka se luo.</a:t>
            </a:r>
          </a:p>
          <a:p>
            <a:pPr lvl="1"/>
            <a:r>
              <a:rPr lang="fi-FI" dirty="0" err="1"/>
              <a:t>Constructorit</a:t>
            </a:r>
            <a:r>
              <a:rPr lang="fi-FI" dirty="0"/>
              <a:t> määrittelevät ominaisuudet ja käyttäytymisen sen sijaan, että palauttaisivat arvon, kuten muut funktiot saattavat. (no </a:t>
            </a:r>
            <a:r>
              <a:rPr lang="fi-FI" dirty="0" err="1"/>
              <a:t>return</a:t>
            </a:r>
            <a:r>
              <a:rPr lang="fi-FI" dirty="0"/>
              <a:t>)</a:t>
            </a:r>
          </a:p>
        </p:txBody>
      </p:sp>
      <p:sp>
        <p:nvSpPr>
          <p:cNvPr id="4" name="Tekstiruutu 3">
            <a:extLst>
              <a:ext uri="{FF2B5EF4-FFF2-40B4-BE49-F238E27FC236}">
                <a16:creationId xmlns:a16="http://schemas.microsoft.com/office/drawing/2014/main" id="{6D284FF9-D753-C647-86AE-AE848D78A984}"/>
              </a:ext>
            </a:extLst>
          </p:cNvPr>
          <p:cNvSpPr txBox="1"/>
          <p:nvPr/>
        </p:nvSpPr>
        <p:spPr>
          <a:xfrm>
            <a:off x="5824330" y="1749287"/>
            <a:ext cx="2872409" cy="1754326"/>
          </a:xfrm>
          <a:prstGeom prst="rect">
            <a:avLst/>
          </a:prstGeom>
          <a:noFill/>
          <a:ln>
            <a:solidFill>
              <a:schemeClr val="tx1"/>
            </a:solidFill>
          </a:ln>
        </p:spPr>
        <p:txBody>
          <a:bodyPr wrap="square" rtlCol="0">
            <a:spAutoFit/>
          </a:bodyPr>
          <a:lstStyle/>
          <a:p>
            <a:r>
              <a:rPr lang="fi-FI" dirty="0" err="1"/>
              <a:t>let</a:t>
            </a:r>
            <a:r>
              <a:rPr lang="fi-FI" dirty="0"/>
              <a:t> omakotitalo = {</a:t>
            </a:r>
            <a:br>
              <a:rPr lang="fi-FI" dirty="0"/>
            </a:br>
            <a:r>
              <a:rPr lang="fi-FI" dirty="0"/>
              <a:t>	sijainti: ’Vantaa’,</a:t>
            </a:r>
            <a:br>
              <a:rPr lang="fi-FI" dirty="0"/>
            </a:br>
            <a:r>
              <a:rPr lang="fi-FI" dirty="0"/>
              <a:t>	huoneet: 5,</a:t>
            </a:r>
            <a:br>
              <a:rPr lang="fi-FI" dirty="0"/>
            </a:br>
            <a:r>
              <a:rPr lang="fi-FI" dirty="0"/>
              <a:t>	</a:t>
            </a:r>
            <a:r>
              <a:rPr lang="fi-FI" dirty="0" err="1"/>
              <a:t>rakMat</a:t>
            </a:r>
            <a:r>
              <a:rPr lang="fi-FI" dirty="0"/>
              <a:t>: ’kivi’</a:t>
            </a:r>
            <a:br>
              <a:rPr lang="fi-FI" dirty="0"/>
            </a:br>
            <a:r>
              <a:rPr lang="fi-FI" dirty="0"/>
              <a:t>}</a:t>
            </a:r>
          </a:p>
          <a:p>
            <a:endParaRPr lang="fi-FI" dirty="0"/>
          </a:p>
        </p:txBody>
      </p:sp>
      <p:sp>
        <p:nvSpPr>
          <p:cNvPr id="5" name="Nuoli vasemmalle 4">
            <a:extLst>
              <a:ext uri="{FF2B5EF4-FFF2-40B4-BE49-F238E27FC236}">
                <a16:creationId xmlns:a16="http://schemas.microsoft.com/office/drawing/2014/main" id="{3C4525B2-0F99-C945-8231-475DDDD4AF11}"/>
              </a:ext>
            </a:extLst>
          </p:cNvPr>
          <p:cNvSpPr/>
          <p:nvPr/>
        </p:nvSpPr>
        <p:spPr>
          <a:xfrm>
            <a:off x="4084983" y="2047461"/>
            <a:ext cx="1381539" cy="44726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507469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FC03B22-9584-854B-98E6-ECE27AAC5E13}"/>
              </a:ext>
            </a:extLst>
          </p:cNvPr>
          <p:cNvSpPr>
            <a:spLocks noGrp="1"/>
          </p:cNvSpPr>
          <p:nvPr>
            <p:ph type="title"/>
          </p:nvPr>
        </p:nvSpPr>
        <p:spPr/>
        <p:txBody>
          <a:bodyPr/>
          <a:lstStyle/>
          <a:p>
            <a:r>
              <a:rPr lang="fi-FI" dirty="0" err="1"/>
              <a:t>Constructorin</a:t>
            </a:r>
            <a:r>
              <a:rPr lang="fi-FI" dirty="0"/>
              <a:t> käyttäminen</a:t>
            </a:r>
          </a:p>
        </p:txBody>
      </p:sp>
      <p:sp>
        <p:nvSpPr>
          <p:cNvPr id="3" name="Sisällön paikkamerkki 2">
            <a:extLst>
              <a:ext uri="{FF2B5EF4-FFF2-40B4-BE49-F238E27FC236}">
                <a16:creationId xmlns:a16="http://schemas.microsoft.com/office/drawing/2014/main" id="{918009BB-BD0E-8A4C-94D3-A2AEB7B37556}"/>
              </a:ext>
            </a:extLst>
          </p:cNvPr>
          <p:cNvSpPr>
            <a:spLocks noGrp="1"/>
          </p:cNvSpPr>
          <p:nvPr>
            <p:ph sz="quarter" idx="12"/>
          </p:nvPr>
        </p:nvSpPr>
        <p:spPr/>
        <p:txBody>
          <a:bodyPr/>
          <a:lstStyle/>
          <a:p>
            <a:r>
              <a:rPr lang="fi-FI" dirty="0"/>
              <a:t>Voit luoda uusia objekteja </a:t>
            </a:r>
            <a:r>
              <a:rPr lang="fi-FI" dirty="0" err="1"/>
              <a:t>Constructorilla</a:t>
            </a:r>
            <a:r>
              <a:rPr lang="fi-FI" dirty="0"/>
              <a:t>:</a:t>
            </a:r>
          </a:p>
          <a:p>
            <a:pPr lvl="1"/>
            <a:r>
              <a:rPr lang="fi-FI" dirty="0" err="1">
                <a:solidFill>
                  <a:srgbClr val="FF0000"/>
                </a:solidFill>
              </a:rPr>
              <a:t>function</a:t>
            </a:r>
            <a:r>
              <a:rPr lang="fi-FI" dirty="0"/>
              <a:t> </a:t>
            </a:r>
            <a:r>
              <a:rPr lang="fi-FI" dirty="0">
                <a:solidFill>
                  <a:srgbClr val="FF0000"/>
                </a:solidFill>
              </a:rPr>
              <a:t>O</a:t>
            </a:r>
            <a:r>
              <a:rPr lang="fi-FI" dirty="0"/>
              <a:t>makotitalo</a:t>
            </a:r>
            <a:r>
              <a:rPr lang="fi-FI" dirty="0">
                <a:solidFill>
                  <a:srgbClr val="FF0000"/>
                </a:solidFill>
              </a:rPr>
              <a:t>()</a:t>
            </a:r>
            <a:r>
              <a:rPr lang="fi-FI" dirty="0"/>
              <a:t> {</a:t>
            </a:r>
            <a:br>
              <a:rPr lang="fi-FI" dirty="0"/>
            </a:br>
            <a:r>
              <a:rPr lang="fi-FI" dirty="0"/>
              <a:t>	</a:t>
            </a:r>
            <a:r>
              <a:rPr lang="fi-FI" dirty="0" err="1">
                <a:solidFill>
                  <a:srgbClr val="FF0000"/>
                </a:solidFill>
              </a:rPr>
              <a:t>this</a:t>
            </a:r>
            <a:r>
              <a:rPr lang="fi-FI" dirty="0" err="1"/>
              <a:t>.sijainti</a:t>
            </a:r>
            <a:r>
              <a:rPr lang="fi-FI" dirty="0"/>
              <a:t> </a:t>
            </a:r>
            <a:r>
              <a:rPr lang="fi-FI" dirty="0">
                <a:solidFill>
                  <a:srgbClr val="FF0000"/>
                </a:solidFill>
              </a:rPr>
              <a:t>=</a:t>
            </a:r>
            <a:r>
              <a:rPr lang="fi-FI" dirty="0"/>
              <a:t> ’Vantaa’</a:t>
            </a:r>
            <a:r>
              <a:rPr lang="fi-FI" dirty="0">
                <a:solidFill>
                  <a:srgbClr val="FF0000"/>
                </a:solidFill>
              </a:rPr>
              <a:t>;</a:t>
            </a:r>
            <a:br>
              <a:rPr lang="fi-FI" dirty="0"/>
            </a:br>
            <a:r>
              <a:rPr lang="fi-FI" dirty="0"/>
              <a:t>	</a:t>
            </a:r>
            <a:r>
              <a:rPr lang="fi-FI" dirty="0" err="1">
                <a:solidFill>
                  <a:srgbClr val="FF0000"/>
                </a:solidFill>
              </a:rPr>
              <a:t>this</a:t>
            </a:r>
            <a:r>
              <a:rPr lang="fi-FI" dirty="0" err="1"/>
              <a:t>.huoneet</a:t>
            </a:r>
            <a:r>
              <a:rPr lang="fi-FI" dirty="0"/>
              <a:t> </a:t>
            </a:r>
            <a:r>
              <a:rPr lang="fi-FI" dirty="0">
                <a:solidFill>
                  <a:srgbClr val="FF0000"/>
                </a:solidFill>
              </a:rPr>
              <a:t>=</a:t>
            </a:r>
            <a:r>
              <a:rPr lang="fi-FI" dirty="0"/>
              <a:t> 5</a:t>
            </a:r>
            <a:r>
              <a:rPr lang="fi-FI" dirty="0">
                <a:solidFill>
                  <a:srgbClr val="FF0000"/>
                </a:solidFill>
              </a:rPr>
              <a:t>;</a:t>
            </a:r>
            <a:br>
              <a:rPr lang="fi-FI" dirty="0"/>
            </a:br>
            <a:r>
              <a:rPr lang="fi-FI" dirty="0"/>
              <a:t>	</a:t>
            </a:r>
            <a:r>
              <a:rPr lang="fi-FI" dirty="0" err="1">
                <a:solidFill>
                  <a:srgbClr val="FF0000"/>
                </a:solidFill>
              </a:rPr>
              <a:t>this</a:t>
            </a:r>
            <a:r>
              <a:rPr lang="fi-FI" dirty="0" err="1"/>
              <a:t>.rakMat</a:t>
            </a:r>
            <a:r>
              <a:rPr lang="fi-FI" dirty="0"/>
              <a:t> </a:t>
            </a:r>
            <a:r>
              <a:rPr lang="fi-FI" dirty="0">
                <a:solidFill>
                  <a:srgbClr val="FF0000"/>
                </a:solidFill>
              </a:rPr>
              <a:t>=</a:t>
            </a:r>
            <a:r>
              <a:rPr lang="fi-FI" dirty="0"/>
              <a:t> ’kivi’</a:t>
            </a:r>
            <a:r>
              <a:rPr lang="fi-FI" dirty="0">
                <a:solidFill>
                  <a:srgbClr val="FF0000"/>
                </a:solidFill>
              </a:rPr>
              <a:t>;</a:t>
            </a:r>
            <a:br>
              <a:rPr lang="fi-FI" dirty="0"/>
            </a:br>
            <a:r>
              <a:rPr lang="fi-FI" dirty="0"/>
              <a:t>	}</a:t>
            </a:r>
          </a:p>
          <a:p>
            <a:pPr lvl="1"/>
            <a:r>
              <a:rPr lang="fi-FI" dirty="0" err="1"/>
              <a:t>let</a:t>
            </a:r>
            <a:r>
              <a:rPr lang="fi-FI" dirty="0"/>
              <a:t> </a:t>
            </a:r>
            <a:r>
              <a:rPr lang="fi-FI" dirty="0" err="1"/>
              <a:t>vanhaTalo</a:t>
            </a:r>
            <a:r>
              <a:rPr lang="fi-FI" dirty="0"/>
              <a:t> = </a:t>
            </a:r>
            <a:r>
              <a:rPr lang="fi-FI" dirty="0" err="1">
                <a:solidFill>
                  <a:srgbClr val="FF0000"/>
                </a:solidFill>
              </a:rPr>
              <a:t>new</a:t>
            </a:r>
            <a:r>
              <a:rPr lang="fi-FI" dirty="0"/>
              <a:t> Omakotitalo();</a:t>
            </a:r>
          </a:p>
          <a:p>
            <a:pPr lvl="2"/>
            <a:r>
              <a:rPr lang="fi-FI" dirty="0" err="1"/>
              <a:t>vanhatalo.sijainti</a:t>
            </a:r>
            <a:r>
              <a:rPr lang="fi-FI" dirty="0"/>
              <a:t> = ’Vantaa’;</a:t>
            </a:r>
          </a:p>
          <a:p>
            <a:pPr lvl="2"/>
            <a:r>
              <a:rPr lang="fi-FI" dirty="0" err="1"/>
              <a:t>vanhatalo.huoneet</a:t>
            </a:r>
            <a:r>
              <a:rPr lang="fi-FI" dirty="0"/>
              <a:t> = 5;</a:t>
            </a:r>
          </a:p>
          <a:p>
            <a:pPr lvl="2"/>
            <a:r>
              <a:rPr lang="fi-FI" dirty="0" err="1"/>
              <a:t>vanhatalo.rakMat</a:t>
            </a:r>
            <a:r>
              <a:rPr lang="fi-FI" dirty="0"/>
              <a:t> = kivi’;</a:t>
            </a:r>
          </a:p>
          <a:p>
            <a:pPr lvl="1"/>
            <a:r>
              <a:rPr lang="fi-FI" dirty="0"/>
              <a:t>Tiedon muuttaminen:</a:t>
            </a:r>
          </a:p>
          <a:p>
            <a:pPr lvl="2"/>
            <a:r>
              <a:rPr lang="fi-FI" dirty="0" err="1"/>
              <a:t>vanhatalo.sijainti</a:t>
            </a:r>
            <a:r>
              <a:rPr lang="fi-FI" dirty="0"/>
              <a:t> = ’Espoo’; </a:t>
            </a:r>
          </a:p>
          <a:p>
            <a:pPr lvl="2"/>
            <a:endParaRPr lang="fi-FI" dirty="0"/>
          </a:p>
          <a:p>
            <a:pPr lvl="2"/>
            <a:endParaRPr lang="fi-FI" dirty="0"/>
          </a:p>
          <a:p>
            <a:pPr lvl="2"/>
            <a:endParaRPr lang="fi-FI" dirty="0"/>
          </a:p>
          <a:p>
            <a:pPr lvl="2"/>
            <a:endParaRPr lang="fi-FI" dirty="0"/>
          </a:p>
        </p:txBody>
      </p:sp>
    </p:spTree>
    <p:extLst>
      <p:ext uri="{BB962C8B-B14F-4D97-AF65-F5344CB8AC3E}">
        <p14:creationId xmlns:p14="http://schemas.microsoft.com/office/powerpoint/2010/main" val="40706201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0ACD152-CADA-704E-97C2-6CB4B65C1226}"/>
              </a:ext>
            </a:extLst>
          </p:cNvPr>
          <p:cNvSpPr>
            <a:spLocks noGrp="1"/>
          </p:cNvSpPr>
          <p:nvPr>
            <p:ph type="title"/>
          </p:nvPr>
        </p:nvSpPr>
        <p:spPr>
          <a:xfrm>
            <a:off x="791917" y="212352"/>
            <a:ext cx="6165473" cy="1440392"/>
          </a:xfrm>
        </p:spPr>
        <p:txBody>
          <a:bodyPr/>
          <a:lstStyle/>
          <a:p>
            <a:r>
              <a:rPr lang="fi-FI" dirty="0"/>
              <a:t>Oikea tapa käyttää </a:t>
            </a:r>
            <a:r>
              <a:rPr lang="fi-FI" dirty="0" err="1"/>
              <a:t>constructoria</a:t>
            </a:r>
            <a:endParaRPr lang="fi-FI" dirty="0"/>
          </a:p>
        </p:txBody>
      </p:sp>
      <p:sp>
        <p:nvSpPr>
          <p:cNvPr id="3" name="Sisällön paikkamerkki 2">
            <a:extLst>
              <a:ext uri="{FF2B5EF4-FFF2-40B4-BE49-F238E27FC236}">
                <a16:creationId xmlns:a16="http://schemas.microsoft.com/office/drawing/2014/main" id="{9E8012E7-ACEA-FD4D-828E-513C7DDB768A}"/>
              </a:ext>
            </a:extLst>
          </p:cNvPr>
          <p:cNvSpPr>
            <a:spLocks noGrp="1"/>
          </p:cNvSpPr>
          <p:nvPr>
            <p:ph sz="quarter" idx="12"/>
          </p:nvPr>
        </p:nvSpPr>
        <p:spPr>
          <a:xfrm>
            <a:off x="791918" y="1865096"/>
            <a:ext cx="6244986" cy="4535704"/>
          </a:xfrm>
        </p:spPr>
        <p:txBody>
          <a:bodyPr/>
          <a:lstStyle/>
          <a:p>
            <a:r>
              <a:rPr lang="fi-FI" dirty="0"/>
              <a:t>Jotta </a:t>
            </a:r>
            <a:r>
              <a:rPr lang="fi-FI" dirty="0" err="1"/>
              <a:t>constructorista</a:t>
            </a:r>
            <a:r>
              <a:rPr lang="fi-FI" dirty="0"/>
              <a:t> olisi jotain hyötyä, emme suinkaan käytä sitä niin, että kaikki omakotitalot saavat samat arvot, vaan syötämme arvot </a:t>
            </a:r>
            <a:r>
              <a:rPr lang="fi-FI" dirty="0" err="1"/>
              <a:t>constructorin</a:t>
            </a:r>
            <a:r>
              <a:rPr lang="fi-FI" dirty="0"/>
              <a:t> kutsussa:</a:t>
            </a:r>
          </a:p>
          <a:p>
            <a:pPr lvl="1"/>
            <a:r>
              <a:rPr lang="fi-FI" dirty="0" err="1"/>
              <a:t>function</a:t>
            </a:r>
            <a:r>
              <a:rPr lang="fi-FI" dirty="0"/>
              <a:t> Omakotitalo(</a:t>
            </a:r>
            <a:r>
              <a:rPr lang="fi-FI" dirty="0">
                <a:solidFill>
                  <a:srgbClr val="FF0000"/>
                </a:solidFill>
              </a:rPr>
              <a:t>paikkakunta, </a:t>
            </a:r>
            <a:r>
              <a:rPr lang="fi-FI" dirty="0" err="1">
                <a:solidFill>
                  <a:srgbClr val="FF0000"/>
                </a:solidFill>
              </a:rPr>
              <a:t>huoLuk</a:t>
            </a:r>
            <a:r>
              <a:rPr lang="fi-FI" dirty="0">
                <a:solidFill>
                  <a:srgbClr val="FF0000"/>
                </a:solidFill>
              </a:rPr>
              <a:t>, materiaali</a:t>
            </a:r>
            <a:r>
              <a:rPr lang="fi-FI" dirty="0"/>
              <a:t>) {</a:t>
            </a:r>
            <a:br>
              <a:rPr lang="fi-FI" dirty="0"/>
            </a:br>
            <a:r>
              <a:rPr lang="fi-FI" dirty="0"/>
              <a:t>	</a:t>
            </a:r>
            <a:r>
              <a:rPr lang="fi-FI" dirty="0" err="1"/>
              <a:t>this.sijainti</a:t>
            </a:r>
            <a:r>
              <a:rPr lang="fi-FI" dirty="0"/>
              <a:t> = </a:t>
            </a:r>
            <a:r>
              <a:rPr lang="fi-FI" dirty="0">
                <a:solidFill>
                  <a:srgbClr val="FF0000"/>
                </a:solidFill>
              </a:rPr>
              <a:t>paikkakunta</a:t>
            </a:r>
            <a:r>
              <a:rPr lang="fi-FI" dirty="0"/>
              <a:t>;</a:t>
            </a:r>
            <a:br>
              <a:rPr lang="fi-FI" dirty="0"/>
            </a:br>
            <a:r>
              <a:rPr lang="fi-FI" dirty="0"/>
              <a:t>	</a:t>
            </a:r>
            <a:r>
              <a:rPr lang="fi-FI" dirty="0" err="1"/>
              <a:t>this.huoneet</a:t>
            </a:r>
            <a:r>
              <a:rPr lang="fi-FI" dirty="0"/>
              <a:t> = </a:t>
            </a:r>
            <a:r>
              <a:rPr lang="fi-FI" dirty="0" err="1">
                <a:solidFill>
                  <a:srgbClr val="FF0000"/>
                </a:solidFill>
              </a:rPr>
              <a:t>huoLuk</a:t>
            </a:r>
            <a:r>
              <a:rPr lang="fi-FI" dirty="0"/>
              <a:t>;</a:t>
            </a:r>
            <a:br>
              <a:rPr lang="fi-FI" dirty="0"/>
            </a:br>
            <a:r>
              <a:rPr lang="fi-FI" dirty="0"/>
              <a:t>	</a:t>
            </a:r>
            <a:r>
              <a:rPr lang="fi-FI" dirty="0" err="1"/>
              <a:t>this.rakMat</a:t>
            </a:r>
            <a:r>
              <a:rPr lang="fi-FI" dirty="0"/>
              <a:t> = </a:t>
            </a:r>
            <a:r>
              <a:rPr lang="fi-FI" dirty="0">
                <a:solidFill>
                  <a:srgbClr val="FF0000"/>
                </a:solidFill>
              </a:rPr>
              <a:t>materiaali</a:t>
            </a:r>
            <a:r>
              <a:rPr lang="fi-FI" dirty="0"/>
              <a:t>;</a:t>
            </a:r>
            <a:br>
              <a:rPr lang="fi-FI" dirty="0"/>
            </a:br>
            <a:r>
              <a:rPr lang="fi-FI" dirty="0"/>
              <a:t>	}</a:t>
            </a:r>
          </a:p>
          <a:p>
            <a:pPr lvl="1"/>
            <a:r>
              <a:rPr lang="fi-FI" dirty="0" err="1"/>
              <a:t>let</a:t>
            </a:r>
            <a:r>
              <a:rPr lang="fi-FI" dirty="0"/>
              <a:t> rivitalo = </a:t>
            </a:r>
            <a:r>
              <a:rPr lang="fi-FI" dirty="0" err="1"/>
              <a:t>new</a:t>
            </a:r>
            <a:r>
              <a:rPr lang="fi-FI" dirty="0"/>
              <a:t> Omakotitalo(’Ii’, 3, ’Tiili’);</a:t>
            </a:r>
            <a:br>
              <a:rPr lang="fi-FI" dirty="0"/>
            </a:br>
            <a:r>
              <a:rPr lang="fi-FI" dirty="0">
                <a:sym typeface="Wingdings" pitchFamily="2" charset="2"/>
              </a:rPr>
              <a:t></a:t>
            </a:r>
            <a:r>
              <a:rPr lang="fi-FI" dirty="0"/>
              <a:t>	</a:t>
            </a:r>
            <a:r>
              <a:rPr lang="fi-FI" dirty="0" err="1"/>
              <a:t>rivitalo.sijainti</a:t>
            </a:r>
            <a:r>
              <a:rPr lang="fi-FI" dirty="0"/>
              <a:t> </a:t>
            </a:r>
            <a:r>
              <a:rPr lang="fi-FI" dirty="0">
                <a:sym typeface="Wingdings" pitchFamily="2" charset="2"/>
              </a:rPr>
              <a:t></a:t>
            </a:r>
            <a:r>
              <a:rPr lang="fi-FI" dirty="0"/>
              <a:t> ’Ii’</a:t>
            </a:r>
            <a:br>
              <a:rPr lang="fi-FI" dirty="0"/>
            </a:br>
            <a:r>
              <a:rPr lang="fi-FI" dirty="0"/>
              <a:t>		</a:t>
            </a:r>
            <a:r>
              <a:rPr lang="fi-FI" dirty="0" err="1"/>
              <a:t>rivitalo.huoneet</a:t>
            </a:r>
            <a:r>
              <a:rPr lang="fi-FI" dirty="0"/>
              <a:t> </a:t>
            </a:r>
            <a:r>
              <a:rPr lang="fi-FI" dirty="0">
                <a:sym typeface="Wingdings" pitchFamily="2" charset="2"/>
              </a:rPr>
              <a:t></a:t>
            </a:r>
            <a:r>
              <a:rPr lang="fi-FI" dirty="0"/>
              <a:t> 3</a:t>
            </a:r>
            <a:br>
              <a:rPr lang="fi-FI" dirty="0"/>
            </a:br>
            <a:r>
              <a:rPr lang="fi-FI" dirty="0"/>
              <a:t>		</a:t>
            </a:r>
            <a:r>
              <a:rPr lang="fi-FI" dirty="0" err="1"/>
              <a:t>rivitalo.rakMat</a:t>
            </a:r>
            <a:r>
              <a:rPr lang="fi-FI" dirty="0"/>
              <a:t> </a:t>
            </a:r>
            <a:r>
              <a:rPr lang="fi-FI" dirty="0">
                <a:sym typeface="Wingdings" pitchFamily="2" charset="2"/>
              </a:rPr>
              <a:t> ’Tiili’</a:t>
            </a:r>
          </a:p>
          <a:p>
            <a:pPr lvl="1"/>
            <a:r>
              <a:rPr lang="fi-FI" dirty="0" err="1">
                <a:sym typeface="Wingdings" pitchFamily="2" charset="2"/>
              </a:rPr>
              <a:t>let</a:t>
            </a:r>
            <a:r>
              <a:rPr lang="fi-FI" dirty="0">
                <a:sym typeface="Wingdings" pitchFamily="2" charset="2"/>
              </a:rPr>
              <a:t> paritalo = </a:t>
            </a:r>
            <a:r>
              <a:rPr lang="fi-FI" dirty="0" err="1">
                <a:sym typeface="Wingdings" pitchFamily="2" charset="2"/>
              </a:rPr>
              <a:t>new</a:t>
            </a:r>
            <a:r>
              <a:rPr lang="fi-FI" dirty="0">
                <a:sym typeface="Wingdings" pitchFamily="2" charset="2"/>
              </a:rPr>
              <a:t> Omakotitalo(’Kerava’, 4, ’Betoni’);</a:t>
            </a:r>
            <a:br>
              <a:rPr lang="fi-FI" dirty="0">
                <a:sym typeface="Wingdings" pitchFamily="2" charset="2"/>
              </a:rPr>
            </a:br>
            <a:r>
              <a:rPr lang="fi-FI" dirty="0">
                <a:sym typeface="Wingdings" pitchFamily="2" charset="2"/>
              </a:rPr>
              <a:t></a:t>
            </a:r>
            <a:r>
              <a:rPr lang="fi-FI" dirty="0"/>
              <a:t>	</a:t>
            </a:r>
            <a:r>
              <a:rPr lang="fi-FI" dirty="0" err="1"/>
              <a:t>paritalo.sijainti</a:t>
            </a:r>
            <a:r>
              <a:rPr lang="fi-FI" dirty="0"/>
              <a:t> </a:t>
            </a:r>
            <a:r>
              <a:rPr lang="fi-FI" dirty="0">
                <a:sym typeface="Wingdings" pitchFamily="2" charset="2"/>
              </a:rPr>
              <a:t></a:t>
            </a:r>
            <a:r>
              <a:rPr lang="fi-FI" dirty="0"/>
              <a:t> ’Kerava’</a:t>
            </a:r>
            <a:br>
              <a:rPr lang="fi-FI" dirty="0"/>
            </a:br>
            <a:r>
              <a:rPr lang="fi-FI" dirty="0"/>
              <a:t>		</a:t>
            </a:r>
            <a:r>
              <a:rPr lang="fi-FI" dirty="0" err="1"/>
              <a:t>paritalo.huoneet</a:t>
            </a:r>
            <a:r>
              <a:rPr lang="fi-FI" dirty="0"/>
              <a:t> </a:t>
            </a:r>
            <a:r>
              <a:rPr lang="fi-FI" dirty="0">
                <a:sym typeface="Wingdings" pitchFamily="2" charset="2"/>
              </a:rPr>
              <a:t></a:t>
            </a:r>
            <a:r>
              <a:rPr lang="fi-FI" dirty="0"/>
              <a:t> 4</a:t>
            </a:r>
            <a:br>
              <a:rPr lang="fi-FI" dirty="0"/>
            </a:br>
            <a:r>
              <a:rPr lang="fi-FI" dirty="0"/>
              <a:t>		</a:t>
            </a:r>
            <a:r>
              <a:rPr lang="fi-FI" dirty="0" err="1"/>
              <a:t>paritalo.rakMat</a:t>
            </a:r>
            <a:r>
              <a:rPr lang="fi-FI" dirty="0"/>
              <a:t> </a:t>
            </a:r>
            <a:r>
              <a:rPr lang="fi-FI" dirty="0">
                <a:sym typeface="Wingdings" pitchFamily="2" charset="2"/>
              </a:rPr>
              <a:t> Betoni’</a:t>
            </a:r>
          </a:p>
          <a:p>
            <a:pPr lvl="1"/>
            <a:endParaRPr lang="fi-FI" dirty="0"/>
          </a:p>
          <a:p>
            <a:pPr lvl="1"/>
            <a:endParaRPr lang="fi-FI" dirty="0"/>
          </a:p>
        </p:txBody>
      </p:sp>
    </p:spTree>
    <p:extLst>
      <p:ext uri="{BB962C8B-B14F-4D97-AF65-F5344CB8AC3E}">
        <p14:creationId xmlns:p14="http://schemas.microsoft.com/office/powerpoint/2010/main" val="31740183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2E39B95-1002-974A-AC94-FA260DC49B42}"/>
              </a:ext>
            </a:extLst>
          </p:cNvPr>
          <p:cNvSpPr>
            <a:spLocks noGrp="1"/>
          </p:cNvSpPr>
          <p:nvPr>
            <p:ph type="title"/>
          </p:nvPr>
        </p:nvSpPr>
        <p:spPr/>
        <p:txBody>
          <a:bodyPr/>
          <a:lstStyle/>
          <a:p>
            <a:r>
              <a:rPr lang="fi-FI" dirty="0"/>
              <a:t>Luontitarkastus</a:t>
            </a:r>
          </a:p>
        </p:txBody>
      </p:sp>
      <p:sp>
        <p:nvSpPr>
          <p:cNvPr id="3" name="Sisällön paikkamerkki 2">
            <a:extLst>
              <a:ext uri="{FF2B5EF4-FFF2-40B4-BE49-F238E27FC236}">
                <a16:creationId xmlns:a16="http://schemas.microsoft.com/office/drawing/2014/main" id="{B960AFC6-6DB4-C94F-B773-C04E02D1D3C1}"/>
              </a:ext>
            </a:extLst>
          </p:cNvPr>
          <p:cNvSpPr>
            <a:spLocks noGrp="1"/>
          </p:cNvSpPr>
          <p:nvPr>
            <p:ph sz="quarter" idx="12"/>
          </p:nvPr>
        </p:nvSpPr>
        <p:spPr/>
        <p:txBody>
          <a:bodyPr/>
          <a:lstStyle/>
          <a:p>
            <a:r>
              <a:rPr lang="fi-FI" dirty="0"/>
              <a:t>Voit tarkastaa </a:t>
            </a:r>
            <a:r>
              <a:rPr lang="fi-FI" dirty="0" err="1"/>
              <a:t>instanceof</a:t>
            </a:r>
            <a:r>
              <a:rPr lang="fi-FI" dirty="0"/>
              <a:t> –komennolla, onko jokin olio luotu jollakin </a:t>
            </a:r>
            <a:r>
              <a:rPr lang="fi-FI" dirty="0" err="1"/>
              <a:t>constructorilla</a:t>
            </a:r>
            <a:r>
              <a:rPr lang="fi-FI" dirty="0"/>
              <a:t>:</a:t>
            </a:r>
          </a:p>
          <a:p>
            <a:pPr lvl="1"/>
            <a:r>
              <a:rPr lang="fi-FI" dirty="0" err="1"/>
              <a:t>function</a:t>
            </a:r>
            <a:r>
              <a:rPr lang="fi-FI" dirty="0"/>
              <a:t> Omakotitalo(paikkakunta, </a:t>
            </a:r>
            <a:r>
              <a:rPr lang="fi-FI" dirty="0" err="1"/>
              <a:t>huoLuk</a:t>
            </a:r>
            <a:r>
              <a:rPr lang="fi-FI" dirty="0"/>
              <a:t>, materiaali) {</a:t>
            </a:r>
            <a:br>
              <a:rPr lang="fi-FI" dirty="0"/>
            </a:br>
            <a:r>
              <a:rPr lang="fi-FI" dirty="0"/>
              <a:t>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a:t>
            </a:r>
            <a:br>
              <a:rPr lang="fi-FI" dirty="0"/>
            </a:br>
            <a:r>
              <a:rPr lang="fi-FI" dirty="0"/>
              <a:t>	</a:t>
            </a:r>
            <a:r>
              <a:rPr lang="fi-FI" dirty="0" err="1"/>
              <a:t>this.rakMat</a:t>
            </a:r>
            <a:r>
              <a:rPr lang="fi-FI" dirty="0"/>
              <a:t> = materiaali;	}</a:t>
            </a:r>
          </a:p>
          <a:p>
            <a:pPr lvl="1"/>
            <a:r>
              <a:rPr lang="fi-FI" dirty="0" err="1"/>
              <a:t>let</a:t>
            </a:r>
            <a:r>
              <a:rPr lang="fi-FI" dirty="0"/>
              <a:t> rivitalo = </a:t>
            </a:r>
            <a:r>
              <a:rPr lang="fi-FI" dirty="0" err="1"/>
              <a:t>new</a:t>
            </a:r>
            <a:r>
              <a:rPr lang="fi-FI" dirty="0"/>
              <a:t> Omakotitalo(’Ii’, 3, ’Tiili’);</a:t>
            </a:r>
          </a:p>
          <a:p>
            <a:r>
              <a:rPr lang="fi-FI" dirty="0"/>
              <a:t>rivitalo </a:t>
            </a:r>
            <a:r>
              <a:rPr lang="fi-FI" dirty="0" err="1"/>
              <a:t>instanceof</a:t>
            </a:r>
            <a:r>
              <a:rPr lang="fi-FI" dirty="0"/>
              <a:t> Omakotitalo; </a:t>
            </a:r>
            <a:r>
              <a:rPr lang="fi-FI" dirty="0">
                <a:sym typeface="Wingdings" pitchFamily="2" charset="2"/>
              </a:rPr>
              <a:t> </a:t>
            </a:r>
            <a:r>
              <a:rPr lang="fi-FI" dirty="0" err="1">
                <a:sym typeface="Wingdings" pitchFamily="2" charset="2"/>
              </a:rPr>
              <a:t>true</a:t>
            </a:r>
            <a:endParaRPr lang="fi-FI" dirty="0">
              <a:sym typeface="Wingdings" pitchFamily="2" charset="2"/>
            </a:endParaRPr>
          </a:p>
          <a:p>
            <a:r>
              <a:rPr lang="fi-FI" dirty="0">
                <a:sym typeface="Wingdings" pitchFamily="2" charset="2"/>
              </a:rPr>
              <a:t>HUOM:</a:t>
            </a:r>
          </a:p>
          <a:p>
            <a:pPr lvl="1"/>
            <a:r>
              <a:rPr lang="fi-FI" dirty="0" err="1">
                <a:sym typeface="Wingdings" pitchFamily="2" charset="2"/>
              </a:rPr>
              <a:t>let</a:t>
            </a:r>
            <a:r>
              <a:rPr lang="fi-FI" dirty="0">
                <a:sym typeface="Wingdings" pitchFamily="2" charset="2"/>
              </a:rPr>
              <a:t> kotitalo = {</a:t>
            </a:r>
            <a:br>
              <a:rPr lang="fi-FI" dirty="0">
                <a:sym typeface="Wingdings" pitchFamily="2" charset="2"/>
              </a:rPr>
            </a:br>
            <a:r>
              <a:rPr lang="fi-FI" dirty="0">
                <a:sym typeface="Wingdings" pitchFamily="2" charset="2"/>
              </a:rPr>
              <a:t>	sijainti: ’Kauniainen’,</a:t>
            </a:r>
            <a:br>
              <a:rPr lang="fi-FI" dirty="0">
                <a:sym typeface="Wingdings" pitchFamily="2" charset="2"/>
              </a:rPr>
            </a:br>
            <a:r>
              <a:rPr lang="fi-FI" dirty="0">
                <a:sym typeface="Wingdings" pitchFamily="2" charset="2"/>
              </a:rPr>
              <a:t>	huoneet: 2,</a:t>
            </a:r>
            <a:br>
              <a:rPr lang="fi-FI" dirty="0">
                <a:sym typeface="Wingdings" pitchFamily="2" charset="2"/>
              </a:rPr>
            </a:br>
            <a:r>
              <a:rPr lang="fi-FI" dirty="0">
                <a:sym typeface="Wingdings" pitchFamily="2" charset="2"/>
              </a:rPr>
              <a:t>	</a:t>
            </a:r>
            <a:r>
              <a:rPr lang="fi-FI" dirty="0" err="1">
                <a:sym typeface="Wingdings" pitchFamily="2" charset="2"/>
              </a:rPr>
              <a:t>rakMat</a:t>
            </a:r>
            <a:r>
              <a:rPr lang="fi-FI" dirty="0">
                <a:sym typeface="Wingdings" pitchFamily="2" charset="2"/>
              </a:rPr>
              <a:t>: ’Puu’ };</a:t>
            </a:r>
          </a:p>
          <a:p>
            <a:r>
              <a:rPr lang="fi-FI" dirty="0">
                <a:sym typeface="Wingdings" pitchFamily="2" charset="2"/>
              </a:rPr>
              <a:t>kotitalo </a:t>
            </a:r>
            <a:r>
              <a:rPr lang="fi-FI" dirty="0" err="1">
                <a:sym typeface="Wingdings" pitchFamily="2" charset="2"/>
              </a:rPr>
              <a:t>instanceof</a:t>
            </a:r>
            <a:r>
              <a:rPr lang="fi-FI" dirty="0">
                <a:sym typeface="Wingdings" pitchFamily="2" charset="2"/>
              </a:rPr>
              <a:t> Omakotitalo  </a:t>
            </a:r>
            <a:r>
              <a:rPr lang="fi-FI" dirty="0" err="1">
                <a:sym typeface="Wingdings" pitchFamily="2" charset="2"/>
              </a:rPr>
              <a:t>false</a:t>
            </a:r>
            <a:endParaRPr lang="fi-FI" dirty="0"/>
          </a:p>
        </p:txBody>
      </p:sp>
    </p:spTree>
    <p:extLst>
      <p:ext uri="{BB962C8B-B14F-4D97-AF65-F5344CB8AC3E}">
        <p14:creationId xmlns:p14="http://schemas.microsoft.com/office/powerpoint/2010/main" val="170804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C40ABB1-9FD7-6545-8BC6-B2826F86DACC}"/>
              </a:ext>
            </a:extLst>
          </p:cNvPr>
          <p:cNvSpPr>
            <a:spLocks noGrp="1"/>
          </p:cNvSpPr>
          <p:nvPr>
            <p:ph type="title"/>
          </p:nvPr>
        </p:nvSpPr>
        <p:spPr/>
        <p:txBody>
          <a:bodyPr/>
          <a:lstStyle/>
          <a:p>
            <a:r>
              <a:rPr lang="fi-FI" dirty="0"/>
              <a:t>JavaScriptin sijoitus</a:t>
            </a:r>
          </a:p>
        </p:txBody>
      </p:sp>
      <p:sp>
        <p:nvSpPr>
          <p:cNvPr id="3" name="Sisällön paikkamerkki 2">
            <a:extLst>
              <a:ext uri="{FF2B5EF4-FFF2-40B4-BE49-F238E27FC236}">
                <a16:creationId xmlns:a16="http://schemas.microsoft.com/office/drawing/2014/main" id="{0FFEACD9-519F-4348-9D5D-EC41F8E86935}"/>
              </a:ext>
            </a:extLst>
          </p:cNvPr>
          <p:cNvSpPr>
            <a:spLocks noGrp="1"/>
          </p:cNvSpPr>
          <p:nvPr>
            <p:ph sz="quarter" idx="12"/>
          </p:nvPr>
        </p:nvSpPr>
        <p:spPr>
          <a:xfrm>
            <a:off x="791918" y="1865096"/>
            <a:ext cx="6258106" cy="4535704"/>
          </a:xfrm>
        </p:spPr>
        <p:txBody>
          <a:bodyPr/>
          <a:lstStyle/>
          <a:p>
            <a:r>
              <a:rPr lang="fi-FI" dirty="0"/>
              <a:t>JavaScript </a:t>
            </a:r>
            <a:r>
              <a:rPr lang="fi-FI" dirty="0" err="1"/>
              <a:t>ajataan</a:t>
            </a:r>
            <a:r>
              <a:rPr lang="fi-FI" dirty="0"/>
              <a:t> yleensä HTML:n koodin kautta ja se voidaan sijoittaa joko</a:t>
            </a:r>
          </a:p>
          <a:p>
            <a:pPr lvl="1"/>
            <a:r>
              <a:rPr lang="fi-FI" dirty="0" err="1"/>
              <a:t>Head</a:t>
            </a:r>
            <a:r>
              <a:rPr lang="fi-FI" dirty="0"/>
              <a:t> –osioon, jolloin sitä pitää kutsua, eli pitää tehdä funktio (tästä hieman myöhemmin)</a:t>
            </a:r>
          </a:p>
          <a:p>
            <a:pPr lvl="1"/>
            <a:r>
              <a:rPr lang="fi-FI" dirty="0"/>
              <a:t>HTML:n koodin joukkoon, jolloin voidaan kirjoittaa ajettava koodi ilman funktiota, ja se ajetaan heti. Toki voidaan myös kutsua funktiota.</a:t>
            </a:r>
          </a:p>
          <a:p>
            <a:pPr lvl="1"/>
            <a:r>
              <a:rPr lang="fi-FI" dirty="0"/>
              <a:t>Omaan tiedostoon (suositeltava tapa), jolloin </a:t>
            </a:r>
            <a:r>
              <a:rPr lang="fi-FI" dirty="0" err="1"/>
              <a:t>head</a:t>
            </a:r>
            <a:r>
              <a:rPr lang="fi-FI" dirty="0"/>
              <a:t>-osioon tehdään linkki ko. tiedostoon seuraavasti:</a:t>
            </a:r>
          </a:p>
          <a:p>
            <a:pPr lvl="2"/>
            <a:r>
              <a:rPr lang="fi-FI" dirty="0"/>
              <a:t>&lt;</a:t>
            </a:r>
            <a:r>
              <a:rPr lang="fi-FI" dirty="0" err="1"/>
              <a:t>script</a:t>
            </a:r>
            <a:r>
              <a:rPr lang="fi-FI" dirty="0"/>
              <a:t> </a:t>
            </a:r>
            <a:r>
              <a:rPr lang="fi-FI" dirty="0" err="1"/>
              <a:t>type</a:t>
            </a:r>
            <a:r>
              <a:rPr lang="fi-FI" dirty="0"/>
              <a:t>="</a:t>
            </a:r>
            <a:r>
              <a:rPr lang="fi-FI" dirty="0" err="1"/>
              <a:t>text</a:t>
            </a:r>
            <a:r>
              <a:rPr lang="fi-FI" dirty="0"/>
              <a:t>/</a:t>
            </a:r>
            <a:r>
              <a:rPr lang="fi-FI" dirty="0" err="1"/>
              <a:t>javascript</a:t>
            </a:r>
            <a:r>
              <a:rPr lang="fi-FI" dirty="0"/>
              <a:t>" </a:t>
            </a:r>
            <a:r>
              <a:rPr lang="fi-FI" dirty="0" err="1"/>
              <a:t>href</a:t>
            </a:r>
            <a:r>
              <a:rPr lang="fi-FI" dirty="0"/>
              <a:t>="</a:t>
            </a:r>
            <a:r>
              <a:rPr lang="fi-FI" dirty="0" err="1"/>
              <a:t>js</a:t>
            </a:r>
            <a:r>
              <a:rPr lang="fi-FI" dirty="0"/>
              <a:t>/</a:t>
            </a:r>
            <a:r>
              <a:rPr lang="fi-FI" dirty="0" err="1"/>
              <a:t>jstiedosto.js</a:t>
            </a:r>
            <a:r>
              <a:rPr lang="fi-FI" dirty="0"/>
              <a:t>”&gt;</a:t>
            </a:r>
            <a:br>
              <a:rPr lang="fi-FI" dirty="0"/>
            </a:br>
            <a:r>
              <a:rPr lang="fi-FI" dirty="0"/>
              <a:t>&lt;/</a:t>
            </a:r>
            <a:r>
              <a:rPr lang="fi-FI" dirty="0" err="1"/>
              <a:t>script</a:t>
            </a:r>
            <a:r>
              <a:rPr lang="fi-FI" dirty="0"/>
              <a:t>&gt;</a:t>
            </a:r>
          </a:p>
          <a:p>
            <a:pPr lvl="2"/>
            <a:r>
              <a:rPr lang="fi-FI" dirty="0"/>
              <a:t>Jos sijoitetaan omaan tiedostoon, sinne yleensä tehdään yksi pääfunktio, joka ajetaan kutsuttaessa ja mahdollisesti useita muita funktioita</a:t>
            </a:r>
          </a:p>
        </p:txBody>
      </p:sp>
    </p:spTree>
    <p:extLst>
      <p:ext uri="{BB962C8B-B14F-4D97-AF65-F5344CB8AC3E}">
        <p14:creationId xmlns:p14="http://schemas.microsoft.com/office/powerpoint/2010/main" val="14392108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A74B8A4-DF43-4045-AB5E-D0460F7C9D79}"/>
              </a:ext>
            </a:extLst>
          </p:cNvPr>
          <p:cNvSpPr>
            <a:spLocks noGrp="1"/>
          </p:cNvSpPr>
          <p:nvPr>
            <p:ph type="title"/>
          </p:nvPr>
        </p:nvSpPr>
        <p:spPr>
          <a:xfrm>
            <a:off x="791918" y="212352"/>
            <a:ext cx="5761282" cy="652352"/>
          </a:xfrm>
        </p:spPr>
        <p:txBody>
          <a:bodyPr>
            <a:normAutofit/>
          </a:bodyPr>
          <a:lstStyle/>
          <a:p>
            <a:r>
              <a:rPr lang="fi-FI" dirty="0"/>
              <a:t>Lähdeominaisuudet</a:t>
            </a:r>
          </a:p>
        </p:txBody>
      </p:sp>
      <p:sp>
        <p:nvSpPr>
          <p:cNvPr id="3" name="Sisällön paikkamerkki 2">
            <a:extLst>
              <a:ext uri="{FF2B5EF4-FFF2-40B4-BE49-F238E27FC236}">
                <a16:creationId xmlns:a16="http://schemas.microsoft.com/office/drawing/2014/main" id="{633F4C4C-5A48-174F-AA1E-7D4E7EDC0F3C}"/>
              </a:ext>
            </a:extLst>
          </p:cNvPr>
          <p:cNvSpPr>
            <a:spLocks noGrp="1"/>
          </p:cNvSpPr>
          <p:nvPr>
            <p:ph sz="quarter" idx="12"/>
          </p:nvPr>
        </p:nvSpPr>
        <p:spPr>
          <a:xfrm>
            <a:off x="791918" y="864704"/>
            <a:ext cx="5761282" cy="5536096"/>
          </a:xfrm>
        </p:spPr>
        <p:txBody>
          <a:bodyPr/>
          <a:lstStyle/>
          <a:p>
            <a:r>
              <a:rPr lang="fi-FI" dirty="0"/>
              <a:t>Mikäli objektilla on ominaisuuksia, jotka periytyvät </a:t>
            </a:r>
            <a:r>
              <a:rPr lang="fi-FI" dirty="0" err="1"/>
              <a:t>constructoriksi</a:t>
            </a:r>
            <a:r>
              <a:rPr lang="fi-FI" dirty="0"/>
              <a:t>, näitä ominaisuuksia sanotaan omiksi ominaisuuksiksi</a:t>
            </a:r>
          </a:p>
          <a:p>
            <a:pPr lvl="1"/>
            <a:r>
              <a:rPr lang="fi-FI" dirty="0" err="1"/>
              <a:t>function</a:t>
            </a:r>
            <a:r>
              <a:rPr lang="fi-FI" dirty="0"/>
              <a:t> Omakotitalo(paikkakunta, </a:t>
            </a:r>
            <a:r>
              <a:rPr lang="fi-FI" dirty="0" err="1"/>
              <a:t>huoLuk</a:t>
            </a:r>
            <a:r>
              <a:rPr lang="fi-FI" dirty="0"/>
              <a:t>, materiaali) {</a:t>
            </a:r>
            <a:br>
              <a:rPr lang="fi-FI" dirty="0"/>
            </a:br>
            <a:r>
              <a:rPr lang="fi-FI" dirty="0"/>
              <a:t>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a:t>
            </a:r>
            <a:br>
              <a:rPr lang="fi-FI" dirty="0"/>
            </a:br>
            <a:r>
              <a:rPr lang="fi-FI" dirty="0"/>
              <a:t>	</a:t>
            </a:r>
            <a:r>
              <a:rPr lang="fi-FI" dirty="0" err="1"/>
              <a:t>this.rakMat</a:t>
            </a:r>
            <a:r>
              <a:rPr lang="fi-FI" dirty="0"/>
              <a:t> = materiaali;	}</a:t>
            </a:r>
          </a:p>
          <a:p>
            <a:pPr lvl="1"/>
            <a:r>
              <a:rPr lang="fi-FI" dirty="0" err="1"/>
              <a:t>let</a:t>
            </a:r>
            <a:r>
              <a:rPr lang="fi-FI" dirty="0"/>
              <a:t> rivitalo = </a:t>
            </a:r>
            <a:r>
              <a:rPr lang="fi-FI" dirty="0" err="1"/>
              <a:t>new</a:t>
            </a:r>
            <a:r>
              <a:rPr lang="fi-FI" dirty="0"/>
              <a:t> Omakotitalo(’Ii’, 3, ’Tiili’);</a:t>
            </a:r>
          </a:p>
          <a:p>
            <a:pPr lvl="1"/>
            <a:r>
              <a:rPr lang="fi-FI" dirty="0" err="1"/>
              <a:t>let</a:t>
            </a:r>
            <a:r>
              <a:rPr lang="fi-FI" dirty="0"/>
              <a:t> paritalo = </a:t>
            </a:r>
            <a:r>
              <a:rPr lang="fi-FI" dirty="0" err="1"/>
              <a:t>new</a:t>
            </a:r>
            <a:r>
              <a:rPr lang="fi-FI" dirty="0"/>
              <a:t> Omakotitalo(’Kerava’, 4, ’Puu’);</a:t>
            </a:r>
          </a:p>
          <a:p>
            <a:r>
              <a:rPr lang="fi-FI" dirty="0"/>
              <a:t>Voimme tarkastaa, mitkä ominaisuudet em. Taloilla on </a:t>
            </a:r>
            <a:r>
              <a:rPr lang="fi-FI" dirty="0" err="1"/>
              <a:t>hasOwnProperty</a:t>
            </a:r>
            <a:r>
              <a:rPr lang="fi-FI" dirty="0"/>
              <a:t>(ominaisuus) –komennolla:</a:t>
            </a:r>
          </a:p>
          <a:p>
            <a:pPr lvl="1"/>
            <a:r>
              <a:rPr lang="fi-FI" dirty="0">
                <a:solidFill>
                  <a:srgbClr val="FF0000"/>
                </a:solidFill>
              </a:rPr>
              <a:t>HUOM! </a:t>
            </a:r>
            <a:r>
              <a:rPr lang="fi-FI" dirty="0" err="1"/>
              <a:t>paritalo.ikkunat</a:t>
            </a:r>
            <a:r>
              <a:rPr lang="fi-FI" dirty="0"/>
              <a:t> = 3;</a:t>
            </a:r>
            <a:br>
              <a:rPr lang="fi-FI" dirty="0"/>
            </a:br>
            <a:r>
              <a:rPr lang="fi-FI" dirty="0" err="1"/>
              <a:t>let</a:t>
            </a:r>
            <a:r>
              <a:rPr lang="fi-FI" dirty="0"/>
              <a:t> ominaisuudet = [];</a:t>
            </a:r>
            <a:br>
              <a:rPr lang="fi-FI" dirty="0"/>
            </a:br>
            <a:r>
              <a:rPr lang="fi-FI" dirty="0"/>
              <a:t>for (</a:t>
            </a:r>
            <a:r>
              <a:rPr lang="fi-FI" dirty="0" err="1"/>
              <a:t>let</a:t>
            </a:r>
            <a:r>
              <a:rPr lang="fi-FI" dirty="0"/>
              <a:t> </a:t>
            </a:r>
            <a:r>
              <a:rPr lang="fi-FI" dirty="0" err="1"/>
              <a:t>property</a:t>
            </a:r>
            <a:r>
              <a:rPr lang="fi-FI" dirty="0"/>
              <a:t> in paritalo) {</a:t>
            </a:r>
            <a:br>
              <a:rPr lang="fi-FI" dirty="0"/>
            </a:br>
            <a:r>
              <a:rPr lang="fi-FI" dirty="0"/>
              <a:t>  </a:t>
            </a:r>
            <a:r>
              <a:rPr lang="fi-FI" dirty="0" err="1"/>
              <a:t>if</a:t>
            </a:r>
            <a:r>
              <a:rPr lang="fi-FI" dirty="0"/>
              <a:t>(</a:t>
            </a:r>
            <a:r>
              <a:rPr lang="fi-FI" dirty="0" err="1"/>
              <a:t>paritalo.hasOwnProperty</a:t>
            </a:r>
            <a:r>
              <a:rPr lang="fi-FI" dirty="0"/>
              <a:t>(</a:t>
            </a:r>
            <a:r>
              <a:rPr lang="fi-FI" dirty="0" err="1"/>
              <a:t>property</a:t>
            </a:r>
            <a:r>
              <a:rPr lang="fi-FI" dirty="0"/>
              <a:t>)) {</a:t>
            </a:r>
            <a:br>
              <a:rPr lang="fi-FI" dirty="0"/>
            </a:br>
            <a:r>
              <a:rPr lang="fi-FI" dirty="0"/>
              <a:t>    </a:t>
            </a:r>
            <a:r>
              <a:rPr lang="fi-FI" dirty="0" err="1"/>
              <a:t>ominaisuudet.push</a:t>
            </a:r>
            <a:r>
              <a:rPr lang="fi-FI" dirty="0"/>
              <a:t>(</a:t>
            </a:r>
            <a:r>
              <a:rPr lang="fi-FI" dirty="0" err="1"/>
              <a:t>property</a:t>
            </a:r>
            <a:r>
              <a:rPr lang="fi-FI" dirty="0"/>
              <a:t>);}}</a:t>
            </a:r>
            <a:br>
              <a:rPr lang="fi-FI" dirty="0"/>
            </a:br>
            <a:r>
              <a:rPr lang="fi-FI" dirty="0" err="1"/>
              <a:t>console.log</a:t>
            </a:r>
            <a:r>
              <a:rPr lang="fi-FI" dirty="0"/>
              <a:t>(ominaisuudet);</a:t>
            </a:r>
            <a:br>
              <a:rPr lang="fi-FI" dirty="0"/>
            </a:br>
            <a:r>
              <a:rPr lang="fi-FI" dirty="0">
                <a:sym typeface="Wingdings" pitchFamily="2" charset="2"/>
              </a:rPr>
              <a:t> </a:t>
            </a:r>
            <a:r>
              <a:rPr lang="fi-FI" dirty="0"/>
              <a:t>[ 'sijainti', 'huoneet', '</a:t>
            </a:r>
            <a:r>
              <a:rPr lang="fi-FI" dirty="0" err="1"/>
              <a:t>rakMat</a:t>
            </a:r>
            <a:r>
              <a:rPr lang="fi-FI" dirty="0"/>
              <a:t>', </a:t>
            </a:r>
            <a:r>
              <a:rPr lang="fi-FI" dirty="0">
                <a:solidFill>
                  <a:srgbClr val="FF0000"/>
                </a:solidFill>
              </a:rPr>
              <a:t>'ikkunat</a:t>
            </a:r>
            <a:r>
              <a:rPr lang="fi-FI" dirty="0"/>
              <a:t>' ]</a:t>
            </a:r>
          </a:p>
        </p:txBody>
      </p:sp>
    </p:spTree>
    <p:extLst>
      <p:ext uri="{BB962C8B-B14F-4D97-AF65-F5344CB8AC3E}">
        <p14:creationId xmlns:p14="http://schemas.microsoft.com/office/powerpoint/2010/main" val="3382992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E21D50F-E645-9A4B-9E1A-A649C2CF73D9}"/>
              </a:ext>
            </a:extLst>
          </p:cNvPr>
          <p:cNvSpPr>
            <a:spLocks noGrp="1"/>
          </p:cNvSpPr>
          <p:nvPr>
            <p:ph type="title"/>
          </p:nvPr>
        </p:nvSpPr>
        <p:spPr/>
        <p:txBody>
          <a:bodyPr/>
          <a:lstStyle/>
          <a:p>
            <a:r>
              <a:rPr lang="fi-FI" dirty="0" err="1"/>
              <a:t>Prototype</a:t>
            </a:r>
            <a:endParaRPr lang="fi-FI" dirty="0"/>
          </a:p>
        </p:txBody>
      </p:sp>
      <p:sp>
        <p:nvSpPr>
          <p:cNvPr id="3" name="Sisällön paikkamerkki 2">
            <a:extLst>
              <a:ext uri="{FF2B5EF4-FFF2-40B4-BE49-F238E27FC236}">
                <a16:creationId xmlns:a16="http://schemas.microsoft.com/office/drawing/2014/main" id="{B517DBCA-CDF2-EA46-83AE-250AA9D12054}"/>
              </a:ext>
            </a:extLst>
          </p:cNvPr>
          <p:cNvSpPr>
            <a:spLocks noGrp="1"/>
          </p:cNvSpPr>
          <p:nvPr>
            <p:ph sz="quarter" idx="12"/>
          </p:nvPr>
        </p:nvSpPr>
        <p:spPr/>
        <p:txBody>
          <a:bodyPr/>
          <a:lstStyle/>
          <a:p>
            <a:r>
              <a:rPr lang="fi-FI" dirty="0"/>
              <a:t>Mikäli objekti sisältää sellaisen ominaisuuden, jonka sisältö kaikilla objekteilla on sama, voimme käyttää komentoa </a:t>
            </a:r>
            <a:r>
              <a:rPr lang="fi-FI" dirty="0" err="1">
                <a:solidFill>
                  <a:srgbClr val="FF0000"/>
                </a:solidFill>
              </a:rPr>
              <a:t>objekti.prototype.ominaisuus</a:t>
            </a:r>
            <a:r>
              <a:rPr lang="fi-FI" dirty="0">
                <a:solidFill>
                  <a:srgbClr val="FF0000"/>
                </a:solidFill>
              </a:rPr>
              <a:t> = jotain</a:t>
            </a:r>
          </a:p>
          <a:p>
            <a:pPr lvl="1"/>
            <a:r>
              <a:rPr lang="fi-FI" dirty="0" err="1"/>
              <a:t>function</a:t>
            </a:r>
            <a:r>
              <a:rPr lang="fi-FI" dirty="0"/>
              <a:t> Omakotitalo(paikkakunta, </a:t>
            </a:r>
            <a:r>
              <a:rPr lang="fi-FI" dirty="0" err="1"/>
              <a:t>huoLuk</a:t>
            </a:r>
            <a:r>
              <a:rPr lang="fi-FI" dirty="0"/>
              <a:t>, materiaali) {</a:t>
            </a:r>
            <a:br>
              <a:rPr lang="fi-FI" dirty="0"/>
            </a:br>
            <a:r>
              <a:rPr lang="fi-FI" dirty="0"/>
              <a:t>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a:t>
            </a:r>
            <a:br>
              <a:rPr lang="fi-FI" dirty="0"/>
            </a:br>
            <a:r>
              <a:rPr lang="fi-FI" dirty="0"/>
              <a:t>	</a:t>
            </a:r>
            <a:r>
              <a:rPr lang="fi-FI" dirty="0" err="1"/>
              <a:t>this.rakMat</a:t>
            </a:r>
            <a:r>
              <a:rPr lang="fi-FI" dirty="0"/>
              <a:t> = materiaali;	}</a:t>
            </a:r>
          </a:p>
          <a:p>
            <a:pPr lvl="1"/>
            <a:r>
              <a:rPr lang="fi-FI" dirty="0" err="1">
                <a:solidFill>
                  <a:srgbClr val="FF0000"/>
                </a:solidFill>
              </a:rPr>
              <a:t>Omakotitalo.prototype.lattia</a:t>
            </a:r>
            <a:r>
              <a:rPr lang="fi-FI" dirty="0">
                <a:solidFill>
                  <a:srgbClr val="FF0000"/>
                </a:solidFill>
              </a:rPr>
              <a:t> = ’laminaatti’</a:t>
            </a:r>
            <a:r>
              <a:rPr lang="fi-FI" dirty="0"/>
              <a:t>;</a:t>
            </a:r>
          </a:p>
          <a:p>
            <a:pPr lvl="1"/>
            <a:r>
              <a:rPr lang="fi-FI" dirty="0" err="1"/>
              <a:t>let</a:t>
            </a:r>
            <a:r>
              <a:rPr lang="fi-FI" dirty="0"/>
              <a:t> rivitalo = </a:t>
            </a:r>
            <a:r>
              <a:rPr lang="fi-FI" dirty="0" err="1"/>
              <a:t>new</a:t>
            </a:r>
            <a:r>
              <a:rPr lang="fi-FI" dirty="0"/>
              <a:t> Omakotitalo(’Ii’, 3, ’Tiili’);</a:t>
            </a:r>
          </a:p>
          <a:p>
            <a:pPr lvl="1"/>
            <a:r>
              <a:rPr lang="fi-FI" dirty="0">
                <a:sym typeface="Wingdings" pitchFamily="2" charset="2"/>
              </a:rPr>
              <a:t> </a:t>
            </a:r>
            <a:r>
              <a:rPr lang="fi-FI" dirty="0" err="1">
                <a:sym typeface="Wingdings" pitchFamily="2" charset="2"/>
              </a:rPr>
              <a:t>rivitalo.lattia</a:t>
            </a:r>
            <a:r>
              <a:rPr lang="fi-FI" dirty="0">
                <a:sym typeface="Wingdings" pitchFamily="2" charset="2"/>
              </a:rPr>
              <a:t>  ’laminaatti’</a:t>
            </a:r>
            <a:endParaRPr lang="fi-FI" dirty="0"/>
          </a:p>
          <a:p>
            <a:pPr lvl="1"/>
            <a:endParaRPr lang="fi-FI" dirty="0"/>
          </a:p>
        </p:txBody>
      </p:sp>
    </p:spTree>
    <p:extLst>
      <p:ext uri="{BB962C8B-B14F-4D97-AF65-F5344CB8AC3E}">
        <p14:creationId xmlns:p14="http://schemas.microsoft.com/office/powerpoint/2010/main" val="28375123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6838E94-5DDB-1B4B-A7B7-5656DB11DBFE}"/>
              </a:ext>
            </a:extLst>
          </p:cNvPr>
          <p:cNvSpPr>
            <a:spLocks noGrp="1"/>
          </p:cNvSpPr>
          <p:nvPr>
            <p:ph type="title"/>
          </p:nvPr>
        </p:nvSpPr>
        <p:spPr>
          <a:xfrm>
            <a:off x="791918" y="212352"/>
            <a:ext cx="5761282" cy="1039978"/>
          </a:xfrm>
        </p:spPr>
        <p:txBody>
          <a:bodyPr/>
          <a:lstStyle/>
          <a:p>
            <a:r>
              <a:rPr lang="fi-FI" dirty="0"/>
              <a:t>Omien ja prototyyppien ero</a:t>
            </a:r>
          </a:p>
        </p:txBody>
      </p:sp>
      <p:sp>
        <p:nvSpPr>
          <p:cNvPr id="3" name="Sisällön paikkamerkki 2">
            <a:extLst>
              <a:ext uri="{FF2B5EF4-FFF2-40B4-BE49-F238E27FC236}">
                <a16:creationId xmlns:a16="http://schemas.microsoft.com/office/drawing/2014/main" id="{A1A5AE44-E36B-C448-9DE2-70275F263627}"/>
              </a:ext>
            </a:extLst>
          </p:cNvPr>
          <p:cNvSpPr>
            <a:spLocks noGrp="1"/>
          </p:cNvSpPr>
          <p:nvPr>
            <p:ph sz="quarter" idx="12"/>
          </p:nvPr>
        </p:nvSpPr>
        <p:spPr>
          <a:xfrm>
            <a:off x="791918" y="1252330"/>
            <a:ext cx="6861212" cy="5393318"/>
          </a:xfrm>
        </p:spPr>
        <p:txBody>
          <a:bodyPr>
            <a:normAutofit/>
          </a:bodyPr>
          <a:lstStyle/>
          <a:p>
            <a:r>
              <a:rPr lang="fi-FI" dirty="0"/>
              <a:t>Kuten edellä opimme, jos ominaisuus on määritelty </a:t>
            </a:r>
            <a:r>
              <a:rPr lang="fi-FI" dirty="0" err="1"/>
              <a:t>constructorissa</a:t>
            </a:r>
            <a:r>
              <a:rPr lang="fi-FI" dirty="0"/>
              <a:t> tai annettu jälkikäteen </a:t>
            </a:r>
            <a:r>
              <a:rPr lang="fi-FI" dirty="0" err="1"/>
              <a:t>objekti.ominaisuus</a:t>
            </a:r>
            <a:r>
              <a:rPr lang="fi-FI" dirty="0"/>
              <a:t> = jotain, niin ne ovat omia ominaisuuksia, kun taas </a:t>
            </a:r>
            <a:r>
              <a:rPr lang="fi-FI" dirty="0" err="1"/>
              <a:t>objekti.prototype.ominaisuus</a:t>
            </a:r>
            <a:r>
              <a:rPr lang="fi-FI" dirty="0"/>
              <a:t> = jotain on prototyyppiominaisuus:</a:t>
            </a:r>
          </a:p>
          <a:p>
            <a:pPr lvl="1"/>
            <a:r>
              <a:rPr lang="fi-FI" dirty="0" err="1"/>
              <a:t>function</a:t>
            </a:r>
            <a:r>
              <a:rPr lang="fi-FI" dirty="0"/>
              <a:t> Omakotitalo(paikkakunta, </a:t>
            </a:r>
            <a:r>
              <a:rPr lang="fi-FI" dirty="0" err="1"/>
              <a:t>huoLuk</a:t>
            </a:r>
            <a:r>
              <a:rPr lang="fi-FI" dirty="0"/>
              <a:t>, materiaali) {</a:t>
            </a:r>
            <a:br>
              <a:rPr lang="fi-FI" dirty="0"/>
            </a:br>
            <a:r>
              <a:rPr lang="fi-FI" dirty="0"/>
              <a:t>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	</a:t>
            </a:r>
            <a:br>
              <a:rPr lang="fi-FI" dirty="0"/>
            </a:br>
            <a:r>
              <a:rPr lang="fi-FI" dirty="0"/>
              <a:t>  	</a:t>
            </a:r>
            <a:r>
              <a:rPr lang="fi-FI" dirty="0" err="1"/>
              <a:t>this.rakMat</a:t>
            </a:r>
            <a:r>
              <a:rPr lang="fi-FI" dirty="0"/>
              <a:t> = materiaali;	}</a:t>
            </a:r>
            <a:br>
              <a:rPr lang="fi-FI" dirty="0"/>
            </a:br>
            <a:r>
              <a:rPr lang="fi-FI" dirty="0" err="1"/>
              <a:t>let</a:t>
            </a:r>
            <a:r>
              <a:rPr lang="fi-FI" dirty="0"/>
              <a:t> rivitalo = </a:t>
            </a:r>
            <a:r>
              <a:rPr lang="fi-FI" dirty="0" err="1"/>
              <a:t>new</a:t>
            </a:r>
            <a:r>
              <a:rPr lang="fi-FI" dirty="0"/>
              <a:t> Omakotitalo('Ii', 3, 'Tiili’);</a:t>
            </a:r>
            <a:br>
              <a:rPr lang="fi-FI" dirty="0"/>
            </a:br>
            <a:r>
              <a:rPr lang="fi-FI" dirty="0" err="1"/>
              <a:t>Omakotitalo.prototype.lattia</a:t>
            </a:r>
            <a:r>
              <a:rPr lang="fi-FI" dirty="0"/>
              <a:t> = 'laminaatti’;</a:t>
            </a:r>
            <a:br>
              <a:rPr lang="fi-FI" dirty="0"/>
            </a:br>
            <a:r>
              <a:rPr lang="fi-FI" dirty="0" err="1"/>
              <a:t>let</a:t>
            </a:r>
            <a:r>
              <a:rPr lang="fi-FI" dirty="0"/>
              <a:t> omat = [];</a:t>
            </a:r>
            <a:br>
              <a:rPr lang="fi-FI" dirty="0"/>
            </a:br>
            <a:r>
              <a:rPr lang="fi-FI" dirty="0" err="1"/>
              <a:t>let</a:t>
            </a:r>
            <a:r>
              <a:rPr lang="fi-FI" dirty="0"/>
              <a:t> protot = [];</a:t>
            </a:r>
            <a:br>
              <a:rPr lang="fi-FI" dirty="0"/>
            </a:br>
            <a:r>
              <a:rPr lang="fi-FI" dirty="0"/>
              <a:t>for (</a:t>
            </a:r>
            <a:r>
              <a:rPr lang="fi-FI" dirty="0" err="1"/>
              <a:t>let</a:t>
            </a:r>
            <a:r>
              <a:rPr lang="fi-FI" dirty="0"/>
              <a:t> </a:t>
            </a:r>
            <a:r>
              <a:rPr lang="fi-FI" dirty="0" err="1"/>
              <a:t>property</a:t>
            </a:r>
            <a:r>
              <a:rPr lang="fi-FI" dirty="0"/>
              <a:t> in rivitalo) {</a:t>
            </a:r>
            <a:br>
              <a:rPr lang="fi-FI" dirty="0"/>
            </a:br>
            <a:r>
              <a:rPr lang="fi-FI" dirty="0"/>
              <a:t>  </a:t>
            </a:r>
            <a:r>
              <a:rPr lang="fi-FI" dirty="0" err="1"/>
              <a:t>if</a:t>
            </a:r>
            <a:r>
              <a:rPr lang="fi-FI" dirty="0"/>
              <a:t>(</a:t>
            </a:r>
            <a:r>
              <a:rPr lang="fi-FI" dirty="0" err="1"/>
              <a:t>rivitalo.hasOwnProperty</a:t>
            </a:r>
            <a:r>
              <a:rPr lang="fi-FI" dirty="0"/>
              <a:t>(</a:t>
            </a:r>
            <a:r>
              <a:rPr lang="fi-FI" dirty="0" err="1"/>
              <a:t>property</a:t>
            </a:r>
            <a:r>
              <a:rPr lang="fi-FI" dirty="0"/>
              <a:t>)) {</a:t>
            </a:r>
            <a:br>
              <a:rPr lang="fi-FI" dirty="0"/>
            </a:br>
            <a:r>
              <a:rPr lang="fi-FI" dirty="0"/>
              <a:t>   	</a:t>
            </a:r>
            <a:r>
              <a:rPr lang="fi-FI" dirty="0" err="1"/>
              <a:t>omat.push</a:t>
            </a:r>
            <a:r>
              <a:rPr lang="fi-FI" dirty="0"/>
              <a:t>(</a:t>
            </a:r>
            <a:r>
              <a:rPr lang="fi-FI" dirty="0" err="1"/>
              <a:t>property</a:t>
            </a:r>
            <a:r>
              <a:rPr lang="fi-FI" dirty="0"/>
              <a:t>);}</a:t>
            </a:r>
            <a:br>
              <a:rPr lang="fi-FI" dirty="0"/>
            </a:br>
            <a:r>
              <a:rPr lang="fi-FI" dirty="0"/>
              <a:t>  </a:t>
            </a:r>
            <a:r>
              <a:rPr lang="fi-FI" dirty="0" err="1"/>
              <a:t>else</a:t>
            </a:r>
            <a:r>
              <a:rPr lang="fi-FI" dirty="0"/>
              <a:t> {  </a:t>
            </a:r>
            <a:r>
              <a:rPr lang="fi-FI" dirty="0" err="1"/>
              <a:t>protot.push</a:t>
            </a:r>
            <a:r>
              <a:rPr lang="fi-FI" dirty="0"/>
              <a:t>(</a:t>
            </a:r>
            <a:r>
              <a:rPr lang="fi-FI" dirty="0" err="1"/>
              <a:t>property</a:t>
            </a:r>
            <a:r>
              <a:rPr lang="fi-FI" dirty="0"/>
              <a:t>);  }</a:t>
            </a:r>
            <a:br>
              <a:rPr lang="fi-FI" dirty="0"/>
            </a:br>
            <a:r>
              <a:rPr lang="fi-FI" dirty="0"/>
              <a:t>}</a:t>
            </a:r>
            <a:br>
              <a:rPr lang="fi-FI" dirty="0"/>
            </a:br>
            <a:r>
              <a:rPr lang="fi-FI" dirty="0" err="1"/>
              <a:t>console.log</a:t>
            </a:r>
            <a:r>
              <a:rPr lang="fi-FI" dirty="0"/>
              <a:t>('omat: ' + omat + '\</a:t>
            </a:r>
            <a:r>
              <a:rPr lang="fi-FI" dirty="0" err="1"/>
              <a:t>nprotot</a:t>
            </a:r>
            <a:r>
              <a:rPr lang="fi-FI" dirty="0"/>
              <a:t>: ' + protot);</a:t>
            </a:r>
            <a:br>
              <a:rPr lang="fi-FI" dirty="0"/>
            </a:br>
            <a:r>
              <a:rPr lang="fi-FI" dirty="0">
                <a:sym typeface="Wingdings" pitchFamily="2" charset="2"/>
              </a:rPr>
              <a:t> </a:t>
            </a:r>
            <a:r>
              <a:rPr lang="fi-FI" dirty="0"/>
              <a:t>omat: </a:t>
            </a:r>
            <a:r>
              <a:rPr lang="fi-FI" dirty="0" err="1"/>
              <a:t>sijainti,huoneet,rakMat</a:t>
            </a:r>
            <a:r>
              <a:rPr lang="fi-FI" dirty="0"/>
              <a:t> </a:t>
            </a:r>
            <a:br>
              <a:rPr lang="fi-FI" dirty="0"/>
            </a:br>
            <a:r>
              <a:rPr lang="fi-FI" dirty="0"/>
              <a:t>    protot: lattia</a:t>
            </a:r>
          </a:p>
        </p:txBody>
      </p:sp>
    </p:spTree>
    <p:extLst>
      <p:ext uri="{BB962C8B-B14F-4D97-AF65-F5344CB8AC3E}">
        <p14:creationId xmlns:p14="http://schemas.microsoft.com/office/powerpoint/2010/main" val="33294074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52A1CCC-EFD2-9049-8A02-D427B5CC44AC}"/>
              </a:ext>
            </a:extLst>
          </p:cNvPr>
          <p:cNvSpPr>
            <a:spLocks noGrp="1"/>
          </p:cNvSpPr>
          <p:nvPr>
            <p:ph type="title"/>
          </p:nvPr>
        </p:nvSpPr>
        <p:spPr/>
        <p:txBody>
          <a:bodyPr/>
          <a:lstStyle/>
          <a:p>
            <a:r>
              <a:rPr lang="fi-FI" dirty="0" err="1"/>
              <a:t>Constructor</a:t>
            </a:r>
            <a:r>
              <a:rPr lang="fi-FI" dirty="0"/>
              <a:t> -ominaisuus</a:t>
            </a:r>
          </a:p>
        </p:txBody>
      </p:sp>
      <p:sp>
        <p:nvSpPr>
          <p:cNvPr id="3" name="Sisällön paikkamerkki 2">
            <a:extLst>
              <a:ext uri="{FF2B5EF4-FFF2-40B4-BE49-F238E27FC236}">
                <a16:creationId xmlns:a16="http://schemas.microsoft.com/office/drawing/2014/main" id="{BE983045-BEDA-D345-888A-1EA8AFB7F122}"/>
              </a:ext>
            </a:extLst>
          </p:cNvPr>
          <p:cNvSpPr>
            <a:spLocks noGrp="1"/>
          </p:cNvSpPr>
          <p:nvPr>
            <p:ph sz="quarter" idx="12"/>
          </p:nvPr>
        </p:nvSpPr>
        <p:spPr/>
        <p:txBody>
          <a:bodyPr/>
          <a:lstStyle/>
          <a:p>
            <a:r>
              <a:rPr lang="fi-FI" dirty="0" err="1"/>
              <a:t>Constructor</a:t>
            </a:r>
            <a:r>
              <a:rPr lang="fi-FI" dirty="0"/>
              <a:t>-ominaisuudella voidaan tulostaa alkuperäisen </a:t>
            </a:r>
            <a:r>
              <a:rPr lang="fi-FI" dirty="0" err="1"/>
              <a:t>constructoriolion</a:t>
            </a:r>
            <a:r>
              <a:rPr lang="fi-FI" dirty="0"/>
              <a:t> ominaisuudet ja tässä eivät tule mukaan jälkikäteen lisätyt </a:t>
            </a:r>
            <a:r>
              <a:rPr lang="fi-FI" dirty="0" err="1"/>
              <a:t>prototype</a:t>
            </a:r>
            <a:r>
              <a:rPr lang="fi-FI" dirty="0"/>
              <a:t>-ominaisuudet:</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sym typeface="Wingdings" pitchFamily="2" charset="2"/>
              </a:rPr>
              <a:t> </a:t>
            </a:r>
            <a:r>
              <a:rPr lang="fi-FI" dirty="0" err="1">
                <a:sym typeface="Wingdings" pitchFamily="2" charset="2"/>
              </a:rPr>
              <a:t>true</a:t>
            </a:r>
            <a:r>
              <a:rPr lang="fi-FI" dirty="0">
                <a:sym typeface="Wingdings" pitchFamily="2" charset="2"/>
              </a:rPr>
              <a:t> // vaikka </a:t>
            </a:r>
            <a:r>
              <a:rPr lang="fi-FI" dirty="0" err="1">
                <a:sym typeface="Wingdings" pitchFamily="2" charset="2"/>
              </a:rPr>
              <a:t>prototype</a:t>
            </a:r>
            <a:r>
              <a:rPr lang="fi-FI" dirty="0">
                <a:sym typeface="Wingdings" pitchFamily="2" charset="2"/>
              </a:rPr>
              <a:t> lisätty</a:t>
            </a:r>
            <a:endParaRPr lang="fi-FI" dirty="0"/>
          </a:p>
          <a:p>
            <a:endParaRPr lang="fi-FI" dirty="0"/>
          </a:p>
        </p:txBody>
      </p:sp>
      <p:pic>
        <p:nvPicPr>
          <p:cNvPr id="4" name="Kuva 3">
            <a:extLst>
              <a:ext uri="{FF2B5EF4-FFF2-40B4-BE49-F238E27FC236}">
                <a16:creationId xmlns:a16="http://schemas.microsoft.com/office/drawing/2014/main" id="{70A61B3C-2F90-E749-9B2F-B1EF02324DA1}"/>
              </a:ext>
            </a:extLst>
          </p:cNvPr>
          <p:cNvPicPr>
            <a:picLocks noChangeAspect="1"/>
          </p:cNvPicPr>
          <p:nvPr/>
        </p:nvPicPr>
        <p:blipFill>
          <a:blip r:embed="rId2"/>
          <a:stretch>
            <a:fillRect/>
          </a:stretch>
        </p:blipFill>
        <p:spPr>
          <a:xfrm>
            <a:off x="1207303" y="2679748"/>
            <a:ext cx="4783483" cy="3365578"/>
          </a:xfrm>
          <a:prstGeom prst="rect">
            <a:avLst/>
          </a:prstGeom>
        </p:spPr>
      </p:pic>
    </p:spTree>
    <p:extLst>
      <p:ext uri="{BB962C8B-B14F-4D97-AF65-F5344CB8AC3E}">
        <p14:creationId xmlns:p14="http://schemas.microsoft.com/office/powerpoint/2010/main" val="6776629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5D35953-855A-7B4C-8E2B-BFAE3553152E}"/>
              </a:ext>
            </a:extLst>
          </p:cNvPr>
          <p:cNvSpPr>
            <a:spLocks noGrp="1"/>
          </p:cNvSpPr>
          <p:nvPr>
            <p:ph type="title"/>
          </p:nvPr>
        </p:nvSpPr>
        <p:spPr>
          <a:xfrm>
            <a:off x="791917" y="212352"/>
            <a:ext cx="6443769" cy="1440392"/>
          </a:xfrm>
        </p:spPr>
        <p:txBody>
          <a:bodyPr/>
          <a:lstStyle/>
          <a:p>
            <a:r>
              <a:rPr lang="fi-FI" dirty="0"/>
              <a:t>Prototyypin lisäys </a:t>
            </a:r>
            <a:r>
              <a:rPr lang="fi-FI" dirty="0" err="1"/>
              <a:t>constructorissa</a:t>
            </a:r>
            <a:endParaRPr lang="fi-FI" dirty="0"/>
          </a:p>
        </p:txBody>
      </p:sp>
      <p:sp>
        <p:nvSpPr>
          <p:cNvPr id="3" name="Sisällön paikkamerkki 2">
            <a:extLst>
              <a:ext uri="{FF2B5EF4-FFF2-40B4-BE49-F238E27FC236}">
                <a16:creationId xmlns:a16="http://schemas.microsoft.com/office/drawing/2014/main" id="{626200E2-C2D0-F44A-A9D5-EAABF82415E8}"/>
              </a:ext>
            </a:extLst>
          </p:cNvPr>
          <p:cNvSpPr>
            <a:spLocks noGrp="1"/>
          </p:cNvSpPr>
          <p:nvPr>
            <p:ph sz="quarter" idx="12"/>
          </p:nvPr>
        </p:nvSpPr>
        <p:spPr>
          <a:xfrm>
            <a:off x="791917" y="1865096"/>
            <a:ext cx="6334439" cy="4535704"/>
          </a:xfrm>
        </p:spPr>
        <p:txBody>
          <a:bodyPr/>
          <a:lstStyle/>
          <a:p>
            <a:r>
              <a:rPr lang="fi-FI" dirty="0"/>
              <a:t>Olemme käyttäneet tähän mennessä prototyyppiä, kun olemme lisänneet </a:t>
            </a:r>
            <a:r>
              <a:rPr lang="fi-FI" dirty="0" err="1"/>
              <a:t>constructorin</a:t>
            </a:r>
            <a:r>
              <a:rPr lang="fi-FI" dirty="0"/>
              <a:t> ulkopuolelta ominaisuuksia, jotka luodaan </a:t>
            </a:r>
            <a:r>
              <a:rPr lang="fi-FI" dirty="0" err="1"/>
              <a:t>constructorin</a:t>
            </a:r>
            <a:r>
              <a:rPr lang="fi-FI" dirty="0"/>
              <a:t> yhteydessä</a:t>
            </a:r>
          </a:p>
          <a:p>
            <a:r>
              <a:rPr lang="fi-FI" dirty="0"/>
              <a:t>Voimme kuitenkin lisätä toiminnallisia (funktio) ominaisuuksia myös funktiona:</a:t>
            </a:r>
          </a:p>
          <a:p>
            <a:pPr lvl="1"/>
            <a:r>
              <a:rPr lang="fi-FI" dirty="0" err="1"/>
              <a:t>function</a:t>
            </a:r>
            <a:r>
              <a:rPr lang="fi-FI" dirty="0"/>
              <a:t> </a:t>
            </a:r>
            <a:r>
              <a:rPr lang="fi-FI" dirty="0">
                <a:solidFill>
                  <a:srgbClr val="FF0000"/>
                </a:solidFill>
              </a:rPr>
              <a:t>Omakotitalo</a:t>
            </a:r>
            <a:r>
              <a:rPr lang="fi-FI" dirty="0"/>
              <a:t>(paikkakunta, </a:t>
            </a:r>
            <a:r>
              <a:rPr lang="fi-FI" dirty="0" err="1"/>
              <a:t>huoLuk</a:t>
            </a:r>
            <a:r>
              <a:rPr lang="fi-FI" dirty="0"/>
              <a:t>, materiaali) {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  </a:t>
            </a:r>
            <a:br>
              <a:rPr lang="fi-FI" dirty="0"/>
            </a:br>
            <a:r>
              <a:rPr lang="fi-FI" dirty="0"/>
              <a:t>	</a:t>
            </a:r>
            <a:r>
              <a:rPr lang="fi-FI" dirty="0" err="1"/>
              <a:t>this.rakMat</a:t>
            </a:r>
            <a:r>
              <a:rPr lang="fi-FI" dirty="0"/>
              <a:t> = materiaali;}</a:t>
            </a:r>
            <a:br>
              <a:rPr lang="fi-FI" dirty="0"/>
            </a:br>
            <a:r>
              <a:rPr lang="fi-FI" dirty="0" err="1">
                <a:solidFill>
                  <a:srgbClr val="FF0000"/>
                </a:solidFill>
              </a:rPr>
              <a:t>Omakotitalo</a:t>
            </a:r>
            <a:r>
              <a:rPr lang="fi-FI" dirty="0" err="1"/>
              <a:t>.prototype</a:t>
            </a:r>
            <a:r>
              <a:rPr lang="fi-FI" dirty="0"/>
              <a:t> = {</a:t>
            </a:r>
            <a:br>
              <a:rPr lang="fi-FI" dirty="0"/>
            </a:br>
            <a:r>
              <a:rPr lang="fi-FI" dirty="0"/>
              <a:t>	kuvaile: </a:t>
            </a:r>
            <a:r>
              <a:rPr lang="fi-FI" dirty="0" err="1"/>
              <a:t>function</a:t>
            </a:r>
            <a:r>
              <a:rPr lang="fi-FI" dirty="0"/>
              <a:t>(){</a:t>
            </a:r>
            <a:br>
              <a:rPr lang="fi-FI" dirty="0"/>
            </a:br>
            <a:r>
              <a:rPr lang="fi-FI" dirty="0"/>
              <a:t>	</a:t>
            </a:r>
            <a:r>
              <a:rPr lang="fi-FI" dirty="0" err="1"/>
              <a:t>console.log</a:t>
            </a:r>
            <a:r>
              <a:rPr lang="fi-FI" dirty="0"/>
              <a:t>(paikkakunta + ” ” + </a:t>
            </a:r>
            <a:r>
              <a:rPr lang="fi-FI" dirty="0" err="1"/>
              <a:t>huoLuk</a:t>
            </a:r>
            <a:r>
              <a:rPr lang="fi-FI" dirty="0"/>
              <a:t> + ” ” + materiaali);</a:t>
            </a:r>
            <a:br>
              <a:rPr lang="fi-FI" dirty="0"/>
            </a:br>
            <a:r>
              <a:rPr lang="fi-FI" dirty="0"/>
              <a:t>	}</a:t>
            </a:r>
            <a:br>
              <a:rPr lang="fi-FI" dirty="0"/>
            </a:br>
            <a:r>
              <a:rPr lang="fi-FI" dirty="0"/>
              <a:t>};</a:t>
            </a:r>
          </a:p>
        </p:txBody>
      </p:sp>
    </p:spTree>
    <p:extLst>
      <p:ext uri="{BB962C8B-B14F-4D97-AF65-F5344CB8AC3E}">
        <p14:creationId xmlns:p14="http://schemas.microsoft.com/office/powerpoint/2010/main" val="35077646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08E0ADC-F2C3-6246-B5C0-AAB8C2E4A4C4}"/>
              </a:ext>
            </a:extLst>
          </p:cNvPr>
          <p:cNvSpPr>
            <a:spLocks noGrp="1"/>
          </p:cNvSpPr>
          <p:nvPr>
            <p:ph type="title"/>
          </p:nvPr>
        </p:nvSpPr>
        <p:spPr/>
        <p:txBody>
          <a:bodyPr/>
          <a:lstStyle/>
          <a:p>
            <a:r>
              <a:rPr lang="fi-FI" dirty="0"/>
              <a:t>Muista lisätä </a:t>
            </a:r>
            <a:r>
              <a:rPr lang="fi-FI" dirty="0" err="1"/>
              <a:t>constructor</a:t>
            </a:r>
            <a:r>
              <a:rPr lang="fi-FI" dirty="0"/>
              <a:t>-ominaisuus</a:t>
            </a:r>
          </a:p>
        </p:txBody>
      </p:sp>
      <p:sp>
        <p:nvSpPr>
          <p:cNvPr id="3" name="Sisällön paikkamerkki 2">
            <a:extLst>
              <a:ext uri="{FF2B5EF4-FFF2-40B4-BE49-F238E27FC236}">
                <a16:creationId xmlns:a16="http://schemas.microsoft.com/office/drawing/2014/main" id="{BDCE7BD1-FC58-C84A-80C7-24A113E1E84F}"/>
              </a:ext>
            </a:extLst>
          </p:cNvPr>
          <p:cNvSpPr>
            <a:spLocks noGrp="1"/>
          </p:cNvSpPr>
          <p:nvPr>
            <p:ph sz="quarter" idx="12"/>
          </p:nvPr>
        </p:nvSpPr>
        <p:spPr/>
        <p:txBody>
          <a:bodyPr/>
          <a:lstStyle/>
          <a:p>
            <a:r>
              <a:rPr lang="fi-FI" dirty="0"/>
              <a:t>Kun määritämme prototypen uudelle objektille, se poistaa siltä </a:t>
            </a:r>
            <a:r>
              <a:rPr lang="fi-FI" dirty="0" err="1"/>
              <a:t>constructor</a:t>
            </a:r>
            <a:r>
              <a:rPr lang="fi-FI" dirty="0"/>
              <a:t>-ominaisuuden, joten emme voi enää tarkistaa, onko jokin objekti </a:t>
            </a:r>
            <a:r>
              <a:rPr lang="fi-FI" dirty="0" err="1"/>
              <a:t>constructorin</a:t>
            </a:r>
            <a:r>
              <a:rPr lang="fi-FI" dirty="0"/>
              <a:t> mukainen</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err="1"/>
              <a:t>console.log</a:t>
            </a:r>
            <a:r>
              <a:rPr lang="fi-FI" dirty="0"/>
              <a:t>(rivitalo === Omakotitalo); </a:t>
            </a:r>
            <a:r>
              <a:rPr lang="fi-FI" dirty="0">
                <a:sym typeface="Wingdings" pitchFamily="2" charset="2"/>
              </a:rPr>
              <a:t> </a:t>
            </a:r>
            <a:r>
              <a:rPr lang="fi-FI" dirty="0" err="1">
                <a:sym typeface="Wingdings" pitchFamily="2" charset="2"/>
              </a:rPr>
              <a:t>false</a:t>
            </a:r>
            <a:endParaRPr lang="fi-FI" dirty="0"/>
          </a:p>
          <a:p>
            <a:pPr lvl="1"/>
            <a:endParaRPr lang="fi-FI" dirty="0"/>
          </a:p>
        </p:txBody>
      </p:sp>
      <p:pic>
        <p:nvPicPr>
          <p:cNvPr id="4" name="Kuva 3">
            <a:extLst>
              <a:ext uri="{FF2B5EF4-FFF2-40B4-BE49-F238E27FC236}">
                <a16:creationId xmlns:a16="http://schemas.microsoft.com/office/drawing/2014/main" id="{692EFE24-3DC4-DA4C-9FD2-546464565263}"/>
              </a:ext>
            </a:extLst>
          </p:cNvPr>
          <p:cNvPicPr>
            <a:picLocks noChangeAspect="1"/>
          </p:cNvPicPr>
          <p:nvPr/>
        </p:nvPicPr>
        <p:blipFill>
          <a:blip r:embed="rId2"/>
          <a:stretch>
            <a:fillRect/>
          </a:stretch>
        </p:blipFill>
        <p:spPr>
          <a:xfrm>
            <a:off x="1192695" y="2705441"/>
            <a:ext cx="5898322" cy="3113919"/>
          </a:xfrm>
          <a:prstGeom prst="rect">
            <a:avLst/>
          </a:prstGeom>
        </p:spPr>
      </p:pic>
      <p:sp>
        <p:nvSpPr>
          <p:cNvPr id="5" name="Nuoli oikealle 4">
            <a:extLst>
              <a:ext uri="{FF2B5EF4-FFF2-40B4-BE49-F238E27FC236}">
                <a16:creationId xmlns:a16="http://schemas.microsoft.com/office/drawing/2014/main" id="{5F8E162C-FAB1-E74B-B51B-A0570E431F8D}"/>
              </a:ext>
            </a:extLst>
          </p:cNvPr>
          <p:cNvSpPr/>
          <p:nvPr/>
        </p:nvSpPr>
        <p:spPr>
          <a:xfrm>
            <a:off x="791918" y="3806687"/>
            <a:ext cx="596348" cy="2484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8177508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09B9D89-637A-FB48-9705-9756D2809C6F}"/>
              </a:ext>
            </a:extLst>
          </p:cNvPr>
          <p:cNvSpPr>
            <a:spLocks noGrp="1"/>
          </p:cNvSpPr>
          <p:nvPr>
            <p:ph type="title"/>
          </p:nvPr>
        </p:nvSpPr>
        <p:spPr/>
        <p:txBody>
          <a:bodyPr/>
          <a:lstStyle/>
          <a:p>
            <a:r>
              <a:rPr lang="fi-FI" dirty="0"/>
              <a:t>Periytyminen</a:t>
            </a:r>
          </a:p>
        </p:txBody>
      </p:sp>
      <p:sp>
        <p:nvSpPr>
          <p:cNvPr id="3" name="Sisällön paikkamerkki 2">
            <a:extLst>
              <a:ext uri="{FF2B5EF4-FFF2-40B4-BE49-F238E27FC236}">
                <a16:creationId xmlns:a16="http://schemas.microsoft.com/office/drawing/2014/main" id="{47F6A5A0-C7C6-4740-A42F-86A49A955E20}"/>
              </a:ext>
            </a:extLst>
          </p:cNvPr>
          <p:cNvSpPr>
            <a:spLocks noGrp="1"/>
          </p:cNvSpPr>
          <p:nvPr>
            <p:ph sz="quarter" idx="12"/>
          </p:nvPr>
        </p:nvSpPr>
        <p:spPr/>
        <p:txBody>
          <a:bodyPr/>
          <a:lstStyle/>
          <a:p>
            <a:r>
              <a:rPr lang="fi-FI" dirty="0"/>
              <a:t>Aivan kuten ihmiset perivät geeninsä heidän vanhemmiltaan, objekti perii sen prototyypin suoraan </a:t>
            </a:r>
            <a:r>
              <a:rPr lang="fi-FI" dirty="0" err="1"/>
              <a:t>constructor</a:t>
            </a:r>
            <a:r>
              <a:rPr lang="fi-FI" dirty="0"/>
              <a:t>-funktiolta:</a:t>
            </a:r>
          </a:p>
          <a:p>
            <a:pPr lvl="1"/>
            <a:r>
              <a:rPr lang="fi-FI" dirty="0" err="1"/>
              <a:t>function</a:t>
            </a:r>
            <a:r>
              <a:rPr lang="fi-FI" dirty="0"/>
              <a:t> Omakotitalo(paikkakunta, </a:t>
            </a:r>
            <a:r>
              <a:rPr lang="fi-FI" dirty="0" err="1"/>
              <a:t>huoLuk</a:t>
            </a:r>
            <a:r>
              <a:rPr lang="fi-FI" dirty="0"/>
              <a:t>, materiaali) {</a:t>
            </a:r>
            <a:br>
              <a:rPr lang="fi-FI" dirty="0"/>
            </a:br>
            <a:r>
              <a:rPr lang="fi-FI" dirty="0"/>
              <a:t>	</a:t>
            </a:r>
            <a:r>
              <a:rPr lang="fi-FI" dirty="0" err="1"/>
              <a:t>this.sijainti</a:t>
            </a:r>
            <a:r>
              <a:rPr lang="fi-FI" dirty="0"/>
              <a:t> = paikkakunta;</a:t>
            </a:r>
            <a:br>
              <a:rPr lang="fi-FI" dirty="0"/>
            </a:br>
            <a:r>
              <a:rPr lang="fi-FI" dirty="0"/>
              <a:t>  	</a:t>
            </a:r>
            <a:r>
              <a:rPr lang="fi-FI" dirty="0" err="1"/>
              <a:t>this.huoneet</a:t>
            </a:r>
            <a:r>
              <a:rPr lang="fi-FI" dirty="0"/>
              <a:t> = </a:t>
            </a:r>
            <a:r>
              <a:rPr lang="fi-FI" dirty="0" err="1"/>
              <a:t>huoLuk</a:t>
            </a:r>
            <a:r>
              <a:rPr lang="fi-FI" dirty="0"/>
              <a:t>;	</a:t>
            </a:r>
            <a:br>
              <a:rPr lang="fi-FI" dirty="0"/>
            </a:br>
            <a:r>
              <a:rPr lang="fi-FI" dirty="0"/>
              <a:t>  	</a:t>
            </a:r>
            <a:r>
              <a:rPr lang="fi-FI" dirty="0" err="1"/>
              <a:t>this.rakMat</a:t>
            </a:r>
            <a:r>
              <a:rPr lang="fi-FI" dirty="0"/>
              <a:t> = materiaali;	}</a:t>
            </a:r>
            <a:br>
              <a:rPr lang="fi-FI" dirty="0"/>
            </a:br>
            <a:r>
              <a:rPr lang="fi-FI" dirty="0" err="1"/>
              <a:t>Omakotitalo.prototype.lattia</a:t>
            </a:r>
            <a:r>
              <a:rPr lang="fi-FI" dirty="0"/>
              <a:t> = 'laminaatti’;</a:t>
            </a:r>
            <a:br>
              <a:rPr lang="fi-FI" dirty="0"/>
            </a:br>
            <a:r>
              <a:rPr lang="fi-FI" dirty="0" err="1"/>
              <a:t>let</a:t>
            </a:r>
            <a:r>
              <a:rPr lang="fi-FI" dirty="0"/>
              <a:t> rivitalo = </a:t>
            </a:r>
            <a:r>
              <a:rPr lang="fi-FI" dirty="0" err="1"/>
              <a:t>new</a:t>
            </a:r>
            <a:r>
              <a:rPr lang="fi-FI" dirty="0"/>
              <a:t> Omakotitalo('Ii', 3, 'Tiili’);</a:t>
            </a:r>
          </a:p>
          <a:p>
            <a:r>
              <a:rPr lang="fi-FI" dirty="0" err="1"/>
              <a:t>rivitalo.lattia</a:t>
            </a:r>
            <a:r>
              <a:rPr lang="fi-FI" dirty="0"/>
              <a:t> </a:t>
            </a:r>
            <a:r>
              <a:rPr lang="fi-FI" dirty="0">
                <a:sym typeface="Wingdings" pitchFamily="2" charset="2"/>
              </a:rPr>
              <a:t> laminaatti</a:t>
            </a:r>
          </a:p>
          <a:p>
            <a:r>
              <a:rPr lang="fi-FI" dirty="0" err="1"/>
              <a:t>console.log</a:t>
            </a:r>
            <a:r>
              <a:rPr lang="fi-FI" dirty="0"/>
              <a:t>(</a:t>
            </a:r>
            <a:r>
              <a:rPr lang="fi-FI" dirty="0" err="1"/>
              <a:t>Omakotitalo.prototype.isPrototypeOf</a:t>
            </a:r>
            <a:r>
              <a:rPr lang="fi-FI" dirty="0"/>
              <a:t>(rivitalo));</a:t>
            </a:r>
            <a:br>
              <a:rPr lang="fi-FI" dirty="0"/>
            </a:br>
            <a:r>
              <a:rPr lang="fi-FI" dirty="0">
                <a:sym typeface="Wingdings" pitchFamily="2" charset="2"/>
              </a:rPr>
              <a:t> </a:t>
            </a:r>
            <a:r>
              <a:rPr lang="fi-FI" dirty="0" err="1">
                <a:sym typeface="Wingdings" pitchFamily="2" charset="2"/>
              </a:rPr>
              <a:t>true</a:t>
            </a:r>
            <a:br>
              <a:rPr lang="fi-FI" dirty="0"/>
            </a:br>
            <a:endParaRPr lang="fi-FI" dirty="0"/>
          </a:p>
        </p:txBody>
      </p:sp>
    </p:spTree>
    <p:extLst>
      <p:ext uri="{BB962C8B-B14F-4D97-AF65-F5344CB8AC3E}">
        <p14:creationId xmlns:p14="http://schemas.microsoft.com/office/powerpoint/2010/main" val="30524200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5157FE3-2B73-4748-BE19-F6E4C0FC13A7}"/>
              </a:ext>
            </a:extLst>
          </p:cNvPr>
          <p:cNvSpPr>
            <a:spLocks noGrp="1"/>
          </p:cNvSpPr>
          <p:nvPr>
            <p:ph type="title"/>
          </p:nvPr>
        </p:nvSpPr>
        <p:spPr/>
        <p:txBody>
          <a:bodyPr/>
          <a:lstStyle/>
          <a:p>
            <a:r>
              <a:rPr lang="fi-FI" dirty="0"/>
              <a:t>Ketjun ymmärtäminen</a:t>
            </a:r>
          </a:p>
        </p:txBody>
      </p:sp>
      <p:sp>
        <p:nvSpPr>
          <p:cNvPr id="3" name="Sisällön paikkamerkki 2">
            <a:extLst>
              <a:ext uri="{FF2B5EF4-FFF2-40B4-BE49-F238E27FC236}">
                <a16:creationId xmlns:a16="http://schemas.microsoft.com/office/drawing/2014/main" id="{0C24952F-0CA7-2C42-8C4A-546E4A01D679}"/>
              </a:ext>
            </a:extLst>
          </p:cNvPr>
          <p:cNvSpPr>
            <a:spLocks noGrp="1"/>
          </p:cNvSpPr>
          <p:nvPr>
            <p:ph sz="quarter" idx="12"/>
          </p:nvPr>
        </p:nvSpPr>
        <p:spPr/>
        <p:txBody>
          <a:bodyPr/>
          <a:lstStyle/>
          <a:p>
            <a:r>
              <a:rPr lang="fi-FI" dirty="0" err="1"/>
              <a:t>objekti.hasOwnProperty</a:t>
            </a:r>
            <a:r>
              <a:rPr lang="fi-FI" dirty="0"/>
              <a:t>(ominaisuus) on tuttu edellisistä dioista. </a:t>
            </a:r>
            <a:r>
              <a:rPr lang="fi-FI" dirty="0" err="1"/>
              <a:t>hasOwnProperty</a:t>
            </a:r>
            <a:r>
              <a:rPr lang="fi-FI" dirty="0"/>
              <a:t> metodi on määritelty </a:t>
            </a:r>
            <a:r>
              <a:rPr lang="fi-FI" dirty="0" err="1"/>
              <a:t>Object.prototype:ssä</a:t>
            </a:r>
            <a:r>
              <a:rPr lang="fi-FI" dirty="0"/>
              <a:t>, josta sen perii ensin edellisen esimerkin </a:t>
            </a:r>
            <a:r>
              <a:rPr lang="fi-FI" dirty="0" err="1"/>
              <a:t>Omakotitalo.prototype</a:t>
            </a:r>
            <a:r>
              <a:rPr lang="fi-FI" dirty="0"/>
              <a:t> ja sitten siihen pääsee käsiksi paritalosta:</a:t>
            </a:r>
          </a:p>
          <a:p>
            <a:pPr lvl="1"/>
            <a:r>
              <a:rPr lang="fi-FI" dirty="0" err="1"/>
              <a:t>console.log</a:t>
            </a:r>
            <a:r>
              <a:rPr lang="fi-FI" dirty="0"/>
              <a:t>(</a:t>
            </a:r>
            <a:r>
              <a:rPr lang="fi-FI" dirty="0" err="1"/>
              <a:t>rivitalo.hasOwnProperty</a:t>
            </a:r>
            <a:r>
              <a:rPr lang="fi-FI" dirty="0"/>
              <a:t>('sijainti')); </a:t>
            </a:r>
            <a:br>
              <a:rPr lang="fi-FI" dirty="0"/>
            </a:br>
            <a:r>
              <a:rPr lang="fi-FI" dirty="0">
                <a:sym typeface="Wingdings" pitchFamily="2" charset="2"/>
              </a:rPr>
              <a:t> </a:t>
            </a:r>
            <a:r>
              <a:rPr lang="fi-FI" dirty="0" err="1">
                <a:sym typeface="Wingdings" pitchFamily="2" charset="2"/>
              </a:rPr>
              <a:t>true</a:t>
            </a:r>
            <a:r>
              <a:rPr lang="fi-FI" dirty="0">
                <a:sym typeface="Wingdings" pitchFamily="2" charset="2"/>
              </a:rPr>
              <a:t>;</a:t>
            </a:r>
            <a:endParaRPr lang="fi-FI" dirty="0"/>
          </a:p>
        </p:txBody>
      </p:sp>
    </p:spTree>
    <p:extLst>
      <p:ext uri="{BB962C8B-B14F-4D97-AF65-F5344CB8AC3E}">
        <p14:creationId xmlns:p14="http://schemas.microsoft.com/office/powerpoint/2010/main" val="35273101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511EB3B-F3FF-9C49-80E7-78D865E1B205}"/>
              </a:ext>
            </a:extLst>
          </p:cNvPr>
          <p:cNvSpPr>
            <a:spLocks noGrp="1"/>
          </p:cNvSpPr>
          <p:nvPr>
            <p:ph type="title"/>
          </p:nvPr>
        </p:nvSpPr>
        <p:spPr>
          <a:xfrm>
            <a:off x="791918" y="424704"/>
            <a:ext cx="5761282" cy="1440392"/>
          </a:xfrm>
        </p:spPr>
        <p:txBody>
          <a:bodyPr/>
          <a:lstStyle/>
          <a:p>
            <a:r>
              <a:rPr lang="fi-FI" dirty="0"/>
              <a:t>Periytyminen - </a:t>
            </a:r>
            <a:r>
              <a:rPr lang="fi-FI" dirty="0" err="1"/>
              <a:t>supertype</a:t>
            </a:r>
            <a:endParaRPr lang="fi-FI" dirty="0"/>
          </a:p>
        </p:txBody>
      </p:sp>
      <p:sp>
        <p:nvSpPr>
          <p:cNvPr id="3" name="Sisällön paikkamerkki 2">
            <a:extLst>
              <a:ext uri="{FF2B5EF4-FFF2-40B4-BE49-F238E27FC236}">
                <a16:creationId xmlns:a16="http://schemas.microsoft.com/office/drawing/2014/main" id="{23D5B4D5-9263-0340-B69C-7A04F7F675AC}"/>
              </a:ext>
            </a:extLst>
          </p:cNvPr>
          <p:cNvSpPr>
            <a:spLocks noGrp="1"/>
          </p:cNvSpPr>
          <p:nvPr>
            <p:ph sz="quarter" idx="12"/>
          </p:nvPr>
        </p:nvSpPr>
        <p:spPr/>
        <p:txBody>
          <a:bodyPr/>
          <a:lstStyle/>
          <a:p>
            <a:r>
              <a:rPr lang="fi-FI" dirty="0"/>
              <a:t>Periytymisen avulla voidaan päästä ylimääräisen koodin kirjoittamisesta, koska jos meillä on sama koodi useammassa paikkaa, se luo ensinnäkin raskaamman koodin ja toisaalta virheiden mahdollisuus kasvaa</a:t>
            </a:r>
          </a:p>
          <a:p>
            <a:r>
              <a:rPr lang="fi-FI" dirty="0"/>
              <a:t>Supertyypin avulla voimme kirjoittaa koodin vain kerran ja hyödyntää sitä periytymisen avulla:</a:t>
            </a:r>
          </a:p>
          <a:p>
            <a:endParaRPr lang="fi-FI" dirty="0"/>
          </a:p>
          <a:p>
            <a:endParaRPr lang="fi-FI" dirty="0"/>
          </a:p>
          <a:p>
            <a:endParaRPr lang="fi-FI" dirty="0"/>
          </a:p>
          <a:p>
            <a:endParaRPr lang="fi-FI" dirty="0"/>
          </a:p>
          <a:p>
            <a:endParaRPr lang="fi-FI" dirty="0"/>
          </a:p>
          <a:p>
            <a:endParaRPr lang="fi-FI" dirty="0"/>
          </a:p>
          <a:p>
            <a:endParaRPr lang="fi-FI" dirty="0"/>
          </a:p>
          <a:p>
            <a:r>
              <a:rPr lang="fi-FI" dirty="0"/>
              <a:t>Alimmat rivit tulostavat kumpikin </a:t>
            </a:r>
            <a:r>
              <a:rPr lang="fi-FI" dirty="0">
                <a:sym typeface="Wingdings" pitchFamily="2" charset="2"/>
              </a:rPr>
              <a:t> </a:t>
            </a:r>
            <a:r>
              <a:rPr lang="fi-FI" dirty="0" err="1">
                <a:sym typeface="Wingdings" pitchFamily="2" charset="2"/>
              </a:rPr>
              <a:t>lällällää</a:t>
            </a:r>
            <a:endParaRPr lang="fi-FI" dirty="0"/>
          </a:p>
        </p:txBody>
      </p:sp>
      <p:pic>
        <p:nvPicPr>
          <p:cNvPr id="4" name="Kuva 3">
            <a:extLst>
              <a:ext uri="{FF2B5EF4-FFF2-40B4-BE49-F238E27FC236}">
                <a16:creationId xmlns:a16="http://schemas.microsoft.com/office/drawing/2014/main" id="{3697C72C-A271-174E-BE73-F1005131ABF2}"/>
              </a:ext>
            </a:extLst>
          </p:cNvPr>
          <p:cNvPicPr>
            <a:picLocks noChangeAspect="1"/>
          </p:cNvPicPr>
          <p:nvPr/>
        </p:nvPicPr>
        <p:blipFill>
          <a:blip r:embed="rId2"/>
          <a:stretch>
            <a:fillRect/>
          </a:stretch>
        </p:blipFill>
        <p:spPr>
          <a:xfrm>
            <a:off x="1155700" y="3544531"/>
            <a:ext cx="5626100" cy="2324673"/>
          </a:xfrm>
          <a:prstGeom prst="rect">
            <a:avLst/>
          </a:prstGeom>
        </p:spPr>
      </p:pic>
    </p:spTree>
    <p:extLst>
      <p:ext uri="{BB962C8B-B14F-4D97-AF65-F5344CB8AC3E}">
        <p14:creationId xmlns:p14="http://schemas.microsoft.com/office/powerpoint/2010/main" val="1387550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8E8D3A6-5141-F345-9C4F-754F78B832EF}"/>
              </a:ext>
            </a:extLst>
          </p:cNvPr>
          <p:cNvSpPr>
            <a:spLocks noGrp="1"/>
          </p:cNvSpPr>
          <p:nvPr>
            <p:ph type="title"/>
          </p:nvPr>
        </p:nvSpPr>
        <p:spPr/>
        <p:txBody>
          <a:bodyPr/>
          <a:lstStyle/>
          <a:p>
            <a:r>
              <a:rPr lang="fi-FI" dirty="0"/>
              <a:t>’</a:t>
            </a:r>
            <a:r>
              <a:rPr lang="fi-FI" dirty="0" err="1"/>
              <a:t>Lapsi’prototyypin</a:t>
            </a:r>
            <a:r>
              <a:rPr lang="fi-FI" dirty="0"/>
              <a:t> asetus ’aikuisen’ ilmentymäksi</a:t>
            </a:r>
          </a:p>
        </p:txBody>
      </p:sp>
      <p:sp>
        <p:nvSpPr>
          <p:cNvPr id="3" name="Sisällön paikkamerkki 2">
            <a:extLst>
              <a:ext uri="{FF2B5EF4-FFF2-40B4-BE49-F238E27FC236}">
                <a16:creationId xmlns:a16="http://schemas.microsoft.com/office/drawing/2014/main" id="{CD86F57C-6C0A-BD44-9E1A-26C952080158}"/>
              </a:ext>
            </a:extLst>
          </p:cNvPr>
          <p:cNvSpPr>
            <a:spLocks noGrp="1"/>
          </p:cNvSpPr>
          <p:nvPr>
            <p:ph sz="quarter" idx="12"/>
          </p:nvPr>
        </p:nvSpPr>
        <p:spPr/>
        <p:txBody>
          <a:bodyPr/>
          <a:lstStyle/>
          <a:p>
            <a:r>
              <a:rPr lang="fi-FI" dirty="0"/>
              <a:t>Äsken katsoimme, miten </a:t>
            </a:r>
            <a:r>
              <a:rPr lang="fi-FI" dirty="0" err="1"/>
              <a:t>supertype</a:t>
            </a:r>
            <a:r>
              <a:rPr lang="fi-FI" dirty="0"/>
              <a:t> periytyy. Mutta jotta siitä olisi hyötyä, täytyy meidän kuitenkin luoda lapsi </a:t>
            </a:r>
            <a:r>
              <a:rPr lang="fi-FI" dirty="0" err="1"/>
              <a:t>constructorin</a:t>
            </a:r>
            <a:r>
              <a:rPr lang="fi-FI" dirty="0"/>
              <a:t> avulla:</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Nyt tuo ”</a:t>
            </a:r>
            <a:r>
              <a:rPr lang="fi-FI" dirty="0" err="1"/>
              <a:t>NaytaTiedot</a:t>
            </a:r>
            <a:r>
              <a:rPr lang="fi-FI" dirty="0"/>
              <a:t>” periytyy ensin Omakotitaloon ja sieltä sitten sekä rivitaloon, että paritaloon</a:t>
            </a:r>
          </a:p>
          <a:p>
            <a:pPr lvl="1"/>
            <a:endParaRPr lang="fi-FI" dirty="0"/>
          </a:p>
        </p:txBody>
      </p:sp>
      <p:pic>
        <p:nvPicPr>
          <p:cNvPr id="4" name="Kuva 3">
            <a:extLst>
              <a:ext uri="{FF2B5EF4-FFF2-40B4-BE49-F238E27FC236}">
                <a16:creationId xmlns:a16="http://schemas.microsoft.com/office/drawing/2014/main" id="{A81FB4D8-8856-B64A-8A9B-02494BC7B03A}"/>
              </a:ext>
            </a:extLst>
          </p:cNvPr>
          <p:cNvPicPr>
            <a:picLocks noChangeAspect="1"/>
          </p:cNvPicPr>
          <p:nvPr/>
        </p:nvPicPr>
        <p:blipFill>
          <a:blip r:embed="rId2"/>
          <a:stretch>
            <a:fillRect/>
          </a:stretch>
        </p:blipFill>
        <p:spPr>
          <a:xfrm>
            <a:off x="1193800" y="2736850"/>
            <a:ext cx="6959600" cy="2535429"/>
          </a:xfrm>
          <a:prstGeom prst="rect">
            <a:avLst/>
          </a:prstGeom>
        </p:spPr>
      </p:pic>
    </p:spTree>
    <p:extLst>
      <p:ext uri="{BB962C8B-B14F-4D97-AF65-F5344CB8AC3E}">
        <p14:creationId xmlns:p14="http://schemas.microsoft.com/office/powerpoint/2010/main" val="273389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610098A-7A67-B641-8A4B-68E3B25388C3}"/>
              </a:ext>
            </a:extLst>
          </p:cNvPr>
          <p:cNvSpPr>
            <a:spLocks noGrp="1"/>
          </p:cNvSpPr>
          <p:nvPr>
            <p:ph type="title"/>
          </p:nvPr>
        </p:nvSpPr>
        <p:spPr/>
        <p:txBody>
          <a:bodyPr/>
          <a:lstStyle/>
          <a:p>
            <a:r>
              <a:rPr lang="fi-FI" dirty="0"/>
              <a:t>JavaScriptin sijoitus</a:t>
            </a:r>
          </a:p>
        </p:txBody>
      </p:sp>
      <p:sp>
        <p:nvSpPr>
          <p:cNvPr id="3" name="Sisällön paikkamerkki 2">
            <a:extLst>
              <a:ext uri="{FF2B5EF4-FFF2-40B4-BE49-F238E27FC236}">
                <a16:creationId xmlns:a16="http://schemas.microsoft.com/office/drawing/2014/main" id="{F3969CCB-3BE8-A643-81DC-365AE6179B69}"/>
              </a:ext>
            </a:extLst>
          </p:cNvPr>
          <p:cNvSpPr>
            <a:spLocks noGrp="1"/>
          </p:cNvSpPr>
          <p:nvPr>
            <p:ph sz="quarter" idx="12"/>
          </p:nvPr>
        </p:nvSpPr>
        <p:spPr>
          <a:xfrm>
            <a:off x="791918" y="1874240"/>
            <a:ext cx="7437682" cy="4535704"/>
          </a:xfrm>
        </p:spPr>
        <p:txBody>
          <a:bodyPr>
            <a:normAutofit/>
          </a:bodyPr>
          <a:lstStyle/>
          <a:p>
            <a:r>
              <a:rPr lang="fi-FI" dirty="0"/>
              <a:t>JavaScriptin funktioista puhun tarkemmin myöhemmin, mutta ideana siinä on, että yhden funktion sisään voi laittaa useampia komentoja ajattavaksi samalla kertaa ja ennen kaikkea, funktiota voi kutsua HTML-koodista.</a:t>
            </a:r>
          </a:p>
          <a:p>
            <a:r>
              <a:rPr lang="fi-FI" dirty="0"/>
              <a:t>Esimerkiksi:</a:t>
            </a:r>
            <a:br>
              <a:rPr lang="fi-FI" dirty="0"/>
            </a:br>
            <a:endParaRPr lang="fi-FI" dirty="0">
              <a:solidFill>
                <a:schemeClr val="bg1">
                  <a:lumMod val="65000"/>
                </a:schemeClr>
              </a:solidFill>
            </a:endParaRPr>
          </a:p>
        </p:txBody>
      </p:sp>
      <p:pic>
        <p:nvPicPr>
          <p:cNvPr id="6" name="Kuva 5">
            <a:extLst>
              <a:ext uri="{FF2B5EF4-FFF2-40B4-BE49-F238E27FC236}">
                <a16:creationId xmlns:a16="http://schemas.microsoft.com/office/drawing/2014/main" id="{98DDBC93-D6E5-9B40-A412-CE7C98B5016D}"/>
              </a:ext>
            </a:extLst>
          </p:cNvPr>
          <p:cNvPicPr>
            <a:picLocks noChangeAspect="1"/>
          </p:cNvPicPr>
          <p:nvPr/>
        </p:nvPicPr>
        <p:blipFill>
          <a:blip r:embed="rId2"/>
          <a:stretch>
            <a:fillRect/>
          </a:stretch>
        </p:blipFill>
        <p:spPr>
          <a:xfrm>
            <a:off x="1136650" y="3071368"/>
            <a:ext cx="6870700" cy="2946400"/>
          </a:xfrm>
          <a:prstGeom prst="rect">
            <a:avLst/>
          </a:prstGeom>
        </p:spPr>
      </p:pic>
    </p:spTree>
    <p:extLst>
      <p:ext uri="{BB962C8B-B14F-4D97-AF65-F5344CB8AC3E}">
        <p14:creationId xmlns:p14="http://schemas.microsoft.com/office/powerpoint/2010/main" val="26111636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0644B37-6C61-8F42-AEE7-4BA7621B3852}"/>
              </a:ext>
            </a:extLst>
          </p:cNvPr>
          <p:cNvSpPr>
            <a:spLocks noGrp="1"/>
          </p:cNvSpPr>
          <p:nvPr>
            <p:ph type="title"/>
          </p:nvPr>
        </p:nvSpPr>
        <p:spPr/>
        <p:txBody>
          <a:bodyPr/>
          <a:lstStyle/>
          <a:p>
            <a:r>
              <a:rPr lang="fi-FI" dirty="0" err="1"/>
              <a:t>Constructor</a:t>
            </a:r>
            <a:r>
              <a:rPr lang="fi-FI" dirty="0"/>
              <a:t> -ominaisuus</a:t>
            </a:r>
          </a:p>
        </p:txBody>
      </p:sp>
      <p:sp>
        <p:nvSpPr>
          <p:cNvPr id="3" name="Sisällön paikkamerkki 2">
            <a:extLst>
              <a:ext uri="{FF2B5EF4-FFF2-40B4-BE49-F238E27FC236}">
                <a16:creationId xmlns:a16="http://schemas.microsoft.com/office/drawing/2014/main" id="{F4AC237F-91FB-AE46-AF01-CCF4D9FD09AB}"/>
              </a:ext>
            </a:extLst>
          </p:cNvPr>
          <p:cNvSpPr>
            <a:spLocks noGrp="1"/>
          </p:cNvSpPr>
          <p:nvPr>
            <p:ph sz="quarter" idx="12"/>
          </p:nvPr>
        </p:nvSpPr>
        <p:spPr/>
        <p:txBody>
          <a:bodyPr/>
          <a:lstStyle/>
          <a:p>
            <a:r>
              <a:rPr lang="fi-FI" dirty="0"/>
              <a:t>Kun objekti perii prototyypin toiselta objektilta, se perii myös supertyypin </a:t>
            </a:r>
            <a:r>
              <a:rPr lang="fi-FI" dirty="0" err="1"/>
              <a:t>Constructor</a:t>
            </a:r>
            <a:r>
              <a:rPr lang="fi-FI" dirty="0"/>
              <a:t>-ominaisuuden (kts. alta)</a:t>
            </a:r>
          </a:p>
          <a:p>
            <a:r>
              <a:rPr lang="fi-FI" dirty="0"/>
              <a:t>Meidän täytyy siis korjata asia, että saamme oikean </a:t>
            </a:r>
            <a:r>
              <a:rPr lang="fi-FI" dirty="0" err="1"/>
              <a:t>Constructor</a:t>
            </a:r>
            <a:r>
              <a:rPr lang="fi-FI" dirty="0"/>
              <a:t>-ominaisuuden uudelle objektille:</a:t>
            </a:r>
          </a:p>
          <a:p>
            <a:endParaRPr lang="fi-FI" dirty="0"/>
          </a:p>
        </p:txBody>
      </p:sp>
      <p:pic>
        <p:nvPicPr>
          <p:cNvPr id="4" name="Kuva 3">
            <a:extLst>
              <a:ext uri="{FF2B5EF4-FFF2-40B4-BE49-F238E27FC236}">
                <a16:creationId xmlns:a16="http://schemas.microsoft.com/office/drawing/2014/main" id="{F8B80835-4E07-9A44-AE0F-D84DDC0502BE}"/>
              </a:ext>
            </a:extLst>
          </p:cNvPr>
          <p:cNvPicPr>
            <a:picLocks noChangeAspect="1"/>
          </p:cNvPicPr>
          <p:nvPr/>
        </p:nvPicPr>
        <p:blipFill>
          <a:blip r:embed="rId2"/>
          <a:stretch>
            <a:fillRect/>
          </a:stretch>
        </p:blipFill>
        <p:spPr>
          <a:xfrm>
            <a:off x="1206500" y="3060700"/>
            <a:ext cx="6457950" cy="1308914"/>
          </a:xfrm>
          <a:prstGeom prst="rect">
            <a:avLst/>
          </a:prstGeom>
        </p:spPr>
      </p:pic>
      <p:pic>
        <p:nvPicPr>
          <p:cNvPr id="5" name="Kuva 4">
            <a:extLst>
              <a:ext uri="{FF2B5EF4-FFF2-40B4-BE49-F238E27FC236}">
                <a16:creationId xmlns:a16="http://schemas.microsoft.com/office/drawing/2014/main" id="{C4DD6982-FB0D-C944-A0E5-74F17CFA343E}"/>
              </a:ext>
            </a:extLst>
          </p:cNvPr>
          <p:cNvPicPr>
            <a:picLocks noChangeAspect="1"/>
          </p:cNvPicPr>
          <p:nvPr/>
        </p:nvPicPr>
        <p:blipFill>
          <a:blip r:embed="rId3"/>
          <a:stretch>
            <a:fillRect/>
          </a:stretch>
        </p:blipFill>
        <p:spPr>
          <a:xfrm>
            <a:off x="6648450" y="3650348"/>
            <a:ext cx="2032000" cy="482600"/>
          </a:xfrm>
          <a:prstGeom prst="rect">
            <a:avLst/>
          </a:prstGeom>
          <a:ln>
            <a:solidFill>
              <a:schemeClr val="accent4">
                <a:lumMod val="60000"/>
                <a:lumOff val="40000"/>
              </a:schemeClr>
            </a:solidFill>
          </a:ln>
        </p:spPr>
      </p:pic>
      <p:sp>
        <p:nvSpPr>
          <p:cNvPr id="6" name="Nuoli oikealle 5">
            <a:extLst>
              <a:ext uri="{FF2B5EF4-FFF2-40B4-BE49-F238E27FC236}">
                <a16:creationId xmlns:a16="http://schemas.microsoft.com/office/drawing/2014/main" id="{59C96533-9C06-0A41-BE6E-BC2C050DC396}"/>
              </a:ext>
            </a:extLst>
          </p:cNvPr>
          <p:cNvSpPr/>
          <p:nvPr/>
        </p:nvSpPr>
        <p:spPr>
          <a:xfrm rot="183502">
            <a:off x="4953000" y="3715157"/>
            <a:ext cx="1695450" cy="176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7" name="Nuoli oikealle 6">
            <a:extLst>
              <a:ext uri="{FF2B5EF4-FFF2-40B4-BE49-F238E27FC236}">
                <a16:creationId xmlns:a16="http://schemas.microsoft.com/office/drawing/2014/main" id="{6720FE64-559D-E441-8611-DD13FA70BFEA}"/>
              </a:ext>
            </a:extLst>
          </p:cNvPr>
          <p:cNvSpPr/>
          <p:nvPr/>
        </p:nvSpPr>
        <p:spPr>
          <a:xfrm rot="21182127">
            <a:off x="4953945" y="4090983"/>
            <a:ext cx="1695450" cy="176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568620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4728376-74B4-494B-B1BB-80D6C8109A07}"/>
              </a:ext>
            </a:extLst>
          </p:cNvPr>
          <p:cNvSpPr>
            <a:spLocks noGrp="1"/>
          </p:cNvSpPr>
          <p:nvPr>
            <p:ph type="title"/>
          </p:nvPr>
        </p:nvSpPr>
        <p:spPr/>
        <p:txBody>
          <a:bodyPr/>
          <a:lstStyle/>
          <a:p>
            <a:r>
              <a:rPr lang="fi-FI" dirty="0"/>
              <a:t>Lisää metodi instanssin luomisen jälkeen</a:t>
            </a:r>
          </a:p>
        </p:txBody>
      </p:sp>
      <p:sp>
        <p:nvSpPr>
          <p:cNvPr id="3" name="Sisällön paikkamerkki 2">
            <a:extLst>
              <a:ext uri="{FF2B5EF4-FFF2-40B4-BE49-F238E27FC236}">
                <a16:creationId xmlns:a16="http://schemas.microsoft.com/office/drawing/2014/main" id="{9D484221-7409-8048-8209-7A2291A378E1}"/>
              </a:ext>
            </a:extLst>
          </p:cNvPr>
          <p:cNvSpPr>
            <a:spLocks noGrp="1"/>
          </p:cNvSpPr>
          <p:nvPr>
            <p:ph sz="quarter" idx="12"/>
          </p:nvPr>
        </p:nvSpPr>
        <p:spPr/>
        <p:txBody>
          <a:bodyPr/>
          <a:lstStyle/>
          <a:p>
            <a:r>
              <a:rPr lang="fi-FI" dirty="0"/>
              <a:t>Voimme luoda lisää metodeja (toimintoja) instanssin luomisen jälkeenkin.</a:t>
            </a:r>
          </a:p>
          <a:p>
            <a:r>
              <a:rPr lang="fi-FI" dirty="0"/>
              <a:t>Kun alla olevassa esimerkissä Omakotitalo perii </a:t>
            </a:r>
            <a:r>
              <a:rPr lang="fi-FI" dirty="0" err="1"/>
              <a:t>NaytaTiedot</a:t>
            </a:r>
            <a:r>
              <a:rPr lang="fi-FI" dirty="0"/>
              <a:t> metodin, teemme Omakotitalolle oman metodin, jonka rivitalo perii</a:t>
            </a:r>
          </a:p>
        </p:txBody>
      </p:sp>
      <p:pic>
        <p:nvPicPr>
          <p:cNvPr id="4" name="Kuva 3">
            <a:extLst>
              <a:ext uri="{FF2B5EF4-FFF2-40B4-BE49-F238E27FC236}">
                <a16:creationId xmlns:a16="http://schemas.microsoft.com/office/drawing/2014/main" id="{51F4A183-73B2-C241-80C2-1011E2BAFCC9}"/>
              </a:ext>
            </a:extLst>
          </p:cNvPr>
          <p:cNvPicPr>
            <a:picLocks noChangeAspect="1"/>
          </p:cNvPicPr>
          <p:nvPr/>
        </p:nvPicPr>
        <p:blipFill>
          <a:blip r:embed="rId2"/>
          <a:stretch>
            <a:fillRect/>
          </a:stretch>
        </p:blipFill>
        <p:spPr>
          <a:xfrm>
            <a:off x="1104900" y="3291050"/>
            <a:ext cx="6432550" cy="2887500"/>
          </a:xfrm>
          <a:prstGeom prst="rect">
            <a:avLst/>
          </a:prstGeom>
        </p:spPr>
      </p:pic>
      <p:pic>
        <p:nvPicPr>
          <p:cNvPr id="5" name="Kuva 4">
            <a:extLst>
              <a:ext uri="{FF2B5EF4-FFF2-40B4-BE49-F238E27FC236}">
                <a16:creationId xmlns:a16="http://schemas.microsoft.com/office/drawing/2014/main" id="{DCE6E3BD-ACBD-4043-ADBC-E0B8925551E2}"/>
              </a:ext>
            </a:extLst>
          </p:cNvPr>
          <p:cNvPicPr>
            <a:picLocks noChangeAspect="1"/>
          </p:cNvPicPr>
          <p:nvPr/>
        </p:nvPicPr>
        <p:blipFill>
          <a:blip r:embed="rId3"/>
          <a:stretch>
            <a:fillRect/>
          </a:stretch>
        </p:blipFill>
        <p:spPr>
          <a:xfrm>
            <a:off x="4953000" y="5619750"/>
            <a:ext cx="1219200" cy="482600"/>
          </a:xfrm>
          <a:prstGeom prst="rect">
            <a:avLst/>
          </a:prstGeom>
          <a:ln>
            <a:solidFill>
              <a:schemeClr val="bg1"/>
            </a:solidFill>
          </a:ln>
        </p:spPr>
      </p:pic>
      <p:sp>
        <p:nvSpPr>
          <p:cNvPr id="6" name="Nuoli oikealle 5">
            <a:extLst>
              <a:ext uri="{FF2B5EF4-FFF2-40B4-BE49-F238E27FC236}">
                <a16:creationId xmlns:a16="http://schemas.microsoft.com/office/drawing/2014/main" id="{14B94294-A53C-074D-BDC7-A39FBA758085}"/>
              </a:ext>
            </a:extLst>
          </p:cNvPr>
          <p:cNvSpPr/>
          <p:nvPr/>
        </p:nvSpPr>
        <p:spPr>
          <a:xfrm>
            <a:off x="3263900" y="5619750"/>
            <a:ext cx="1587500" cy="273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7" name="Nuoli oikealle 6">
            <a:extLst>
              <a:ext uri="{FF2B5EF4-FFF2-40B4-BE49-F238E27FC236}">
                <a16:creationId xmlns:a16="http://schemas.microsoft.com/office/drawing/2014/main" id="{01CA4201-F07B-A047-A014-7BBC1FCDE7CF}"/>
              </a:ext>
            </a:extLst>
          </p:cNvPr>
          <p:cNvSpPr/>
          <p:nvPr/>
        </p:nvSpPr>
        <p:spPr>
          <a:xfrm>
            <a:off x="3263900" y="5892800"/>
            <a:ext cx="1587500" cy="273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580538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707D15A-584E-9942-A1D0-EED57A2430B9}"/>
              </a:ext>
            </a:extLst>
          </p:cNvPr>
          <p:cNvSpPr>
            <a:spLocks noGrp="1"/>
          </p:cNvSpPr>
          <p:nvPr>
            <p:ph type="title"/>
          </p:nvPr>
        </p:nvSpPr>
        <p:spPr>
          <a:xfrm>
            <a:off x="791918" y="212352"/>
            <a:ext cx="5761282" cy="638548"/>
          </a:xfrm>
        </p:spPr>
        <p:txBody>
          <a:bodyPr/>
          <a:lstStyle/>
          <a:p>
            <a:r>
              <a:rPr lang="fi-FI" dirty="0"/>
              <a:t>Perittyjen metodien muokkaus</a:t>
            </a:r>
          </a:p>
        </p:txBody>
      </p:sp>
      <p:sp>
        <p:nvSpPr>
          <p:cNvPr id="3" name="Sisällön paikkamerkki 2">
            <a:extLst>
              <a:ext uri="{FF2B5EF4-FFF2-40B4-BE49-F238E27FC236}">
                <a16:creationId xmlns:a16="http://schemas.microsoft.com/office/drawing/2014/main" id="{301FF7BE-393E-5349-9216-0AB0D8C5EEBC}"/>
              </a:ext>
            </a:extLst>
          </p:cNvPr>
          <p:cNvSpPr>
            <a:spLocks noGrp="1"/>
          </p:cNvSpPr>
          <p:nvPr>
            <p:ph sz="quarter" idx="12"/>
          </p:nvPr>
        </p:nvSpPr>
        <p:spPr>
          <a:xfrm>
            <a:off x="791918" y="850900"/>
            <a:ext cx="5761282" cy="5549900"/>
          </a:xfrm>
        </p:spPr>
        <p:txBody>
          <a:bodyPr/>
          <a:lstStyle/>
          <a:p>
            <a:r>
              <a:rPr lang="fi-FI" dirty="0"/>
              <a:t>Edellisillä dioilla opit, että objekti voi periä metodit toiselta objektilta viittaamalla sen </a:t>
            </a:r>
            <a:r>
              <a:rPr lang="fi-FI" dirty="0" err="1"/>
              <a:t>prototype</a:t>
            </a:r>
            <a:r>
              <a:rPr lang="fi-FI" dirty="0"/>
              <a:t> objektiin:</a:t>
            </a:r>
            <a:br>
              <a:rPr lang="fi-FI" dirty="0"/>
            </a:br>
            <a:r>
              <a:rPr lang="fi-FI" dirty="0"/>
              <a:t>		</a:t>
            </a:r>
            <a:r>
              <a:rPr lang="fi-FI" dirty="0" err="1"/>
              <a:t>LapsiObjekti.prototype</a:t>
            </a:r>
            <a:r>
              <a:rPr lang="fi-FI" dirty="0"/>
              <a:t> = 					</a:t>
            </a:r>
            <a:br>
              <a:rPr lang="fi-FI" dirty="0"/>
            </a:br>
            <a:r>
              <a:rPr lang="fi-FI" dirty="0"/>
              <a:t>		</a:t>
            </a:r>
            <a:r>
              <a:rPr lang="fi-FI" dirty="0" err="1"/>
              <a:t>Object.create</a:t>
            </a:r>
            <a:r>
              <a:rPr lang="fi-FI" dirty="0"/>
              <a:t>(</a:t>
            </a:r>
            <a:r>
              <a:rPr lang="fi-FI" dirty="0" err="1"/>
              <a:t>VanhempiObjekti.prototype</a:t>
            </a:r>
            <a:r>
              <a:rPr lang="fi-FI" dirty="0"/>
              <a:t>);</a:t>
            </a:r>
          </a:p>
          <a:p>
            <a:r>
              <a:rPr lang="fi-FI" dirty="0"/>
              <a:t>Opimme myös, että voimme kirjoittaa </a:t>
            </a:r>
            <a:r>
              <a:rPr lang="fi-FI" dirty="0" err="1"/>
              <a:t>LapsiObjektille</a:t>
            </a:r>
            <a:r>
              <a:rPr lang="fi-FI" dirty="0"/>
              <a:t> omia metodeja:</a:t>
            </a:r>
            <a:br>
              <a:rPr lang="fi-FI" dirty="0"/>
            </a:br>
            <a:r>
              <a:rPr lang="fi-FI" dirty="0"/>
              <a:t>		</a:t>
            </a:r>
            <a:r>
              <a:rPr lang="fi-FI" dirty="0" err="1"/>
              <a:t>LapsiObjecti.prototype.metodi</a:t>
            </a:r>
            <a:r>
              <a:rPr lang="fi-FI" dirty="0"/>
              <a:t> = </a:t>
            </a:r>
            <a:r>
              <a:rPr lang="fi-FI" dirty="0" err="1"/>
              <a:t>function</a:t>
            </a:r>
            <a:r>
              <a:rPr lang="fi-FI" dirty="0"/>
              <a:t>() {…};</a:t>
            </a:r>
          </a:p>
          <a:p>
            <a:r>
              <a:rPr lang="fi-FI" dirty="0"/>
              <a:t>Perittyjä metodeja voi myös ”</a:t>
            </a:r>
            <a:r>
              <a:rPr lang="fi-FI" dirty="0" err="1"/>
              <a:t>ylikirjoittaa</a:t>
            </a:r>
            <a:r>
              <a:rPr lang="fi-FI" dirty="0"/>
              <a:t>” samalla tavalla, eli lisäämällä samanniminen metodi </a:t>
            </a:r>
            <a:r>
              <a:rPr lang="fi-FI" dirty="0" err="1"/>
              <a:t>LapsiObjektiin</a:t>
            </a:r>
            <a:endParaRPr lang="fi-FI" dirty="0"/>
          </a:p>
        </p:txBody>
      </p:sp>
      <p:pic>
        <p:nvPicPr>
          <p:cNvPr id="4" name="Kuva 3">
            <a:extLst>
              <a:ext uri="{FF2B5EF4-FFF2-40B4-BE49-F238E27FC236}">
                <a16:creationId xmlns:a16="http://schemas.microsoft.com/office/drawing/2014/main" id="{D2B643B2-F42E-FD48-81E3-7F904B5EABDC}"/>
              </a:ext>
            </a:extLst>
          </p:cNvPr>
          <p:cNvPicPr>
            <a:picLocks noChangeAspect="1"/>
          </p:cNvPicPr>
          <p:nvPr/>
        </p:nvPicPr>
        <p:blipFill>
          <a:blip r:embed="rId2"/>
          <a:stretch>
            <a:fillRect/>
          </a:stretch>
        </p:blipFill>
        <p:spPr>
          <a:xfrm>
            <a:off x="1168400" y="3429000"/>
            <a:ext cx="6286500" cy="2505217"/>
          </a:xfrm>
          <a:prstGeom prst="rect">
            <a:avLst/>
          </a:prstGeom>
        </p:spPr>
      </p:pic>
      <p:pic>
        <p:nvPicPr>
          <p:cNvPr id="5" name="Kuva 4">
            <a:extLst>
              <a:ext uri="{FF2B5EF4-FFF2-40B4-BE49-F238E27FC236}">
                <a16:creationId xmlns:a16="http://schemas.microsoft.com/office/drawing/2014/main" id="{4378D141-59BF-5441-996C-7BEAB77C02C2}"/>
              </a:ext>
            </a:extLst>
          </p:cNvPr>
          <p:cNvPicPr>
            <a:picLocks noChangeAspect="1"/>
          </p:cNvPicPr>
          <p:nvPr/>
        </p:nvPicPr>
        <p:blipFill>
          <a:blip r:embed="rId3"/>
          <a:stretch>
            <a:fillRect/>
          </a:stretch>
        </p:blipFill>
        <p:spPr>
          <a:xfrm>
            <a:off x="4781550" y="5629417"/>
            <a:ext cx="1206500" cy="304800"/>
          </a:xfrm>
          <a:prstGeom prst="rect">
            <a:avLst/>
          </a:prstGeom>
          <a:ln>
            <a:solidFill>
              <a:schemeClr val="bg1"/>
            </a:solidFill>
          </a:ln>
        </p:spPr>
      </p:pic>
      <p:sp>
        <p:nvSpPr>
          <p:cNvPr id="6" name="Nuoli oikealle 5">
            <a:extLst>
              <a:ext uri="{FF2B5EF4-FFF2-40B4-BE49-F238E27FC236}">
                <a16:creationId xmlns:a16="http://schemas.microsoft.com/office/drawing/2014/main" id="{50C9DDBF-A080-8740-BC54-A954AB2579F2}"/>
              </a:ext>
            </a:extLst>
          </p:cNvPr>
          <p:cNvSpPr/>
          <p:nvPr/>
        </p:nvSpPr>
        <p:spPr>
          <a:xfrm>
            <a:off x="3155950" y="5661167"/>
            <a:ext cx="1587500" cy="273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7061305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C7EB3CE-4DF8-7E41-84A5-ADF16FE9CBD0}"/>
              </a:ext>
            </a:extLst>
          </p:cNvPr>
          <p:cNvSpPr>
            <a:spLocks noGrp="1"/>
          </p:cNvSpPr>
          <p:nvPr>
            <p:ph type="title"/>
          </p:nvPr>
        </p:nvSpPr>
        <p:spPr>
          <a:xfrm>
            <a:off x="791918" y="212352"/>
            <a:ext cx="6154982" cy="1032248"/>
          </a:xfrm>
        </p:spPr>
        <p:txBody>
          <a:bodyPr>
            <a:normAutofit/>
          </a:bodyPr>
          <a:lstStyle/>
          <a:p>
            <a:r>
              <a:rPr lang="fi-FI" dirty="0"/>
              <a:t>Toiminnon lisääminen objekteille, jotka eivät ole sukua</a:t>
            </a:r>
          </a:p>
        </p:txBody>
      </p:sp>
      <p:sp>
        <p:nvSpPr>
          <p:cNvPr id="3" name="Sisällön paikkamerkki 2">
            <a:extLst>
              <a:ext uri="{FF2B5EF4-FFF2-40B4-BE49-F238E27FC236}">
                <a16:creationId xmlns:a16="http://schemas.microsoft.com/office/drawing/2014/main" id="{FA8468E3-D72F-C741-ABAD-3AAEFF051B10}"/>
              </a:ext>
            </a:extLst>
          </p:cNvPr>
          <p:cNvSpPr>
            <a:spLocks noGrp="1"/>
          </p:cNvSpPr>
          <p:nvPr>
            <p:ph sz="quarter" idx="12"/>
          </p:nvPr>
        </p:nvSpPr>
        <p:spPr>
          <a:xfrm>
            <a:off x="791918" y="1244600"/>
            <a:ext cx="5761282" cy="5156200"/>
          </a:xfrm>
        </p:spPr>
        <p:txBody>
          <a:bodyPr/>
          <a:lstStyle/>
          <a:p>
            <a:r>
              <a:rPr lang="fi-FI" dirty="0"/>
              <a:t>Mikäli sinulla on joskus tilanne, että haluat lisätä saman toiminnon objekteille, jotka eivät ole sukua, voit tehdä sen funktion avulla:</a:t>
            </a:r>
          </a:p>
          <a:p>
            <a:pPr lvl="1"/>
            <a:r>
              <a:rPr lang="fi-FI" dirty="0" err="1"/>
              <a:t>let</a:t>
            </a:r>
            <a:r>
              <a:rPr lang="fi-FI" dirty="0"/>
              <a:t> useille = </a:t>
            </a:r>
            <a:r>
              <a:rPr lang="fi-FI" dirty="0" err="1"/>
              <a:t>function</a:t>
            </a:r>
            <a:r>
              <a:rPr lang="fi-FI" dirty="0"/>
              <a:t>(objekti) {</a:t>
            </a:r>
            <a:br>
              <a:rPr lang="fi-FI" dirty="0"/>
            </a:br>
            <a:r>
              <a:rPr lang="fi-FI" dirty="0"/>
              <a:t>	</a:t>
            </a:r>
            <a:r>
              <a:rPr lang="fi-FI" dirty="0" err="1"/>
              <a:t>objekti.sano</a:t>
            </a:r>
            <a:r>
              <a:rPr lang="fi-FI" dirty="0"/>
              <a:t> = </a:t>
            </a:r>
            <a:r>
              <a:rPr lang="fi-FI" dirty="0" err="1"/>
              <a:t>function</a:t>
            </a:r>
            <a:r>
              <a:rPr lang="fi-FI" dirty="0"/>
              <a:t>() {</a:t>
            </a:r>
            <a:br>
              <a:rPr lang="fi-FI" dirty="0"/>
            </a:br>
            <a:r>
              <a:rPr lang="fi-FI" dirty="0"/>
              <a:t>		</a:t>
            </a:r>
            <a:r>
              <a:rPr lang="fi-FI" dirty="0" err="1"/>
              <a:t>console.log</a:t>
            </a:r>
            <a:r>
              <a:rPr lang="fi-FI" dirty="0"/>
              <a:t>(”Viesti”);	} };</a:t>
            </a:r>
          </a:p>
          <a:p>
            <a:pPr lvl="1"/>
            <a:r>
              <a:rPr lang="fi-FI" dirty="0" err="1"/>
              <a:t>let</a:t>
            </a:r>
            <a:r>
              <a:rPr lang="fi-FI" dirty="0"/>
              <a:t> talo = {</a:t>
            </a:r>
            <a:br>
              <a:rPr lang="fi-FI" dirty="0"/>
            </a:br>
            <a:r>
              <a:rPr lang="fi-FI" dirty="0"/>
              <a:t>	sijainti: ”Kerava”,</a:t>
            </a:r>
            <a:br>
              <a:rPr lang="fi-FI" dirty="0"/>
            </a:br>
            <a:r>
              <a:rPr lang="fi-FI" dirty="0"/>
              <a:t>	tyyppi: ”kerrostalo”};</a:t>
            </a:r>
          </a:p>
          <a:p>
            <a:pPr lvl="1"/>
            <a:r>
              <a:rPr lang="fi-FI" dirty="0" err="1"/>
              <a:t>let</a:t>
            </a:r>
            <a:r>
              <a:rPr lang="fi-FI" dirty="0"/>
              <a:t> auto = {</a:t>
            </a:r>
            <a:br>
              <a:rPr lang="fi-FI" dirty="0"/>
            </a:br>
            <a:r>
              <a:rPr lang="fi-FI" dirty="0"/>
              <a:t>	merkki: ”Audi”,</a:t>
            </a:r>
            <a:br>
              <a:rPr lang="fi-FI" dirty="0"/>
            </a:br>
            <a:r>
              <a:rPr lang="fi-FI" dirty="0"/>
              <a:t>	malli: ”A4”};</a:t>
            </a:r>
          </a:p>
          <a:p>
            <a:pPr lvl="1"/>
            <a:r>
              <a:rPr lang="fi-FI" dirty="0"/>
              <a:t>useille(talo);</a:t>
            </a:r>
          </a:p>
          <a:p>
            <a:pPr lvl="1"/>
            <a:r>
              <a:rPr lang="fi-FI" dirty="0"/>
              <a:t>useille(auto);</a:t>
            </a:r>
          </a:p>
          <a:p>
            <a:pPr lvl="1"/>
            <a:r>
              <a:rPr lang="fi-FI" dirty="0" err="1"/>
              <a:t>auto.sano</a:t>
            </a:r>
            <a:r>
              <a:rPr lang="fi-FI" dirty="0"/>
              <a:t>(); </a:t>
            </a:r>
            <a:r>
              <a:rPr lang="fi-FI" dirty="0">
                <a:sym typeface="Wingdings" pitchFamily="2" charset="2"/>
              </a:rPr>
              <a:t> ”Viesti”</a:t>
            </a:r>
          </a:p>
          <a:p>
            <a:pPr lvl="1"/>
            <a:r>
              <a:rPr lang="fi-FI" dirty="0" err="1">
                <a:sym typeface="Wingdings" pitchFamily="2" charset="2"/>
              </a:rPr>
              <a:t>talo.sano</a:t>
            </a:r>
            <a:r>
              <a:rPr lang="fi-FI" dirty="0">
                <a:sym typeface="Wingdings" pitchFamily="2" charset="2"/>
              </a:rPr>
              <a:t>();  ”Viesti”</a:t>
            </a:r>
            <a:endParaRPr lang="fi-FI" dirty="0"/>
          </a:p>
          <a:p>
            <a:pPr lvl="1"/>
            <a:endParaRPr lang="fi-FI" dirty="0"/>
          </a:p>
        </p:txBody>
      </p:sp>
      <p:pic>
        <p:nvPicPr>
          <p:cNvPr id="4" name="Kuva 3">
            <a:extLst>
              <a:ext uri="{FF2B5EF4-FFF2-40B4-BE49-F238E27FC236}">
                <a16:creationId xmlns:a16="http://schemas.microsoft.com/office/drawing/2014/main" id="{AFC99580-AE5C-3A40-AB0B-8E690203D189}"/>
              </a:ext>
            </a:extLst>
          </p:cNvPr>
          <p:cNvPicPr>
            <a:picLocks noChangeAspect="1"/>
          </p:cNvPicPr>
          <p:nvPr/>
        </p:nvPicPr>
        <p:blipFill>
          <a:blip r:embed="rId2"/>
          <a:stretch>
            <a:fillRect/>
          </a:stretch>
        </p:blipFill>
        <p:spPr>
          <a:xfrm>
            <a:off x="4358582" y="1917700"/>
            <a:ext cx="4734618" cy="4178300"/>
          </a:xfrm>
          <a:prstGeom prst="rect">
            <a:avLst/>
          </a:prstGeom>
        </p:spPr>
      </p:pic>
      <p:pic>
        <p:nvPicPr>
          <p:cNvPr id="5" name="Kuva 4">
            <a:extLst>
              <a:ext uri="{FF2B5EF4-FFF2-40B4-BE49-F238E27FC236}">
                <a16:creationId xmlns:a16="http://schemas.microsoft.com/office/drawing/2014/main" id="{1C7D8BED-A932-3C4C-A8BF-4A4A9B5617D1}"/>
              </a:ext>
            </a:extLst>
          </p:cNvPr>
          <p:cNvPicPr>
            <a:picLocks noChangeAspect="1"/>
          </p:cNvPicPr>
          <p:nvPr/>
        </p:nvPicPr>
        <p:blipFill>
          <a:blip r:embed="rId3"/>
          <a:stretch>
            <a:fillRect/>
          </a:stretch>
        </p:blipFill>
        <p:spPr>
          <a:xfrm>
            <a:off x="7150100" y="5521325"/>
            <a:ext cx="723900" cy="444500"/>
          </a:xfrm>
          <a:prstGeom prst="rect">
            <a:avLst/>
          </a:prstGeom>
          <a:ln>
            <a:solidFill>
              <a:schemeClr val="bg1"/>
            </a:solidFill>
          </a:ln>
        </p:spPr>
      </p:pic>
      <p:sp>
        <p:nvSpPr>
          <p:cNvPr id="6" name="Nuoli oikealle 5">
            <a:extLst>
              <a:ext uri="{FF2B5EF4-FFF2-40B4-BE49-F238E27FC236}">
                <a16:creationId xmlns:a16="http://schemas.microsoft.com/office/drawing/2014/main" id="{C133D751-BD84-E747-91B8-8452D32F9A9A}"/>
              </a:ext>
            </a:extLst>
          </p:cNvPr>
          <p:cNvSpPr/>
          <p:nvPr/>
        </p:nvSpPr>
        <p:spPr>
          <a:xfrm>
            <a:off x="5956300" y="5461000"/>
            <a:ext cx="1155700" cy="311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7" name="Nuoli oikealle 6">
            <a:extLst>
              <a:ext uri="{FF2B5EF4-FFF2-40B4-BE49-F238E27FC236}">
                <a16:creationId xmlns:a16="http://schemas.microsoft.com/office/drawing/2014/main" id="{FB04AC4D-3461-BF46-A289-BE3BDEED5C49}"/>
              </a:ext>
            </a:extLst>
          </p:cNvPr>
          <p:cNvSpPr/>
          <p:nvPr/>
        </p:nvSpPr>
        <p:spPr>
          <a:xfrm>
            <a:off x="5975350" y="5768975"/>
            <a:ext cx="1155700" cy="311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1422437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D2A3EEA-D012-8442-B35F-7542415B6F60}"/>
              </a:ext>
            </a:extLst>
          </p:cNvPr>
          <p:cNvSpPr>
            <a:spLocks noGrp="1"/>
          </p:cNvSpPr>
          <p:nvPr>
            <p:ph type="title"/>
          </p:nvPr>
        </p:nvSpPr>
        <p:spPr>
          <a:xfrm>
            <a:off x="791918" y="212352"/>
            <a:ext cx="6878882" cy="1440392"/>
          </a:xfrm>
        </p:spPr>
        <p:txBody>
          <a:bodyPr/>
          <a:lstStyle/>
          <a:p>
            <a:r>
              <a:rPr lang="fi-FI" dirty="0"/>
              <a:t>Suojaa ominaisuudet funktion sisällä</a:t>
            </a:r>
          </a:p>
        </p:txBody>
      </p:sp>
      <p:sp>
        <p:nvSpPr>
          <p:cNvPr id="3" name="Sisällön paikkamerkki 2">
            <a:extLst>
              <a:ext uri="{FF2B5EF4-FFF2-40B4-BE49-F238E27FC236}">
                <a16:creationId xmlns:a16="http://schemas.microsoft.com/office/drawing/2014/main" id="{287DBC8F-6E19-0D4D-98F7-2029FAE406EB}"/>
              </a:ext>
            </a:extLst>
          </p:cNvPr>
          <p:cNvSpPr>
            <a:spLocks noGrp="1"/>
          </p:cNvSpPr>
          <p:nvPr>
            <p:ph sz="quarter" idx="12"/>
          </p:nvPr>
        </p:nvSpPr>
        <p:spPr/>
        <p:txBody>
          <a:bodyPr/>
          <a:lstStyle/>
          <a:p>
            <a:r>
              <a:rPr lang="fi-FI" dirty="0"/>
              <a:t>Olemme jo oppineet, että voimme muokata ominaisuuksia antamalla </a:t>
            </a:r>
            <a:r>
              <a:rPr lang="fi-FI" dirty="0" err="1"/>
              <a:t>objekti.ominaisuus</a:t>
            </a:r>
            <a:r>
              <a:rPr lang="fi-FI" dirty="0"/>
              <a:t> = ”jotain” -komennon, tällä joko lisätään ominaisuus tai muutetaan sen arvoa.</a:t>
            </a:r>
          </a:p>
          <a:p>
            <a:r>
              <a:rPr lang="fi-FI" dirty="0"/>
              <a:t>Jos kuitenkin haluat suojata ominaisuuden siten, että sitä ei voi muokata, voit tehdä sen </a:t>
            </a:r>
            <a:r>
              <a:rPr lang="fi-FI" dirty="0" err="1"/>
              <a:t>let</a:t>
            </a:r>
            <a:r>
              <a:rPr lang="fi-FI" dirty="0"/>
              <a:t>-komennolla</a:t>
            </a:r>
          </a:p>
          <a:p>
            <a:pPr lvl="1"/>
            <a:r>
              <a:rPr lang="fi-FI" dirty="0" err="1"/>
              <a:t>function</a:t>
            </a:r>
            <a:r>
              <a:rPr lang="fi-FI" dirty="0"/>
              <a:t> Talo() {</a:t>
            </a:r>
            <a:br>
              <a:rPr lang="fi-FI" dirty="0"/>
            </a:br>
            <a:r>
              <a:rPr lang="fi-FI" dirty="0"/>
              <a:t>  </a:t>
            </a:r>
            <a:r>
              <a:rPr lang="fi-FI" dirty="0" err="1"/>
              <a:t>let</a:t>
            </a:r>
            <a:r>
              <a:rPr lang="fi-FI" dirty="0"/>
              <a:t> </a:t>
            </a:r>
            <a:r>
              <a:rPr lang="fi-FI" dirty="0" err="1"/>
              <a:t>myyja</a:t>
            </a:r>
            <a:r>
              <a:rPr lang="fi-FI" dirty="0"/>
              <a:t> = 'Jukka’; //privaatti muuttuja</a:t>
            </a:r>
            <a:br>
              <a:rPr lang="fi-FI" dirty="0"/>
            </a:br>
            <a:r>
              <a:rPr lang="fi-FI" dirty="0"/>
              <a:t>	// julkinen metodi</a:t>
            </a:r>
            <a:br>
              <a:rPr lang="fi-FI" dirty="0"/>
            </a:br>
            <a:r>
              <a:rPr lang="fi-FI" dirty="0"/>
              <a:t>  </a:t>
            </a:r>
            <a:r>
              <a:rPr lang="fi-FI" dirty="0" err="1"/>
              <a:t>this.ilmoitaMyyja</a:t>
            </a:r>
            <a:r>
              <a:rPr lang="fi-FI" dirty="0"/>
              <a:t> = </a:t>
            </a:r>
            <a:r>
              <a:rPr lang="fi-FI" dirty="0" err="1"/>
              <a:t>function</a:t>
            </a:r>
            <a:r>
              <a:rPr lang="fi-FI" dirty="0"/>
              <a:t>() {</a:t>
            </a:r>
            <a:br>
              <a:rPr lang="fi-FI" dirty="0"/>
            </a:br>
            <a:r>
              <a:rPr lang="fi-FI" dirty="0"/>
              <a:t>    </a:t>
            </a:r>
            <a:r>
              <a:rPr lang="fi-FI" dirty="0" err="1"/>
              <a:t>return</a:t>
            </a:r>
            <a:r>
              <a:rPr lang="fi-FI" dirty="0"/>
              <a:t> </a:t>
            </a:r>
            <a:r>
              <a:rPr lang="fi-FI" dirty="0" err="1"/>
              <a:t>myyja</a:t>
            </a:r>
            <a:r>
              <a:rPr lang="fi-FI" dirty="0"/>
              <a:t>; }; }</a:t>
            </a:r>
          </a:p>
          <a:p>
            <a:pPr lvl="1"/>
            <a:r>
              <a:rPr lang="fi-FI" dirty="0" err="1"/>
              <a:t>let</a:t>
            </a:r>
            <a:r>
              <a:rPr lang="fi-FI" dirty="0"/>
              <a:t> kivitalo = </a:t>
            </a:r>
            <a:r>
              <a:rPr lang="fi-FI" dirty="0" err="1"/>
              <a:t>new</a:t>
            </a:r>
            <a:r>
              <a:rPr lang="fi-FI" dirty="0"/>
              <a:t> Talo();</a:t>
            </a:r>
          </a:p>
          <a:p>
            <a:pPr lvl="1"/>
            <a:r>
              <a:rPr lang="fi-FI" dirty="0" err="1"/>
              <a:t>rivitalo.myyja</a:t>
            </a:r>
            <a:r>
              <a:rPr lang="fi-FI" dirty="0"/>
              <a:t> = 'Tapio';</a:t>
            </a:r>
            <a:br>
              <a:rPr lang="fi-FI" dirty="0"/>
            </a:br>
            <a:r>
              <a:rPr lang="fi-FI" dirty="0" err="1"/>
              <a:t>console.log</a:t>
            </a:r>
            <a:r>
              <a:rPr lang="fi-FI" dirty="0"/>
              <a:t>(</a:t>
            </a:r>
            <a:r>
              <a:rPr lang="fi-FI" dirty="0" err="1"/>
              <a:t>kivitalo.ilmoitaMyyja</a:t>
            </a:r>
            <a:r>
              <a:rPr lang="fi-FI" dirty="0"/>
              <a:t>()); </a:t>
            </a:r>
            <a:r>
              <a:rPr lang="fi-FI" dirty="0">
                <a:sym typeface="Wingdings" pitchFamily="2" charset="2"/>
              </a:rPr>
              <a:t></a:t>
            </a:r>
            <a:endParaRPr lang="fi-FI" dirty="0"/>
          </a:p>
        </p:txBody>
      </p:sp>
      <p:pic>
        <p:nvPicPr>
          <p:cNvPr id="4" name="Kuva 3">
            <a:extLst>
              <a:ext uri="{FF2B5EF4-FFF2-40B4-BE49-F238E27FC236}">
                <a16:creationId xmlns:a16="http://schemas.microsoft.com/office/drawing/2014/main" id="{347F9631-6818-6045-AB3D-5294FCD525C2}"/>
              </a:ext>
            </a:extLst>
          </p:cNvPr>
          <p:cNvPicPr>
            <a:picLocks noChangeAspect="1"/>
          </p:cNvPicPr>
          <p:nvPr/>
        </p:nvPicPr>
        <p:blipFill>
          <a:blip r:embed="rId2"/>
          <a:stretch>
            <a:fillRect/>
          </a:stretch>
        </p:blipFill>
        <p:spPr>
          <a:xfrm>
            <a:off x="1619250" y="5549900"/>
            <a:ext cx="596900" cy="228600"/>
          </a:xfrm>
          <a:prstGeom prst="rect">
            <a:avLst/>
          </a:prstGeom>
        </p:spPr>
      </p:pic>
      <p:pic>
        <p:nvPicPr>
          <p:cNvPr id="5" name="Kuva 4">
            <a:extLst>
              <a:ext uri="{FF2B5EF4-FFF2-40B4-BE49-F238E27FC236}">
                <a16:creationId xmlns:a16="http://schemas.microsoft.com/office/drawing/2014/main" id="{2B6F0B44-483A-2E44-931C-BA73589FCDDB}"/>
              </a:ext>
            </a:extLst>
          </p:cNvPr>
          <p:cNvPicPr>
            <a:picLocks noChangeAspect="1"/>
          </p:cNvPicPr>
          <p:nvPr/>
        </p:nvPicPr>
        <p:blipFill>
          <a:blip r:embed="rId3"/>
          <a:stretch>
            <a:fillRect/>
          </a:stretch>
        </p:blipFill>
        <p:spPr>
          <a:xfrm>
            <a:off x="5295900" y="3594824"/>
            <a:ext cx="3848100" cy="1828076"/>
          </a:xfrm>
          <a:prstGeom prst="rect">
            <a:avLst/>
          </a:prstGeom>
        </p:spPr>
      </p:pic>
    </p:spTree>
    <p:extLst>
      <p:ext uri="{BB962C8B-B14F-4D97-AF65-F5344CB8AC3E}">
        <p14:creationId xmlns:p14="http://schemas.microsoft.com/office/powerpoint/2010/main" val="19181856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3EAF038-27C8-1540-B91D-16C28EE48B7A}"/>
              </a:ext>
            </a:extLst>
          </p:cNvPr>
          <p:cNvSpPr>
            <a:spLocks noGrp="1"/>
          </p:cNvSpPr>
          <p:nvPr>
            <p:ph type="title"/>
          </p:nvPr>
        </p:nvSpPr>
        <p:spPr>
          <a:xfrm>
            <a:off x="791918" y="212352"/>
            <a:ext cx="5761282" cy="1119344"/>
          </a:xfrm>
        </p:spPr>
        <p:txBody>
          <a:bodyPr>
            <a:normAutofit/>
          </a:bodyPr>
          <a:lstStyle/>
          <a:p>
            <a:r>
              <a:rPr lang="fi-FI" dirty="0"/>
              <a:t>Välittömästi käynnistyvän funktion toiminta</a:t>
            </a:r>
          </a:p>
        </p:txBody>
      </p:sp>
      <p:sp>
        <p:nvSpPr>
          <p:cNvPr id="3" name="Sisällön paikkamerkki 2">
            <a:extLst>
              <a:ext uri="{FF2B5EF4-FFF2-40B4-BE49-F238E27FC236}">
                <a16:creationId xmlns:a16="http://schemas.microsoft.com/office/drawing/2014/main" id="{FEB5323D-1DBF-B34D-9247-843FDB682E58}"/>
              </a:ext>
            </a:extLst>
          </p:cNvPr>
          <p:cNvSpPr>
            <a:spLocks noGrp="1"/>
          </p:cNvSpPr>
          <p:nvPr>
            <p:ph sz="quarter" idx="12"/>
          </p:nvPr>
        </p:nvSpPr>
        <p:spPr>
          <a:xfrm>
            <a:off x="791918" y="1331696"/>
            <a:ext cx="7107482" cy="5069104"/>
          </a:xfrm>
        </p:spPr>
        <p:txBody>
          <a:bodyPr/>
          <a:lstStyle/>
          <a:p>
            <a:r>
              <a:rPr lang="fi-FI" dirty="0"/>
              <a:t>Jos haluamme tehdä funktion, jota ei tarvitse kutsua erikseen, vaan se käynnistyy heti, kun ohjelman käynnistää voimme tehdä sen siten, että jätämme funktiolta nimen pois ja laitamme sen sulkeisiin ja lisäämällä loppuun funktiosulut (uudestaan)</a:t>
            </a:r>
          </a:p>
          <a:p>
            <a:pPr lvl="1"/>
            <a:r>
              <a:rPr lang="fi-FI" dirty="0"/>
              <a:t>(</a:t>
            </a:r>
            <a:r>
              <a:rPr lang="fi-FI" dirty="0" err="1"/>
              <a:t>function</a:t>
            </a:r>
            <a:r>
              <a:rPr lang="fi-FI" dirty="0"/>
              <a:t> () {</a:t>
            </a:r>
            <a:br>
              <a:rPr lang="fi-FI" dirty="0"/>
            </a:br>
            <a:r>
              <a:rPr lang="fi-FI" dirty="0"/>
              <a:t>	</a:t>
            </a:r>
            <a:r>
              <a:rPr lang="fi-FI" dirty="0" err="1"/>
              <a:t>console.log</a:t>
            </a:r>
            <a:r>
              <a:rPr lang="fi-FI" dirty="0"/>
              <a:t>(”Paina ’</a:t>
            </a:r>
            <a:r>
              <a:rPr lang="fi-FI" dirty="0" err="1"/>
              <a:t>press</a:t>
            </a:r>
            <a:r>
              <a:rPr lang="fi-FI" dirty="0"/>
              <a:t>’ käynnistääksesi’);</a:t>
            </a:r>
            <a:br>
              <a:rPr lang="fi-FI" dirty="0"/>
            </a:br>
            <a:r>
              <a:rPr lang="fi-FI" dirty="0"/>
              <a:t>})</a:t>
            </a:r>
            <a:r>
              <a:rPr lang="fi-FI" dirty="0">
                <a:solidFill>
                  <a:srgbClr val="FF0000"/>
                </a:solidFill>
              </a:rPr>
              <a:t>()</a:t>
            </a:r>
            <a:r>
              <a:rPr lang="fi-FI" dirty="0"/>
              <a:t>;  </a:t>
            </a:r>
            <a:r>
              <a:rPr lang="fi-FI" dirty="0">
                <a:sym typeface="Wingdings" pitchFamily="2" charset="2"/>
              </a:rPr>
              <a:t> HUOM!</a:t>
            </a:r>
            <a:br>
              <a:rPr lang="fi-FI" dirty="0">
                <a:sym typeface="Wingdings" pitchFamily="2" charset="2"/>
              </a:rPr>
            </a:br>
            <a:r>
              <a:rPr lang="fi-FI" dirty="0">
                <a:sym typeface="Wingdings" pitchFamily="2" charset="2"/>
              </a:rPr>
              <a:t> </a:t>
            </a:r>
          </a:p>
          <a:p>
            <a:r>
              <a:rPr lang="fi-FI" dirty="0"/>
              <a:t>Voit käyttää </a:t>
            </a:r>
            <a:r>
              <a:rPr lang="fi-FI" dirty="0" err="1"/>
              <a:t>VKF:ta</a:t>
            </a:r>
            <a:r>
              <a:rPr lang="fi-FI" dirty="0"/>
              <a:t> myös moduulien luomiseen, jolla yhdistät yhteenkuuluvia toimintoja yhteen objektiin tai moduuliin:</a:t>
            </a:r>
          </a:p>
          <a:p>
            <a:r>
              <a:rPr lang="fi-FI" i="1" dirty="0" err="1"/>
              <a:t>Let</a:t>
            </a:r>
            <a:r>
              <a:rPr lang="fi-FI" i="1" dirty="0"/>
              <a:t> </a:t>
            </a:r>
            <a:r>
              <a:rPr lang="fi-FI" i="1" dirty="0" err="1"/>
              <a:t>ilmoitusModuuli</a:t>
            </a:r>
            <a:r>
              <a:rPr lang="fi-FI" i="1" dirty="0"/>
              <a:t> = </a:t>
            </a:r>
            <a:r>
              <a:rPr lang="fi-FI" i="1" dirty="0" err="1"/>
              <a:t>function</a:t>
            </a:r>
            <a:r>
              <a:rPr lang="fi-FI" i="1" dirty="0"/>
              <a:t>(){</a:t>
            </a:r>
            <a:br>
              <a:rPr lang="fi-FI" i="1" dirty="0"/>
            </a:br>
            <a:r>
              <a:rPr lang="fi-FI" i="1" dirty="0" err="1"/>
              <a:t>return</a:t>
            </a:r>
            <a:r>
              <a:rPr lang="fi-FI" i="1" dirty="0"/>
              <a:t> {</a:t>
            </a:r>
            <a:br>
              <a:rPr lang="fi-FI" i="1" dirty="0"/>
            </a:br>
            <a:r>
              <a:rPr lang="fi-FI" i="1" dirty="0"/>
              <a:t>	</a:t>
            </a:r>
            <a:r>
              <a:rPr lang="fi-FI" i="1" dirty="0" err="1"/>
              <a:t>ilmoitaMyyja</a:t>
            </a:r>
            <a:r>
              <a:rPr lang="fi-FI" i="1" dirty="0"/>
              <a:t>: </a:t>
            </a:r>
            <a:r>
              <a:rPr lang="fi-FI" i="1" dirty="0" err="1"/>
              <a:t>function</a:t>
            </a:r>
            <a:r>
              <a:rPr lang="fi-FI" i="1" dirty="0"/>
              <a:t>(</a:t>
            </a:r>
            <a:r>
              <a:rPr lang="fi-FI" i="1" dirty="0" err="1"/>
              <a:t>obj</a:t>
            </a:r>
            <a:r>
              <a:rPr lang="fi-FI" i="1" dirty="0"/>
              <a:t>){</a:t>
            </a:r>
            <a:br>
              <a:rPr lang="fi-FI" i="1" dirty="0"/>
            </a:br>
            <a:r>
              <a:rPr lang="fi-FI" i="1" dirty="0"/>
              <a:t>		</a:t>
            </a:r>
            <a:r>
              <a:rPr lang="fi-FI" i="1" dirty="0" err="1"/>
              <a:t>obj.myyja</a:t>
            </a:r>
            <a:r>
              <a:rPr lang="fi-FI" i="1" dirty="0"/>
              <a:t> = </a:t>
            </a:r>
            <a:r>
              <a:rPr lang="fi-FI" i="1" dirty="0" err="1"/>
              <a:t>function</a:t>
            </a:r>
            <a:r>
              <a:rPr lang="fi-FI" i="1" dirty="0"/>
              <a:t>(){</a:t>
            </a:r>
            <a:br>
              <a:rPr lang="fi-FI" i="1" dirty="0"/>
            </a:br>
            <a:r>
              <a:rPr lang="fi-FI" i="1" dirty="0"/>
              <a:t>			</a:t>
            </a:r>
            <a:r>
              <a:rPr lang="fi-FI" i="1" dirty="0" err="1"/>
              <a:t>console.log</a:t>
            </a:r>
            <a:r>
              <a:rPr lang="fi-FI" i="1" dirty="0"/>
              <a:t>(”Jukka”); };},</a:t>
            </a:r>
            <a:br>
              <a:rPr lang="fi-FI" i="1" dirty="0"/>
            </a:br>
            <a:r>
              <a:rPr lang="fi-FI" i="1" dirty="0"/>
              <a:t>	</a:t>
            </a:r>
            <a:r>
              <a:rPr lang="fi-FI" i="1" dirty="0" err="1"/>
              <a:t>ilmoitaSijainti</a:t>
            </a:r>
            <a:r>
              <a:rPr lang="fi-FI" i="1" dirty="0"/>
              <a:t>: </a:t>
            </a:r>
            <a:r>
              <a:rPr lang="fi-FI" i="1" dirty="0" err="1"/>
              <a:t>function</a:t>
            </a:r>
            <a:r>
              <a:rPr lang="fi-FI" i="1" dirty="0"/>
              <a:t>(</a:t>
            </a:r>
            <a:r>
              <a:rPr lang="fi-FI" i="1" dirty="0" err="1"/>
              <a:t>obj</a:t>
            </a:r>
            <a:r>
              <a:rPr lang="fi-FI" i="1" dirty="0"/>
              <a:t>){</a:t>
            </a:r>
            <a:br>
              <a:rPr lang="fi-FI" i="1" dirty="0"/>
            </a:br>
            <a:r>
              <a:rPr lang="fi-FI" i="1" dirty="0"/>
              <a:t>		</a:t>
            </a:r>
            <a:r>
              <a:rPr lang="fi-FI" i="1" dirty="0" err="1"/>
              <a:t>obj.myyja</a:t>
            </a:r>
            <a:r>
              <a:rPr lang="fi-FI" i="1" dirty="0"/>
              <a:t> = </a:t>
            </a:r>
            <a:r>
              <a:rPr lang="fi-FI" i="1" dirty="0" err="1"/>
              <a:t>function</a:t>
            </a:r>
            <a:r>
              <a:rPr lang="fi-FI" i="1" dirty="0"/>
              <a:t>(){</a:t>
            </a:r>
            <a:br>
              <a:rPr lang="fi-FI" i="1" dirty="0"/>
            </a:br>
            <a:r>
              <a:rPr lang="fi-FI" i="1" dirty="0"/>
              <a:t>			</a:t>
            </a:r>
            <a:r>
              <a:rPr lang="fi-FI" i="1" dirty="0" err="1"/>
              <a:t>console.log</a:t>
            </a:r>
            <a:r>
              <a:rPr lang="fi-FI" i="1" dirty="0"/>
              <a:t>(”Kerava”); };}} }();</a:t>
            </a:r>
          </a:p>
        </p:txBody>
      </p:sp>
      <p:pic>
        <p:nvPicPr>
          <p:cNvPr id="4" name="Kuva 3">
            <a:extLst>
              <a:ext uri="{FF2B5EF4-FFF2-40B4-BE49-F238E27FC236}">
                <a16:creationId xmlns:a16="http://schemas.microsoft.com/office/drawing/2014/main" id="{D619F25A-D31E-D34F-A610-01A3B1BF9D61}"/>
              </a:ext>
            </a:extLst>
          </p:cNvPr>
          <p:cNvPicPr>
            <a:picLocks noChangeAspect="1"/>
          </p:cNvPicPr>
          <p:nvPr/>
        </p:nvPicPr>
        <p:blipFill>
          <a:blip r:embed="rId2"/>
          <a:stretch>
            <a:fillRect/>
          </a:stretch>
        </p:blipFill>
        <p:spPr>
          <a:xfrm>
            <a:off x="1943100" y="3225800"/>
            <a:ext cx="2628900" cy="292100"/>
          </a:xfrm>
          <a:prstGeom prst="rect">
            <a:avLst/>
          </a:prstGeom>
        </p:spPr>
      </p:pic>
    </p:spTree>
    <p:extLst>
      <p:ext uri="{BB962C8B-B14F-4D97-AF65-F5344CB8AC3E}">
        <p14:creationId xmlns:p14="http://schemas.microsoft.com/office/powerpoint/2010/main" val="28520539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14CA27C-4E01-554E-877D-E1494966DE55}"/>
              </a:ext>
            </a:extLst>
          </p:cNvPr>
          <p:cNvSpPr>
            <a:spLocks noGrp="1"/>
          </p:cNvSpPr>
          <p:nvPr>
            <p:ph type="title"/>
          </p:nvPr>
        </p:nvSpPr>
        <p:spPr/>
        <p:txBody>
          <a:bodyPr/>
          <a:lstStyle/>
          <a:p>
            <a:r>
              <a:rPr lang="fi-FI" dirty="0"/>
              <a:t>Ma 11.05.2020	</a:t>
            </a:r>
          </a:p>
        </p:txBody>
      </p:sp>
      <p:sp>
        <p:nvSpPr>
          <p:cNvPr id="3" name="Sisällön paikkamerkki 2">
            <a:extLst>
              <a:ext uri="{FF2B5EF4-FFF2-40B4-BE49-F238E27FC236}">
                <a16:creationId xmlns:a16="http://schemas.microsoft.com/office/drawing/2014/main" id="{3E0775BB-F485-C549-8426-8BF6C4D4229D}"/>
              </a:ext>
            </a:extLst>
          </p:cNvPr>
          <p:cNvSpPr>
            <a:spLocks noGrp="1"/>
          </p:cNvSpPr>
          <p:nvPr>
            <p:ph sz="quarter" idx="12"/>
          </p:nvPr>
        </p:nvSpPr>
        <p:spPr/>
        <p:txBody>
          <a:bodyPr/>
          <a:lstStyle/>
          <a:p>
            <a:endParaRPr lang="fi-FI"/>
          </a:p>
        </p:txBody>
      </p:sp>
    </p:spTree>
    <p:extLst>
      <p:ext uri="{BB962C8B-B14F-4D97-AF65-F5344CB8AC3E}">
        <p14:creationId xmlns:p14="http://schemas.microsoft.com/office/powerpoint/2010/main" val="22624939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761A2F8-F347-4340-9B30-757CB0A075C8}"/>
              </a:ext>
            </a:extLst>
          </p:cNvPr>
          <p:cNvSpPr>
            <a:spLocks noGrp="1"/>
          </p:cNvSpPr>
          <p:nvPr>
            <p:ph type="title"/>
          </p:nvPr>
        </p:nvSpPr>
        <p:spPr>
          <a:xfrm>
            <a:off x="791918" y="144845"/>
            <a:ext cx="5761282" cy="1440392"/>
          </a:xfrm>
        </p:spPr>
        <p:txBody>
          <a:bodyPr/>
          <a:lstStyle/>
          <a:p>
            <a:r>
              <a:rPr lang="fi-FI" dirty="0"/>
              <a:t>Toiminnallinen ohjelmointi</a:t>
            </a:r>
          </a:p>
        </p:txBody>
      </p:sp>
      <p:sp>
        <p:nvSpPr>
          <p:cNvPr id="3" name="Sisällön paikkamerkki 2">
            <a:extLst>
              <a:ext uri="{FF2B5EF4-FFF2-40B4-BE49-F238E27FC236}">
                <a16:creationId xmlns:a16="http://schemas.microsoft.com/office/drawing/2014/main" id="{93D0903F-4F0B-7D42-A6F8-176F57EC2D3E}"/>
              </a:ext>
            </a:extLst>
          </p:cNvPr>
          <p:cNvSpPr>
            <a:spLocks noGrp="1"/>
          </p:cNvSpPr>
          <p:nvPr>
            <p:ph sz="quarter" idx="12"/>
          </p:nvPr>
        </p:nvSpPr>
        <p:spPr>
          <a:xfrm>
            <a:off x="791917" y="1797589"/>
            <a:ext cx="6474187" cy="4854823"/>
          </a:xfrm>
        </p:spPr>
        <p:txBody>
          <a:bodyPr>
            <a:normAutofit/>
          </a:bodyPr>
          <a:lstStyle/>
          <a:p>
            <a:r>
              <a:rPr lang="fi-FI" dirty="0"/>
              <a:t>Toiminnallisen ohjelmoinnin lähestymistapa perustuu funktioiden arviointiin</a:t>
            </a:r>
          </a:p>
          <a:p>
            <a:r>
              <a:rPr lang="fi-FI" dirty="0"/>
              <a:t>Ohjelmointifunktiot ajetaan tietyssä järjestyksessä syötöstä tulosteeseen jotta saadaan tietty lopputulos.</a:t>
            </a:r>
          </a:p>
          <a:p>
            <a:r>
              <a:rPr lang="fi-FI" dirty="0"/>
              <a:t>Perusfunktioita yhdistelemällä saadaan hyvinkin monimutkaisia tuloksia.</a:t>
            </a:r>
          </a:p>
          <a:p>
            <a:r>
              <a:rPr lang="fi-FI" dirty="0"/>
              <a:t>Toiminnallinen ohjelmointi noudattaa muutamia </a:t>
            </a:r>
            <a:r>
              <a:rPr lang="fi-FI" dirty="0" err="1"/>
              <a:t>perusperiaateita</a:t>
            </a:r>
            <a:r>
              <a:rPr lang="fi-FI" dirty="0"/>
              <a:t>:</a:t>
            </a:r>
          </a:p>
          <a:p>
            <a:pPr lvl="1"/>
            <a:r>
              <a:rPr lang="fi-FI" dirty="0"/>
              <a:t>Funktiot ovat riippumattomia ohjelman tilasta tai globaaleista muuttujista. Ne riippuvat vain niistä laskelmista, jotka niihin on syötetty</a:t>
            </a:r>
          </a:p>
          <a:p>
            <a:pPr lvl="1"/>
            <a:r>
              <a:rPr lang="fi-FI" dirty="0"/>
              <a:t>Funktiot yrittävät rajoittaa mahdollisia muutoksia ohjelman tilaan ja välttää muutoksia globaaleissa kohteissa, jotka sisältävät tietoja</a:t>
            </a:r>
          </a:p>
          <a:p>
            <a:pPr lvl="1"/>
            <a:r>
              <a:rPr lang="fi-FI" dirty="0"/>
              <a:t>Funktioilla on minimaaliset sivuvaikutukset ohjelmassa</a:t>
            </a:r>
          </a:p>
          <a:p>
            <a:r>
              <a:rPr lang="fi-FI" dirty="0"/>
              <a:t>Toiminnallinen ohjelmointiohjelmistokehitysmalli hajottaa </a:t>
            </a:r>
            <a:br>
              <a:rPr lang="fi-FI" dirty="0"/>
            </a:br>
            <a:r>
              <a:rPr lang="fi-FI" dirty="0"/>
              <a:t>ohjelman pieniksi, testattaviksi osiksi. </a:t>
            </a:r>
          </a:p>
        </p:txBody>
      </p:sp>
    </p:spTree>
    <p:extLst>
      <p:ext uri="{BB962C8B-B14F-4D97-AF65-F5344CB8AC3E}">
        <p14:creationId xmlns:p14="http://schemas.microsoft.com/office/powerpoint/2010/main" val="3930197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4432AA6-CD61-FB40-A01C-02A34B2D5667}"/>
              </a:ext>
            </a:extLst>
          </p:cNvPr>
          <p:cNvSpPr>
            <a:spLocks noGrp="1"/>
          </p:cNvSpPr>
          <p:nvPr>
            <p:ph type="title"/>
          </p:nvPr>
        </p:nvSpPr>
        <p:spPr/>
        <p:txBody>
          <a:bodyPr/>
          <a:lstStyle/>
          <a:p>
            <a:r>
              <a:rPr lang="fi-FI" dirty="0"/>
              <a:t>Toiminnallinen ohjelmointi</a:t>
            </a:r>
          </a:p>
        </p:txBody>
      </p:sp>
      <p:sp>
        <p:nvSpPr>
          <p:cNvPr id="3" name="Sisällön paikkamerkki 2">
            <a:extLst>
              <a:ext uri="{FF2B5EF4-FFF2-40B4-BE49-F238E27FC236}">
                <a16:creationId xmlns:a16="http://schemas.microsoft.com/office/drawing/2014/main" id="{61992E22-DEEA-B041-B81A-21E291B18036}"/>
              </a:ext>
            </a:extLst>
          </p:cNvPr>
          <p:cNvSpPr>
            <a:spLocks noGrp="1"/>
          </p:cNvSpPr>
          <p:nvPr>
            <p:ph sz="quarter" idx="12"/>
          </p:nvPr>
        </p:nvSpPr>
        <p:spPr/>
        <p:txBody>
          <a:bodyPr/>
          <a:lstStyle/>
          <a:p>
            <a:r>
              <a:rPr lang="fi-FI" dirty="0"/>
              <a:t>On ohjelmointitapa, jossa ratkaisut ovat yksinkertaisia, eriytettyjä funktioita, joilla ei ole sivuvaikutuksia funktion ulkopuolella</a:t>
            </a:r>
          </a:p>
          <a:p>
            <a:pPr lvl="1"/>
            <a:r>
              <a:rPr lang="fi-FI" dirty="0"/>
              <a:t>SYÖTTÖ </a:t>
            </a:r>
            <a:r>
              <a:rPr lang="fi-FI" dirty="0">
                <a:sym typeface="Wingdings" pitchFamily="2" charset="2"/>
              </a:rPr>
              <a:t> PROSESSOINTI  TULOS</a:t>
            </a:r>
          </a:p>
          <a:p>
            <a:r>
              <a:rPr lang="fi-FI" dirty="0">
                <a:sym typeface="Wingdings" pitchFamily="2" charset="2"/>
              </a:rPr>
              <a:t>Toiminnallisessa ohjelmoinnissa on kyse</a:t>
            </a:r>
          </a:p>
          <a:p>
            <a:pPr lvl="1"/>
            <a:r>
              <a:rPr lang="fi-FI" dirty="0"/>
              <a:t>Eriytetyt funktiot - ei ole riippuvuutta ohjelman tilasta, joka sisältää globaalit muuttujat, joita voidaan muuttaa</a:t>
            </a:r>
          </a:p>
          <a:p>
            <a:pPr lvl="1"/>
            <a:r>
              <a:rPr lang="fi-FI" dirty="0"/>
              <a:t>Puhtaat funktiot - sama syöte antaa aina saman tuloksen</a:t>
            </a:r>
          </a:p>
          <a:p>
            <a:pPr lvl="1"/>
            <a:r>
              <a:rPr lang="fi-FI" dirty="0"/>
              <a:t>Funktiot, joilla on rajoitettuja sivuvaikutuksia - ohjelman tilan muutoksia tai muutoksia toiminnon ulkopuolella valvotaan huolellisesti</a:t>
            </a:r>
          </a:p>
        </p:txBody>
      </p:sp>
    </p:spTree>
    <p:extLst>
      <p:ext uri="{BB962C8B-B14F-4D97-AF65-F5344CB8AC3E}">
        <p14:creationId xmlns:p14="http://schemas.microsoft.com/office/powerpoint/2010/main" val="29023204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49AE3EB-395F-5B40-96DD-6DB42E877B5E}"/>
              </a:ext>
            </a:extLst>
          </p:cNvPr>
          <p:cNvSpPr>
            <a:spLocks noGrp="1"/>
          </p:cNvSpPr>
          <p:nvPr>
            <p:ph type="title"/>
          </p:nvPr>
        </p:nvSpPr>
        <p:spPr/>
        <p:txBody>
          <a:bodyPr/>
          <a:lstStyle/>
          <a:p>
            <a:r>
              <a:rPr lang="fi-FI" dirty="0"/>
              <a:t>Uusi tapa kirjoittaa funktioita</a:t>
            </a:r>
          </a:p>
        </p:txBody>
      </p:sp>
      <p:sp>
        <p:nvSpPr>
          <p:cNvPr id="3" name="Sisällön paikkamerkki 2">
            <a:extLst>
              <a:ext uri="{FF2B5EF4-FFF2-40B4-BE49-F238E27FC236}">
                <a16:creationId xmlns:a16="http://schemas.microsoft.com/office/drawing/2014/main" id="{AB3B0452-C146-BE48-974F-FCA83AE3FA21}"/>
              </a:ext>
            </a:extLst>
          </p:cNvPr>
          <p:cNvSpPr>
            <a:spLocks noGrp="1"/>
          </p:cNvSpPr>
          <p:nvPr>
            <p:ph sz="quarter" idx="12"/>
          </p:nvPr>
        </p:nvSpPr>
        <p:spPr>
          <a:xfrm>
            <a:off x="791918" y="1865096"/>
            <a:ext cx="5761282" cy="4992904"/>
          </a:xfrm>
        </p:spPr>
        <p:txBody>
          <a:bodyPr/>
          <a:lstStyle/>
          <a:p>
            <a:r>
              <a:rPr lang="fi-FI" dirty="0"/>
              <a:t>Olemme aikaisemmin kirjoittaneet funktioita seuraavasti:</a:t>
            </a:r>
          </a:p>
          <a:p>
            <a:pPr lvl="1"/>
            <a:r>
              <a:rPr lang="fi-FI" dirty="0" err="1"/>
              <a:t>function</a:t>
            </a:r>
            <a:r>
              <a:rPr lang="fi-FI" dirty="0"/>
              <a:t> heippa(){</a:t>
            </a:r>
            <a:br>
              <a:rPr lang="fi-FI" dirty="0"/>
            </a:br>
            <a:r>
              <a:rPr lang="fi-FI" dirty="0"/>
              <a:t>	</a:t>
            </a:r>
            <a:r>
              <a:rPr lang="fi-FI" dirty="0" err="1"/>
              <a:t>return</a:t>
            </a:r>
            <a:r>
              <a:rPr lang="fi-FI" dirty="0"/>
              <a:t> ”Heippa”;</a:t>
            </a:r>
            <a:br>
              <a:rPr lang="fi-FI" dirty="0"/>
            </a:br>
            <a:r>
              <a:rPr lang="fi-FI" dirty="0"/>
              <a:t>}</a:t>
            </a:r>
          </a:p>
          <a:p>
            <a:r>
              <a:rPr lang="fi-FI" dirty="0"/>
              <a:t>Saman voi kuitenkin tehdä myös seuraavasti</a:t>
            </a:r>
          </a:p>
          <a:p>
            <a:pPr lvl="1"/>
            <a:r>
              <a:rPr lang="fi-FI" dirty="0" err="1"/>
              <a:t>const</a:t>
            </a:r>
            <a:r>
              <a:rPr lang="fi-FI" dirty="0"/>
              <a:t> heippa = () =&gt; ”Heippa”;</a:t>
            </a:r>
          </a:p>
          <a:p>
            <a:pPr lvl="2"/>
            <a:r>
              <a:rPr lang="fi-FI" dirty="0"/>
              <a:t>Määrittelemme funktion </a:t>
            </a:r>
            <a:r>
              <a:rPr lang="fi-FI" dirty="0" err="1"/>
              <a:t>const</a:t>
            </a:r>
            <a:r>
              <a:rPr lang="fi-FI" dirty="0"/>
              <a:t> (muuttumaton) määreellä sekä funktion nimellä</a:t>
            </a:r>
          </a:p>
          <a:p>
            <a:pPr lvl="2"/>
            <a:r>
              <a:rPr lang="fi-FI" dirty="0"/>
              <a:t>Kerromme, että kysymyksessä on funktio =() –merkeillä</a:t>
            </a:r>
          </a:p>
          <a:p>
            <a:pPr lvl="2"/>
            <a:r>
              <a:rPr lang="fi-FI" dirty="0"/>
              <a:t>Määrittelemme lopputuloksen =&gt; -merkeillä ja syötteellä</a:t>
            </a:r>
          </a:p>
          <a:p>
            <a:pPr lvl="2"/>
            <a:r>
              <a:rPr lang="fi-FI" dirty="0"/>
              <a:t>Lopetamme puolipisteeseen</a:t>
            </a:r>
          </a:p>
          <a:p>
            <a:pPr lvl="1"/>
            <a:r>
              <a:rPr lang="fi-FI" dirty="0" err="1"/>
              <a:t>const</a:t>
            </a:r>
            <a:r>
              <a:rPr lang="fi-FI" dirty="0"/>
              <a:t> tulosta = heippa();</a:t>
            </a:r>
          </a:p>
          <a:p>
            <a:pPr lvl="1"/>
            <a:r>
              <a:rPr lang="fi-FI" dirty="0" err="1"/>
              <a:t>console.log</a:t>
            </a:r>
            <a:r>
              <a:rPr lang="fi-FI" dirty="0"/>
              <a:t>(tulosta); // vastaus: </a:t>
            </a:r>
            <a:r>
              <a:rPr lang="fi-FI" b="1" dirty="0"/>
              <a:t>Heippa</a:t>
            </a:r>
          </a:p>
        </p:txBody>
      </p:sp>
    </p:spTree>
    <p:extLst>
      <p:ext uri="{BB962C8B-B14F-4D97-AF65-F5344CB8AC3E}">
        <p14:creationId xmlns:p14="http://schemas.microsoft.com/office/powerpoint/2010/main" val="36448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80DC9CF-20AB-5245-A98E-76659EBAA332}"/>
              </a:ext>
            </a:extLst>
          </p:cNvPr>
          <p:cNvSpPr>
            <a:spLocks noGrp="1"/>
          </p:cNvSpPr>
          <p:nvPr>
            <p:ph type="title"/>
          </p:nvPr>
        </p:nvSpPr>
        <p:spPr/>
        <p:txBody>
          <a:bodyPr/>
          <a:lstStyle/>
          <a:p>
            <a:r>
              <a:rPr lang="fi-FI" dirty="0"/>
              <a:t>JavaScriptin sijoitus</a:t>
            </a:r>
          </a:p>
        </p:txBody>
      </p:sp>
      <p:sp>
        <p:nvSpPr>
          <p:cNvPr id="3" name="Sisällön paikkamerkki 2">
            <a:extLst>
              <a:ext uri="{FF2B5EF4-FFF2-40B4-BE49-F238E27FC236}">
                <a16:creationId xmlns:a16="http://schemas.microsoft.com/office/drawing/2014/main" id="{8FA9B8D8-74E8-EB48-ACD8-C82FCEB053B8}"/>
              </a:ext>
            </a:extLst>
          </p:cNvPr>
          <p:cNvSpPr>
            <a:spLocks noGrp="1"/>
          </p:cNvSpPr>
          <p:nvPr>
            <p:ph sz="quarter" idx="12"/>
          </p:nvPr>
        </p:nvSpPr>
        <p:spPr/>
        <p:txBody>
          <a:bodyPr/>
          <a:lstStyle/>
          <a:p>
            <a:r>
              <a:rPr lang="fi-FI" dirty="0"/>
              <a:t>Edellisessä esimerkissä varsinainen </a:t>
            </a:r>
            <a:r>
              <a:rPr lang="fi-FI" dirty="0" err="1"/>
              <a:t>javaScript</a:t>
            </a:r>
            <a:r>
              <a:rPr lang="fi-FI" dirty="0"/>
              <a:t>-tiedosto on sijoitettu </a:t>
            </a:r>
            <a:r>
              <a:rPr lang="fi-FI" dirty="0" err="1"/>
              <a:t>js</a:t>
            </a:r>
            <a:r>
              <a:rPr lang="fi-FI" dirty="0"/>
              <a:t>-nimiseen kansioon, joka on siinä kansiossa, jossa html-tiedosto sijaitsee</a:t>
            </a:r>
          </a:p>
          <a:p>
            <a:r>
              <a:rPr lang="fi-FI" dirty="0"/>
              <a:t>Kyseisen tiedoston sisältämää </a:t>
            </a:r>
            <a:r>
              <a:rPr lang="fi-FI" dirty="0" err="1"/>
              <a:t>tehtavaFunktiota</a:t>
            </a:r>
            <a:r>
              <a:rPr lang="fi-FI" dirty="0"/>
              <a:t>() –kutsutaan </a:t>
            </a:r>
            <a:r>
              <a:rPr lang="fi-FI" dirty="0" err="1"/>
              <a:t>button</a:t>
            </a:r>
            <a:r>
              <a:rPr lang="fi-FI" dirty="0"/>
              <a:t>-komennolla, eli painonapilla. Funktio on tässä tapauksessa hyvin yksinkertainen:</a:t>
            </a:r>
          </a:p>
          <a:p>
            <a:endParaRPr lang="fi-FI" dirty="0"/>
          </a:p>
          <a:p>
            <a:endParaRPr lang="fi-FI" dirty="0"/>
          </a:p>
          <a:p>
            <a:endParaRPr lang="fi-FI" dirty="0"/>
          </a:p>
          <a:p>
            <a:r>
              <a:rPr lang="fi-FI" dirty="0"/>
              <a:t>Kun ajan HTML-tiedoston, näkyviin tulee:</a:t>
            </a:r>
          </a:p>
          <a:p>
            <a:r>
              <a:rPr lang="fi-FI" dirty="0"/>
              <a:t>Ja kun painan nappia, näkyviin tulee:  </a:t>
            </a:r>
            <a:br>
              <a:rPr lang="fi-FI" dirty="0"/>
            </a:br>
            <a:endParaRPr lang="fi-FI" dirty="0"/>
          </a:p>
        </p:txBody>
      </p:sp>
      <p:pic>
        <p:nvPicPr>
          <p:cNvPr id="5" name="Kuva 4">
            <a:extLst>
              <a:ext uri="{FF2B5EF4-FFF2-40B4-BE49-F238E27FC236}">
                <a16:creationId xmlns:a16="http://schemas.microsoft.com/office/drawing/2014/main" id="{8F8CA2DD-7EBE-9941-88FE-E0777F59C1A4}"/>
              </a:ext>
            </a:extLst>
          </p:cNvPr>
          <p:cNvPicPr>
            <a:picLocks noChangeAspect="1"/>
          </p:cNvPicPr>
          <p:nvPr/>
        </p:nvPicPr>
        <p:blipFill>
          <a:blip r:embed="rId2"/>
          <a:stretch>
            <a:fillRect/>
          </a:stretch>
        </p:blipFill>
        <p:spPr>
          <a:xfrm>
            <a:off x="4948936" y="4575048"/>
            <a:ext cx="1422400" cy="279400"/>
          </a:xfrm>
          <a:prstGeom prst="rect">
            <a:avLst/>
          </a:prstGeom>
        </p:spPr>
      </p:pic>
      <p:pic>
        <p:nvPicPr>
          <p:cNvPr id="6" name="Kuva 5">
            <a:extLst>
              <a:ext uri="{FF2B5EF4-FFF2-40B4-BE49-F238E27FC236}">
                <a16:creationId xmlns:a16="http://schemas.microsoft.com/office/drawing/2014/main" id="{DDEC3014-B94A-A647-A701-B38D66B488FF}"/>
              </a:ext>
            </a:extLst>
          </p:cNvPr>
          <p:cNvPicPr>
            <a:picLocks noChangeAspect="1"/>
          </p:cNvPicPr>
          <p:nvPr/>
        </p:nvPicPr>
        <p:blipFill>
          <a:blip r:embed="rId3"/>
          <a:stretch>
            <a:fillRect/>
          </a:stretch>
        </p:blipFill>
        <p:spPr>
          <a:xfrm>
            <a:off x="1215390" y="3520948"/>
            <a:ext cx="2324100" cy="1054100"/>
          </a:xfrm>
          <a:prstGeom prst="rect">
            <a:avLst/>
          </a:prstGeom>
        </p:spPr>
      </p:pic>
      <p:pic>
        <p:nvPicPr>
          <p:cNvPr id="7" name="Kuva 6">
            <a:extLst>
              <a:ext uri="{FF2B5EF4-FFF2-40B4-BE49-F238E27FC236}">
                <a16:creationId xmlns:a16="http://schemas.microsoft.com/office/drawing/2014/main" id="{34012F4D-8B6A-7947-9C08-47B6F01BE1C3}"/>
              </a:ext>
            </a:extLst>
          </p:cNvPr>
          <p:cNvPicPr>
            <a:picLocks noChangeAspect="1"/>
          </p:cNvPicPr>
          <p:nvPr/>
        </p:nvPicPr>
        <p:blipFill>
          <a:blip r:embed="rId4"/>
          <a:stretch>
            <a:fillRect/>
          </a:stretch>
        </p:blipFill>
        <p:spPr>
          <a:xfrm>
            <a:off x="1123950" y="5217676"/>
            <a:ext cx="5524500" cy="1358900"/>
          </a:xfrm>
          <a:prstGeom prst="rect">
            <a:avLst/>
          </a:prstGeom>
          <a:ln>
            <a:solidFill>
              <a:schemeClr val="tx1"/>
            </a:solidFill>
          </a:ln>
        </p:spPr>
      </p:pic>
    </p:spTree>
    <p:extLst>
      <p:ext uri="{BB962C8B-B14F-4D97-AF65-F5344CB8AC3E}">
        <p14:creationId xmlns:p14="http://schemas.microsoft.com/office/powerpoint/2010/main" val="22648474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E8ACB02-8CEE-2E4E-9417-EC75CD30A8FD}"/>
              </a:ext>
            </a:extLst>
          </p:cNvPr>
          <p:cNvSpPr>
            <a:spLocks noGrp="1"/>
          </p:cNvSpPr>
          <p:nvPr>
            <p:ph type="title"/>
          </p:nvPr>
        </p:nvSpPr>
        <p:spPr/>
        <p:txBody>
          <a:bodyPr/>
          <a:lstStyle/>
          <a:p>
            <a:r>
              <a:rPr lang="fi-FI" dirty="0"/>
              <a:t>Terminologiaa – </a:t>
            </a:r>
            <a:r>
              <a:rPr lang="fi-FI" dirty="0" err="1"/>
              <a:t>callback</a:t>
            </a:r>
            <a:endParaRPr lang="fi-FI" dirty="0"/>
          </a:p>
        </p:txBody>
      </p:sp>
      <p:sp>
        <p:nvSpPr>
          <p:cNvPr id="3" name="Sisällön paikkamerkki 2">
            <a:extLst>
              <a:ext uri="{FF2B5EF4-FFF2-40B4-BE49-F238E27FC236}">
                <a16:creationId xmlns:a16="http://schemas.microsoft.com/office/drawing/2014/main" id="{BDF82432-54CA-8244-8818-073CA6419357}"/>
              </a:ext>
            </a:extLst>
          </p:cNvPr>
          <p:cNvSpPr>
            <a:spLocks noGrp="1"/>
          </p:cNvSpPr>
          <p:nvPr>
            <p:ph sz="quarter" idx="12"/>
          </p:nvPr>
        </p:nvSpPr>
        <p:spPr/>
        <p:txBody>
          <a:bodyPr/>
          <a:lstStyle/>
          <a:p>
            <a:r>
              <a:rPr lang="fi-FI" dirty="0" err="1"/>
              <a:t>CallBack</a:t>
            </a:r>
            <a:r>
              <a:rPr lang="fi-FI" dirty="0"/>
              <a:t>-funktiot (kutsu) ovat funktioita, joita syötetään toiseen funktioon lopputuloksen saamiseksi</a:t>
            </a:r>
          </a:p>
          <a:p>
            <a:pPr lvl="1"/>
            <a:r>
              <a:rPr lang="fi-FI" dirty="0" err="1"/>
              <a:t>function</a:t>
            </a:r>
            <a:r>
              <a:rPr lang="fi-FI" dirty="0"/>
              <a:t> eka(viesti){</a:t>
            </a:r>
            <a:br>
              <a:rPr lang="fi-FI" dirty="0"/>
            </a:br>
            <a:r>
              <a:rPr lang="fi-FI" dirty="0"/>
              <a:t>  </a:t>
            </a:r>
            <a:r>
              <a:rPr lang="fi-FI" dirty="0" err="1"/>
              <a:t>console.log</a:t>
            </a:r>
            <a:r>
              <a:rPr lang="fi-FI" dirty="0"/>
              <a:t>(viesti);</a:t>
            </a:r>
            <a:br>
              <a:rPr lang="fi-FI" dirty="0"/>
            </a:br>
            <a:r>
              <a:rPr lang="fi-FI" dirty="0"/>
              <a:t>}</a:t>
            </a:r>
            <a:br>
              <a:rPr lang="fi-FI" dirty="0"/>
            </a:br>
            <a:r>
              <a:rPr lang="fi-FI" dirty="0" err="1"/>
              <a:t>function</a:t>
            </a:r>
            <a:r>
              <a:rPr lang="fi-FI" dirty="0"/>
              <a:t> </a:t>
            </a:r>
            <a:r>
              <a:rPr lang="fi-FI" dirty="0" err="1"/>
              <a:t>toka</a:t>
            </a:r>
            <a:r>
              <a:rPr lang="fi-FI" dirty="0"/>
              <a:t>(muuttuja){</a:t>
            </a:r>
            <a:br>
              <a:rPr lang="fi-FI" dirty="0"/>
            </a:br>
            <a:r>
              <a:rPr lang="fi-FI" dirty="0"/>
              <a:t>  eka(’Heippa');</a:t>
            </a:r>
            <a:br>
              <a:rPr lang="fi-FI" dirty="0"/>
            </a:br>
            <a:r>
              <a:rPr lang="fi-FI" dirty="0"/>
              <a:t>}</a:t>
            </a:r>
            <a:br>
              <a:rPr lang="fi-FI" dirty="0"/>
            </a:br>
            <a:r>
              <a:rPr lang="fi-FI" dirty="0" err="1"/>
              <a:t>toka</a:t>
            </a:r>
            <a:r>
              <a:rPr lang="fi-FI" dirty="0"/>
              <a:t>(eka); // </a:t>
            </a:r>
            <a:r>
              <a:rPr lang="fi-FI" dirty="0" err="1"/>
              <a:t>Huom</a:t>
            </a:r>
            <a:r>
              <a:rPr lang="fi-FI" dirty="0"/>
              <a:t>! Ei näin: </a:t>
            </a:r>
            <a:r>
              <a:rPr lang="fi-FI" dirty="0" err="1"/>
              <a:t>toka</a:t>
            </a:r>
            <a:r>
              <a:rPr lang="fi-FI" dirty="0"/>
              <a:t>(eka</a:t>
            </a:r>
            <a:r>
              <a:rPr lang="fi-FI" dirty="0">
                <a:solidFill>
                  <a:srgbClr val="FF0000"/>
                </a:solidFill>
              </a:rPr>
              <a:t>()</a:t>
            </a:r>
            <a:r>
              <a:rPr lang="fi-FI" dirty="0"/>
              <a:t>);</a:t>
            </a:r>
          </a:p>
          <a:p>
            <a:r>
              <a:rPr lang="fi-FI" dirty="0"/>
              <a:t>Lisätietoa: </a:t>
            </a:r>
            <a:r>
              <a:rPr lang="fi-FI" dirty="0">
                <a:hlinkClick r:id="rId2"/>
              </a:rPr>
              <a:t>https://tinyurl.com/yboedu4w</a:t>
            </a:r>
            <a:endParaRPr lang="fi-FI" dirty="0"/>
          </a:p>
          <a:p>
            <a:pPr marL="0" indent="0">
              <a:buNone/>
            </a:pPr>
            <a:br>
              <a:rPr lang="fi-FI" dirty="0"/>
            </a:br>
            <a:r>
              <a:rPr lang="fi-FI" dirty="0"/>
              <a:t>	</a:t>
            </a:r>
          </a:p>
        </p:txBody>
      </p:sp>
      <p:pic>
        <p:nvPicPr>
          <p:cNvPr id="5" name="Kuva 4">
            <a:extLst>
              <a:ext uri="{FF2B5EF4-FFF2-40B4-BE49-F238E27FC236}">
                <a16:creationId xmlns:a16="http://schemas.microsoft.com/office/drawing/2014/main" id="{C03BACAC-815E-C147-820D-88CF499DEDE4}"/>
              </a:ext>
            </a:extLst>
          </p:cNvPr>
          <p:cNvPicPr>
            <a:picLocks noChangeAspect="1"/>
          </p:cNvPicPr>
          <p:nvPr/>
        </p:nvPicPr>
        <p:blipFill>
          <a:blip r:embed="rId3"/>
          <a:stretch>
            <a:fillRect/>
          </a:stretch>
        </p:blipFill>
        <p:spPr>
          <a:xfrm>
            <a:off x="5333958" y="3999598"/>
            <a:ext cx="673100" cy="266700"/>
          </a:xfrm>
          <a:prstGeom prst="rect">
            <a:avLst/>
          </a:prstGeom>
        </p:spPr>
      </p:pic>
    </p:spTree>
    <p:extLst>
      <p:ext uri="{BB962C8B-B14F-4D97-AF65-F5344CB8AC3E}">
        <p14:creationId xmlns:p14="http://schemas.microsoft.com/office/powerpoint/2010/main" val="28373901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2EF6DF-DAB2-CF4A-8859-92D8C0E1150B}"/>
              </a:ext>
            </a:extLst>
          </p:cNvPr>
          <p:cNvSpPr>
            <a:spLocks noGrp="1"/>
          </p:cNvSpPr>
          <p:nvPr>
            <p:ph type="title"/>
          </p:nvPr>
        </p:nvSpPr>
        <p:spPr/>
        <p:txBody>
          <a:bodyPr/>
          <a:lstStyle/>
          <a:p>
            <a:r>
              <a:rPr lang="fi-FI" dirty="0"/>
              <a:t>Terminologiaa – </a:t>
            </a:r>
            <a:r>
              <a:rPr lang="fi-FI" dirty="0" err="1"/>
              <a:t>first</a:t>
            </a:r>
            <a:r>
              <a:rPr lang="fi-FI" dirty="0"/>
              <a:t> </a:t>
            </a:r>
            <a:r>
              <a:rPr lang="fi-FI" dirty="0" err="1"/>
              <a:t>class</a:t>
            </a:r>
            <a:endParaRPr lang="fi-FI" dirty="0"/>
          </a:p>
        </p:txBody>
      </p:sp>
      <p:sp>
        <p:nvSpPr>
          <p:cNvPr id="3" name="Sisällön paikkamerkki 2">
            <a:extLst>
              <a:ext uri="{FF2B5EF4-FFF2-40B4-BE49-F238E27FC236}">
                <a16:creationId xmlns:a16="http://schemas.microsoft.com/office/drawing/2014/main" id="{F993FC7B-6810-4F43-9872-8F776BB008DC}"/>
              </a:ext>
            </a:extLst>
          </p:cNvPr>
          <p:cNvSpPr>
            <a:spLocks noGrp="1"/>
          </p:cNvSpPr>
          <p:nvPr>
            <p:ph sz="quarter" idx="12"/>
          </p:nvPr>
        </p:nvSpPr>
        <p:spPr>
          <a:xfrm>
            <a:off x="791918" y="1865096"/>
            <a:ext cx="6873086" cy="4535704"/>
          </a:xfrm>
        </p:spPr>
        <p:txBody>
          <a:bodyPr/>
          <a:lstStyle/>
          <a:p>
            <a:r>
              <a:rPr lang="fi-FI" dirty="0"/>
              <a:t>JavaScript-funktiossa toiminnot ovat </a:t>
            </a:r>
            <a:r>
              <a:rPr lang="fi-FI" dirty="0" err="1"/>
              <a:t>first</a:t>
            </a:r>
            <a:r>
              <a:rPr lang="fi-FI" dirty="0"/>
              <a:t> </a:t>
            </a:r>
            <a:r>
              <a:rPr lang="fi-FI" dirty="0" err="1"/>
              <a:t>class</a:t>
            </a:r>
            <a:r>
              <a:rPr lang="fi-FI" dirty="0"/>
              <a:t> </a:t>
            </a:r>
            <a:r>
              <a:rPr lang="fi-FI" dirty="0" err="1"/>
              <a:t>objecteja</a:t>
            </a:r>
            <a:r>
              <a:rPr lang="fi-FI" dirty="0"/>
              <a:t>, mikä tarkoittaa, että ne voivat olla:     </a:t>
            </a:r>
          </a:p>
          <a:p>
            <a:pPr lvl="1"/>
            <a:r>
              <a:rPr lang="fi-FI" dirty="0"/>
              <a:t>tallennettu muuttujaan, objektiin tai taulukkoon</a:t>
            </a:r>
          </a:p>
          <a:p>
            <a:pPr lvl="1"/>
            <a:r>
              <a:rPr lang="fi-FI" dirty="0"/>
              <a:t>siirretty argumentiksi toiselle funktiolle</a:t>
            </a:r>
          </a:p>
          <a:p>
            <a:pPr lvl="1"/>
            <a:r>
              <a:rPr lang="fi-FI" dirty="0"/>
              <a:t>palautusarvo toisesta funktiosta</a:t>
            </a:r>
          </a:p>
          <a:p>
            <a:r>
              <a:rPr lang="fi-FI" dirty="0"/>
              <a:t>Funktiot voidaan tallentaa kolmella tavalla:</a:t>
            </a:r>
          </a:p>
          <a:p>
            <a:pPr lvl="1"/>
            <a:r>
              <a:rPr lang="fi-FI" dirty="0"/>
              <a:t>tallenna muuttujaan: </a:t>
            </a:r>
            <a:r>
              <a:rPr lang="fi-FI" dirty="0" err="1"/>
              <a:t>let</a:t>
            </a:r>
            <a:r>
              <a:rPr lang="fi-FI" dirty="0"/>
              <a:t> </a:t>
            </a:r>
            <a:r>
              <a:rPr lang="fi-FI" dirty="0" err="1"/>
              <a:t>fn</a:t>
            </a:r>
            <a:r>
              <a:rPr lang="fi-FI" dirty="0"/>
              <a:t> = </a:t>
            </a:r>
            <a:r>
              <a:rPr lang="fi-FI" dirty="0" err="1"/>
              <a:t>function</a:t>
            </a:r>
            <a:r>
              <a:rPr lang="fi-FI" dirty="0"/>
              <a:t> </a:t>
            </a:r>
            <a:r>
              <a:rPr lang="fi-FI" dirty="0" err="1"/>
              <a:t>teeJotain</a:t>
            </a:r>
            <a:r>
              <a:rPr lang="fi-FI" dirty="0"/>
              <a:t> () {}</a:t>
            </a:r>
          </a:p>
          <a:p>
            <a:pPr lvl="1"/>
            <a:r>
              <a:rPr lang="fi-FI" dirty="0"/>
              <a:t>tallenna objektiin: </a:t>
            </a:r>
            <a:r>
              <a:rPr lang="fi-FI" dirty="0" err="1"/>
              <a:t>let</a:t>
            </a:r>
            <a:r>
              <a:rPr lang="fi-FI" dirty="0"/>
              <a:t> </a:t>
            </a:r>
            <a:r>
              <a:rPr lang="fi-FI" dirty="0" err="1"/>
              <a:t>obj</a:t>
            </a:r>
            <a:r>
              <a:rPr lang="fi-FI" dirty="0"/>
              <a:t> = {</a:t>
            </a:r>
            <a:r>
              <a:rPr lang="fi-FI" dirty="0" err="1"/>
              <a:t>teeJotain</a:t>
            </a:r>
            <a:r>
              <a:rPr lang="fi-FI" dirty="0"/>
              <a:t>: </a:t>
            </a:r>
            <a:r>
              <a:rPr lang="fi-FI" dirty="0" err="1"/>
              <a:t>function</a:t>
            </a:r>
            <a:r>
              <a:rPr lang="fi-FI" dirty="0"/>
              <a:t> () {}}</a:t>
            </a:r>
          </a:p>
          <a:p>
            <a:pPr lvl="1"/>
            <a:r>
              <a:rPr lang="fi-FI" dirty="0"/>
              <a:t>tallenna taulukkoon: </a:t>
            </a:r>
            <a:r>
              <a:rPr lang="fi-FI" dirty="0" err="1"/>
              <a:t>arr.push</a:t>
            </a:r>
            <a:r>
              <a:rPr lang="fi-FI" dirty="0"/>
              <a:t> (</a:t>
            </a:r>
            <a:r>
              <a:rPr lang="fi-FI" dirty="0" err="1"/>
              <a:t>function</a:t>
            </a:r>
            <a:r>
              <a:rPr lang="fi-FI" dirty="0"/>
              <a:t> </a:t>
            </a:r>
            <a:r>
              <a:rPr lang="fi-FI" dirty="0" err="1"/>
              <a:t>teeJotain</a:t>
            </a:r>
            <a:r>
              <a:rPr lang="fi-FI" dirty="0"/>
              <a:t> () {})</a:t>
            </a:r>
          </a:p>
          <a:p>
            <a:r>
              <a:rPr lang="fi-FI" dirty="0"/>
              <a:t>Lisätietoa: </a:t>
            </a:r>
            <a:r>
              <a:rPr lang="fi-FI" dirty="0">
                <a:hlinkClick r:id="rId2"/>
              </a:rPr>
              <a:t>https://tinyurl.com/yd72phkc</a:t>
            </a:r>
            <a:endParaRPr lang="fi-FI" dirty="0"/>
          </a:p>
          <a:p>
            <a:endParaRPr lang="fi-FI" dirty="0"/>
          </a:p>
        </p:txBody>
      </p:sp>
    </p:spTree>
    <p:extLst>
      <p:ext uri="{BB962C8B-B14F-4D97-AF65-F5344CB8AC3E}">
        <p14:creationId xmlns:p14="http://schemas.microsoft.com/office/powerpoint/2010/main" val="23889552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86D526B-77BF-0645-A699-538EC3CA8DF1}"/>
              </a:ext>
            </a:extLst>
          </p:cNvPr>
          <p:cNvSpPr>
            <a:spLocks noGrp="1"/>
          </p:cNvSpPr>
          <p:nvPr>
            <p:ph type="title"/>
          </p:nvPr>
        </p:nvSpPr>
        <p:spPr>
          <a:xfrm>
            <a:off x="791918" y="212352"/>
            <a:ext cx="5761282" cy="567036"/>
          </a:xfrm>
        </p:spPr>
        <p:txBody>
          <a:bodyPr/>
          <a:lstStyle/>
          <a:p>
            <a:r>
              <a:rPr lang="fi-FI" dirty="0"/>
              <a:t>Terminologiaa – </a:t>
            </a:r>
            <a:r>
              <a:rPr lang="fi-FI" dirty="0" err="1"/>
              <a:t>higher</a:t>
            </a:r>
            <a:r>
              <a:rPr lang="fi-FI" dirty="0"/>
              <a:t> </a:t>
            </a:r>
            <a:r>
              <a:rPr lang="fi-FI" dirty="0" err="1"/>
              <a:t>order</a:t>
            </a:r>
            <a:endParaRPr lang="fi-FI" dirty="0"/>
          </a:p>
        </p:txBody>
      </p:sp>
      <p:sp>
        <p:nvSpPr>
          <p:cNvPr id="3" name="Sisällön paikkamerkki 2">
            <a:extLst>
              <a:ext uri="{FF2B5EF4-FFF2-40B4-BE49-F238E27FC236}">
                <a16:creationId xmlns:a16="http://schemas.microsoft.com/office/drawing/2014/main" id="{35D8C132-9010-E048-ABD4-32980D210D54}"/>
              </a:ext>
            </a:extLst>
          </p:cNvPr>
          <p:cNvSpPr>
            <a:spLocks noGrp="1"/>
          </p:cNvSpPr>
          <p:nvPr>
            <p:ph sz="quarter" idx="12"/>
          </p:nvPr>
        </p:nvSpPr>
        <p:spPr>
          <a:xfrm>
            <a:off x="791918" y="779388"/>
            <a:ext cx="5761282" cy="5621412"/>
          </a:xfrm>
        </p:spPr>
        <p:txBody>
          <a:bodyPr>
            <a:normAutofit/>
          </a:bodyPr>
          <a:lstStyle/>
          <a:p>
            <a:r>
              <a:rPr lang="fi-FI" dirty="0" err="1"/>
              <a:t>Higher</a:t>
            </a:r>
            <a:r>
              <a:rPr lang="fi-FI" dirty="0"/>
              <a:t> </a:t>
            </a:r>
            <a:r>
              <a:rPr lang="fi-FI" dirty="0" err="1"/>
              <a:t>order</a:t>
            </a:r>
            <a:r>
              <a:rPr lang="fi-FI" dirty="0"/>
              <a:t> funktiot ovat toimintoja, jotka toimivat muilla funktioilla joko ottamalla ne argumentteina tai palauttamalla ne. </a:t>
            </a:r>
          </a:p>
          <a:p>
            <a:r>
              <a:rPr lang="fi-FI" dirty="0"/>
              <a:t>Yksinkertaisin sanoin, </a:t>
            </a:r>
            <a:r>
              <a:rPr lang="fi-FI" dirty="0" err="1"/>
              <a:t>higher</a:t>
            </a:r>
            <a:r>
              <a:rPr lang="fi-FI" dirty="0"/>
              <a:t> </a:t>
            </a:r>
            <a:r>
              <a:rPr lang="fi-FI" dirty="0" err="1"/>
              <a:t>order</a:t>
            </a:r>
            <a:r>
              <a:rPr lang="fi-FI" dirty="0"/>
              <a:t> funktio on funktio, joka vastaanottaa funktion argumenttina tai palauttaa funktion tulosteena</a:t>
            </a:r>
          </a:p>
          <a:p>
            <a:pPr lvl="1"/>
            <a:r>
              <a:rPr lang="fi-FI" dirty="0"/>
              <a:t>Ilman </a:t>
            </a:r>
            <a:r>
              <a:rPr lang="fi-FI" dirty="0" err="1"/>
              <a:t>higher</a:t>
            </a:r>
            <a:r>
              <a:rPr lang="fi-FI" dirty="0"/>
              <a:t> </a:t>
            </a:r>
            <a:r>
              <a:rPr lang="fi-FI" dirty="0" err="1"/>
              <a:t>order</a:t>
            </a:r>
            <a:r>
              <a:rPr lang="fi-FI" dirty="0"/>
              <a:t> funktiota:</a:t>
            </a:r>
          </a:p>
          <a:p>
            <a:pPr lvl="2"/>
            <a:r>
              <a:rPr lang="fi-FI" dirty="0" err="1"/>
              <a:t>const</a:t>
            </a:r>
            <a:r>
              <a:rPr lang="fi-FI" dirty="0"/>
              <a:t> taulukko1 = [1, 2, 3];</a:t>
            </a:r>
            <a:br>
              <a:rPr lang="fi-FI" dirty="0"/>
            </a:br>
            <a:r>
              <a:rPr lang="fi-FI" dirty="0" err="1"/>
              <a:t>const</a:t>
            </a:r>
            <a:r>
              <a:rPr lang="fi-FI" dirty="0"/>
              <a:t> taulukko2 = [];</a:t>
            </a:r>
            <a:br>
              <a:rPr lang="fi-FI" dirty="0"/>
            </a:br>
            <a:r>
              <a:rPr lang="fi-FI" dirty="0"/>
              <a:t>for(</a:t>
            </a:r>
            <a:r>
              <a:rPr lang="fi-FI" dirty="0" err="1"/>
              <a:t>let</a:t>
            </a:r>
            <a:r>
              <a:rPr lang="fi-FI" dirty="0"/>
              <a:t> i = 0; i &lt; taulukko1.length; i++) {</a:t>
            </a:r>
            <a:br>
              <a:rPr lang="fi-FI" dirty="0"/>
            </a:br>
            <a:r>
              <a:rPr lang="fi-FI" dirty="0"/>
              <a:t>taulukko2.push(taulukko1[i] * 2);</a:t>
            </a:r>
            <a:br>
              <a:rPr lang="fi-FI" dirty="0"/>
            </a:br>
            <a:r>
              <a:rPr lang="fi-FI" dirty="0"/>
              <a:t>}					</a:t>
            </a:r>
            <a:br>
              <a:rPr lang="fi-FI" dirty="0"/>
            </a:br>
            <a:r>
              <a:rPr lang="fi-FI" dirty="0" err="1"/>
              <a:t>console.log</a:t>
            </a:r>
            <a:r>
              <a:rPr lang="fi-FI" dirty="0"/>
              <a:t>(taulukko2); // tulostaa [ 2, 4, 6 ]</a:t>
            </a:r>
          </a:p>
          <a:p>
            <a:pPr lvl="1"/>
            <a:r>
              <a:rPr lang="fi-FI" dirty="0" err="1"/>
              <a:t>Higher</a:t>
            </a:r>
            <a:r>
              <a:rPr lang="fi-FI" dirty="0"/>
              <a:t> </a:t>
            </a:r>
            <a:r>
              <a:rPr lang="fi-FI" dirty="0" err="1"/>
              <a:t>order</a:t>
            </a:r>
            <a:r>
              <a:rPr lang="fi-FI" dirty="0"/>
              <a:t> </a:t>
            </a:r>
            <a:r>
              <a:rPr lang="fi-FI" b="1" dirty="0" err="1"/>
              <a:t>map</a:t>
            </a:r>
            <a:r>
              <a:rPr lang="fi-FI" dirty="0"/>
              <a:t>-funktion kanssa</a:t>
            </a:r>
          </a:p>
          <a:p>
            <a:pPr lvl="2"/>
            <a:r>
              <a:rPr lang="fi-FI" dirty="0" err="1"/>
              <a:t>const</a:t>
            </a:r>
            <a:r>
              <a:rPr lang="fi-FI" dirty="0"/>
              <a:t> taulukko1 = [1, 2, 3];</a:t>
            </a:r>
            <a:br>
              <a:rPr lang="fi-FI" dirty="0"/>
            </a:br>
            <a:r>
              <a:rPr lang="fi-FI" dirty="0" err="1"/>
              <a:t>const</a:t>
            </a:r>
            <a:r>
              <a:rPr lang="fi-FI" dirty="0"/>
              <a:t> arr2 = taulukko1.map(</a:t>
            </a:r>
            <a:r>
              <a:rPr lang="fi-FI" dirty="0" err="1"/>
              <a:t>function</a:t>
            </a:r>
            <a:r>
              <a:rPr lang="fi-FI" dirty="0"/>
              <a:t>(</a:t>
            </a:r>
            <a:r>
              <a:rPr lang="fi-FI" dirty="0" err="1"/>
              <a:t>item</a:t>
            </a:r>
            <a:r>
              <a:rPr lang="fi-FI" dirty="0"/>
              <a:t>) {</a:t>
            </a:r>
            <a:br>
              <a:rPr lang="fi-FI" dirty="0"/>
            </a:br>
            <a:r>
              <a:rPr lang="fi-FI" dirty="0" err="1"/>
              <a:t>return</a:t>
            </a:r>
            <a:r>
              <a:rPr lang="fi-FI" dirty="0"/>
              <a:t> </a:t>
            </a:r>
            <a:r>
              <a:rPr lang="fi-FI" dirty="0" err="1"/>
              <a:t>item</a:t>
            </a:r>
            <a:r>
              <a:rPr lang="fi-FI" dirty="0"/>
              <a:t> * 2;</a:t>
            </a:r>
            <a:br>
              <a:rPr lang="fi-FI" dirty="0"/>
            </a:br>
            <a:r>
              <a:rPr lang="fi-FI" dirty="0"/>
              <a:t>});</a:t>
            </a:r>
            <a:br>
              <a:rPr lang="fi-FI" dirty="0"/>
            </a:br>
            <a:r>
              <a:rPr lang="fi-FI" dirty="0" err="1"/>
              <a:t>console.log</a:t>
            </a:r>
            <a:r>
              <a:rPr lang="fi-FI" dirty="0"/>
              <a:t>(arr2);</a:t>
            </a:r>
          </a:p>
          <a:p>
            <a:r>
              <a:rPr lang="fi-FI" dirty="0"/>
              <a:t>Lisätietoa: </a:t>
            </a:r>
            <a:r>
              <a:rPr lang="fi-FI" dirty="0">
                <a:hlinkClick r:id="rId2"/>
              </a:rPr>
              <a:t>https://tinyurl.com/yb8nkkfv</a:t>
            </a:r>
            <a:endParaRPr lang="fi-FI" dirty="0"/>
          </a:p>
        </p:txBody>
      </p:sp>
      <p:sp>
        <p:nvSpPr>
          <p:cNvPr id="4" name="Tekstiruutu 3">
            <a:extLst>
              <a:ext uri="{FF2B5EF4-FFF2-40B4-BE49-F238E27FC236}">
                <a16:creationId xmlns:a16="http://schemas.microsoft.com/office/drawing/2014/main" id="{EA22F012-F42D-3642-AEEF-6EFD84B846D7}"/>
              </a:ext>
            </a:extLst>
          </p:cNvPr>
          <p:cNvSpPr txBox="1"/>
          <p:nvPr/>
        </p:nvSpPr>
        <p:spPr>
          <a:xfrm>
            <a:off x="5161143" y="5418894"/>
            <a:ext cx="3982857" cy="923330"/>
          </a:xfrm>
          <a:prstGeom prst="rect">
            <a:avLst/>
          </a:prstGeom>
          <a:solidFill>
            <a:schemeClr val="bg1">
              <a:lumMod val="85000"/>
              <a:alpha val="96000"/>
            </a:schemeClr>
          </a:solidFill>
        </p:spPr>
        <p:txBody>
          <a:bodyPr wrap="square" rtlCol="0">
            <a:spAutoFit/>
          </a:bodyPr>
          <a:lstStyle/>
          <a:p>
            <a:r>
              <a:rPr lang="fi-FI" dirty="0" err="1"/>
              <a:t>const</a:t>
            </a:r>
            <a:r>
              <a:rPr lang="fi-FI" dirty="0"/>
              <a:t> arr1 = [1, 2, 3];</a:t>
            </a:r>
            <a:br>
              <a:rPr lang="fi-FI" dirty="0"/>
            </a:br>
            <a:r>
              <a:rPr lang="fi-FI" dirty="0" err="1"/>
              <a:t>const</a:t>
            </a:r>
            <a:r>
              <a:rPr lang="fi-FI" dirty="0"/>
              <a:t> arr2 = arr1.map(</a:t>
            </a:r>
            <a:r>
              <a:rPr lang="fi-FI" dirty="0" err="1"/>
              <a:t>item</a:t>
            </a:r>
            <a:r>
              <a:rPr lang="fi-FI" dirty="0"/>
              <a:t> =&gt; </a:t>
            </a:r>
            <a:r>
              <a:rPr lang="fi-FI" dirty="0" err="1"/>
              <a:t>item</a:t>
            </a:r>
            <a:r>
              <a:rPr lang="fi-FI" dirty="0"/>
              <a:t> * 2);</a:t>
            </a:r>
            <a:br>
              <a:rPr lang="fi-FI" dirty="0"/>
            </a:br>
            <a:r>
              <a:rPr lang="fi-FI" dirty="0" err="1"/>
              <a:t>console.log</a:t>
            </a:r>
            <a:r>
              <a:rPr lang="fi-FI" dirty="0"/>
              <a:t>(arr2);</a:t>
            </a:r>
          </a:p>
        </p:txBody>
      </p:sp>
    </p:spTree>
    <p:extLst>
      <p:ext uri="{BB962C8B-B14F-4D97-AF65-F5344CB8AC3E}">
        <p14:creationId xmlns:p14="http://schemas.microsoft.com/office/powerpoint/2010/main" val="8229399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D7345DD-7FEE-CE4C-B557-F031A268B041}"/>
              </a:ext>
            </a:extLst>
          </p:cNvPr>
          <p:cNvSpPr>
            <a:spLocks noGrp="1"/>
          </p:cNvSpPr>
          <p:nvPr>
            <p:ph type="title"/>
          </p:nvPr>
        </p:nvSpPr>
        <p:spPr/>
        <p:txBody>
          <a:bodyPr/>
          <a:lstStyle/>
          <a:p>
            <a:r>
              <a:rPr lang="fi-FI" dirty="0"/>
              <a:t>Terminologiaa - lambda</a:t>
            </a:r>
          </a:p>
        </p:txBody>
      </p:sp>
      <p:sp>
        <p:nvSpPr>
          <p:cNvPr id="3" name="Sisällön paikkamerkki 2">
            <a:extLst>
              <a:ext uri="{FF2B5EF4-FFF2-40B4-BE49-F238E27FC236}">
                <a16:creationId xmlns:a16="http://schemas.microsoft.com/office/drawing/2014/main" id="{48B8C4EA-9171-EF40-9122-FE4A488B481B}"/>
              </a:ext>
            </a:extLst>
          </p:cNvPr>
          <p:cNvSpPr>
            <a:spLocks noGrp="1"/>
          </p:cNvSpPr>
          <p:nvPr>
            <p:ph sz="quarter" idx="12"/>
          </p:nvPr>
        </p:nvSpPr>
        <p:spPr/>
        <p:txBody>
          <a:bodyPr/>
          <a:lstStyle/>
          <a:p>
            <a:r>
              <a:rPr lang="fi-FI" dirty="0"/>
              <a:t>lambda-lausekkeet ovat abstraktioita, jotka mahdollistavat funktion siirtämisen kuten tiedon. </a:t>
            </a:r>
          </a:p>
          <a:p>
            <a:r>
              <a:rPr lang="fi-FI" dirty="0"/>
              <a:t>JavaScript-ohjelmassa kaikkea voidaan käsitellä objektina, mikä tarkoittaa, että funktio voidaan lähettää toiseen funktioon parametrina ja voidaan myös noutaa kutsutusta funktiosta palautusarvona.</a:t>
            </a:r>
          </a:p>
          <a:p>
            <a:r>
              <a:rPr lang="fi-FI" dirty="0" err="1"/>
              <a:t>function</a:t>
            </a:r>
            <a:r>
              <a:rPr lang="fi-FI" dirty="0"/>
              <a:t> </a:t>
            </a:r>
            <a:r>
              <a:rPr lang="fi-FI" dirty="0" err="1"/>
              <a:t>tuplausTaulukko</a:t>
            </a:r>
            <a:r>
              <a:rPr lang="fi-FI" dirty="0"/>
              <a:t>(taulu, </a:t>
            </a:r>
            <a:r>
              <a:rPr lang="fi-FI" dirty="0" err="1"/>
              <a:t>func</a:t>
            </a:r>
            <a:r>
              <a:rPr lang="fi-FI" dirty="0"/>
              <a:t>) {</a:t>
            </a:r>
            <a:br>
              <a:rPr lang="fi-FI" dirty="0"/>
            </a:br>
            <a:r>
              <a:rPr lang="fi-FI" dirty="0"/>
              <a:t>	</a:t>
            </a:r>
            <a:r>
              <a:rPr lang="fi-FI" dirty="0" err="1"/>
              <a:t>let</a:t>
            </a:r>
            <a:r>
              <a:rPr lang="fi-FI" dirty="0"/>
              <a:t> vastaus = ’ ’;</a:t>
            </a:r>
            <a:br>
              <a:rPr lang="fi-FI" dirty="0"/>
            </a:br>
            <a:r>
              <a:rPr lang="fi-FI" dirty="0"/>
              <a:t>		for (</a:t>
            </a:r>
            <a:r>
              <a:rPr lang="fi-FI" dirty="0" err="1"/>
              <a:t>let</a:t>
            </a:r>
            <a:r>
              <a:rPr lang="fi-FI" dirty="0"/>
              <a:t> arvo of taulu) {</a:t>
            </a:r>
            <a:br>
              <a:rPr lang="fi-FI" dirty="0"/>
            </a:br>
            <a:r>
              <a:rPr lang="fi-FI" dirty="0"/>
              <a:t>		vastaus += </a:t>
            </a:r>
            <a:r>
              <a:rPr lang="fi-FI" dirty="0" err="1"/>
              <a:t>func</a:t>
            </a:r>
            <a:r>
              <a:rPr lang="fi-FI" dirty="0"/>
              <a:t>(arvo) + ' ’;</a:t>
            </a:r>
            <a:br>
              <a:rPr lang="fi-FI" dirty="0"/>
            </a:br>
            <a:r>
              <a:rPr lang="fi-FI" dirty="0"/>
              <a:t>		}</a:t>
            </a:r>
            <a:br>
              <a:rPr lang="fi-FI" dirty="0"/>
            </a:br>
            <a:r>
              <a:rPr lang="fi-FI" dirty="0"/>
              <a:t>	</a:t>
            </a:r>
            <a:r>
              <a:rPr lang="fi-FI" dirty="0" err="1"/>
              <a:t>console.log</a:t>
            </a:r>
            <a:r>
              <a:rPr lang="fi-FI" dirty="0"/>
              <a:t>(vastaus);</a:t>
            </a:r>
            <a:br>
              <a:rPr lang="fi-FI" dirty="0"/>
            </a:br>
            <a:r>
              <a:rPr lang="fi-FI" dirty="0"/>
              <a:t>}</a:t>
            </a:r>
            <a:br>
              <a:rPr lang="fi-FI" dirty="0"/>
            </a:br>
            <a:r>
              <a:rPr lang="fi-FI" dirty="0" err="1"/>
              <a:t>const</a:t>
            </a:r>
            <a:r>
              <a:rPr lang="fi-FI" dirty="0"/>
              <a:t> taulu = [1, 2, 3, 4, 5];</a:t>
            </a:r>
            <a:br>
              <a:rPr lang="fi-FI" dirty="0"/>
            </a:br>
            <a:r>
              <a:rPr lang="fi-FI" dirty="0" err="1"/>
              <a:t>const</a:t>
            </a:r>
            <a:r>
              <a:rPr lang="fi-FI" dirty="0"/>
              <a:t> tuplaaja = </a:t>
            </a:r>
            <a:r>
              <a:rPr lang="fi-FI" dirty="0" err="1"/>
              <a:t>value</a:t>
            </a:r>
            <a:r>
              <a:rPr lang="fi-FI" dirty="0"/>
              <a:t> =&gt; </a:t>
            </a:r>
            <a:r>
              <a:rPr lang="fi-FI" dirty="0" err="1"/>
              <a:t>value</a:t>
            </a:r>
            <a:r>
              <a:rPr lang="fi-FI" dirty="0"/>
              <a:t> * 2;</a:t>
            </a:r>
            <a:br>
              <a:rPr lang="fi-FI" dirty="0"/>
            </a:br>
            <a:r>
              <a:rPr lang="fi-FI" dirty="0" err="1"/>
              <a:t>tuplausTaulukko</a:t>
            </a:r>
            <a:r>
              <a:rPr lang="fi-FI" dirty="0"/>
              <a:t>(taulu, tuplaaja);</a:t>
            </a:r>
          </a:p>
        </p:txBody>
      </p:sp>
      <p:sp>
        <p:nvSpPr>
          <p:cNvPr id="4" name="Tekstiruutu 3">
            <a:extLst>
              <a:ext uri="{FF2B5EF4-FFF2-40B4-BE49-F238E27FC236}">
                <a16:creationId xmlns:a16="http://schemas.microsoft.com/office/drawing/2014/main" id="{7AF5FD36-136F-CE4E-8D19-B47DDE7037CF}"/>
              </a:ext>
            </a:extLst>
          </p:cNvPr>
          <p:cNvSpPr txBox="1"/>
          <p:nvPr/>
        </p:nvSpPr>
        <p:spPr>
          <a:xfrm>
            <a:off x="6035040" y="3753016"/>
            <a:ext cx="2870421" cy="1200329"/>
          </a:xfrm>
          <a:prstGeom prst="rect">
            <a:avLst/>
          </a:prstGeom>
          <a:solidFill>
            <a:schemeClr val="bg2">
              <a:lumMod val="90000"/>
            </a:schemeClr>
          </a:solidFill>
        </p:spPr>
        <p:txBody>
          <a:bodyPr wrap="square" rtlCol="0">
            <a:spAutoFit/>
          </a:bodyPr>
          <a:lstStyle/>
          <a:p>
            <a:r>
              <a:rPr lang="fi-FI" dirty="0"/>
              <a:t>Vaihtoehtoinen kirjoitustapa</a:t>
            </a:r>
            <a:br>
              <a:rPr lang="fi-FI" dirty="0"/>
            </a:br>
            <a:r>
              <a:rPr lang="fi-FI" dirty="0" err="1"/>
              <a:t>const</a:t>
            </a:r>
            <a:r>
              <a:rPr lang="fi-FI" dirty="0"/>
              <a:t> tuplaaja = (</a:t>
            </a:r>
            <a:r>
              <a:rPr lang="fi-FI" dirty="0" err="1"/>
              <a:t>value</a:t>
            </a:r>
            <a:r>
              <a:rPr lang="fi-FI" dirty="0"/>
              <a:t>) =&gt; {</a:t>
            </a:r>
            <a:br>
              <a:rPr lang="fi-FI" dirty="0"/>
            </a:br>
            <a:r>
              <a:rPr lang="fi-FI" dirty="0"/>
              <a:t> </a:t>
            </a:r>
            <a:r>
              <a:rPr lang="fi-FI" dirty="0" err="1"/>
              <a:t>return</a:t>
            </a:r>
            <a:r>
              <a:rPr lang="fi-FI" dirty="0"/>
              <a:t> </a:t>
            </a:r>
            <a:r>
              <a:rPr lang="fi-FI" dirty="0" err="1"/>
              <a:t>value</a:t>
            </a:r>
            <a:r>
              <a:rPr lang="fi-FI" dirty="0"/>
              <a:t> * 2;</a:t>
            </a:r>
            <a:br>
              <a:rPr lang="fi-FI" dirty="0"/>
            </a:br>
            <a:r>
              <a:rPr lang="fi-FI" dirty="0"/>
              <a:t>}</a:t>
            </a:r>
          </a:p>
        </p:txBody>
      </p:sp>
      <p:cxnSp>
        <p:nvCxnSpPr>
          <p:cNvPr id="6" name="Suora nuoliyhdysviiva 5">
            <a:extLst>
              <a:ext uri="{FF2B5EF4-FFF2-40B4-BE49-F238E27FC236}">
                <a16:creationId xmlns:a16="http://schemas.microsoft.com/office/drawing/2014/main" id="{909F5C51-4D9C-AE45-AB3A-A2E2600E3CDB}"/>
              </a:ext>
            </a:extLst>
          </p:cNvPr>
          <p:cNvCxnSpPr/>
          <p:nvPr/>
        </p:nvCxnSpPr>
        <p:spPr>
          <a:xfrm flipH="1">
            <a:off x="4397071" y="4317558"/>
            <a:ext cx="1558456" cy="143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9399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45A5A3D-C4C2-4B4F-AE47-E5FD16367EC6}"/>
              </a:ext>
            </a:extLst>
          </p:cNvPr>
          <p:cNvSpPr>
            <a:spLocks noGrp="1"/>
          </p:cNvSpPr>
          <p:nvPr>
            <p:ph type="title"/>
          </p:nvPr>
        </p:nvSpPr>
        <p:spPr>
          <a:xfrm>
            <a:off x="791917" y="212352"/>
            <a:ext cx="6173426" cy="1440392"/>
          </a:xfrm>
        </p:spPr>
        <p:txBody>
          <a:bodyPr/>
          <a:lstStyle/>
          <a:p>
            <a:r>
              <a:rPr lang="fi-FI" dirty="0"/>
              <a:t>Käskyllisen koodin käytön vaarat</a:t>
            </a:r>
          </a:p>
        </p:txBody>
      </p:sp>
      <p:sp>
        <p:nvSpPr>
          <p:cNvPr id="3" name="Sisällön paikkamerkki 2">
            <a:extLst>
              <a:ext uri="{FF2B5EF4-FFF2-40B4-BE49-F238E27FC236}">
                <a16:creationId xmlns:a16="http://schemas.microsoft.com/office/drawing/2014/main" id="{93AAAFDC-E223-5646-BF09-09147DE1D4E7}"/>
              </a:ext>
            </a:extLst>
          </p:cNvPr>
          <p:cNvSpPr>
            <a:spLocks noGrp="1"/>
          </p:cNvSpPr>
          <p:nvPr>
            <p:ph sz="quarter" idx="12"/>
          </p:nvPr>
        </p:nvSpPr>
        <p:spPr/>
        <p:txBody>
          <a:bodyPr/>
          <a:lstStyle/>
          <a:p>
            <a:r>
              <a:rPr lang="fi-FI" dirty="0"/>
              <a:t>Toiminnallinen ohjelmointi on hyvä tapa. Se pitää koodisi helposti hallittavana ja säästää sinut piilossa olevilta virheiltä. </a:t>
            </a:r>
          </a:p>
          <a:p>
            <a:r>
              <a:rPr lang="fi-FI" dirty="0"/>
              <a:t>Mutta ennen kuin pääsemme sinne, tarkastellaan pakollista lähestymistapaa ohjelmointiin korostaaksesi, missä voi olla ongelmia.</a:t>
            </a:r>
          </a:p>
          <a:p>
            <a:r>
              <a:rPr lang="fi-FI" dirty="0"/>
              <a:t>Puhutuissa kielissä imperatiivia (käskymuoto) käytetään käskyjen antamiseen</a:t>
            </a:r>
          </a:p>
          <a:p>
            <a:r>
              <a:rPr lang="fi-FI" dirty="0"/>
              <a:t>Samalla tavalla käskyllinen tapa ohjelmoinnissa tarkoittaa sitä, että annetaan tietokoneelle joukko lauseita tehtävän suorittamiseksi</a:t>
            </a:r>
          </a:p>
          <a:p>
            <a:r>
              <a:rPr lang="fi-FI" dirty="0"/>
              <a:t>Usein lauseet muuttavat ohjelman tilaa, kuten päivittämällä globaalit muuttujat. </a:t>
            </a:r>
          </a:p>
          <a:p>
            <a:r>
              <a:rPr lang="fi-FI" dirty="0"/>
              <a:t>Klassinen esimerkki on silmukan kirjoittaminen, joka antaa tarkat ohjeet iteroida taulukon indeksit läpi.</a:t>
            </a:r>
          </a:p>
        </p:txBody>
      </p:sp>
    </p:spTree>
    <p:extLst>
      <p:ext uri="{BB962C8B-B14F-4D97-AF65-F5344CB8AC3E}">
        <p14:creationId xmlns:p14="http://schemas.microsoft.com/office/powerpoint/2010/main" val="17234625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06EAEB8-28B9-634D-A966-23BBBE7E4136}"/>
              </a:ext>
            </a:extLst>
          </p:cNvPr>
          <p:cNvSpPr>
            <a:spLocks noGrp="1"/>
          </p:cNvSpPr>
          <p:nvPr>
            <p:ph type="title"/>
          </p:nvPr>
        </p:nvSpPr>
        <p:spPr/>
        <p:txBody>
          <a:bodyPr/>
          <a:lstStyle/>
          <a:p>
            <a:r>
              <a:rPr lang="fi-FI" dirty="0"/>
              <a:t>Deklaratiivinen ohjelmointi</a:t>
            </a:r>
          </a:p>
        </p:txBody>
      </p:sp>
      <p:sp>
        <p:nvSpPr>
          <p:cNvPr id="3" name="Sisällön paikkamerkki 2">
            <a:extLst>
              <a:ext uri="{FF2B5EF4-FFF2-40B4-BE49-F238E27FC236}">
                <a16:creationId xmlns:a16="http://schemas.microsoft.com/office/drawing/2014/main" id="{A4942086-CFBF-404D-BF80-DA245A8212CA}"/>
              </a:ext>
            </a:extLst>
          </p:cNvPr>
          <p:cNvSpPr>
            <a:spLocks noGrp="1"/>
          </p:cNvSpPr>
          <p:nvPr>
            <p:ph sz="quarter" idx="12"/>
          </p:nvPr>
        </p:nvSpPr>
        <p:spPr/>
        <p:txBody>
          <a:bodyPr/>
          <a:lstStyle/>
          <a:p>
            <a:r>
              <a:rPr lang="fi-FI" dirty="0"/>
              <a:t>Sitä vastoin toiminnallinen ohjelmointi on eräs muoto deklaratiivisesta ohjelmoinnista. Voit kertoa tietokoneelle, mitä haluat tehdä, kutsumalla menetelmää tai funktiota</a:t>
            </a:r>
          </a:p>
          <a:p>
            <a:r>
              <a:rPr lang="fi-FI" dirty="0"/>
              <a:t>JavaScript tarjoaa monia ennalta määritettyjä menetelmiä, jotka käsittelevät yleisiä tehtäviä, joten sinun ei tarvitse kirjoittaa, kuinka tietokoneen pitäisi suorittaa ne. </a:t>
            </a:r>
          </a:p>
          <a:p>
            <a:r>
              <a:rPr lang="fi-FI" dirty="0"/>
              <a:t>Edellä mainitun for silmukka -sovelluksen sijasta voit esimerkiksi kutsua </a:t>
            </a:r>
            <a:r>
              <a:rPr lang="fi-FI" dirty="0" err="1"/>
              <a:t>map</a:t>
            </a:r>
            <a:r>
              <a:rPr lang="fi-FI" dirty="0"/>
              <a:t>-metodia, joka käsittelee taulukon iteroinnin yksityiskohdat. </a:t>
            </a:r>
          </a:p>
          <a:p>
            <a:r>
              <a:rPr lang="fi-FI" dirty="0"/>
              <a:t>Tämä auttaa välttämään semanttisia virheitä, kuten taulukon läpikäynnissä: for(</a:t>
            </a:r>
            <a:r>
              <a:rPr lang="fi-FI" dirty="0" err="1"/>
              <a:t>int</a:t>
            </a:r>
            <a:r>
              <a:rPr lang="fi-FI" dirty="0"/>
              <a:t> i=0; i&lt;</a:t>
            </a:r>
            <a:r>
              <a:rPr lang="fi-FI" dirty="0">
                <a:solidFill>
                  <a:srgbClr val="FF0000"/>
                </a:solidFill>
              </a:rPr>
              <a:t>=</a:t>
            </a:r>
            <a:r>
              <a:rPr lang="fi-FI" dirty="0" err="1"/>
              <a:t>taulukko.length;i</a:t>
            </a:r>
            <a:r>
              <a:rPr lang="fi-FI" dirty="0"/>
              <a:t>++)</a:t>
            </a:r>
          </a:p>
        </p:txBody>
      </p:sp>
    </p:spTree>
    <p:extLst>
      <p:ext uri="{BB962C8B-B14F-4D97-AF65-F5344CB8AC3E}">
        <p14:creationId xmlns:p14="http://schemas.microsoft.com/office/powerpoint/2010/main" val="19667892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397B070-A401-A044-91F3-B1E93FD6FD0D}"/>
              </a:ext>
            </a:extLst>
          </p:cNvPr>
          <p:cNvSpPr>
            <a:spLocks noGrp="1"/>
          </p:cNvSpPr>
          <p:nvPr>
            <p:ph type="title"/>
          </p:nvPr>
        </p:nvSpPr>
        <p:spPr>
          <a:xfrm>
            <a:off x="791918" y="212352"/>
            <a:ext cx="5761282" cy="667758"/>
          </a:xfrm>
        </p:spPr>
        <p:txBody>
          <a:bodyPr/>
          <a:lstStyle/>
          <a:p>
            <a:r>
              <a:rPr lang="fi-FI" dirty="0"/>
              <a:t>Esimerkki</a:t>
            </a:r>
          </a:p>
        </p:txBody>
      </p:sp>
      <p:sp>
        <p:nvSpPr>
          <p:cNvPr id="3" name="Sisällön paikkamerkki 2">
            <a:extLst>
              <a:ext uri="{FF2B5EF4-FFF2-40B4-BE49-F238E27FC236}">
                <a16:creationId xmlns:a16="http://schemas.microsoft.com/office/drawing/2014/main" id="{45AC6350-A92A-BB40-B630-76746A40F0B9}"/>
              </a:ext>
            </a:extLst>
          </p:cNvPr>
          <p:cNvSpPr>
            <a:spLocks noGrp="1"/>
          </p:cNvSpPr>
          <p:nvPr>
            <p:ph sz="quarter" idx="12"/>
          </p:nvPr>
        </p:nvSpPr>
        <p:spPr>
          <a:xfrm>
            <a:off x="791918" y="880110"/>
            <a:ext cx="5974642" cy="5520690"/>
          </a:xfrm>
        </p:spPr>
        <p:txBody>
          <a:bodyPr>
            <a:normAutofit/>
          </a:bodyPr>
          <a:lstStyle/>
          <a:p>
            <a:r>
              <a:rPr lang="fi-FI" dirty="0"/>
              <a:t>Oletetaan tilanne, jossa selaat internetiä eri välilehdissä ja mallinnetaan se oliokeskeisellä koodilla</a:t>
            </a:r>
          </a:p>
          <a:p>
            <a:r>
              <a:rPr lang="fi-FI" dirty="0"/>
              <a:t>Ikkuna-objektit sisältävät välilehtiä, joita on useampi auki</a:t>
            </a:r>
          </a:p>
          <a:p>
            <a:r>
              <a:rPr lang="fi-FI" dirty="0"/>
              <a:t>Jokaisen välilehden otsikko sijoitetaan taulukkomuuttujaan</a:t>
            </a:r>
          </a:p>
          <a:p>
            <a:r>
              <a:rPr lang="fi-FI" dirty="0"/>
              <a:t>Kun olet selaillut nettiä (avannut uusia välilehtiä, yhdistellyt ikkunoita, sulkenut välilehtiä) haluat tulostaa avoinna olevien ikkunoiden otsikot</a:t>
            </a:r>
          </a:p>
          <a:p>
            <a:r>
              <a:rPr lang="fi-FI" dirty="0"/>
              <a:t>Suljetut välilehdet on poistettu taulukosta ja uudet välilehdet lisätty taulukon loppuun.</a:t>
            </a:r>
          </a:p>
          <a:p>
            <a:r>
              <a:rPr lang="fi-FI" dirty="0"/>
              <a:t>Koodieditorissa näkyy funktiot seuraaville toiminnoille:</a:t>
            </a:r>
          </a:p>
          <a:p>
            <a:pPr lvl="1"/>
            <a:r>
              <a:rPr lang="fi-FI" dirty="0" err="1"/>
              <a:t>valilehdenAvaus</a:t>
            </a:r>
            <a:r>
              <a:rPr lang="fi-FI" dirty="0"/>
              <a:t>(), </a:t>
            </a:r>
            <a:r>
              <a:rPr lang="fi-FI" dirty="0" err="1"/>
              <a:t>valilehdenSulku</a:t>
            </a:r>
            <a:r>
              <a:rPr lang="fi-FI" dirty="0"/>
              <a:t>(), </a:t>
            </a:r>
            <a:r>
              <a:rPr lang="fi-FI" dirty="0" err="1"/>
              <a:t>yhdista</a:t>
            </a:r>
            <a:r>
              <a:rPr lang="fi-FI" dirty="0"/>
              <a:t>().</a:t>
            </a:r>
          </a:p>
          <a:p>
            <a:r>
              <a:rPr lang="fi-FI" dirty="0"/>
              <a:t>Tehtävässä ”</a:t>
            </a:r>
            <a:r>
              <a:rPr lang="fi-FI" dirty="0" err="1"/>
              <a:t>Understanding</a:t>
            </a:r>
            <a:r>
              <a:rPr lang="fi-FI" dirty="0"/>
              <a:t> </a:t>
            </a:r>
            <a:r>
              <a:rPr lang="fi-FI" dirty="0" err="1"/>
              <a:t>the</a:t>
            </a:r>
            <a:r>
              <a:rPr lang="fi-FI" dirty="0"/>
              <a:t> </a:t>
            </a:r>
            <a:r>
              <a:rPr lang="fi-FI" dirty="0" err="1"/>
              <a:t>Hazard</a:t>
            </a:r>
            <a:r>
              <a:rPr lang="fi-FI" dirty="0"/>
              <a:t>…” on väärä ohje:</a:t>
            </a:r>
          </a:p>
          <a:p>
            <a:pPr lvl="1"/>
            <a:r>
              <a:rPr lang="fi-FI" dirty="0"/>
              <a:t>[ 'FB', '</a:t>
            </a:r>
            <a:r>
              <a:rPr lang="fi-FI" dirty="0" err="1"/>
              <a:t>Gitter</a:t>
            </a:r>
            <a:r>
              <a:rPr lang="fi-FI" dirty="0"/>
              <a:t>', '</a:t>
            </a:r>
            <a:r>
              <a:rPr lang="fi-FI" dirty="0" err="1"/>
              <a:t>Reddit</a:t>
            </a:r>
            <a:r>
              <a:rPr lang="fi-FI" dirty="0"/>
              <a:t>', 'Twitter', 'Medium', '</a:t>
            </a:r>
            <a:r>
              <a:rPr lang="fi-FI" dirty="0" err="1"/>
              <a:t>new</a:t>
            </a:r>
            <a:r>
              <a:rPr lang="fi-FI" dirty="0"/>
              <a:t> </a:t>
            </a:r>
            <a:r>
              <a:rPr lang="fi-FI" dirty="0" err="1"/>
              <a:t>tab</a:t>
            </a:r>
            <a:r>
              <a:rPr lang="fi-FI" dirty="0"/>
              <a:t>', '</a:t>
            </a:r>
            <a:r>
              <a:rPr lang="fi-FI" dirty="0" err="1"/>
              <a:t>Netflix</a:t>
            </a:r>
            <a:r>
              <a:rPr lang="fi-FI" dirty="0"/>
              <a:t>', 'YouTube', </a:t>
            </a:r>
            <a:r>
              <a:rPr lang="fi-FI" dirty="0">
                <a:solidFill>
                  <a:srgbClr val="FF0000"/>
                </a:solidFill>
              </a:rPr>
              <a:t>'</a:t>
            </a:r>
            <a:r>
              <a:rPr lang="fi-FI" dirty="0" err="1">
                <a:solidFill>
                  <a:srgbClr val="FF0000"/>
                </a:solidFill>
              </a:rPr>
              <a:t>Vine</a:t>
            </a:r>
            <a:r>
              <a:rPr lang="fi-FI" dirty="0"/>
              <a:t>', '</a:t>
            </a:r>
            <a:r>
              <a:rPr lang="fi-FI" dirty="0" err="1"/>
              <a:t>GMail</a:t>
            </a:r>
            <a:r>
              <a:rPr lang="fi-FI" dirty="0"/>
              <a:t>', </a:t>
            </a:r>
            <a:r>
              <a:rPr lang="fi-FI" dirty="0">
                <a:solidFill>
                  <a:srgbClr val="FF0000"/>
                </a:solidFill>
              </a:rPr>
              <a:t>'</a:t>
            </a:r>
            <a:r>
              <a:rPr lang="fi-FI" dirty="0" err="1">
                <a:solidFill>
                  <a:srgbClr val="FF0000"/>
                </a:solidFill>
              </a:rPr>
              <a:t>Work</a:t>
            </a:r>
            <a:r>
              <a:rPr lang="fi-FI" dirty="0">
                <a:solidFill>
                  <a:srgbClr val="FF0000"/>
                </a:solidFill>
              </a:rPr>
              <a:t> </a:t>
            </a:r>
            <a:r>
              <a:rPr lang="fi-FI" dirty="0" err="1">
                <a:solidFill>
                  <a:srgbClr val="FF0000"/>
                </a:solidFill>
              </a:rPr>
              <a:t>mail</a:t>
            </a:r>
            <a:r>
              <a:rPr lang="fi-FI" dirty="0">
                <a:solidFill>
                  <a:srgbClr val="FF0000"/>
                </a:solidFill>
              </a:rPr>
              <a:t>'</a:t>
            </a:r>
            <a:r>
              <a:rPr lang="fi-FI" dirty="0"/>
              <a:t>, '</a:t>
            </a:r>
            <a:r>
              <a:rPr lang="fi-FI" dirty="0" err="1"/>
              <a:t>Docs</a:t>
            </a:r>
            <a:r>
              <a:rPr lang="fi-FI" dirty="0"/>
              <a:t>', '</a:t>
            </a:r>
            <a:r>
              <a:rPr lang="fi-FI" dirty="0" err="1"/>
              <a:t>freeCodeCamp</a:t>
            </a:r>
            <a:r>
              <a:rPr lang="fi-FI" dirty="0"/>
              <a:t>', '</a:t>
            </a:r>
            <a:r>
              <a:rPr lang="fi-FI" dirty="0" err="1"/>
              <a:t>new</a:t>
            </a:r>
            <a:r>
              <a:rPr lang="fi-FI" dirty="0"/>
              <a:t> </a:t>
            </a:r>
            <a:r>
              <a:rPr lang="fi-FI" dirty="0" err="1"/>
              <a:t>tab</a:t>
            </a:r>
            <a:r>
              <a:rPr lang="fi-FI" dirty="0"/>
              <a:t>’ ]</a:t>
            </a:r>
          </a:p>
          <a:p>
            <a:pPr lvl="1"/>
            <a:r>
              <a:rPr lang="fi-FI" dirty="0"/>
              <a:t>Pitäisi olla: </a:t>
            </a:r>
            <a:r>
              <a:rPr lang="fi-FI" b="1" dirty="0"/>
              <a:t>['FB’, '</a:t>
            </a:r>
            <a:r>
              <a:rPr lang="fi-FI" b="1" dirty="0" err="1"/>
              <a:t>Gitter</a:t>
            </a:r>
            <a:r>
              <a:rPr lang="fi-FI" b="1" dirty="0"/>
              <a:t>',’ </a:t>
            </a:r>
            <a:r>
              <a:rPr lang="fi-FI" b="1" dirty="0" err="1"/>
              <a:t>Reddit</a:t>
            </a:r>
            <a:r>
              <a:rPr lang="fi-FI" b="1" dirty="0"/>
              <a:t>’, 'Twitter',’ Medium’, '</a:t>
            </a:r>
            <a:r>
              <a:rPr lang="fi-FI" b="1" dirty="0" err="1"/>
              <a:t>new</a:t>
            </a:r>
            <a:r>
              <a:rPr lang="fi-FI" b="1" dirty="0"/>
              <a:t> </a:t>
            </a:r>
            <a:r>
              <a:rPr lang="fi-FI" b="1" dirty="0" err="1"/>
              <a:t>tab</a:t>
            </a:r>
            <a:r>
              <a:rPr lang="fi-FI" b="1" dirty="0"/>
              <a:t>’, '</a:t>
            </a:r>
            <a:r>
              <a:rPr lang="fi-FI" b="1" dirty="0" err="1"/>
              <a:t>Netflix</a:t>
            </a:r>
            <a:r>
              <a:rPr lang="fi-FI" b="1" dirty="0"/>
              <a:t>’, 'YouTube’, '</a:t>
            </a:r>
            <a:r>
              <a:rPr lang="fi-FI" b="1" dirty="0" err="1"/>
              <a:t>GMail</a:t>
            </a:r>
            <a:r>
              <a:rPr lang="fi-FI" b="1" dirty="0"/>
              <a:t>’, '</a:t>
            </a:r>
            <a:r>
              <a:rPr lang="fi-FI" b="1" dirty="0" err="1"/>
              <a:t>Docs</a:t>
            </a:r>
            <a:r>
              <a:rPr lang="fi-FI" b="1" dirty="0"/>
              <a:t>’, '</a:t>
            </a:r>
            <a:r>
              <a:rPr lang="fi-FI" b="1" dirty="0" err="1"/>
              <a:t>freeCodeCamp</a:t>
            </a:r>
            <a:r>
              <a:rPr lang="fi-FI" b="1" dirty="0"/>
              <a:t>’, '</a:t>
            </a:r>
            <a:r>
              <a:rPr lang="fi-FI" b="1" dirty="0" err="1"/>
              <a:t>new</a:t>
            </a:r>
            <a:r>
              <a:rPr lang="fi-FI" b="1" dirty="0"/>
              <a:t> </a:t>
            </a:r>
            <a:r>
              <a:rPr lang="fi-FI" b="1" dirty="0" err="1"/>
              <a:t>tab</a:t>
            </a:r>
            <a:r>
              <a:rPr lang="fi-FI" b="1" dirty="0"/>
              <a:t>']</a:t>
            </a:r>
          </a:p>
          <a:p>
            <a:pPr lvl="1"/>
            <a:endParaRPr lang="fi-FI" dirty="0"/>
          </a:p>
        </p:txBody>
      </p:sp>
    </p:spTree>
    <p:extLst>
      <p:ext uri="{BB962C8B-B14F-4D97-AF65-F5344CB8AC3E}">
        <p14:creationId xmlns:p14="http://schemas.microsoft.com/office/powerpoint/2010/main" val="38567262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B177F36-5807-F647-B240-44EEFEB6CFF7}"/>
              </a:ext>
            </a:extLst>
          </p:cNvPr>
          <p:cNvSpPr>
            <a:spLocks noGrp="1"/>
          </p:cNvSpPr>
          <p:nvPr>
            <p:ph type="title"/>
          </p:nvPr>
        </p:nvSpPr>
        <p:spPr>
          <a:xfrm>
            <a:off x="791918" y="212352"/>
            <a:ext cx="7712002" cy="1440392"/>
          </a:xfrm>
        </p:spPr>
        <p:txBody>
          <a:bodyPr/>
          <a:lstStyle/>
          <a:p>
            <a:r>
              <a:rPr lang="fi-FI" dirty="0"/>
              <a:t>Muutosten ja sivuvaikutusten välttäminen</a:t>
            </a:r>
          </a:p>
        </p:txBody>
      </p:sp>
      <p:sp>
        <p:nvSpPr>
          <p:cNvPr id="3" name="Sisällön paikkamerkki 2">
            <a:extLst>
              <a:ext uri="{FF2B5EF4-FFF2-40B4-BE49-F238E27FC236}">
                <a16:creationId xmlns:a16="http://schemas.microsoft.com/office/drawing/2014/main" id="{887195E2-3E5F-1249-BAE3-722125AAC862}"/>
              </a:ext>
            </a:extLst>
          </p:cNvPr>
          <p:cNvSpPr>
            <a:spLocks noGrp="1"/>
          </p:cNvSpPr>
          <p:nvPr>
            <p:ph sz="quarter" idx="12"/>
          </p:nvPr>
        </p:nvSpPr>
        <p:spPr/>
        <p:txBody>
          <a:bodyPr/>
          <a:lstStyle/>
          <a:p>
            <a:r>
              <a:rPr lang="fi-FI" dirty="0"/>
              <a:t>Yksi toiminnallisen ohjelmoinnin pääperiaatteista on olla muuttamatta asioita. Muutokset johtavat virheisiin. On helpompaa estää virheitä tietämällä, että toiminnot eivät muuta mitään, mukaan lukien funktioargumentit tai mikä tahansa globaali muuttuja.</a:t>
            </a:r>
          </a:p>
          <a:p>
            <a:r>
              <a:rPr lang="fi-FI" dirty="0"/>
              <a:t>Tehtävässä ”</a:t>
            </a:r>
            <a:r>
              <a:rPr lang="fi-FI" dirty="0" err="1"/>
              <a:t>Understanding</a:t>
            </a:r>
            <a:r>
              <a:rPr lang="fi-FI" dirty="0"/>
              <a:t> </a:t>
            </a:r>
            <a:r>
              <a:rPr lang="fi-FI" dirty="0" err="1"/>
              <a:t>the</a:t>
            </a:r>
            <a:r>
              <a:rPr lang="fi-FI" dirty="0"/>
              <a:t> </a:t>
            </a:r>
            <a:r>
              <a:rPr lang="fi-FI" dirty="0" err="1"/>
              <a:t>Hazard</a:t>
            </a:r>
            <a:r>
              <a:rPr lang="fi-FI" dirty="0"/>
              <a:t>…” ei ollut mitään monimutkaisia toimintoja, mutta liitosmenetelmä muutti alkuperäisen taulukon ja johti virheeseen.</a:t>
            </a:r>
          </a:p>
          <a:p>
            <a:r>
              <a:rPr lang="fi-FI" dirty="0"/>
              <a:t>Muista, että toiminnallisessa ohjelmoinnissa asioiden muuttamista tai muuttamista kutsutaan mutaatioksi ja lopputulosta kutsutaan sivuvaikutukseksi.</a:t>
            </a:r>
          </a:p>
          <a:p>
            <a:r>
              <a:rPr lang="fi-FI" dirty="0"/>
              <a:t>Ihannetapauksessa funktion tulisi olla puhdas funktio, mikä tarkoittaa, että se ei aiheuta sivuvaikutuksia</a:t>
            </a:r>
          </a:p>
          <a:p>
            <a:r>
              <a:rPr lang="fi-FI" dirty="0"/>
              <a:t>Viereisissä esimerkeissä ylempi muuttaa arvoa, kun taas alempi ei, eli tulosteet: ylempi: 12 12, alempi: 12 9</a:t>
            </a:r>
            <a:br>
              <a:rPr lang="fi-FI" dirty="0"/>
            </a:br>
            <a:endParaRPr lang="fi-FI" dirty="0"/>
          </a:p>
        </p:txBody>
      </p:sp>
      <p:sp>
        <p:nvSpPr>
          <p:cNvPr id="4" name="Tekstiruutu 3">
            <a:extLst>
              <a:ext uri="{FF2B5EF4-FFF2-40B4-BE49-F238E27FC236}">
                <a16:creationId xmlns:a16="http://schemas.microsoft.com/office/drawing/2014/main" id="{3B4AEC67-B973-8447-A083-B89612C36B53}"/>
              </a:ext>
            </a:extLst>
          </p:cNvPr>
          <p:cNvSpPr txBox="1"/>
          <p:nvPr/>
        </p:nvSpPr>
        <p:spPr>
          <a:xfrm>
            <a:off x="6553200" y="1652744"/>
            <a:ext cx="2457450" cy="2031325"/>
          </a:xfrm>
          <a:prstGeom prst="rect">
            <a:avLst/>
          </a:prstGeom>
          <a:noFill/>
          <a:ln w="15875">
            <a:solidFill>
              <a:schemeClr val="tx1"/>
            </a:solidFill>
          </a:ln>
        </p:spPr>
        <p:txBody>
          <a:bodyPr wrap="square" rtlCol="0">
            <a:spAutoFit/>
          </a:bodyPr>
          <a:lstStyle/>
          <a:p>
            <a:r>
              <a:rPr lang="fi-FI" dirty="0" err="1"/>
              <a:t>var</a:t>
            </a:r>
            <a:r>
              <a:rPr lang="fi-FI" dirty="0"/>
              <a:t> </a:t>
            </a:r>
            <a:r>
              <a:rPr lang="fi-FI" dirty="0" err="1"/>
              <a:t>karvo</a:t>
            </a:r>
            <a:r>
              <a:rPr lang="fi-FI" dirty="0"/>
              <a:t> = 9;</a:t>
            </a:r>
          </a:p>
          <a:p>
            <a:r>
              <a:rPr lang="fi-FI" dirty="0" err="1"/>
              <a:t>function</a:t>
            </a:r>
            <a:r>
              <a:rPr lang="fi-FI" dirty="0"/>
              <a:t> muuta(){</a:t>
            </a:r>
          </a:p>
          <a:p>
            <a:r>
              <a:rPr lang="fi-FI" dirty="0"/>
              <a:t>	</a:t>
            </a:r>
            <a:r>
              <a:rPr lang="fi-FI" dirty="0" err="1"/>
              <a:t>karvo</a:t>
            </a:r>
            <a:r>
              <a:rPr lang="fi-FI" dirty="0"/>
              <a:t>+=3;</a:t>
            </a:r>
          </a:p>
          <a:p>
            <a:r>
              <a:rPr lang="fi-FI" dirty="0"/>
              <a:t>	</a:t>
            </a:r>
            <a:r>
              <a:rPr lang="fi-FI" dirty="0" err="1"/>
              <a:t>return</a:t>
            </a:r>
            <a:r>
              <a:rPr lang="fi-FI" dirty="0"/>
              <a:t> </a:t>
            </a:r>
            <a:r>
              <a:rPr lang="fi-FI" dirty="0" err="1"/>
              <a:t>karvo</a:t>
            </a:r>
            <a:r>
              <a:rPr lang="fi-FI" dirty="0"/>
              <a:t>;</a:t>
            </a:r>
          </a:p>
          <a:p>
            <a:r>
              <a:rPr lang="fi-FI" dirty="0"/>
              <a:t>}</a:t>
            </a:r>
          </a:p>
          <a:p>
            <a:r>
              <a:rPr lang="fi-FI" dirty="0" err="1"/>
              <a:t>console.log</a:t>
            </a:r>
            <a:r>
              <a:rPr lang="fi-FI" dirty="0"/>
              <a:t>(muuta());</a:t>
            </a:r>
          </a:p>
          <a:p>
            <a:r>
              <a:rPr lang="fi-FI" dirty="0" err="1"/>
              <a:t>console.log</a:t>
            </a:r>
            <a:r>
              <a:rPr lang="fi-FI" dirty="0"/>
              <a:t>(</a:t>
            </a:r>
            <a:r>
              <a:rPr lang="fi-FI" dirty="0" err="1"/>
              <a:t>karvo</a:t>
            </a:r>
            <a:r>
              <a:rPr lang="fi-FI" dirty="0"/>
              <a:t>);</a:t>
            </a:r>
          </a:p>
        </p:txBody>
      </p:sp>
      <p:sp>
        <p:nvSpPr>
          <p:cNvPr id="5" name="Tekstiruutu 4">
            <a:extLst>
              <a:ext uri="{FF2B5EF4-FFF2-40B4-BE49-F238E27FC236}">
                <a16:creationId xmlns:a16="http://schemas.microsoft.com/office/drawing/2014/main" id="{E02FA16E-4920-C440-90D4-DB6B438E5316}"/>
              </a:ext>
            </a:extLst>
          </p:cNvPr>
          <p:cNvSpPr txBox="1"/>
          <p:nvPr/>
        </p:nvSpPr>
        <p:spPr>
          <a:xfrm>
            <a:off x="6400800" y="3931920"/>
            <a:ext cx="2743200" cy="2031325"/>
          </a:xfrm>
          <a:prstGeom prst="rect">
            <a:avLst/>
          </a:prstGeom>
          <a:solidFill>
            <a:schemeClr val="bg1">
              <a:lumMod val="85000"/>
            </a:schemeClr>
          </a:solidFill>
          <a:ln w="15875">
            <a:solidFill>
              <a:schemeClr val="tx1"/>
            </a:solidFill>
          </a:ln>
        </p:spPr>
        <p:txBody>
          <a:bodyPr wrap="square" rtlCol="0">
            <a:spAutoFit/>
          </a:bodyPr>
          <a:lstStyle/>
          <a:p>
            <a:r>
              <a:rPr lang="fi-FI" dirty="0" err="1"/>
              <a:t>var</a:t>
            </a:r>
            <a:r>
              <a:rPr lang="fi-FI" dirty="0"/>
              <a:t> </a:t>
            </a:r>
            <a:r>
              <a:rPr lang="fi-FI" dirty="0" err="1"/>
              <a:t>karvo</a:t>
            </a:r>
            <a:r>
              <a:rPr lang="fi-FI" dirty="0"/>
              <a:t> = 9;</a:t>
            </a:r>
          </a:p>
          <a:p>
            <a:r>
              <a:rPr lang="fi-FI" dirty="0" err="1"/>
              <a:t>function</a:t>
            </a:r>
            <a:r>
              <a:rPr lang="fi-FI" dirty="0"/>
              <a:t> muuta(luku){</a:t>
            </a:r>
          </a:p>
          <a:p>
            <a:r>
              <a:rPr lang="fi-FI" dirty="0"/>
              <a:t>	luku+=3;</a:t>
            </a:r>
          </a:p>
          <a:p>
            <a:r>
              <a:rPr lang="fi-FI" dirty="0"/>
              <a:t>	</a:t>
            </a:r>
            <a:r>
              <a:rPr lang="fi-FI" dirty="0" err="1"/>
              <a:t>return</a:t>
            </a:r>
            <a:r>
              <a:rPr lang="fi-FI" dirty="0"/>
              <a:t> luku;</a:t>
            </a:r>
          </a:p>
          <a:p>
            <a:r>
              <a:rPr lang="fi-FI" dirty="0"/>
              <a:t>}</a:t>
            </a:r>
          </a:p>
          <a:p>
            <a:r>
              <a:rPr lang="fi-FI" dirty="0" err="1"/>
              <a:t>console.log</a:t>
            </a:r>
            <a:r>
              <a:rPr lang="fi-FI" dirty="0"/>
              <a:t>(muuta(</a:t>
            </a:r>
            <a:r>
              <a:rPr lang="fi-FI" dirty="0" err="1"/>
              <a:t>karvo</a:t>
            </a:r>
            <a:r>
              <a:rPr lang="fi-FI" dirty="0"/>
              <a:t>));</a:t>
            </a:r>
          </a:p>
          <a:p>
            <a:r>
              <a:rPr lang="fi-FI" dirty="0" err="1"/>
              <a:t>console.log</a:t>
            </a:r>
            <a:r>
              <a:rPr lang="fi-FI" dirty="0"/>
              <a:t>(</a:t>
            </a:r>
            <a:r>
              <a:rPr lang="fi-FI" dirty="0" err="1"/>
              <a:t>karvo</a:t>
            </a:r>
            <a:r>
              <a:rPr lang="fi-FI" dirty="0"/>
              <a:t>);</a:t>
            </a:r>
          </a:p>
        </p:txBody>
      </p:sp>
    </p:spTree>
    <p:extLst>
      <p:ext uri="{BB962C8B-B14F-4D97-AF65-F5344CB8AC3E}">
        <p14:creationId xmlns:p14="http://schemas.microsoft.com/office/powerpoint/2010/main" val="40942183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4EB6042-8DCF-6248-8784-A1653AF09946}"/>
              </a:ext>
            </a:extLst>
          </p:cNvPr>
          <p:cNvSpPr>
            <a:spLocks noGrp="1"/>
          </p:cNvSpPr>
          <p:nvPr>
            <p:ph type="title"/>
          </p:nvPr>
        </p:nvSpPr>
        <p:spPr/>
        <p:txBody>
          <a:bodyPr>
            <a:normAutofit fontScale="90000"/>
          </a:bodyPr>
          <a:lstStyle/>
          <a:p>
            <a:r>
              <a:rPr lang="fi-FI" dirty="0"/>
              <a:t>Toiminnallinen ohjelmointi: nappaa globaalit muuttujat </a:t>
            </a:r>
            <a:br>
              <a:rPr lang="fi-FI" dirty="0"/>
            </a:br>
            <a:r>
              <a:rPr lang="fi-FI" dirty="0"/>
              <a:t>pois toiminnoista</a:t>
            </a:r>
          </a:p>
        </p:txBody>
      </p:sp>
      <p:sp>
        <p:nvSpPr>
          <p:cNvPr id="3" name="Sisällön paikkamerkki 2">
            <a:extLst>
              <a:ext uri="{FF2B5EF4-FFF2-40B4-BE49-F238E27FC236}">
                <a16:creationId xmlns:a16="http://schemas.microsoft.com/office/drawing/2014/main" id="{C37103A0-0602-4D4E-9FE1-9F65F6E51856}"/>
              </a:ext>
            </a:extLst>
          </p:cNvPr>
          <p:cNvSpPr>
            <a:spLocks noGrp="1"/>
          </p:cNvSpPr>
          <p:nvPr>
            <p:ph sz="quarter" idx="12"/>
          </p:nvPr>
        </p:nvSpPr>
        <p:spPr>
          <a:xfrm>
            <a:off x="791918" y="1865096"/>
            <a:ext cx="4179093" cy="4535704"/>
          </a:xfrm>
        </p:spPr>
        <p:txBody>
          <a:bodyPr/>
          <a:lstStyle/>
          <a:p>
            <a:r>
              <a:rPr lang="fi-FI" dirty="0"/>
              <a:t>Toistaiseksi olemme nähneet kaksi erillistä periaatetta toiminnalliselle ohjelmoinnille:</a:t>
            </a:r>
          </a:p>
          <a:p>
            <a:pPr marL="800100" lvl="1" indent="-342900">
              <a:buFont typeface="+mj-lt"/>
              <a:buAutoNum type="arabicPeriod"/>
            </a:pPr>
            <a:r>
              <a:rPr lang="fi-FI" dirty="0"/>
              <a:t>Älä muuta muuttujaa tai objektia - luo uusia muuttujia ja objekteja ja palauta ne tarvittaessa funktiosta.</a:t>
            </a:r>
          </a:p>
          <a:p>
            <a:pPr marL="800100" lvl="1" indent="-342900">
              <a:buFont typeface="+mj-lt"/>
              <a:buAutoNum type="arabicPeriod"/>
            </a:pPr>
            <a:r>
              <a:rPr lang="fi-FI" dirty="0"/>
              <a:t>Määrittele funktion argumentit - kaikki funktion sisällä olevat laskelmat riippuvat vain argumenteista, eivätkä globaalista objektista tai muuttujasta.</a:t>
            </a:r>
          </a:p>
          <a:p>
            <a:pPr marL="400050"/>
            <a:r>
              <a:rPr lang="fi-FI" dirty="0"/>
              <a:t>Kolmen numeron lisääminen ei ole kovin jännittävää (kts. ed. dia), mutta voimme soveltaa näitä periaatteita työskennellessäsi taulukkojen tai monimutkaisempien kohteiden kanssa.</a:t>
            </a:r>
          </a:p>
        </p:txBody>
      </p:sp>
      <p:sp>
        <p:nvSpPr>
          <p:cNvPr id="4" name="Tekstiruutu 3">
            <a:extLst>
              <a:ext uri="{FF2B5EF4-FFF2-40B4-BE49-F238E27FC236}">
                <a16:creationId xmlns:a16="http://schemas.microsoft.com/office/drawing/2014/main" id="{205AB672-8482-3740-A6F4-DCA0DAA2EC08}"/>
              </a:ext>
            </a:extLst>
          </p:cNvPr>
          <p:cNvSpPr txBox="1"/>
          <p:nvPr/>
        </p:nvSpPr>
        <p:spPr>
          <a:xfrm rot="10800000" flipH="1" flipV="1">
            <a:off x="5365864" y="1652744"/>
            <a:ext cx="3512129" cy="2585323"/>
          </a:xfrm>
          <a:prstGeom prst="rect">
            <a:avLst/>
          </a:prstGeom>
          <a:noFill/>
          <a:ln w="15875">
            <a:solidFill>
              <a:schemeClr val="tx1"/>
            </a:solidFill>
          </a:ln>
        </p:spPr>
        <p:txBody>
          <a:bodyPr wrap="square" rtlCol="0">
            <a:spAutoFit/>
          </a:bodyPr>
          <a:lstStyle/>
          <a:p>
            <a:r>
              <a:rPr lang="fi-FI" dirty="0" err="1"/>
              <a:t>var</a:t>
            </a:r>
            <a:r>
              <a:rPr lang="fi-FI" dirty="0"/>
              <a:t> </a:t>
            </a:r>
            <a:r>
              <a:rPr lang="fi-FI" dirty="0" err="1"/>
              <a:t>fibo</a:t>
            </a:r>
            <a:r>
              <a:rPr lang="fi-FI" dirty="0"/>
              <a:t>= [0, 1, 1, 2, 3, 5, 8, 13, 21];</a:t>
            </a:r>
          </a:p>
          <a:p>
            <a:r>
              <a:rPr lang="fi-FI" dirty="0" err="1"/>
              <a:t>Function</a:t>
            </a:r>
            <a:r>
              <a:rPr lang="fi-FI" dirty="0"/>
              <a:t> </a:t>
            </a:r>
            <a:r>
              <a:rPr lang="fi-FI" dirty="0" err="1"/>
              <a:t>lisaa</a:t>
            </a:r>
            <a:r>
              <a:rPr lang="fi-FI" dirty="0"/>
              <a:t>(taulu, nro){</a:t>
            </a:r>
            <a:br>
              <a:rPr lang="fi-FI" dirty="0"/>
            </a:br>
            <a:r>
              <a:rPr lang="fi-FI" dirty="0"/>
              <a:t>	</a:t>
            </a:r>
            <a:r>
              <a:rPr lang="fi-FI" dirty="0" err="1"/>
              <a:t>var</a:t>
            </a:r>
            <a:r>
              <a:rPr lang="fi-FI" dirty="0"/>
              <a:t> </a:t>
            </a:r>
            <a:r>
              <a:rPr lang="fi-FI" dirty="0" err="1"/>
              <a:t>uusiTaulu</a:t>
            </a:r>
            <a:r>
              <a:rPr lang="fi-FI" dirty="0"/>
              <a:t> = […taulu];</a:t>
            </a:r>
          </a:p>
          <a:p>
            <a:r>
              <a:rPr lang="fi-FI" dirty="0"/>
              <a:t>	</a:t>
            </a:r>
            <a:r>
              <a:rPr lang="fi-FI" dirty="0" err="1"/>
              <a:t>uusiTaulu.push</a:t>
            </a:r>
            <a:r>
              <a:rPr lang="fi-FI" dirty="0"/>
              <a:t>(nro);</a:t>
            </a:r>
            <a:br>
              <a:rPr lang="fi-FI" dirty="0"/>
            </a:br>
            <a:r>
              <a:rPr lang="fi-FI" dirty="0"/>
              <a:t>	</a:t>
            </a:r>
            <a:r>
              <a:rPr lang="fi-FI" dirty="0" err="1"/>
              <a:t>return</a:t>
            </a:r>
            <a:r>
              <a:rPr lang="fi-FI" dirty="0"/>
              <a:t> </a:t>
            </a:r>
            <a:r>
              <a:rPr lang="fi-FI" dirty="0" err="1"/>
              <a:t>uusiTaulu</a:t>
            </a:r>
            <a:r>
              <a:rPr lang="fi-FI" dirty="0"/>
              <a:t>;</a:t>
            </a:r>
            <a:br>
              <a:rPr lang="fi-FI" dirty="0"/>
            </a:br>
            <a:r>
              <a:rPr lang="fi-FI" dirty="0"/>
              <a:t>}</a:t>
            </a:r>
          </a:p>
          <a:p>
            <a:r>
              <a:rPr lang="fi-FI" dirty="0" err="1"/>
              <a:t>var</a:t>
            </a:r>
            <a:r>
              <a:rPr lang="fi-FI" dirty="0"/>
              <a:t> </a:t>
            </a:r>
            <a:r>
              <a:rPr lang="fi-FI" dirty="0" err="1"/>
              <a:t>uusifibo</a:t>
            </a:r>
            <a:r>
              <a:rPr lang="fi-FI" dirty="0"/>
              <a:t> = </a:t>
            </a:r>
            <a:r>
              <a:rPr lang="fi-FI" dirty="0" err="1"/>
              <a:t>lisaa</a:t>
            </a:r>
            <a:r>
              <a:rPr lang="fi-FI" dirty="0"/>
              <a:t>(</a:t>
            </a:r>
            <a:r>
              <a:rPr lang="fi-FI" dirty="0" err="1"/>
              <a:t>fibo</a:t>
            </a:r>
            <a:r>
              <a:rPr lang="fi-FI" dirty="0"/>
              <a:t>, 34);</a:t>
            </a:r>
            <a:br>
              <a:rPr lang="fi-FI" dirty="0"/>
            </a:br>
            <a:r>
              <a:rPr lang="fi-FI" dirty="0" err="1"/>
              <a:t>console.log</a:t>
            </a:r>
            <a:r>
              <a:rPr lang="fi-FI" dirty="0"/>
              <a:t>(</a:t>
            </a:r>
            <a:r>
              <a:rPr lang="fi-FI" dirty="0" err="1"/>
              <a:t>fibo</a:t>
            </a:r>
            <a:r>
              <a:rPr lang="fi-FI" dirty="0"/>
              <a:t>);</a:t>
            </a:r>
            <a:br>
              <a:rPr lang="fi-FI" dirty="0"/>
            </a:br>
            <a:r>
              <a:rPr lang="fi-FI" dirty="0" err="1"/>
              <a:t>console.log</a:t>
            </a:r>
            <a:r>
              <a:rPr lang="fi-FI" dirty="0"/>
              <a:t>(</a:t>
            </a:r>
            <a:r>
              <a:rPr lang="fi-FI" dirty="0" err="1"/>
              <a:t>uusifibo</a:t>
            </a:r>
            <a:r>
              <a:rPr lang="fi-FI" dirty="0"/>
              <a:t>);</a:t>
            </a:r>
          </a:p>
        </p:txBody>
      </p:sp>
      <p:sp>
        <p:nvSpPr>
          <p:cNvPr id="5" name="Alanuoli 4">
            <a:extLst>
              <a:ext uri="{FF2B5EF4-FFF2-40B4-BE49-F238E27FC236}">
                <a16:creationId xmlns:a16="http://schemas.microsoft.com/office/drawing/2014/main" id="{6FCA0345-A886-644B-8E0E-D252482E4072}"/>
              </a:ext>
            </a:extLst>
          </p:cNvPr>
          <p:cNvSpPr/>
          <p:nvPr/>
        </p:nvSpPr>
        <p:spPr>
          <a:xfrm>
            <a:off x="6774873" y="4372495"/>
            <a:ext cx="484632" cy="54864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6" name="Tekstiruutu 5">
            <a:extLst>
              <a:ext uri="{FF2B5EF4-FFF2-40B4-BE49-F238E27FC236}">
                <a16:creationId xmlns:a16="http://schemas.microsoft.com/office/drawing/2014/main" id="{5327E39D-0416-8A48-9502-3317CF44E9AA}"/>
              </a:ext>
            </a:extLst>
          </p:cNvPr>
          <p:cNvSpPr txBox="1"/>
          <p:nvPr/>
        </p:nvSpPr>
        <p:spPr>
          <a:xfrm>
            <a:off x="5486400" y="5079076"/>
            <a:ext cx="2942705" cy="646331"/>
          </a:xfrm>
          <a:prstGeom prst="rect">
            <a:avLst/>
          </a:prstGeom>
          <a:solidFill>
            <a:schemeClr val="bg1">
              <a:alpha val="94000"/>
            </a:schemeClr>
          </a:solidFill>
          <a:ln w="15875">
            <a:solidFill>
              <a:schemeClr val="tx1"/>
            </a:solidFill>
          </a:ln>
        </p:spPr>
        <p:txBody>
          <a:bodyPr wrap="square" rtlCol="0">
            <a:spAutoFit/>
          </a:bodyPr>
          <a:lstStyle/>
          <a:p>
            <a:r>
              <a:rPr lang="fi-FI" dirty="0"/>
              <a:t>[ 0, 1, 1, 2, 3, 5, 8, 13, 21 ]</a:t>
            </a:r>
            <a:br>
              <a:rPr lang="fi-FI" dirty="0"/>
            </a:br>
            <a:r>
              <a:rPr lang="fi-FI" dirty="0"/>
              <a:t>[ 0, 1, 1, 2, 3, 5, 8, 13, 21, 34 ]</a:t>
            </a:r>
          </a:p>
        </p:txBody>
      </p:sp>
    </p:spTree>
    <p:extLst>
      <p:ext uri="{BB962C8B-B14F-4D97-AF65-F5344CB8AC3E}">
        <p14:creationId xmlns:p14="http://schemas.microsoft.com/office/powerpoint/2010/main" val="42790015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911AE2F-AC74-124D-B1AB-4137B49B25B2}"/>
              </a:ext>
            </a:extLst>
          </p:cNvPr>
          <p:cNvSpPr>
            <a:spLocks noGrp="1"/>
          </p:cNvSpPr>
          <p:nvPr>
            <p:ph type="title"/>
          </p:nvPr>
        </p:nvSpPr>
        <p:spPr>
          <a:xfrm>
            <a:off x="791918" y="212352"/>
            <a:ext cx="5761282" cy="1134310"/>
          </a:xfrm>
        </p:spPr>
        <p:txBody>
          <a:bodyPr>
            <a:normAutofit/>
          </a:bodyPr>
          <a:lstStyle/>
          <a:p>
            <a:r>
              <a:rPr lang="fi-FI" dirty="0"/>
              <a:t>Käytä </a:t>
            </a:r>
            <a:r>
              <a:rPr lang="fi-FI" dirty="0" err="1"/>
              <a:t>map</a:t>
            </a:r>
            <a:r>
              <a:rPr lang="fi-FI" dirty="0"/>
              <a:t>-metodia tiedon purkamiseen taulukosta</a:t>
            </a:r>
          </a:p>
        </p:txBody>
      </p:sp>
      <p:sp>
        <p:nvSpPr>
          <p:cNvPr id="3" name="Sisällön paikkamerkki 2">
            <a:extLst>
              <a:ext uri="{FF2B5EF4-FFF2-40B4-BE49-F238E27FC236}">
                <a16:creationId xmlns:a16="http://schemas.microsoft.com/office/drawing/2014/main" id="{3EADD0C5-06C8-DD40-8B9A-F30087C5543B}"/>
              </a:ext>
            </a:extLst>
          </p:cNvPr>
          <p:cNvSpPr>
            <a:spLocks noGrp="1"/>
          </p:cNvSpPr>
          <p:nvPr>
            <p:ph sz="quarter" idx="12"/>
          </p:nvPr>
        </p:nvSpPr>
        <p:spPr>
          <a:xfrm>
            <a:off x="791918" y="1346662"/>
            <a:ext cx="6664598" cy="5054138"/>
          </a:xfrm>
        </p:spPr>
        <p:txBody>
          <a:bodyPr>
            <a:normAutofit/>
          </a:bodyPr>
          <a:lstStyle/>
          <a:p>
            <a:r>
              <a:rPr lang="fi-FI" dirty="0"/>
              <a:t>Toistaiseksi olemme oppineet käyttämään puhtaita toimintoja sivuvaikutusten välttämiseksi ohjelmassa. Olemme myös nähneet, että funktion arvo on riippuvainen vain sen syöttöargumenteista.</a:t>
            </a:r>
          </a:p>
          <a:p>
            <a:r>
              <a:rPr lang="fi-FI" dirty="0"/>
              <a:t>Olisi järkevää pystyä siirtämään ne argumentteina muille funktioille ja palauttamaan funktio toisesta funktiosta. Funktioita pidetään JavaScriptin ensiluokkaisina objekteina, mikä tarkoittaa, että niitä voidaan käyttää kuten mitä tahansa muuta objektia. Ne voidaan tallentaa muuttujiin, tallentaa objektiin tai siirtää funktion perusteina.</a:t>
            </a:r>
          </a:p>
          <a:p>
            <a:r>
              <a:rPr lang="fi-FI" dirty="0"/>
              <a:t>Tarkastellaan </a:t>
            </a:r>
            <a:r>
              <a:rPr lang="fi-FI" dirty="0" err="1"/>
              <a:t>Array.prototype.map</a:t>
            </a:r>
            <a:r>
              <a:rPr lang="fi-FI" dirty="0"/>
              <a:t> () tai yksinkertaisemmin </a:t>
            </a:r>
            <a:r>
              <a:rPr lang="fi-FI" dirty="0" err="1"/>
              <a:t>map</a:t>
            </a:r>
            <a:r>
              <a:rPr lang="fi-FI" dirty="0"/>
              <a:t>()-metodia</a:t>
            </a:r>
          </a:p>
          <a:p>
            <a:r>
              <a:rPr lang="fi-FI" dirty="0" err="1"/>
              <a:t>Map</a:t>
            </a:r>
            <a:r>
              <a:rPr lang="fi-FI" dirty="0"/>
              <a:t>()-metodi iteroi jokaisen taulukon alkion kohdalla ja palauttaa uuden taulukon, joka sisältää kunkin elementin </a:t>
            </a:r>
            <a:r>
              <a:rPr lang="fi-FI" dirty="0" err="1"/>
              <a:t>CallBack</a:t>
            </a:r>
            <a:r>
              <a:rPr lang="fi-FI" dirty="0"/>
              <a:t>-toiminnon kutsumisen tulokset. Se tekee tämän </a:t>
            </a:r>
            <a:r>
              <a:rPr lang="fi-FI" dirty="0" err="1"/>
              <a:t>mutatoimatta</a:t>
            </a:r>
            <a:r>
              <a:rPr lang="fi-FI" dirty="0"/>
              <a:t> alkuperäistä taulukkoa.</a:t>
            </a:r>
          </a:p>
          <a:p>
            <a:r>
              <a:rPr lang="fi-FI" dirty="0"/>
              <a:t>Kun </a:t>
            </a:r>
            <a:r>
              <a:rPr lang="fi-FI" dirty="0" err="1"/>
              <a:t>CallBackiä</a:t>
            </a:r>
            <a:r>
              <a:rPr lang="fi-FI" dirty="0"/>
              <a:t> käytetään, se läpäisee kolme argumenttia. Ensimmäinen argumentti on käsiteltävä nykyinen elementti. Toinen on kyseisen elementin indeksi ja kolmas on taulukko, jolle karttamenetelmää kutsuttiin.</a:t>
            </a:r>
          </a:p>
        </p:txBody>
      </p:sp>
    </p:spTree>
    <p:extLst>
      <p:ext uri="{BB962C8B-B14F-4D97-AF65-F5344CB8AC3E}">
        <p14:creationId xmlns:p14="http://schemas.microsoft.com/office/powerpoint/2010/main" val="350579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A13D104-233B-4643-88F7-BD716E28F455}"/>
              </a:ext>
            </a:extLst>
          </p:cNvPr>
          <p:cNvSpPr>
            <a:spLocks noGrp="1"/>
          </p:cNvSpPr>
          <p:nvPr>
            <p:ph type="title"/>
          </p:nvPr>
        </p:nvSpPr>
        <p:spPr/>
        <p:txBody>
          <a:bodyPr/>
          <a:lstStyle/>
          <a:p>
            <a:r>
              <a:rPr lang="fi-FI" dirty="0"/>
              <a:t>Tiistai 24.3.2020</a:t>
            </a:r>
          </a:p>
        </p:txBody>
      </p:sp>
    </p:spTree>
    <p:extLst>
      <p:ext uri="{BB962C8B-B14F-4D97-AF65-F5344CB8AC3E}">
        <p14:creationId xmlns:p14="http://schemas.microsoft.com/office/powerpoint/2010/main" val="38949362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53534BD-351C-0B42-BEC6-8C30E3F70BB8}"/>
              </a:ext>
            </a:extLst>
          </p:cNvPr>
          <p:cNvSpPr>
            <a:spLocks noGrp="1"/>
          </p:cNvSpPr>
          <p:nvPr>
            <p:ph type="title"/>
          </p:nvPr>
        </p:nvSpPr>
        <p:spPr>
          <a:xfrm>
            <a:off x="791918" y="212352"/>
            <a:ext cx="5761282" cy="605795"/>
          </a:xfrm>
        </p:spPr>
        <p:txBody>
          <a:bodyPr/>
          <a:lstStyle/>
          <a:p>
            <a:r>
              <a:rPr lang="fi-FI" dirty="0"/>
              <a:t>Esimerkki</a:t>
            </a:r>
          </a:p>
        </p:txBody>
      </p:sp>
      <p:sp>
        <p:nvSpPr>
          <p:cNvPr id="3" name="Sisällön paikkamerkki 2">
            <a:extLst>
              <a:ext uri="{FF2B5EF4-FFF2-40B4-BE49-F238E27FC236}">
                <a16:creationId xmlns:a16="http://schemas.microsoft.com/office/drawing/2014/main" id="{9BFAB3C0-5216-0F4B-B25C-D2A459642DB1}"/>
              </a:ext>
            </a:extLst>
          </p:cNvPr>
          <p:cNvSpPr>
            <a:spLocks noGrp="1"/>
          </p:cNvSpPr>
          <p:nvPr>
            <p:ph sz="quarter" idx="12"/>
          </p:nvPr>
        </p:nvSpPr>
        <p:spPr>
          <a:xfrm>
            <a:off x="791918" y="818147"/>
            <a:ext cx="5761282" cy="5582653"/>
          </a:xfrm>
        </p:spPr>
        <p:txBody>
          <a:bodyPr/>
          <a:lstStyle/>
          <a:p>
            <a:r>
              <a:rPr lang="fi-FI" dirty="0" err="1"/>
              <a:t>var</a:t>
            </a:r>
            <a:r>
              <a:rPr lang="fi-FI" dirty="0"/>
              <a:t> </a:t>
            </a:r>
            <a:r>
              <a:rPr lang="fi-FI" dirty="0" err="1"/>
              <a:t>henkilot</a:t>
            </a:r>
            <a:r>
              <a:rPr lang="fi-FI" dirty="0"/>
              <a:t> =[{</a:t>
            </a:r>
            <a:br>
              <a:rPr lang="fi-FI" dirty="0"/>
            </a:br>
            <a:r>
              <a:rPr lang="fi-FI" dirty="0"/>
              <a:t>	Etunimi: ’Jaakko’, </a:t>
            </a:r>
            <a:br>
              <a:rPr lang="fi-FI" dirty="0"/>
            </a:br>
            <a:r>
              <a:rPr lang="fi-FI" dirty="0"/>
              <a:t>	Sukunimi: ’Kivi’, </a:t>
            </a:r>
            <a:br>
              <a:rPr lang="fi-FI" dirty="0"/>
            </a:br>
            <a:r>
              <a:rPr lang="fi-FI" dirty="0"/>
              <a:t>	</a:t>
            </a:r>
            <a:r>
              <a:rPr lang="fi-FI" dirty="0" err="1"/>
              <a:t>Ika</a:t>
            </a:r>
            <a:r>
              <a:rPr lang="fi-FI" dirty="0"/>
              <a:t>: 45}, {</a:t>
            </a:r>
            <a:br>
              <a:rPr lang="fi-FI" dirty="0"/>
            </a:br>
            <a:r>
              <a:rPr lang="fi-FI" dirty="0"/>
              <a:t>	Etunimi: ’Pirjo’, </a:t>
            </a:r>
            <a:br>
              <a:rPr lang="fi-FI" dirty="0"/>
            </a:br>
            <a:r>
              <a:rPr lang="fi-FI" dirty="0"/>
              <a:t>	Sukunimi: ’Pöllänen’, </a:t>
            </a:r>
            <a:br>
              <a:rPr lang="fi-FI" dirty="0"/>
            </a:br>
            <a:r>
              <a:rPr lang="fi-FI" dirty="0"/>
              <a:t>	</a:t>
            </a:r>
            <a:r>
              <a:rPr lang="fi-FI" dirty="0" err="1"/>
              <a:t>Ika</a:t>
            </a:r>
            <a:r>
              <a:rPr lang="fi-FI" dirty="0"/>
              <a:t>: 34},{</a:t>
            </a:r>
            <a:br>
              <a:rPr lang="fi-FI" dirty="0"/>
            </a:br>
            <a:r>
              <a:rPr lang="fi-FI" dirty="0"/>
              <a:t>	Etunimi: ’Pasi’, </a:t>
            </a:r>
            <a:br>
              <a:rPr lang="fi-FI" dirty="0"/>
            </a:br>
            <a:r>
              <a:rPr lang="fi-FI" dirty="0"/>
              <a:t>	Sukunimi: ’Kallio’, </a:t>
            </a:r>
            <a:br>
              <a:rPr lang="fi-FI" dirty="0"/>
            </a:br>
            <a:r>
              <a:rPr lang="fi-FI" dirty="0"/>
              <a:t>	</a:t>
            </a:r>
            <a:r>
              <a:rPr lang="fi-FI" dirty="0" err="1"/>
              <a:t>Ika</a:t>
            </a:r>
            <a:r>
              <a:rPr lang="fi-FI" dirty="0"/>
              <a:t>: 12}];</a:t>
            </a:r>
            <a:br>
              <a:rPr lang="fi-FI" dirty="0"/>
            </a:br>
            <a:br>
              <a:rPr lang="fi-FI" dirty="0"/>
            </a:br>
            <a:r>
              <a:rPr lang="fi-FI" dirty="0" err="1"/>
              <a:t>const</a:t>
            </a:r>
            <a:r>
              <a:rPr lang="fi-FI" dirty="0"/>
              <a:t> nimet = </a:t>
            </a:r>
            <a:r>
              <a:rPr lang="fi-FI" dirty="0" err="1"/>
              <a:t>henkilot.map</a:t>
            </a:r>
            <a:r>
              <a:rPr lang="fi-FI" dirty="0"/>
              <a:t>(aihe =&gt; ({</a:t>
            </a:r>
            <a:br>
              <a:rPr lang="fi-FI" dirty="0"/>
            </a:br>
            <a:r>
              <a:rPr lang="fi-FI" dirty="0" err="1"/>
              <a:t>enimi</a:t>
            </a:r>
            <a:r>
              <a:rPr lang="fi-FI" dirty="0"/>
              <a:t>: aihe[’Etunimi’],</a:t>
            </a:r>
            <a:br>
              <a:rPr lang="fi-FI" dirty="0"/>
            </a:br>
            <a:r>
              <a:rPr lang="fi-FI" dirty="0" err="1"/>
              <a:t>snimi</a:t>
            </a:r>
            <a:r>
              <a:rPr lang="fi-FI" dirty="0"/>
              <a:t>: aihe[’Sukunimi’]}</a:t>
            </a:r>
            <a:br>
              <a:rPr lang="fi-FI" dirty="0"/>
            </a:br>
            <a:r>
              <a:rPr lang="fi-FI" dirty="0"/>
              <a:t>));</a:t>
            </a:r>
            <a:br>
              <a:rPr lang="fi-FI" dirty="0"/>
            </a:br>
            <a:r>
              <a:rPr lang="fi-FI" dirty="0" err="1"/>
              <a:t>console.log</a:t>
            </a:r>
            <a:r>
              <a:rPr lang="fi-FI" dirty="0"/>
              <a:t>(nimet);</a:t>
            </a:r>
          </a:p>
          <a:p>
            <a:r>
              <a:rPr lang="fi-FI" dirty="0">
                <a:sym typeface="Wingdings" pitchFamily="2" charset="2"/>
              </a:rPr>
              <a:t>[ </a:t>
            </a:r>
            <a:r>
              <a:rPr lang="fi-FI" dirty="0"/>
              <a:t>{ </a:t>
            </a:r>
            <a:r>
              <a:rPr lang="fi-FI" dirty="0" err="1"/>
              <a:t>enimi</a:t>
            </a:r>
            <a:r>
              <a:rPr lang="fi-FI" dirty="0"/>
              <a:t>: 'Jaakko', </a:t>
            </a:r>
            <a:r>
              <a:rPr lang="fi-FI" dirty="0" err="1"/>
              <a:t>snimi</a:t>
            </a:r>
            <a:r>
              <a:rPr lang="fi-FI" dirty="0"/>
              <a:t>: 'Kivi' }, </a:t>
            </a:r>
            <a:br>
              <a:rPr lang="fi-FI" dirty="0"/>
            </a:br>
            <a:r>
              <a:rPr lang="fi-FI" dirty="0"/>
              <a:t>	   { </a:t>
            </a:r>
            <a:r>
              <a:rPr lang="fi-FI" dirty="0" err="1"/>
              <a:t>enimi</a:t>
            </a:r>
            <a:r>
              <a:rPr lang="fi-FI" dirty="0"/>
              <a:t>: 'Pirjo', </a:t>
            </a:r>
            <a:r>
              <a:rPr lang="fi-FI" dirty="0" err="1"/>
              <a:t>snimi</a:t>
            </a:r>
            <a:r>
              <a:rPr lang="fi-FI" dirty="0"/>
              <a:t>: 'Pöllänen' }, </a:t>
            </a:r>
            <a:br>
              <a:rPr lang="fi-FI" dirty="0"/>
            </a:br>
            <a:r>
              <a:rPr lang="fi-FI" dirty="0"/>
              <a:t>     { </a:t>
            </a:r>
            <a:r>
              <a:rPr lang="fi-FI" dirty="0" err="1"/>
              <a:t>enimi</a:t>
            </a:r>
            <a:r>
              <a:rPr lang="fi-FI" dirty="0"/>
              <a:t>: 'Pasi', </a:t>
            </a:r>
            <a:r>
              <a:rPr lang="fi-FI" dirty="0" err="1"/>
              <a:t>snimi</a:t>
            </a:r>
            <a:r>
              <a:rPr lang="fi-FI" dirty="0"/>
              <a:t>: 'Kallio’ } </a:t>
            </a:r>
            <a:br>
              <a:rPr lang="fi-FI" dirty="0"/>
            </a:br>
            <a:r>
              <a:rPr lang="fi-FI" dirty="0"/>
              <a:t>   ] </a:t>
            </a:r>
            <a:br>
              <a:rPr lang="fi-FI" dirty="0"/>
            </a:br>
            <a:endParaRPr lang="fi-FI" dirty="0"/>
          </a:p>
        </p:txBody>
      </p:sp>
    </p:spTree>
    <p:extLst>
      <p:ext uri="{BB962C8B-B14F-4D97-AF65-F5344CB8AC3E}">
        <p14:creationId xmlns:p14="http://schemas.microsoft.com/office/powerpoint/2010/main" val="24610130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93A6330-AF5A-EA49-B30E-C0B3FF6A1E7D}"/>
              </a:ext>
            </a:extLst>
          </p:cNvPr>
          <p:cNvSpPr>
            <a:spLocks noGrp="1"/>
          </p:cNvSpPr>
          <p:nvPr>
            <p:ph type="title"/>
          </p:nvPr>
        </p:nvSpPr>
        <p:spPr>
          <a:xfrm>
            <a:off x="791918" y="212352"/>
            <a:ext cx="6128646" cy="673172"/>
          </a:xfrm>
        </p:spPr>
        <p:txBody>
          <a:bodyPr/>
          <a:lstStyle/>
          <a:p>
            <a:r>
              <a:rPr lang="fi-FI" dirty="0"/>
              <a:t>Tee oma </a:t>
            </a:r>
            <a:r>
              <a:rPr lang="fi-FI" dirty="0" err="1"/>
              <a:t>map</a:t>
            </a:r>
            <a:r>
              <a:rPr lang="fi-FI" dirty="0"/>
              <a:t>-metodi</a:t>
            </a:r>
          </a:p>
        </p:txBody>
      </p:sp>
      <p:sp>
        <p:nvSpPr>
          <p:cNvPr id="3" name="Sisällön paikkamerkki 2">
            <a:extLst>
              <a:ext uri="{FF2B5EF4-FFF2-40B4-BE49-F238E27FC236}">
                <a16:creationId xmlns:a16="http://schemas.microsoft.com/office/drawing/2014/main" id="{E8A82747-ADB0-7D47-A17F-A8D88BA231D9}"/>
              </a:ext>
            </a:extLst>
          </p:cNvPr>
          <p:cNvSpPr>
            <a:spLocks noGrp="1"/>
          </p:cNvSpPr>
          <p:nvPr>
            <p:ph sz="quarter" idx="12"/>
          </p:nvPr>
        </p:nvSpPr>
        <p:spPr>
          <a:xfrm>
            <a:off x="791918" y="885524"/>
            <a:ext cx="3780082" cy="5515276"/>
          </a:xfrm>
        </p:spPr>
        <p:txBody>
          <a:bodyPr>
            <a:normAutofit/>
          </a:bodyPr>
          <a:lstStyle/>
          <a:p>
            <a:r>
              <a:rPr lang="fi-FI" dirty="0"/>
              <a:t>Kuten olette nähneet </a:t>
            </a:r>
            <a:r>
              <a:rPr lang="fi-FI" dirty="0" err="1"/>
              <a:t>Array.prototype.map</a:t>
            </a:r>
            <a:r>
              <a:rPr lang="fi-FI" dirty="0"/>
              <a:t> ():n tai yksinkertaisesti </a:t>
            </a:r>
            <a:r>
              <a:rPr lang="fi-FI" dirty="0" err="1"/>
              <a:t>map</a:t>
            </a:r>
            <a:r>
              <a:rPr lang="fi-FI" dirty="0"/>
              <a:t>(): n aikaisemman soveltamisen jälkeen, kartastomenetelmä palauttaa saman pituisen taulukon kuin se, johon sitä kehotettiin. Se ei myöskään muuta alkuperäistä ryhmää, kunhan sen </a:t>
            </a:r>
            <a:r>
              <a:rPr lang="fi-FI" dirty="0" err="1"/>
              <a:t>CallBack-ominaisuusei</a:t>
            </a:r>
            <a:r>
              <a:rPr lang="fi-FI" dirty="0"/>
              <a:t> muutu.</a:t>
            </a:r>
          </a:p>
          <a:p>
            <a:r>
              <a:rPr lang="fi-FI" dirty="0"/>
              <a:t>Toisin sanoen </a:t>
            </a:r>
            <a:r>
              <a:rPr lang="fi-FI" dirty="0" err="1"/>
              <a:t>map</a:t>
            </a:r>
            <a:r>
              <a:rPr lang="fi-FI" dirty="0"/>
              <a:t> on puhdas funktio, ja sen tuloste riippuu yksinomaan sen syötteistä. Lisäksi se vie argumenttinsa toisen funktion.</a:t>
            </a:r>
          </a:p>
          <a:p>
            <a:r>
              <a:rPr lang="fi-FI" dirty="0"/>
              <a:t>Kirjoitetaan oma </a:t>
            </a:r>
            <a:r>
              <a:rPr lang="fi-FI" dirty="0" err="1"/>
              <a:t>Array.prototype.myMap</a:t>
            </a:r>
            <a:r>
              <a:rPr lang="fi-FI" dirty="0"/>
              <a:t> (), jonka tulisi toimia täsmälleen kuten </a:t>
            </a:r>
            <a:r>
              <a:rPr lang="fi-FI" dirty="0" err="1"/>
              <a:t>Array.prototype.map</a:t>
            </a:r>
            <a:r>
              <a:rPr lang="fi-FI" dirty="0"/>
              <a:t> (). Voit käyttää silmukkaa tai </a:t>
            </a:r>
            <a:r>
              <a:rPr lang="fi-FI" dirty="0" err="1"/>
              <a:t>forEach</a:t>
            </a:r>
            <a:r>
              <a:rPr lang="fi-FI" dirty="0"/>
              <a:t>-menetelmää.</a:t>
            </a:r>
          </a:p>
        </p:txBody>
      </p:sp>
      <p:sp>
        <p:nvSpPr>
          <p:cNvPr id="4" name="Tekstiruutu 3">
            <a:extLst>
              <a:ext uri="{FF2B5EF4-FFF2-40B4-BE49-F238E27FC236}">
                <a16:creationId xmlns:a16="http://schemas.microsoft.com/office/drawing/2014/main" id="{F319338D-0D34-634D-A5BE-16746AF31C33}"/>
              </a:ext>
            </a:extLst>
          </p:cNvPr>
          <p:cNvSpPr txBox="1"/>
          <p:nvPr/>
        </p:nvSpPr>
        <p:spPr>
          <a:xfrm>
            <a:off x="4572001" y="952901"/>
            <a:ext cx="4572000" cy="4801314"/>
          </a:xfrm>
          <a:prstGeom prst="rect">
            <a:avLst/>
          </a:prstGeom>
          <a:solidFill>
            <a:schemeClr val="bg1">
              <a:alpha val="89000"/>
            </a:schemeClr>
          </a:solidFill>
          <a:ln w="15875">
            <a:solidFill>
              <a:schemeClr val="tx1"/>
            </a:solidFill>
          </a:ln>
        </p:spPr>
        <p:txBody>
          <a:bodyPr wrap="square" rtlCol="0">
            <a:spAutoFit/>
          </a:bodyPr>
          <a:lstStyle/>
          <a:p>
            <a:r>
              <a:rPr lang="fi-FI" dirty="0" err="1"/>
              <a:t>var</a:t>
            </a:r>
            <a:r>
              <a:rPr lang="fi-FI" dirty="0"/>
              <a:t> </a:t>
            </a:r>
            <a:r>
              <a:rPr lang="fi-FI" dirty="0" err="1"/>
              <a:t>fibo</a:t>
            </a:r>
            <a:r>
              <a:rPr lang="fi-FI" dirty="0"/>
              <a:t> = [0, 1, 1, 2, 3, 5, 8, 13];</a:t>
            </a:r>
          </a:p>
          <a:p>
            <a:r>
              <a:rPr lang="fi-FI" dirty="0" err="1"/>
              <a:t>Array.prototype.munMap</a:t>
            </a:r>
            <a:r>
              <a:rPr lang="fi-FI" dirty="0"/>
              <a:t> = </a:t>
            </a:r>
            <a:r>
              <a:rPr lang="fi-FI" dirty="0" err="1"/>
              <a:t>function</a:t>
            </a:r>
            <a:r>
              <a:rPr lang="fi-FI" dirty="0"/>
              <a:t>(</a:t>
            </a:r>
            <a:r>
              <a:rPr lang="fi-FI" dirty="0" err="1"/>
              <a:t>callback</a:t>
            </a:r>
            <a:r>
              <a:rPr lang="fi-FI" dirty="0"/>
              <a:t>)</a:t>
            </a:r>
            <a:br>
              <a:rPr lang="fi-FI" dirty="0"/>
            </a:br>
            <a:r>
              <a:rPr lang="fi-FI" dirty="0"/>
              <a:t>{</a:t>
            </a:r>
            <a:br>
              <a:rPr lang="fi-FI" dirty="0"/>
            </a:br>
            <a:r>
              <a:rPr lang="fi-FI" dirty="0"/>
              <a:t>	</a:t>
            </a:r>
            <a:r>
              <a:rPr lang="fi-FI" dirty="0" err="1"/>
              <a:t>var</a:t>
            </a:r>
            <a:r>
              <a:rPr lang="fi-FI" dirty="0"/>
              <a:t> </a:t>
            </a:r>
            <a:r>
              <a:rPr lang="fi-FI" dirty="0" err="1"/>
              <a:t>uusiTaulu</a:t>
            </a:r>
            <a:r>
              <a:rPr lang="fi-FI" dirty="0"/>
              <a:t> = [];</a:t>
            </a:r>
          </a:p>
          <a:p>
            <a:r>
              <a:rPr lang="fi-FI" dirty="0"/>
              <a:t>	for(</a:t>
            </a:r>
            <a:r>
              <a:rPr lang="fi-FI" dirty="0" err="1"/>
              <a:t>let</a:t>
            </a:r>
            <a:r>
              <a:rPr lang="fi-FI" dirty="0"/>
              <a:t> i=0; i&lt;</a:t>
            </a:r>
            <a:r>
              <a:rPr lang="fi-FI" dirty="0" err="1"/>
              <a:t>this.length;i</a:t>
            </a:r>
            <a:r>
              <a:rPr lang="fi-FI" dirty="0"/>
              <a:t>++)</a:t>
            </a:r>
          </a:p>
          <a:p>
            <a:r>
              <a:rPr lang="fi-FI" dirty="0"/>
              <a:t>	{</a:t>
            </a:r>
          </a:p>
          <a:p>
            <a:r>
              <a:rPr lang="fi-FI" dirty="0"/>
              <a:t>		</a:t>
            </a:r>
            <a:r>
              <a:rPr lang="fi-FI" dirty="0" err="1"/>
              <a:t>uusiTaulu.push</a:t>
            </a:r>
            <a:r>
              <a:rPr lang="fi-FI" dirty="0"/>
              <a:t>(</a:t>
            </a:r>
            <a:r>
              <a:rPr lang="fi-FI" dirty="0" err="1"/>
              <a:t>callback</a:t>
            </a:r>
            <a:r>
              <a:rPr lang="fi-FI" dirty="0"/>
              <a:t>(</a:t>
            </a:r>
            <a:r>
              <a:rPr lang="fi-FI" dirty="0" err="1"/>
              <a:t>this</a:t>
            </a:r>
            <a:r>
              <a:rPr lang="fi-FI" dirty="0"/>
              <a:t>[i]));</a:t>
            </a:r>
          </a:p>
          <a:p>
            <a:r>
              <a:rPr lang="fi-FI" dirty="0"/>
              <a:t>	}</a:t>
            </a:r>
          </a:p>
          <a:p>
            <a:r>
              <a:rPr lang="fi-FI" dirty="0"/>
              <a:t>	</a:t>
            </a:r>
            <a:r>
              <a:rPr lang="fi-FI" dirty="0" err="1"/>
              <a:t>return</a:t>
            </a:r>
            <a:r>
              <a:rPr lang="fi-FI" dirty="0"/>
              <a:t> </a:t>
            </a:r>
            <a:r>
              <a:rPr lang="fi-FI" dirty="0" err="1"/>
              <a:t>uusiTaulu</a:t>
            </a:r>
            <a:r>
              <a:rPr lang="fi-FI" dirty="0"/>
              <a:t>;</a:t>
            </a:r>
          </a:p>
          <a:p>
            <a:r>
              <a:rPr lang="fi-FI" dirty="0"/>
              <a:t>}</a:t>
            </a:r>
          </a:p>
          <a:p>
            <a:r>
              <a:rPr lang="fi-FI" dirty="0" err="1"/>
              <a:t>var</a:t>
            </a:r>
            <a:r>
              <a:rPr lang="fi-FI" dirty="0"/>
              <a:t> </a:t>
            </a:r>
            <a:r>
              <a:rPr lang="fi-FI" dirty="0" err="1"/>
              <a:t>muokattu_taulu</a:t>
            </a:r>
            <a:r>
              <a:rPr lang="fi-FI" dirty="0"/>
              <a:t> = </a:t>
            </a:r>
            <a:r>
              <a:rPr lang="fi-FI" dirty="0" err="1"/>
              <a:t>fibo.munMap</a:t>
            </a:r>
            <a:r>
              <a:rPr lang="fi-FI" dirty="0"/>
              <a:t>(</a:t>
            </a:r>
            <a:br>
              <a:rPr lang="fi-FI" dirty="0"/>
            </a:br>
            <a:r>
              <a:rPr lang="fi-FI" dirty="0"/>
              <a:t>	</a:t>
            </a:r>
            <a:r>
              <a:rPr lang="fi-FI" dirty="0" err="1"/>
              <a:t>function</a:t>
            </a:r>
            <a:r>
              <a:rPr lang="fi-FI" dirty="0"/>
              <a:t>(luku)</a:t>
            </a:r>
            <a:br>
              <a:rPr lang="fi-FI" dirty="0"/>
            </a:br>
            <a:r>
              <a:rPr lang="fi-FI" dirty="0"/>
              <a:t>	{</a:t>
            </a:r>
            <a:br>
              <a:rPr lang="fi-FI" dirty="0"/>
            </a:br>
            <a:r>
              <a:rPr lang="fi-FI" dirty="0"/>
              <a:t>		</a:t>
            </a:r>
            <a:r>
              <a:rPr lang="fi-FI" dirty="0" err="1"/>
              <a:t>return</a:t>
            </a:r>
            <a:r>
              <a:rPr lang="fi-FI" dirty="0"/>
              <a:t> luku+1;</a:t>
            </a:r>
            <a:br>
              <a:rPr lang="fi-FI" dirty="0"/>
            </a:br>
            <a:r>
              <a:rPr lang="fi-FI" dirty="0"/>
              <a:t>	});</a:t>
            </a:r>
          </a:p>
          <a:p>
            <a:r>
              <a:rPr lang="fi-FI" dirty="0" err="1"/>
              <a:t>console.log</a:t>
            </a:r>
            <a:r>
              <a:rPr lang="fi-FI" dirty="0"/>
              <a:t>(</a:t>
            </a:r>
            <a:r>
              <a:rPr lang="fi-FI" dirty="0" err="1"/>
              <a:t>muokattu_taulu</a:t>
            </a:r>
            <a:r>
              <a:rPr lang="fi-FI" dirty="0"/>
              <a:t>);</a:t>
            </a:r>
          </a:p>
          <a:p>
            <a:r>
              <a:rPr lang="fi-FI" dirty="0"/>
              <a:t>--&gt; [ 1, 2, 2, 3, 4, 6, 9, 14 ]</a:t>
            </a:r>
          </a:p>
        </p:txBody>
      </p:sp>
    </p:spTree>
    <p:extLst>
      <p:ext uri="{BB962C8B-B14F-4D97-AF65-F5344CB8AC3E}">
        <p14:creationId xmlns:p14="http://schemas.microsoft.com/office/powerpoint/2010/main" val="33481009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034677-F794-244D-8870-8DBFCDEB6308}"/>
              </a:ext>
            </a:extLst>
          </p:cNvPr>
          <p:cNvSpPr>
            <a:spLocks noGrp="1"/>
          </p:cNvSpPr>
          <p:nvPr>
            <p:ph type="title"/>
          </p:nvPr>
        </p:nvSpPr>
        <p:spPr/>
        <p:txBody>
          <a:bodyPr/>
          <a:lstStyle/>
          <a:p>
            <a:r>
              <a:rPr lang="fi-FI" dirty="0"/>
              <a:t>Tiistai 12.05.2020</a:t>
            </a:r>
          </a:p>
        </p:txBody>
      </p:sp>
    </p:spTree>
    <p:extLst>
      <p:ext uri="{BB962C8B-B14F-4D97-AF65-F5344CB8AC3E}">
        <p14:creationId xmlns:p14="http://schemas.microsoft.com/office/powerpoint/2010/main" val="11644923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CA39ACF-26AB-4A4A-94AB-0F079DF130AF}"/>
              </a:ext>
            </a:extLst>
          </p:cNvPr>
          <p:cNvSpPr>
            <a:spLocks noGrp="1"/>
          </p:cNvSpPr>
          <p:nvPr>
            <p:ph type="title"/>
          </p:nvPr>
        </p:nvSpPr>
        <p:spPr/>
        <p:txBody>
          <a:bodyPr/>
          <a:lstStyle/>
          <a:p>
            <a:r>
              <a:rPr lang="fi-FI" dirty="0"/>
              <a:t>Suodata vain osa tiedoista</a:t>
            </a:r>
          </a:p>
        </p:txBody>
      </p:sp>
      <p:sp>
        <p:nvSpPr>
          <p:cNvPr id="3" name="Sisällön paikkamerkki 2">
            <a:extLst>
              <a:ext uri="{FF2B5EF4-FFF2-40B4-BE49-F238E27FC236}">
                <a16:creationId xmlns:a16="http://schemas.microsoft.com/office/drawing/2014/main" id="{8F393A2F-F9E8-F14D-B274-32DC5A415C3A}"/>
              </a:ext>
            </a:extLst>
          </p:cNvPr>
          <p:cNvSpPr>
            <a:spLocks noGrp="1"/>
          </p:cNvSpPr>
          <p:nvPr>
            <p:ph sz="quarter" idx="12"/>
          </p:nvPr>
        </p:nvSpPr>
        <p:spPr>
          <a:xfrm>
            <a:off x="791917" y="1865096"/>
            <a:ext cx="3298819" cy="4535704"/>
          </a:xfrm>
        </p:spPr>
        <p:txBody>
          <a:bodyPr/>
          <a:lstStyle/>
          <a:p>
            <a:r>
              <a:rPr lang="fi-FI" dirty="0"/>
              <a:t>Opimme edellä, että .</a:t>
            </a:r>
            <a:r>
              <a:rPr lang="fi-FI" dirty="0" err="1"/>
              <a:t>map</a:t>
            </a:r>
            <a:r>
              <a:rPr lang="fi-FI" dirty="0"/>
              <a:t>() –metodilla pystymme hakemaan vain osan OTSIKOISTA (</a:t>
            </a:r>
            <a:r>
              <a:rPr lang="fi-FI" dirty="0" err="1"/>
              <a:t>etunimi,sukunimi,ika</a:t>
            </a:r>
            <a:r>
              <a:rPr lang="fi-FI" dirty="0"/>
              <a:t>)</a:t>
            </a:r>
          </a:p>
          <a:p>
            <a:r>
              <a:rPr lang="fi-FI" dirty="0"/>
              <a:t>Jos haluamme suodattaa tietoa jollakin ehdolla, käytämme tähän .</a:t>
            </a:r>
            <a:r>
              <a:rPr lang="fi-FI" dirty="0" err="1"/>
              <a:t>filter</a:t>
            </a:r>
            <a:r>
              <a:rPr lang="fi-FI" dirty="0"/>
              <a:t>() –metodia. Eli jos haluamme vain tietyn ikäisiä, .</a:t>
            </a:r>
            <a:r>
              <a:rPr lang="fi-FI" dirty="0" err="1"/>
              <a:t>filter</a:t>
            </a:r>
            <a:r>
              <a:rPr lang="fi-FI" dirty="0"/>
              <a:t>() –käy tähän</a:t>
            </a:r>
          </a:p>
        </p:txBody>
      </p:sp>
      <p:sp>
        <p:nvSpPr>
          <p:cNvPr id="4" name="Tekstiruutu 3">
            <a:extLst>
              <a:ext uri="{FF2B5EF4-FFF2-40B4-BE49-F238E27FC236}">
                <a16:creationId xmlns:a16="http://schemas.microsoft.com/office/drawing/2014/main" id="{D22F967A-77CE-9E4F-9989-B1AAA837DFF5}"/>
              </a:ext>
            </a:extLst>
          </p:cNvPr>
          <p:cNvSpPr txBox="1"/>
          <p:nvPr/>
        </p:nvSpPr>
        <p:spPr>
          <a:xfrm>
            <a:off x="4572000" y="1865096"/>
            <a:ext cx="4427621" cy="3416320"/>
          </a:xfrm>
          <a:prstGeom prst="rect">
            <a:avLst/>
          </a:prstGeom>
          <a:solidFill>
            <a:schemeClr val="bg1">
              <a:alpha val="92000"/>
            </a:schemeClr>
          </a:solidFill>
          <a:ln w="15875">
            <a:solidFill>
              <a:schemeClr val="tx1"/>
            </a:solidFill>
          </a:ln>
        </p:spPr>
        <p:txBody>
          <a:bodyPr wrap="square" rtlCol="0">
            <a:spAutoFit/>
          </a:bodyPr>
          <a:lstStyle/>
          <a:p>
            <a:r>
              <a:rPr lang="fi-FI" dirty="0" err="1"/>
              <a:t>var</a:t>
            </a:r>
            <a:r>
              <a:rPr lang="fi-FI" dirty="0"/>
              <a:t> </a:t>
            </a:r>
            <a:r>
              <a:rPr lang="fi-FI" dirty="0" err="1"/>
              <a:t>henkilot</a:t>
            </a:r>
            <a:r>
              <a:rPr lang="fi-FI" dirty="0"/>
              <a:t> =[</a:t>
            </a:r>
          </a:p>
          <a:p>
            <a:r>
              <a:rPr lang="fi-FI" dirty="0"/>
              <a:t>{Etunimi: ’Jaakko’, Sukunimi: ’Kivi’, </a:t>
            </a:r>
            <a:r>
              <a:rPr lang="fi-FI" dirty="0" err="1"/>
              <a:t>Ika</a:t>
            </a:r>
            <a:r>
              <a:rPr lang="fi-FI" dirty="0"/>
              <a:t>: 45}, </a:t>
            </a:r>
          </a:p>
          <a:p>
            <a:r>
              <a:rPr lang="fi-FI" dirty="0"/>
              <a:t>{Etunimi: ’Pirjo’, Sukunimi: ’Pöllänen’,</a:t>
            </a:r>
            <a:r>
              <a:rPr lang="fi-FI" dirty="0" err="1"/>
              <a:t>Ika</a:t>
            </a:r>
            <a:r>
              <a:rPr lang="fi-FI" dirty="0"/>
              <a:t>: 34},</a:t>
            </a:r>
          </a:p>
          <a:p>
            <a:r>
              <a:rPr lang="fi-FI" dirty="0"/>
              <a:t>{Etunimi: ’</a:t>
            </a:r>
            <a:r>
              <a:rPr lang="fi-FI" dirty="0" err="1"/>
              <a:t>Pasi’,Sukunimi</a:t>
            </a:r>
            <a:r>
              <a:rPr lang="fi-FI" dirty="0"/>
              <a:t>: ’Kallio’, </a:t>
            </a:r>
            <a:r>
              <a:rPr lang="fi-FI" dirty="0" err="1"/>
              <a:t>Ika</a:t>
            </a:r>
            <a:r>
              <a:rPr lang="fi-FI" dirty="0"/>
              <a:t>: 12}];</a:t>
            </a:r>
            <a:br>
              <a:rPr lang="fi-FI" dirty="0"/>
            </a:br>
            <a:br>
              <a:rPr lang="fi-FI" dirty="0"/>
            </a:br>
            <a:r>
              <a:rPr lang="fi-FI" dirty="0" err="1"/>
              <a:t>const</a:t>
            </a:r>
            <a:r>
              <a:rPr lang="fi-FI" dirty="0"/>
              <a:t> nimet = </a:t>
            </a:r>
            <a:r>
              <a:rPr lang="fi-FI" dirty="0" err="1"/>
              <a:t>henkilot.map</a:t>
            </a:r>
            <a:r>
              <a:rPr lang="fi-FI" dirty="0"/>
              <a:t>(aihe =&gt; ({</a:t>
            </a:r>
            <a:br>
              <a:rPr lang="fi-FI" dirty="0"/>
            </a:br>
            <a:r>
              <a:rPr lang="fi-FI" dirty="0" err="1"/>
              <a:t>snimi</a:t>
            </a:r>
            <a:r>
              <a:rPr lang="fi-FI" dirty="0"/>
              <a:t>: aihe[’Sukunimi’],</a:t>
            </a:r>
            <a:br>
              <a:rPr lang="fi-FI" dirty="0"/>
            </a:br>
            <a:r>
              <a:rPr lang="fi-FI" dirty="0" err="1"/>
              <a:t>uusi_ika</a:t>
            </a:r>
            <a:r>
              <a:rPr lang="fi-FI" dirty="0"/>
              <a:t>: aihe[’</a:t>
            </a:r>
            <a:r>
              <a:rPr lang="fi-FI" dirty="0" err="1"/>
              <a:t>Ika</a:t>
            </a:r>
            <a:r>
              <a:rPr lang="fi-FI" dirty="0"/>
              <a:t>’]};</a:t>
            </a:r>
            <a:br>
              <a:rPr lang="fi-FI" dirty="0"/>
            </a:br>
            <a:r>
              <a:rPr lang="fi-FI" dirty="0"/>
              <a:t>)).</a:t>
            </a:r>
            <a:r>
              <a:rPr lang="fi-FI" dirty="0" err="1">
                <a:solidFill>
                  <a:srgbClr val="FF0000"/>
                </a:solidFill>
              </a:rPr>
              <a:t>filter</a:t>
            </a:r>
            <a:r>
              <a:rPr lang="fi-FI" dirty="0"/>
              <a:t>(aihe =&gt; {</a:t>
            </a:r>
          </a:p>
          <a:p>
            <a:r>
              <a:rPr lang="fi-FI" dirty="0"/>
              <a:t>	</a:t>
            </a:r>
            <a:r>
              <a:rPr lang="fi-FI" dirty="0" err="1"/>
              <a:t>return</a:t>
            </a:r>
            <a:r>
              <a:rPr lang="fi-FI" dirty="0"/>
              <a:t> </a:t>
            </a:r>
            <a:r>
              <a:rPr lang="fi-FI" dirty="0" err="1">
                <a:solidFill>
                  <a:srgbClr val="FF0000"/>
                </a:solidFill>
              </a:rPr>
              <a:t>parseFloat</a:t>
            </a:r>
            <a:r>
              <a:rPr lang="fi-FI" dirty="0"/>
              <a:t>(</a:t>
            </a:r>
            <a:r>
              <a:rPr lang="fi-FI" dirty="0" err="1"/>
              <a:t>aihe.uusi_ika</a:t>
            </a:r>
            <a:r>
              <a:rPr lang="fi-FI" dirty="0"/>
              <a:t> &gt; 30);</a:t>
            </a:r>
          </a:p>
          <a:p>
            <a:r>
              <a:rPr lang="fi-FI" dirty="0"/>
              <a:t>});</a:t>
            </a:r>
          </a:p>
          <a:p>
            <a:r>
              <a:rPr lang="fi-FI" dirty="0" err="1"/>
              <a:t>console.log</a:t>
            </a:r>
            <a:r>
              <a:rPr lang="fi-FI" dirty="0"/>
              <a:t>(nimet);</a:t>
            </a:r>
          </a:p>
        </p:txBody>
      </p:sp>
      <p:graphicFrame>
        <p:nvGraphicFramePr>
          <p:cNvPr id="6" name="Taulukko 5">
            <a:extLst>
              <a:ext uri="{FF2B5EF4-FFF2-40B4-BE49-F238E27FC236}">
                <a16:creationId xmlns:a16="http://schemas.microsoft.com/office/drawing/2014/main" id="{B10EAD58-31E7-2942-B8B9-2265BD835EA0}"/>
              </a:ext>
            </a:extLst>
          </p:cNvPr>
          <p:cNvGraphicFramePr>
            <a:graphicFrameLocks noGrp="1"/>
          </p:cNvGraphicFramePr>
          <p:nvPr>
            <p:extLst>
              <p:ext uri="{D42A27DB-BD31-4B8C-83A1-F6EECF244321}">
                <p14:modId xmlns:p14="http://schemas.microsoft.com/office/powerpoint/2010/main" val="420960468"/>
              </p:ext>
            </p:extLst>
          </p:nvPr>
        </p:nvGraphicFramePr>
        <p:xfrm>
          <a:off x="1093536" y="5376545"/>
          <a:ext cx="1498600" cy="99441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3785721613"/>
                    </a:ext>
                  </a:extLst>
                </a:gridCol>
                <a:gridCol w="571500">
                  <a:extLst>
                    <a:ext uri="{9D8B030D-6E8A-4147-A177-3AD203B41FA5}">
                      <a16:colId xmlns:a16="http://schemas.microsoft.com/office/drawing/2014/main" val="3577429484"/>
                    </a:ext>
                  </a:extLst>
                </a:gridCol>
                <a:gridCol w="266700">
                  <a:extLst>
                    <a:ext uri="{9D8B030D-6E8A-4147-A177-3AD203B41FA5}">
                      <a16:colId xmlns:a16="http://schemas.microsoft.com/office/drawing/2014/main" val="3379922634"/>
                    </a:ext>
                  </a:extLst>
                </a:gridCol>
              </a:tblGrid>
              <a:tr h="135823">
                <a:tc>
                  <a:txBody>
                    <a:bodyPr/>
                    <a:lstStyle/>
                    <a:p>
                      <a:pPr algn="ctr" fontAlgn="b"/>
                      <a:r>
                        <a:rPr lang="fi-FI" sz="1200" b="1" u="none" strike="noStrike" dirty="0">
                          <a:effectLst/>
                        </a:rPr>
                        <a:t>Sukunimi</a:t>
                      </a:r>
                      <a:endParaRPr lang="fi-FI" sz="1200" b="1" i="0" u="none" strike="noStrike" dirty="0">
                        <a:solidFill>
                          <a:srgbClr val="000000"/>
                        </a:solidFill>
                        <a:effectLst/>
                        <a:latin typeface="Calibri" panose="020F0502020204030204" pitchFamily="34" charset="0"/>
                      </a:endParaRPr>
                    </a:p>
                  </a:txBody>
                  <a:tcPr marL="9525" marR="9525" marT="9525" marB="0" anchor="b">
                    <a:gradFill>
                      <a:gsLst>
                        <a:gs pos="0">
                          <a:srgbClr val="FFC000"/>
                        </a:gs>
                        <a:gs pos="100000">
                          <a:srgbClr val="FFFF00"/>
                        </a:gs>
                      </a:gsLst>
                      <a:lin ang="16200000" scaled="0"/>
                    </a:gradFill>
                  </a:tcPr>
                </a:tc>
                <a:tc>
                  <a:txBody>
                    <a:bodyPr/>
                    <a:lstStyle/>
                    <a:p>
                      <a:pPr algn="ctr" fontAlgn="b"/>
                      <a:r>
                        <a:rPr lang="fi-FI" sz="1200" b="1" u="none" strike="noStrike" dirty="0">
                          <a:effectLst/>
                        </a:rPr>
                        <a:t>Etunimi</a:t>
                      </a:r>
                      <a:endParaRPr lang="fi-FI"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i-FI" sz="1200" b="1" u="none" strike="noStrike" dirty="0" err="1">
                          <a:effectLst/>
                        </a:rPr>
                        <a:t>Ika</a:t>
                      </a:r>
                      <a:endParaRPr lang="fi-FI" sz="1200" b="1"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3411011265"/>
                  </a:ext>
                </a:extLst>
              </a:tr>
              <a:tr h="203200">
                <a:tc>
                  <a:txBody>
                    <a:bodyPr/>
                    <a:lstStyle/>
                    <a:p>
                      <a:pPr algn="l" fontAlgn="b"/>
                      <a:r>
                        <a:rPr lang="fi-FI" sz="1200" u="none" strike="noStrike" dirty="0">
                          <a:effectLst/>
                        </a:rPr>
                        <a:t> Kivi</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fontAlgn="b"/>
                      <a:r>
                        <a:rPr lang="fi-FI" sz="1200" u="none" strike="noStrike" dirty="0">
                          <a:effectLst/>
                        </a:rPr>
                        <a:t>Jaakko</a:t>
                      </a:r>
                      <a:endParaRPr lang="fi-FI"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fi-FI" sz="1200" u="none" strike="noStrike" dirty="0">
                          <a:effectLst/>
                        </a:rPr>
                        <a:t>45</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2992373306"/>
                  </a:ext>
                </a:extLst>
              </a:tr>
              <a:tr h="203200">
                <a:tc>
                  <a:txBody>
                    <a:bodyPr/>
                    <a:lstStyle/>
                    <a:p>
                      <a:pPr algn="l" fontAlgn="b"/>
                      <a:r>
                        <a:rPr lang="fi-FI" sz="1200" u="none" strike="noStrike" dirty="0">
                          <a:effectLst/>
                        </a:rPr>
                        <a:t>Pöllänen</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fontAlgn="b"/>
                      <a:r>
                        <a:rPr lang="fi-FI" sz="1200" b="0" i="0" u="none" strike="noStrike" dirty="0">
                          <a:solidFill>
                            <a:srgbClr val="000000"/>
                          </a:solidFill>
                          <a:effectLst/>
                          <a:latin typeface="Calibri" panose="020F0502020204030204" pitchFamily="34" charset="0"/>
                        </a:rPr>
                        <a:t>Pirjo</a:t>
                      </a:r>
                    </a:p>
                  </a:txBody>
                  <a:tcPr marL="9525" marR="9525" marT="9525" marB="0" anchor="b"/>
                </a:tc>
                <a:tc>
                  <a:txBody>
                    <a:bodyPr/>
                    <a:lstStyle/>
                    <a:p>
                      <a:pPr algn="l" fontAlgn="b"/>
                      <a:r>
                        <a:rPr lang="fi-FI" sz="1200" u="none" strike="noStrike" dirty="0">
                          <a:effectLst/>
                        </a:rPr>
                        <a:t>34</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3373533422"/>
                  </a:ext>
                </a:extLst>
              </a:tr>
              <a:tr h="203200">
                <a:tc>
                  <a:txBody>
                    <a:bodyPr/>
                    <a:lstStyle/>
                    <a:p>
                      <a:pPr algn="l" fontAlgn="b"/>
                      <a:r>
                        <a:rPr lang="fi-FI" sz="1200" u="none" strike="noStrike" dirty="0">
                          <a:effectLst/>
                        </a:rPr>
                        <a:t>Kallio</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fontAlgn="b"/>
                      <a:r>
                        <a:rPr lang="fi-FI" sz="1200" u="none" strike="noStrike" dirty="0">
                          <a:effectLst/>
                        </a:rPr>
                        <a:t>Pasi</a:t>
                      </a:r>
                      <a:endParaRPr lang="fi-FI"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fi-FI" sz="1200" b="0" i="0" u="none" strike="noStrike" dirty="0">
                          <a:solidFill>
                            <a:srgbClr val="000000"/>
                          </a:solidFill>
                          <a:effectLst/>
                          <a:latin typeface="Calibri" panose="020F0502020204030204" pitchFamily="34" charset="0"/>
                        </a:rPr>
                        <a:t>12</a:t>
                      </a: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1177120756"/>
                  </a:ext>
                </a:extLst>
              </a:tr>
              <a:tr h="0">
                <a:tc>
                  <a:txBody>
                    <a:bodyPr/>
                    <a:lstStyle/>
                    <a:p>
                      <a:pPr algn="l" fontAlgn="b"/>
                      <a:r>
                        <a:rPr lang="fi-FI" sz="1200" u="none" strike="noStrike" dirty="0">
                          <a:effectLst/>
                        </a:rPr>
                        <a:t> </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fontAlgn="b"/>
                      <a:r>
                        <a:rPr lang="fi-FI" sz="1200" u="none" strike="noStrike">
                          <a:effectLst/>
                        </a:rPr>
                        <a:t> </a:t>
                      </a:r>
                      <a:endParaRPr lang="fi-FI"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i-FI" sz="1200" u="none" strike="noStrike" dirty="0">
                          <a:effectLst/>
                        </a:rPr>
                        <a:t> </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3793160276"/>
                  </a:ext>
                </a:extLst>
              </a:tr>
            </a:tbl>
          </a:graphicData>
        </a:graphic>
      </p:graphicFrame>
      <p:graphicFrame>
        <p:nvGraphicFramePr>
          <p:cNvPr id="7" name="Taulukko 6">
            <a:extLst>
              <a:ext uri="{FF2B5EF4-FFF2-40B4-BE49-F238E27FC236}">
                <a16:creationId xmlns:a16="http://schemas.microsoft.com/office/drawing/2014/main" id="{DEDF9E64-C3B2-C143-B76F-452382F97439}"/>
              </a:ext>
            </a:extLst>
          </p:cNvPr>
          <p:cNvGraphicFramePr>
            <a:graphicFrameLocks noGrp="1"/>
          </p:cNvGraphicFramePr>
          <p:nvPr>
            <p:extLst>
              <p:ext uri="{D42A27DB-BD31-4B8C-83A1-F6EECF244321}">
                <p14:modId xmlns:p14="http://schemas.microsoft.com/office/powerpoint/2010/main" val="2098705373"/>
              </p:ext>
            </p:extLst>
          </p:nvPr>
        </p:nvGraphicFramePr>
        <p:xfrm>
          <a:off x="2977150" y="5346700"/>
          <a:ext cx="1498600" cy="83820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1174114129"/>
                    </a:ext>
                  </a:extLst>
                </a:gridCol>
                <a:gridCol w="571500">
                  <a:extLst>
                    <a:ext uri="{9D8B030D-6E8A-4147-A177-3AD203B41FA5}">
                      <a16:colId xmlns:a16="http://schemas.microsoft.com/office/drawing/2014/main" val="2932195856"/>
                    </a:ext>
                  </a:extLst>
                </a:gridCol>
                <a:gridCol w="266700">
                  <a:extLst>
                    <a:ext uri="{9D8B030D-6E8A-4147-A177-3AD203B41FA5}">
                      <a16:colId xmlns:a16="http://schemas.microsoft.com/office/drawing/2014/main" val="1910010331"/>
                    </a:ext>
                  </a:extLst>
                </a:gridCol>
              </a:tblGrid>
              <a:tr h="203200">
                <a:tc>
                  <a:txBody>
                    <a:bodyPr/>
                    <a:lstStyle/>
                    <a:p>
                      <a:pPr algn="ctr" fontAlgn="b"/>
                      <a:r>
                        <a:rPr lang="fi-FI" sz="1200" b="1" u="none" strike="noStrike">
                          <a:effectLst/>
                        </a:rPr>
                        <a:t>Sukunimi</a:t>
                      </a:r>
                      <a:endParaRPr lang="fi-FI"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i-FI" sz="1200" b="1" u="none" strike="noStrike">
                          <a:effectLst/>
                        </a:rPr>
                        <a:t>Etunimi</a:t>
                      </a:r>
                      <a:endParaRPr lang="fi-FI"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i-FI" sz="1200" b="1" u="none" strike="noStrike" dirty="0" err="1">
                          <a:effectLst/>
                        </a:rPr>
                        <a:t>Ika</a:t>
                      </a:r>
                      <a:endParaRPr lang="fi-FI"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0724565"/>
                  </a:ext>
                </a:extLst>
              </a:tr>
              <a:tr h="215900">
                <a:tc>
                  <a:txBody>
                    <a:bodyPr/>
                    <a:lstStyle/>
                    <a:p>
                      <a:pPr algn="l" rtl="0" fontAlgn="b"/>
                      <a:r>
                        <a:rPr lang="fi-FI" sz="1200" u="none" strike="noStrike">
                          <a:effectLst/>
                        </a:rPr>
                        <a:t> Kivi</a:t>
                      </a:r>
                      <a:endParaRPr lang="fi-FI" sz="1200" b="0" i="0" u="none" strike="noStrike">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rtl="0" fontAlgn="b"/>
                      <a:r>
                        <a:rPr lang="fi-FI" sz="1200" u="none" strike="noStrike">
                          <a:effectLst/>
                        </a:rPr>
                        <a:t>Jaakko</a:t>
                      </a:r>
                      <a:endParaRPr lang="fi-FI" sz="1200" b="0" i="0" u="none" strike="noStrike">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rtl="0" fontAlgn="b"/>
                      <a:r>
                        <a:rPr lang="fi-FI" sz="1200" u="none" strike="noStrike" dirty="0">
                          <a:effectLst/>
                        </a:rPr>
                        <a:t>45</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3675432334"/>
                  </a:ext>
                </a:extLst>
              </a:tr>
              <a:tr h="215900">
                <a:tc>
                  <a:txBody>
                    <a:bodyPr/>
                    <a:lstStyle/>
                    <a:p>
                      <a:pPr algn="l" rtl="0" fontAlgn="b"/>
                      <a:r>
                        <a:rPr lang="fi-FI" sz="1200" u="none" strike="noStrike" dirty="0">
                          <a:effectLst/>
                        </a:rPr>
                        <a:t>Kallio</a:t>
                      </a:r>
                      <a:endParaRPr lang="fi-FI" sz="12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c>
                  <a:txBody>
                    <a:bodyPr/>
                    <a:lstStyle/>
                    <a:p>
                      <a:pPr algn="l" rtl="0" fontAlgn="b"/>
                      <a:r>
                        <a:rPr lang="fi-FI" sz="1200" u="none" strike="noStrike">
                          <a:effectLst/>
                        </a:rPr>
                        <a:t>Pasi</a:t>
                      </a:r>
                      <a:endParaRPr lang="fi-FI" sz="1200" b="0" i="0" u="none" strike="noStrike">
                        <a:solidFill>
                          <a:srgbClr val="000000"/>
                        </a:solidFill>
                        <a:effectLst/>
                        <a:latin typeface="Calibri" panose="020F0502020204030204" pitchFamily="34" charset="0"/>
                      </a:endParaRPr>
                    </a:p>
                  </a:txBody>
                  <a:tcPr marL="9525" marR="9525" marT="9525" marB="0" anchor="b">
                    <a:solidFill>
                      <a:schemeClr val="accent1">
                        <a:tint val="20000"/>
                      </a:schemeClr>
                    </a:solidFill>
                  </a:tcPr>
                </a:tc>
                <a:tc>
                  <a:txBody>
                    <a:bodyPr/>
                    <a:lstStyle/>
                    <a:p>
                      <a:pPr algn="l" rtl="0" fontAlgn="b"/>
                      <a:r>
                        <a:rPr lang="fi-FI" sz="1200" u="none" strike="noStrike" dirty="0">
                          <a:effectLst/>
                        </a:rPr>
                        <a:t>12</a:t>
                      </a:r>
                      <a:endParaRPr lang="fi-FI" sz="12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extLst>
                  <a:ext uri="{0D108BD9-81ED-4DB2-BD59-A6C34878D82A}">
                    <a16:rowId xmlns:a16="http://schemas.microsoft.com/office/drawing/2014/main" val="2133669893"/>
                  </a:ext>
                </a:extLst>
              </a:tr>
              <a:tr h="203200">
                <a:tc>
                  <a:txBody>
                    <a:bodyPr/>
                    <a:lstStyle/>
                    <a:p>
                      <a:pPr algn="l" rtl="0" fontAlgn="b"/>
                      <a:r>
                        <a:rPr lang="fi-FI" sz="1200" u="none" strike="noStrike" dirty="0">
                          <a:effectLst/>
                        </a:rPr>
                        <a:t>Pöllänen</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rtl="0" fontAlgn="b"/>
                      <a:r>
                        <a:rPr lang="fi-FI" sz="1200" u="none" strike="noStrike">
                          <a:effectLst/>
                        </a:rPr>
                        <a:t>Pirjo</a:t>
                      </a:r>
                      <a:endParaRPr lang="fi-FI" sz="1200" b="0" i="0" u="none" strike="noStrike">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tc>
                  <a:txBody>
                    <a:bodyPr/>
                    <a:lstStyle/>
                    <a:p>
                      <a:pPr algn="l" rtl="0" fontAlgn="b"/>
                      <a:r>
                        <a:rPr lang="fi-FI" sz="1200" u="none" strike="noStrike" dirty="0">
                          <a:effectLst/>
                        </a:rPr>
                        <a:t>34</a:t>
                      </a:r>
                      <a:endParaRPr lang="fi-FI" sz="1200" b="0" i="0" u="none" strike="noStrike" dirty="0">
                        <a:solidFill>
                          <a:srgbClr val="000000"/>
                        </a:solidFill>
                        <a:effectLst/>
                        <a:latin typeface="Calibri" panose="020F0502020204030204" pitchFamily="34" charset="0"/>
                      </a:endParaRPr>
                    </a:p>
                  </a:txBody>
                  <a:tcPr marL="9525" marR="9525" marT="9525" marB="0" anchor="b">
                    <a:gradFill>
                      <a:gsLst>
                        <a:gs pos="69000">
                          <a:srgbClr val="FFEB00"/>
                        </a:gs>
                        <a:gs pos="0">
                          <a:srgbClr val="FFC000"/>
                        </a:gs>
                        <a:gs pos="100000">
                          <a:srgbClr val="FFFF00"/>
                        </a:gs>
                      </a:gsLst>
                      <a:lin ang="16200000" scaled="0"/>
                    </a:gradFill>
                  </a:tcPr>
                </a:tc>
                <a:extLst>
                  <a:ext uri="{0D108BD9-81ED-4DB2-BD59-A6C34878D82A}">
                    <a16:rowId xmlns:a16="http://schemas.microsoft.com/office/drawing/2014/main" val="2158922917"/>
                  </a:ext>
                </a:extLst>
              </a:tr>
            </a:tbl>
          </a:graphicData>
        </a:graphic>
      </p:graphicFrame>
      <p:sp>
        <p:nvSpPr>
          <p:cNvPr id="8" name="Tekstiruutu 7">
            <a:extLst>
              <a:ext uri="{FF2B5EF4-FFF2-40B4-BE49-F238E27FC236}">
                <a16:creationId xmlns:a16="http://schemas.microsoft.com/office/drawing/2014/main" id="{641434A7-F3E6-3544-AB58-936BC00F1057}"/>
              </a:ext>
            </a:extLst>
          </p:cNvPr>
          <p:cNvSpPr txBox="1"/>
          <p:nvPr/>
        </p:nvSpPr>
        <p:spPr>
          <a:xfrm>
            <a:off x="1093536" y="4948981"/>
            <a:ext cx="1498600" cy="1477328"/>
          </a:xfrm>
          <a:prstGeom prst="rect">
            <a:avLst/>
          </a:prstGeom>
          <a:noFill/>
          <a:ln w="15875">
            <a:solidFill>
              <a:schemeClr val="tx1"/>
            </a:solidFill>
          </a:ln>
        </p:spPr>
        <p:txBody>
          <a:bodyPr wrap="square" rtlCol="0">
            <a:spAutoFit/>
          </a:bodyPr>
          <a:lstStyle/>
          <a:p>
            <a:pPr algn="ctr"/>
            <a:r>
              <a:rPr lang="fi-FI" dirty="0" err="1"/>
              <a:t>Map</a:t>
            </a:r>
            <a:endParaRPr lang="fi-FI" dirty="0"/>
          </a:p>
          <a:p>
            <a:pPr algn="ctr"/>
            <a:endParaRPr lang="fi-FI" dirty="0"/>
          </a:p>
          <a:p>
            <a:pPr algn="ctr"/>
            <a:endParaRPr lang="fi-FI" dirty="0"/>
          </a:p>
          <a:p>
            <a:pPr algn="ctr"/>
            <a:endParaRPr lang="fi-FI" dirty="0"/>
          </a:p>
          <a:p>
            <a:pPr algn="ctr"/>
            <a:endParaRPr lang="fi-FI" dirty="0"/>
          </a:p>
        </p:txBody>
      </p:sp>
      <p:sp>
        <p:nvSpPr>
          <p:cNvPr id="9" name="Tekstiruutu 8">
            <a:extLst>
              <a:ext uri="{FF2B5EF4-FFF2-40B4-BE49-F238E27FC236}">
                <a16:creationId xmlns:a16="http://schemas.microsoft.com/office/drawing/2014/main" id="{15AD1F0A-9DDA-2448-9CE1-EFCECEF0D58C}"/>
              </a:ext>
            </a:extLst>
          </p:cNvPr>
          <p:cNvSpPr txBox="1"/>
          <p:nvPr/>
        </p:nvSpPr>
        <p:spPr>
          <a:xfrm>
            <a:off x="2977150" y="4948981"/>
            <a:ext cx="1498600" cy="1477328"/>
          </a:xfrm>
          <a:prstGeom prst="rect">
            <a:avLst/>
          </a:prstGeom>
          <a:noFill/>
          <a:ln w="15875">
            <a:solidFill>
              <a:schemeClr val="tx1"/>
            </a:solidFill>
          </a:ln>
        </p:spPr>
        <p:txBody>
          <a:bodyPr wrap="square" rtlCol="0">
            <a:spAutoFit/>
          </a:bodyPr>
          <a:lstStyle/>
          <a:p>
            <a:pPr algn="ctr"/>
            <a:r>
              <a:rPr lang="fi-FI" dirty="0" err="1"/>
              <a:t>Filter</a:t>
            </a:r>
            <a:endParaRPr lang="fi-FI" dirty="0"/>
          </a:p>
          <a:p>
            <a:pPr algn="ctr"/>
            <a:endParaRPr lang="fi-FI" dirty="0"/>
          </a:p>
          <a:p>
            <a:pPr algn="ctr"/>
            <a:endParaRPr lang="fi-FI" dirty="0"/>
          </a:p>
          <a:p>
            <a:pPr algn="ctr"/>
            <a:endParaRPr lang="fi-FI" dirty="0"/>
          </a:p>
          <a:p>
            <a:pPr algn="ctr"/>
            <a:endParaRPr lang="fi-FI" dirty="0"/>
          </a:p>
        </p:txBody>
      </p:sp>
    </p:spTree>
    <p:extLst>
      <p:ext uri="{BB962C8B-B14F-4D97-AF65-F5344CB8AC3E}">
        <p14:creationId xmlns:p14="http://schemas.microsoft.com/office/powerpoint/2010/main" val="37338004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1AA49FC-D3D9-8F4C-8FDB-B6844FC9C892}"/>
              </a:ext>
            </a:extLst>
          </p:cNvPr>
          <p:cNvSpPr>
            <a:spLocks noGrp="1"/>
          </p:cNvSpPr>
          <p:nvPr>
            <p:ph type="title"/>
          </p:nvPr>
        </p:nvSpPr>
        <p:spPr>
          <a:xfrm>
            <a:off x="791918" y="212352"/>
            <a:ext cx="5761282" cy="702048"/>
          </a:xfrm>
        </p:spPr>
        <p:txBody>
          <a:bodyPr/>
          <a:lstStyle/>
          <a:p>
            <a:r>
              <a:rPr lang="fi-FI" dirty="0"/>
              <a:t>Tee oma </a:t>
            </a:r>
            <a:r>
              <a:rPr lang="fi-FI" dirty="0" err="1"/>
              <a:t>filter</a:t>
            </a:r>
            <a:r>
              <a:rPr lang="fi-FI" dirty="0"/>
              <a:t>-metodi</a:t>
            </a:r>
          </a:p>
        </p:txBody>
      </p:sp>
      <p:sp>
        <p:nvSpPr>
          <p:cNvPr id="3" name="Sisällön paikkamerkki 2">
            <a:extLst>
              <a:ext uri="{FF2B5EF4-FFF2-40B4-BE49-F238E27FC236}">
                <a16:creationId xmlns:a16="http://schemas.microsoft.com/office/drawing/2014/main" id="{297144C1-C761-884B-A65A-69845A41EB25}"/>
              </a:ext>
            </a:extLst>
          </p:cNvPr>
          <p:cNvSpPr>
            <a:spLocks noGrp="1"/>
          </p:cNvSpPr>
          <p:nvPr>
            <p:ph sz="quarter" idx="12"/>
          </p:nvPr>
        </p:nvSpPr>
        <p:spPr>
          <a:xfrm>
            <a:off x="791918" y="1225689"/>
            <a:ext cx="3683829" cy="5175111"/>
          </a:xfrm>
        </p:spPr>
        <p:txBody>
          <a:bodyPr/>
          <a:lstStyle/>
          <a:p>
            <a:r>
              <a:rPr lang="fi-FI" dirty="0"/>
              <a:t>Kirjoitetaan oma </a:t>
            </a:r>
            <a:r>
              <a:rPr lang="fi-FI" dirty="0" err="1"/>
              <a:t>Array.prototype.myFilter</a:t>
            </a:r>
            <a:r>
              <a:rPr lang="fi-FI" dirty="0"/>
              <a:t> (), jonka tulisi toimia täsmälleen kuten </a:t>
            </a:r>
            <a:r>
              <a:rPr lang="fi-FI" dirty="0" err="1"/>
              <a:t>Array.prototype.filter</a:t>
            </a:r>
            <a:r>
              <a:rPr lang="fi-FI" dirty="0"/>
              <a:t> (). Voit käyttää silmukkaa tai </a:t>
            </a:r>
            <a:r>
              <a:rPr lang="fi-FI" dirty="0" err="1"/>
              <a:t>forEach</a:t>
            </a:r>
            <a:r>
              <a:rPr lang="fi-FI" dirty="0"/>
              <a:t>-menetelmää.</a:t>
            </a:r>
          </a:p>
          <a:p>
            <a:endParaRPr lang="fi-FI" dirty="0"/>
          </a:p>
        </p:txBody>
      </p:sp>
      <p:sp>
        <p:nvSpPr>
          <p:cNvPr id="4" name="Tekstiruutu 3">
            <a:extLst>
              <a:ext uri="{FF2B5EF4-FFF2-40B4-BE49-F238E27FC236}">
                <a16:creationId xmlns:a16="http://schemas.microsoft.com/office/drawing/2014/main" id="{DDCD8F6A-3EAC-A84E-9EDF-169AF9E95AF5}"/>
              </a:ext>
            </a:extLst>
          </p:cNvPr>
          <p:cNvSpPr txBox="1"/>
          <p:nvPr/>
        </p:nvSpPr>
        <p:spPr>
          <a:xfrm>
            <a:off x="4572000" y="1225689"/>
            <a:ext cx="4572000" cy="5632311"/>
          </a:xfrm>
          <a:prstGeom prst="rect">
            <a:avLst/>
          </a:prstGeom>
          <a:solidFill>
            <a:schemeClr val="bg1">
              <a:alpha val="96000"/>
            </a:schemeClr>
          </a:solidFill>
          <a:ln w="15875">
            <a:solidFill>
              <a:schemeClr val="tx1"/>
            </a:solidFill>
          </a:ln>
        </p:spPr>
        <p:txBody>
          <a:bodyPr wrap="square" rtlCol="0">
            <a:spAutoFit/>
          </a:bodyPr>
          <a:lstStyle/>
          <a:p>
            <a:r>
              <a:rPr lang="fi-FI" dirty="0" err="1"/>
              <a:t>var</a:t>
            </a:r>
            <a:r>
              <a:rPr lang="fi-FI" dirty="0"/>
              <a:t> </a:t>
            </a:r>
            <a:r>
              <a:rPr lang="fi-FI" dirty="0" err="1"/>
              <a:t>fibo</a:t>
            </a:r>
            <a:r>
              <a:rPr lang="fi-FI" dirty="0"/>
              <a:t> = [0, 1, 1, 2, 3, 5, 8, 13];</a:t>
            </a:r>
          </a:p>
          <a:p>
            <a:r>
              <a:rPr lang="fi-FI" dirty="0" err="1"/>
              <a:t>Array.prototype.munFilter</a:t>
            </a:r>
            <a:r>
              <a:rPr lang="fi-FI" dirty="0"/>
              <a:t> = </a:t>
            </a:r>
            <a:r>
              <a:rPr lang="fi-FI" dirty="0" err="1"/>
              <a:t>function</a:t>
            </a:r>
            <a:r>
              <a:rPr lang="fi-FI" dirty="0"/>
              <a:t>(</a:t>
            </a:r>
            <a:r>
              <a:rPr lang="fi-FI" dirty="0" err="1"/>
              <a:t>callback</a:t>
            </a:r>
            <a:r>
              <a:rPr lang="fi-FI" dirty="0"/>
              <a:t>)</a:t>
            </a:r>
            <a:br>
              <a:rPr lang="fi-FI" dirty="0"/>
            </a:br>
            <a:r>
              <a:rPr lang="fi-FI" dirty="0"/>
              <a:t>{</a:t>
            </a:r>
          </a:p>
          <a:p>
            <a:r>
              <a:rPr lang="fi-FI" dirty="0"/>
              <a:t>  </a:t>
            </a:r>
            <a:r>
              <a:rPr lang="fi-FI" dirty="0" err="1"/>
              <a:t>var</a:t>
            </a:r>
            <a:r>
              <a:rPr lang="fi-FI" dirty="0"/>
              <a:t> </a:t>
            </a:r>
            <a:r>
              <a:rPr lang="fi-FI" dirty="0" err="1"/>
              <a:t>uusiTaulu</a:t>
            </a:r>
            <a:r>
              <a:rPr lang="fi-FI" dirty="0"/>
              <a:t> = [];</a:t>
            </a:r>
          </a:p>
          <a:p>
            <a:r>
              <a:rPr lang="fi-FI" dirty="0"/>
              <a:t>	for(</a:t>
            </a:r>
            <a:r>
              <a:rPr lang="fi-FI" dirty="0" err="1"/>
              <a:t>let</a:t>
            </a:r>
            <a:r>
              <a:rPr lang="fi-FI" dirty="0"/>
              <a:t> i=0; i&lt;</a:t>
            </a:r>
            <a:r>
              <a:rPr lang="fi-FI" dirty="0" err="1"/>
              <a:t>this.length;i</a:t>
            </a:r>
            <a:r>
              <a:rPr lang="fi-FI" dirty="0"/>
              <a:t>++)</a:t>
            </a:r>
          </a:p>
          <a:p>
            <a:r>
              <a:rPr lang="fi-FI" dirty="0"/>
              <a:t>	{</a:t>
            </a:r>
          </a:p>
          <a:p>
            <a:r>
              <a:rPr lang="fi-FI" dirty="0"/>
              <a:t>		</a:t>
            </a:r>
            <a:r>
              <a:rPr lang="fi-FI" dirty="0" err="1"/>
              <a:t>if</a:t>
            </a:r>
            <a:r>
              <a:rPr lang="fi-FI" dirty="0"/>
              <a:t>(</a:t>
            </a:r>
            <a:r>
              <a:rPr lang="fi-FI" dirty="0" err="1"/>
              <a:t>this</a:t>
            </a:r>
            <a:r>
              <a:rPr lang="fi-FI" dirty="0"/>
              <a:t>[i] &gt; 4)</a:t>
            </a:r>
          </a:p>
          <a:p>
            <a:r>
              <a:rPr lang="fi-FI" dirty="0"/>
              <a:t>		{</a:t>
            </a:r>
          </a:p>
          <a:p>
            <a:r>
              <a:rPr lang="fi-FI" dirty="0"/>
              <a:t>		</a:t>
            </a:r>
            <a:r>
              <a:rPr lang="fi-FI" dirty="0" err="1"/>
              <a:t>uusiTaulu.push</a:t>
            </a:r>
            <a:r>
              <a:rPr lang="fi-FI" dirty="0"/>
              <a:t> (</a:t>
            </a:r>
            <a:r>
              <a:rPr lang="fi-FI" dirty="0" err="1"/>
              <a:t>this</a:t>
            </a:r>
            <a:r>
              <a:rPr lang="fi-FI" dirty="0"/>
              <a:t>[i]);</a:t>
            </a:r>
          </a:p>
          <a:p>
            <a:r>
              <a:rPr lang="fi-FI" dirty="0"/>
              <a:t>    		}</a:t>
            </a:r>
          </a:p>
          <a:p>
            <a:r>
              <a:rPr lang="fi-FI" dirty="0"/>
              <a:t>	}</a:t>
            </a:r>
          </a:p>
          <a:p>
            <a:r>
              <a:rPr lang="fi-FI" dirty="0"/>
              <a:t>	</a:t>
            </a:r>
            <a:r>
              <a:rPr lang="fi-FI" dirty="0" err="1"/>
              <a:t>return</a:t>
            </a:r>
            <a:r>
              <a:rPr lang="fi-FI" dirty="0"/>
              <a:t> </a:t>
            </a:r>
            <a:r>
              <a:rPr lang="fi-FI" dirty="0" err="1"/>
              <a:t>uusiTaulu</a:t>
            </a:r>
            <a:r>
              <a:rPr lang="fi-FI" dirty="0"/>
              <a:t>;</a:t>
            </a:r>
          </a:p>
          <a:p>
            <a:r>
              <a:rPr lang="fi-FI" dirty="0"/>
              <a:t>}</a:t>
            </a:r>
          </a:p>
          <a:p>
            <a:r>
              <a:rPr lang="fi-FI" dirty="0" err="1"/>
              <a:t>var</a:t>
            </a:r>
            <a:r>
              <a:rPr lang="fi-FI" dirty="0"/>
              <a:t> </a:t>
            </a:r>
            <a:r>
              <a:rPr lang="fi-FI" dirty="0" err="1"/>
              <a:t>muokattu_taulu</a:t>
            </a:r>
            <a:r>
              <a:rPr lang="fi-FI" dirty="0"/>
              <a:t> = </a:t>
            </a:r>
            <a:r>
              <a:rPr lang="fi-FI" dirty="0" err="1"/>
              <a:t>fibo.munFilter</a:t>
            </a:r>
            <a:r>
              <a:rPr lang="fi-FI" dirty="0"/>
              <a:t>(</a:t>
            </a:r>
            <a:br>
              <a:rPr lang="fi-FI" dirty="0"/>
            </a:br>
            <a:r>
              <a:rPr lang="fi-FI" dirty="0"/>
              <a:t>	</a:t>
            </a:r>
            <a:r>
              <a:rPr lang="fi-FI" dirty="0" err="1"/>
              <a:t>function</a:t>
            </a:r>
            <a:r>
              <a:rPr lang="fi-FI" dirty="0"/>
              <a:t>(luku)</a:t>
            </a:r>
            <a:br>
              <a:rPr lang="fi-FI" dirty="0"/>
            </a:br>
            <a:r>
              <a:rPr lang="fi-FI" dirty="0"/>
              <a:t>	{</a:t>
            </a:r>
            <a:br>
              <a:rPr lang="fi-FI" dirty="0"/>
            </a:br>
            <a:r>
              <a:rPr lang="fi-FI" dirty="0"/>
              <a:t>		</a:t>
            </a:r>
            <a:r>
              <a:rPr lang="fi-FI" dirty="0" err="1"/>
              <a:t>return</a:t>
            </a:r>
            <a:r>
              <a:rPr lang="fi-FI" dirty="0"/>
              <a:t> luku;</a:t>
            </a:r>
            <a:br>
              <a:rPr lang="fi-FI" dirty="0"/>
            </a:br>
            <a:r>
              <a:rPr lang="fi-FI" dirty="0"/>
              <a:t>	});</a:t>
            </a:r>
          </a:p>
          <a:p>
            <a:r>
              <a:rPr lang="fi-FI" dirty="0" err="1"/>
              <a:t>console.log</a:t>
            </a:r>
            <a:r>
              <a:rPr lang="fi-FI" dirty="0"/>
              <a:t>(</a:t>
            </a:r>
            <a:r>
              <a:rPr lang="fi-FI" dirty="0" err="1"/>
              <a:t>muokattu_taulu</a:t>
            </a:r>
            <a:r>
              <a:rPr lang="fi-FI" dirty="0"/>
              <a:t>);</a:t>
            </a:r>
            <a:br>
              <a:rPr lang="fi-FI" dirty="0"/>
            </a:br>
            <a:r>
              <a:rPr lang="fi-FI" dirty="0"/>
              <a:t>--&gt; [5, 8, 13 ]</a:t>
            </a:r>
          </a:p>
        </p:txBody>
      </p:sp>
    </p:spTree>
    <p:extLst>
      <p:ext uri="{BB962C8B-B14F-4D97-AF65-F5344CB8AC3E}">
        <p14:creationId xmlns:p14="http://schemas.microsoft.com/office/powerpoint/2010/main" val="13552236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030A26A-43C7-F34D-9BBD-6ABED2179323}"/>
              </a:ext>
            </a:extLst>
          </p:cNvPr>
          <p:cNvSpPr>
            <a:spLocks noGrp="1"/>
          </p:cNvSpPr>
          <p:nvPr>
            <p:ph type="title"/>
          </p:nvPr>
        </p:nvSpPr>
        <p:spPr/>
        <p:txBody>
          <a:bodyPr/>
          <a:lstStyle/>
          <a:p>
            <a:r>
              <a:rPr lang="fi-FI" dirty="0"/>
              <a:t>Taulukon osan palautus </a:t>
            </a:r>
            <a:br>
              <a:rPr lang="fi-FI" dirty="0"/>
            </a:br>
            <a:r>
              <a:rPr lang="fi-FI" dirty="0" err="1"/>
              <a:t>slice</a:t>
            </a:r>
            <a:r>
              <a:rPr lang="fi-FI" dirty="0"/>
              <a:t>-metodilla</a:t>
            </a:r>
          </a:p>
        </p:txBody>
      </p:sp>
      <p:sp>
        <p:nvSpPr>
          <p:cNvPr id="3" name="Sisällön paikkamerkki 2">
            <a:extLst>
              <a:ext uri="{FF2B5EF4-FFF2-40B4-BE49-F238E27FC236}">
                <a16:creationId xmlns:a16="http://schemas.microsoft.com/office/drawing/2014/main" id="{978BC355-4DE8-F941-B652-8E6403371C85}"/>
              </a:ext>
            </a:extLst>
          </p:cNvPr>
          <p:cNvSpPr>
            <a:spLocks noGrp="1"/>
          </p:cNvSpPr>
          <p:nvPr>
            <p:ph sz="quarter" idx="12"/>
          </p:nvPr>
        </p:nvSpPr>
        <p:spPr>
          <a:xfrm>
            <a:off x="791917" y="1865096"/>
            <a:ext cx="4107341" cy="4535704"/>
          </a:xfrm>
        </p:spPr>
        <p:txBody>
          <a:bodyPr/>
          <a:lstStyle/>
          <a:p>
            <a:r>
              <a:rPr lang="fi-FI" dirty="0" err="1"/>
              <a:t>Slice</a:t>
            </a:r>
            <a:r>
              <a:rPr lang="fi-FI" dirty="0"/>
              <a:t>()-metodi palauttaa kopion ryhmän tietyistä elementeistä. </a:t>
            </a:r>
          </a:p>
          <a:p>
            <a:r>
              <a:rPr lang="fi-FI" dirty="0"/>
              <a:t>Se ottaa kaksi </a:t>
            </a:r>
            <a:r>
              <a:rPr lang="fi-FI" dirty="0" err="1"/>
              <a:t>argumenttiä</a:t>
            </a:r>
            <a:r>
              <a:rPr lang="fi-FI" dirty="0"/>
              <a:t>: ensimmäinen antaa indeksin siitä, mistä aloittaa viipalointi, toinen on indeksi, johon viipale lopetetaan (ei tule mukaan). </a:t>
            </a:r>
          </a:p>
          <a:p>
            <a:r>
              <a:rPr lang="fi-FI" dirty="0"/>
              <a:t>Jos argumentteja ei toimiteta, oletusarvo on aloittaa taulukon alusta loppuun, mikä on helppo tapa kopioida koko taulukko.</a:t>
            </a:r>
          </a:p>
          <a:p>
            <a:r>
              <a:rPr lang="fi-FI" dirty="0"/>
              <a:t> Leikkausmenetelmä ei muuta alkuperäistä taulukkoa, mutta palauttaa uuden.</a:t>
            </a:r>
          </a:p>
        </p:txBody>
      </p:sp>
      <p:sp>
        <p:nvSpPr>
          <p:cNvPr id="4" name="Tekstiruutu 3">
            <a:extLst>
              <a:ext uri="{FF2B5EF4-FFF2-40B4-BE49-F238E27FC236}">
                <a16:creationId xmlns:a16="http://schemas.microsoft.com/office/drawing/2014/main" id="{34FABE75-B956-9A48-94C1-F68DEC6CFE16}"/>
              </a:ext>
            </a:extLst>
          </p:cNvPr>
          <p:cNvSpPr txBox="1"/>
          <p:nvPr/>
        </p:nvSpPr>
        <p:spPr>
          <a:xfrm>
            <a:off x="5062891" y="1865096"/>
            <a:ext cx="3923703" cy="2862322"/>
          </a:xfrm>
          <a:prstGeom prst="rect">
            <a:avLst/>
          </a:prstGeom>
          <a:solidFill>
            <a:schemeClr val="bg1">
              <a:alpha val="88000"/>
            </a:schemeClr>
          </a:solidFill>
          <a:ln w="15875">
            <a:solidFill>
              <a:schemeClr val="tx1"/>
            </a:solidFill>
          </a:ln>
        </p:spPr>
        <p:txBody>
          <a:bodyPr wrap="none" rtlCol="0">
            <a:spAutoFit/>
          </a:bodyPr>
          <a:lstStyle/>
          <a:p>
            <a:r>
              <a:rPr lang="fi-FI" dirty="0" err="1"/>
              <a:t>function</a:t>
            </a:r>
            <a:r>
              <a:rPr lang="fi-FI" dirty="0"/>
              <a:t> </a:t>
            </a:r>
            <a:r>
              <a:rPr lang="fi-FI" dirty="0" err="1"/>
              <a:t>katkoTaulu</a:t>
            </a:r>
            <a:r>
              <a:rPr lang="fi-FI" dirty="0"/>
              <a:t>(taulu, alku, loppu) {</a:t>
            </a:r>
          </a:p>
          <a:p>
            <a:r>
              <a:rPr lang="fi-FI" dirty="0" err="1"/>
              <a:t>var</a:t>
            </a:r>
            <a:r>
              <a:rPr lang="fi-FI" dirty="0"/>
              <a:t> </a:t>
            </a:r>
            <a:r>
              <a:rPr lang="fi-FI" dirty="0" err="1"/>
              <a:t>uusiTaulu</a:t>
            </a:r>
            <a:r>
              <a:rPr lang="fi-FI" dirty="0"/>
              <a:t> = </a:t>
            </a:r>
            <a:r>
              <a:rPr lang="fi-FI" dirty="0" err="1"/>
              <a:t>taulu.slice</a:t>
            </a:r>
            <a:r>
              <a:rPr lang="fi-FI" dirty="0"/>
              <a:t>(alku, loppu);</a:t>
            </a:r>
          </a:p>
          <a:p>
            <a:r>
              <a:rPr lang="fi-FI" dirty="0" err="1"/>
              <a:t>return</a:t>
            </a:r>
            <a:r>
              <a:rPr lang="fi-FI" dirty="0"/>
              <a:t> </a:t>
            </a:r>
            <a:r>
              <a:rPr lang="fi-FI" dirty="0" err="1"/>
              <a:t>uusiTaulu</a:t>
            </a:r>
            <a:r>
              <a:rPr lang="fi-FI" dirty="0"/>
              <a:t>;</a:t>
            </a:r>
          </a:p>
          <a:p>
            <a:r>
              <a:rPr lang="fi-FI" dirty="0"/>
              <a:t>}</a:t>
            </a:r>
          </a:p>
          <a:p>
            <a:endParaRPr lang="fi-FI" dirty="0"/>
          </a:p>
          <a:p>
            <a:r>
              <a:rPr lang="fi-FI" dirty="0" err="1"/>
              <a:t>var</a:t>
            </a:r>
            <a:r>
              <a:rPr lang="fi-FI" dirty="0"/>
              <a:t> </a:t>
            </a:r>
            <a:r>
              <a:rPr lang="fi-FI" dirty="0" err="1"/>
              <a:t>fibo</a:t>
            </a:r>
            <a:r>
              <a:rPr lang="fi-FI" dirty="0"/>
              <a:t>= [0, 1, 1, 2, 3, 5, 8, 13, 21];</a:t>
            </a:r>
          </a:p>
          <a:p>
            <a:r>
              <a:rPr lang="fi-FI" dirty="0" err="1"/>
              <a:t>console.log</a:t>
            </a:r>
            <a:r>
              <a:rPr lang="fi-FI" dirty="0"/>
              <a:t>(</a:t>
            </a:r>
            <a:r>
              <a:rPr lang="fi-FI" dirty="0" err="1"/>
              <a:t>katkoTaulu</a:t>
            </a:r>
            <a:r>
              <a:rPr lang="fi-FI" dirty="0"/>
              <a:t>(</a:t>
            </a:r>
            <a:r>
              <a:rPr lang="fi-FI" dirty="0" err="1"/>
              <a:t>fibo</a:t>
            </a:r>
            <a:r>
              <a:rPr lang="fi-FI" dirty="0"/>
              <a:t>, 2, 6));</a:t>
            </a:r>
          </a:p>
          <a:p>
            <a:pPr marL="285750" indent="-285750">
              <a:buFont typeface="Wingdings" pitchFamily="2" charset="2"/>
              <a:buChar char="à"/>
            </a:pPr>
            <a:r>
              <a:rPr lang="fi-FI" dirty="0">
                <a:sym typeface="Wingdings" pitchFamily="2" charset="2"/>
              </a:rPr>
              <a:t>[1, 2, 3, 5]</a:t>
            </a:r>
          </a:p>
          <a:p>
            <a:endParaRPr lang="fi-FI" dirty="0">
              <a:sym typeface="Wingdings" pitchFamily="2" charset="2"/>
            </a:endParaRPr>
          </a:p>
          <a:p>
            <a:r>
              <a:rPr lang="fi-FI" dirty="0">
                <a:sym typeface="Wingdings" pitchFamily="2" charset="2"/>
              </a:rPr>
              <a:t>HUOM! </a:t>
            </a:r>
            <a:r>
              <a:rPr lang="fi-FI" dirty="0" err="1">
                <a:sym typeface="Wingdings" pitchFamily="2" charset="2"/>
              </a:rPr>
              <a:t>fibo.slice</a:t>
            </a:r>
            <a:r>
              <a:rPr lang="fi-FI" dirty="0">
                <a:sym typeface="Wingdings" pitchFamily="2" charset="2"/>
              </a:rPr>
              <a:t>(2, 6)  [1, 2, 3, 5]</a:t>
            </a:r>
            <a:endParaRPr lang="fi-FI" dirty="0"/>
          </a:p>
        </p:txBody>
      </p:sp>
    </p:spTree>
    <p:extLst>
      <p:ext uri="{BB962C8B-B14F-4D97-AF65-F5344CB8AC3E}">
        <p14:creationId xmlns:p14="http://schemas.microsoft.com/office/powerpoint/2010/main" val="16710963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340A97-FBF4-7E46-9AE7-51E084297E9D}"/>
              </a:ext>
            </a:extLst>
          </p:cNvPr>
          <p:cNvSpPr>
            <a:spLocks noGrp="1"/>
          </p:cNvSpPr>
          <p:nvPr>
            <p:ph type="title"/>
          </p:nvPr>
        </p:nvSpPr>
        <p:spPr/>
        <p:txBody>
          <a:bodyPr/>
          <a:lstStyle/>
          <a:p>
            <a:r>
              <a:rPr lang="fi-FI" dirty="0"/>
              <a:t>Poista käyttäen </a:t>
            </a:r>
            <a:r>
              <a:rPr lang="fi-FI" dirty="0" err="1"/>
              <a:t>slice</a:t>
            </a:r>
            <a:r>
              <a:rPr lang="fi-FI" dirty="0"/>
              <a:t>()-metodia </a:t>
            </a:r>
            <a:r>
              <a:rPr lang="fi-FI" dirty="0" err="1"/>
              <a:t>splice</a:t>
            </a:r>
            <a:r>
              <a:rPr lang="fi-FI" dirty="0"/>
              <a:t>()-metodin sijasta</a:t>
            </a:r>
          </a:p>
        </p:txBody>
      </p:sp>
      <p:sp>
        <p:nvSpPr>
          <p:cNvPr id="3" name="Sisällön paikkamerkki 2">
            <a:extLst>
              <a:ext uri="{FF2B5EF4-FFF2-40B4-BE49-F238E27FC236}">
                <a16:creationId xmlns:a16="http://schemas.microsoft.com/office/drawing/2014/main" id="{CE214244-E951-7A4F-981A-0D8306AAE33C}"/>
              </a:ext>
            </a:extLst>
          </p:cNvPr>
          <p:cNvSpPr>
            <a:spLocks noGrp="1"/>
          </p:cNvSpPr>
          <p:nvPr>
            <p:ph sz="quarter" idx="12"/>
          </p:nvPr>
        </p:nvSpPr>
        <p:spPr>
          <a:xfrm>
            <a:off x="791918" y="1865096"/>
            <a:ext cx="4126591" cy="4535704"/>
          </a:xfrm>
        </p:spPr>
        <p:txBody>
          <a:bodyPr>
            <a:normAutofit/>
          </a:bodyPr>
          <a:lstStyle/>
          <a:p>
            <a:r>
              <a:rPr lang="fi-FI" dirty="0"/>
              <a:t>Jos haluat poistaa taulukosta osan, mutta säilyttää lopun taulukon, siihen käytetään </a:t>
            </a:r>
            <a:r>
              <a:rPr lang="fi-FI" dirty="0" err="1"/>
              <a:t>splice</a:t>
            </a:r>
            <a:r>
              <a:rPr lang="fi-FI" dirty="0"/>
              <a:t>()-metodia, kuten olemme oppineet</a:t>
            </a:r>
          </a:p>
          <a:p>
            <a:r>
              <a:rPr lang="fi-FI" dirty="0"/>
              <a:t>Metodille kerrotaan kaksi </a:t>
            </a:r>
            <a:r>
              <a:rPr lang="fi-FI" dirty="0" err="1"/>
              <a:t>argumenttiä</a:t>
            </a:r>
            <a:r>
              <a:rPr lang="fi-FI" dirty="0"/>
              <a:t>: mistä aloitetaan ja kuinka paljon. Mikäli jälkimmäistä ei anneta, poistetaan taulukon loppuun asti</a:t>
            </a:r>
          </a:p>
          <a:p>
            <a:r>
              <a:rPr lang="fi-FI" dirty="0" err="1"/>
              <a:t>Splice</a:t>
            </a:r>
            <a:r>
              <a:rPr lang="fi-FI" dirty="0"/>
              <a:t>()-metodi kuitenkin muokkaa alkuperäistä taulukkoa</a:t>
            </a:r>
          </a:p>
          <a:p>
            <a:r>
              <a:rPr lang="fi-FI" dirty="0"/>
              <a:t>Opimme äsken (ja aiemmin), että </a:t>
            </a:r>
            <a:r>
              <a:rPr lang="fi-FI" dirty="0" err="1"/>
              <a:t>slice</a:t>
            </a:r>
            <a:r>
              <a:rPr lang="fi-FI" dirty="0"/>
              <a:t>()-metodi ei poista alkuperäistä taulukkoa, joten jos haluamme jättää alkuperäisen koskematta, voimme käyttää </a:t>
            </a:r>
            <a:r>
              <a:rPr lang="fi-FI" dirty="0" err="1"/>
              <a:t>slice</a:t>
            </a:r>
            <a:r>
              <a:rPr lang="fi-FI" dirty="0"/>
              <a:t>()-metodia </a:t>
            </a:r>
            <a:r>
              <a:rPr lang="fi-FI" dirty="0" err="1"/>
              <a:t>splice</a:t>
            </a:r>
            <a:r>
              <a:rPr lang="fi-FI" dirty="0"/>
              <a:t>()-metodin sijasta</a:t>
            </a:r>
          </a:p>
        </p:txBody>
      </p:sp>
      <p:sp>
        <p:nvSpPr>
          <p:cNvPr id="4" name="Tekstiruutu 3">
            <a:extLst>
              <a:ext uri="{FF2B5EF4-FFF2-40B4-BE49-F238E27FC236}">
                <a16:creationId xmlns:a16="http://schemas.microsoft.com/office/drawing/2014/main" id="{37CF3156-F4EB-F348-850C-967768AF28BA}"/>
              </a:ext>
            </a:extLst>
          </p:cNvPr>
          <p:cNvSpPr txBox="1"/>
          <p:nvPr/>
        </p:nvSpPr>
        <p:spPr>
          <a:xfrm>
            <a:off x="5159141" y="1857676"/>
            <a:ext cx="3984859" cy="2031325"/>
          </a:xfrm>
          <a:prstGeom prst="rect">
            <a:avLst/>
          </a:prstGeom>
          <a:noFill/>
        </p:spPr>
        <p:txBody>
          <a:bodyPr wrap="square" rtlCol="0">
            <a:spAutoFit/>
          </a:bodyPr>
          <a:lstStyle/>
          <a:p>
            <a:r>
              <a:rPr lang="fi-FI" dirty="0" err="1"/>
              <a:t>function</a:t>
            </a:r>
            <a:r>
              <a:rPr lang="fi-FI" dirty="0"/>
              <a:t> </a:t>
            </a:r>
            <a:r>
              <a:rPr lang="fi-FI" dirty="0" err="1"/>
              <a:t>kaytaSlicea</a:t>
            </a:r>
            <a:r>
              <a:rPr lang="fi-FI" dirty="0"/>
              <a:t>(numerot){</a:t>
            </a:r>
          </a:p>
          <a:p>
            <a:r>
              <a:rPr lang="fi-FI" dirty="0" err="1"/>
              <a:t>var</a:t>
            </a:r>
            <a:r>
              <a:rPr lang="fi-FI" dirty="0"/>
              <a:t> </a:t>
            </a:r>
            <a:r>
              <a:rPr lang="fi-FI" dirty="0" err="1"/>
              <a:t>uusiTaulu</a:t>
            </a:r>
            <a:r>
              <a:rPr lang="fi-FI" dirty="0"/>
              <a:t> = [...numerot];</a:t>
            </a:r>
          </a:p>
          <a:p>
            <a:r>
              <a:rPr lang="fi-FI" dirty="0" err="1"/>
              <a:t>return</a:t>
            </a:r>
            <a:r>
              <a:rPr lang="fi-FI" dirty="0"/>
              <a:t> </a:t>
            </a:r>
            <a:r>
              <a:rPr lang="fi-FI" dirty="0" err="1"/>
              <a:t>uusiTaulu.slice</a:t>
            </a:r>
            <a:r>
              <a:rPr lang="fi-FI" dirty="0"/>
              <a:t>(0,5);</a:t>
            </a:r>
          </a:p>
          <a:p>
            <a:r>
              <a:rPr lang="fi-FI" dirty="0"/>
              <a:t>}</a:t>
            </a:r>
            <a:br>
              <a:rPr lang="fi-FI" dirty="0"/>
            </a:br>
            <a:r>
              <a:rPr lang="fi-FI" dirty="0" err="1"/>
              <a:t>var</a:t>
            </a:r>
            <a:r>
              <a:rPr lang="fi-FI" dirty="0"/>
              <a:t> </a:t>
            </a:r>
            <a:r>
              <a:rPr lang="fi-FI" dirty="0" err="1"/>
              <a:t>fibo</a:t>
            </a:r>
            <a:r>
              <a:rPr lang="fi-FI" dirty="0"/>
              <a:t>= [0, 1, 1, 2, 3, 5, 8, 13, 21];</a:t>
            </a:r>
          </a:p>
          <a:p>
            <a:r>
              <a:rPr lang="fi-FI" dirty="0" err="1"/>
              <a:t>console.log</a:t>
            </a:r>
            <a:r>
              <a:rPr lang="fi-FI" dirty="0"/>
              <a:t>(</a:t>
            </a:r>
            <a:r>
              <a:rPr lang="fi-FI" dirty="0" err="1"/>
              <a:t>kaytaSlicea</a:t>
            </a:r>
            <a:r>
              <a:rPr lang="fi-FI" dirty="0"/>
              <a:t>(</a:t>
            </a:r>
            <a:r>
              <a:rPr lang="fi-FI" dirty="0" err="1"/>
              <a:t>fibo</a:t>
            </a:r>
            <a:r>
              <a:rPr lang="fi-FI" dirty="0"/>
              <a:t>));</a:t>
            </a:r>
          </a:p>
          <a:p>
            <a:r>
              <a:rPr lang="fi-FI" dirty="0">
                <a:sym typeface="Wingdings" pitchFamily="2" charset="2"/>
              </a:rPr>
              <a:t> [0, 1, 1, 2, 3]</a:t>
            </a:r>
            <a:endParaRPr lang="fi-FI" dirty="0"/>
          </a:p>
        </p:txBody>
      </p:sp>
    </p:spTree>
    <p:extLst>
      <p:ext uri="{BB962C8B-B14F-4D97-AF65-F5344CB8AC3E}">
        <p14:creationId xmlns:p14="http://schemas.microsoft.com/office/powerpoint/2010/main" val="34867707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E4F839-D825-EB45-90C5-C3F01CB47464}"/>
              </a:ext>
            </a:extLst>
          </p:cNvPr>
          <p:cNvSpPr>
            <a:spLocks noGrp="1"/>
          </p:cNvSpPr>
          <p:nvPr>
            <p:ph type="title"/>
          </p:nvPr>
        </p:nvSpPr>
        <p:spPr/>
        <p:txBody>
          <a:bodyPr/>
          <a:lstStyle/>
          <a:p>
            <a:r>
              <a:rPr lang="fi-FI" dirty="0"/>
              <a:t>Yhdistä kaksi taulua </a:t>
            </a:r>
            <a:r>
              <a:rPr lang="fi-FI" dirty="0" err="1"/>
              <a:t>concatillä</a:t>
            </a:r>
            <a:endParaRPr lang="fi-FI" dirty="0"/>
          </a:p>
        </p:txBody>
      </p:sp>
      <p:sp>
        <p:nvSpPr>
          <p:cNvPr id="3" name="Sisällön paikkamerkki 2">
            <a:extLst>
              <a:ext uri="{FF2B5EF4-FFF2-40B4-BE49-F238E27FC236}">
                <a16:creationId xmlns:a16="http://schemas.microsoft.com/office/drawing/2014/main" id="{24BB8853-52B3-0743-9B40-4F5A373CAE6C}"/>
              </a:ext>
            </a:extLst>
          </p:cNvPr>
          <p:cNvSpPr>
            <a:spLocks noGrp="1"/>
          </p:cNvSpPr>
          <p:nvPr>
            <p:ph sz="quarter" idx="12"/>
          </p:nvPr>
        </p:nvSpPr>
        <p:spPr/>
        <p:txBody>
          <a:bodyPr/>
          <a:lstStyle/>
          <a:p>
            <a:r>
              <a:rPr lang="fi-FI" dirty="0" err="1"/>
              <a:t>Concat</a:t>
            </a:r>
            <a:r>
              <a:rPr lang="fi-FI" dirty="0"/>
              <a:t> tarkoittaa liittämistä ja tuolla metodilla voit liittää kaksi taulukkoa yhteen siten, että annan ensin ensimmäisen taulukon, kirjoitat pisteen ja </a:t>
            </a:r>
            <a:r>
              <a:rPr lang="fi-FI" dirty="0" err="1"/>
              <a:t>concat</a:t>
            </a:r>
            <a:r>
              <a:rPr lang="fi-FI" dirty="0"/>
              <a:t>() ja sulkujen sisään kirjoitat toisen taulukon:</a:t>
            </a:r>
          </a:p>
          <a:p>
            <a:pPr lvl="1"/>
            <a:r>
              <a:rPr lang="fi-FI" dirty="0" err="1"/>
              <a:t>var</a:t>
            </a:r>
            <a:r>
              <a:rPr lang="fi-FI" dirty="0"/>
              <a:t> </a:t>
            </a:r>
            <a:r>
              <a:rPr lang="fi-FI" dirty="0" err="1"/>
              <a:t>fibo</a:t>
            </a:r>
            <a:r>
              <a:rPr lang="fi-FI" dirty="0"/>
              <a:t> = [0, 1, 1, 2, 3, 5];</a:t>
            </a:r>
            <a:br>
              <a:rPr lang="fi-FI" dirty="0"/>
            </a:br>
            <a:r>
              <a:rPr lang="fi-FI" dirty="0" err="1"/>
              <a:t>var</a:t>
            </a:r>
            <a:r>
              <a:rPr lang="fi-FI" dirty="0"/>
              <a:t> jatko = [8, 13, 21, 34];</a:t>
            </a:r>
            <a:br>
              <a:rPr lang="fi-FI" dirty="0"/>
            </a:br>
            <a:r>
              <a:rPr lang="fi-FI" dirty="0" err="1"/>
              <a:t>fibo.concat</a:t>
            </a:r>
            <a:r>
              <a:rPr lang="fi-FI" dirty="0"/>
              <a:t>(jatko); </a:t>
            </a:r>
            <a:r>
              <a:rPr lang="fi-FI" dirty="0">
                <a:sym typeface="Wingdings" pitchFamily="2" charset="2"/>
              </a:rPr>
              <a:t> </a:t>
            </a:r>
            <a:r>
              <a:rPr lang="fi-FI" dirty="0"/>
              <a:t>[0, 1, 1, 2, 3, 5, 8, 13, 21, 34]</a:t>
            </a:r>
          </a:p>
          <a:p>
            <a:pPr lvl="1"/>
            <a:r>
              <a:rPr lang="fi-FI" dirty="0"/>
              <a:t>Voit myös tehdä siitä funktion:</a:t>
            </a:r>
            <a:br>
              <a:rPr lang="fi-FI" dirty="0"/>
            </a:br>
            <a:br>
              <a:rPr lang="fi-FI" dirty="0"/>
            </a:br>
            <a:r>
              <a:rPr lang="fi-FI" dirty="0" err="1"/>
              <a:t>function</a:t>
            </a:r>
            <a:r>
              <a:rPr lang="fi-FI" dirty="0"/>
              <a:t> </a:t>
            </a:r>
            <a:r>
              <a:rPr lang="fi-FI" dirty="0" err="1"/>
              <a:t>yhdista</a:t>
            </a:r>
            <a:r>
              <a:rPr lang="fi-FI" dirty="0"/>
              <a:t>(eka, </a:t>
            </a:r>
            <a:r>
              <a:rPr lang="fi-FI" dirty="0" err="1"/>
              <a:t>toka</a:t>
            </a:r>
            <a:r>
              <a:rPr lang="fi-FI" dirty="0"/>
              <a:t>){</a:t>
            </a:r>
            <a:br>
              <a:rPr lang="fi-FI" dirty="0"/>
            </a:br>
            <a:r>
              <a:rPr lang="fi-FI" dirty="0"/>
              <a:t>	</a:t>
            </a:r>
            <a:r>
              <a:rPr lang="fi-FI" dirty="0" err="1"/>
              <a:t>return</a:t>
            </a:r>
            <a:r>
              <a:rPr lang="fi-FI" dirty="0"/>
              <a:t> </a:t>
            </a:r>
            <a:r>
              <a:rPr lang="fi-FI" dirty="0" err="1"/>
              <a:t>eka.concat</a:t>
            </a:r>
            <a:r>
              <a:rPr lang="fi-FI" dirty="0"/>
              <a:t>(</a:t>
            </a:r>
            <a:r>
              <a:rPr lang="fi-FI" dirty="0" err="1"/>
              <a:t>toka</a:t>
            </a:r>
            <a:r>
              <a:rPr lang="fi-FI" dirty="0"/>
              <a:t>);</a:t>
            </a:r>
            <a:br>
              <a:rPr lang="fi-FI" dirty="0"/>
            </a:br>
            <a:r>
              <a:rPr lang="fi-FI" dirty="0"/>
              <a:t>}</a:t>
            </a:r>
            <a:br>
              <a:rPr lang="fi-FI" dirty="0"/>
            </a:br>
            <a:r>
              <a:rPr lang="fi-FI" dirty="0" err="1"/>
              <a:t>console.log</a:t>
            </a:r>
            <a:r>
              <a:rPr lang="fi-FI" dirty="0"/>
              <a:t>(</a:t>
            </a:r>
            <a:r>
              <a:rPr lang="fi-FI" dirty="0" err="1"/>
              <a:t>yhdista</a:t>
            </a:r>
            <a:r>
              <a:rPr lang="fi-FI" dirty="0"/>
              <a:t>(</a:t>
            </a:r>
            <a:r>
              <a:rPr lang="fi-FI" dirty="0" err="1"/>
              <a:t>fibo</a:t>
            </a:r>
            <a:r>
              <a:rPr lang="fi-FI" dirty="0"/>
              <a:t>, jatko));</a:t>
            </a:r>
          </a:p>
          <a:p>
            <a:pPr lvl="1"/>
            <a:r>
              <a:rPr lang="fi-FI" dirty="0"/>
              <a:t>Tämän avulla voit myös korvata </a:t>
            </a:r>
            <a:r>
              <a:rPr lang="fi-FI" dirty="0" err="1"/>
              <a:t>push</a:t>
            </a:r>
            <a:r>
              <a:rPr lang="fi-FI" dirty="0"/>
              <a:t>()-metodin</a:t>
            </a:r>
            <a:br>
              <a:rPr lang="fi-FI" dirty="0"/>
            </a:br>
            <a:r>
              <a:rPr lang="fi-FI" dirty="0" err="1"/>
              <a:t>fibo.push</a:t>
            </a:r>
            <a:r>
              <a:rPr lang="fi-FI" dirty="0"/>
              <a:t>(jatko) </a:t>
            </a:r>
            <a:r>
              <a:rPr lang="fi-FI" dirty="0">
                <a:sym typeface="Wingdings" pitchFamily="2" charset="2"/>
              </a:rPr>
              <a:t> </a:t>
            </a:r>
            <a:r>
              <a:rPr lang="fi-FI" dirty="0"/>
              <a:t>[0, 1, 1, 2, 3, 5, </a:t>
            </a:r>
            <a:r>
              <a:rPr lang="fi-FI" dirty="0">
                <a:solidFill>
                  <a:srgbClr val="FF0000"/>
                </a:solidFill>
              </a:rPr>
              <a:t>[</a:t>
            </a:r>
            <a:r>
              <a:rPr lang="fi-FI" dirty="0"/>
              <a:t>8, 13, 21, 34</a:t>
            </a:r>
            <a:r>
              <a:rPr lang="fi-FI" dirty="0">
                <a:solidFill>
                  <a:srgbClr val="FF0000"/>
                </a:solidFill>
              </a:rPr>
              <a:t>]</a:t>
            </a:r>
            <a:r>
              <a:rPr lang="fi-FI" dirty="0"/>
              <a:t>]</a:t>
            </a:r>
            <a:br>
              <a:rPr lang="fi-FI" dirty="0"/>
            </a:br>
            <a:r>
              <a:rPr lang="fi-FI" dirty="0" err="1"/>
              <a:t>fibo.concat</a:t>
            </a:r>
            <a:r>
              <a:rPr lang="fi-FI" dirty="0"/>
              <a:t>(jatko); </a:t>
            </a:r>
            <a:r>
              <a:rPr lang="fi-FI" dirty="0">
                <a:sym typeface="Wingdings" pitchFamily="2" charset="2"/>
              </a:rPr>
              <a:t> </a:t>
            </a:r>
            <a:r>
              <a:rPr lang="fi-FI" dirty="0"/>
              <a:t>[0, 1, 1, 2, 3, 5, 8, 13, 21, 34]</a:t>
            </a:r>
          </a:p>
          <a:p>
            <a:pPr lvl="1"/>
            <a:endParaRPr lang="fi-FI" dirty="0"/>
          </a:p>
        </p:txBody>
      </p:sp>
    </p:spTree>
    <p:extLst>
      <p:ext uri="{BB962C8B-B14F-4D97-AF65-F5344CB8AC3E}">
        <p14:creationId xmlns:p14="http://schemas.microsoft.com/office/powerpoint/2010/main" val="25756997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665386D-4BB1-2C42-99FA-8089E43FD849}"/>
              </a:ext>
            </a:extLst>
          </p:cNvPr>
          <p:cNvSpPr>
            <a:spLocks noGrp="1"/>
          </p:cNvSpPr>
          <p:nvPr>
            <p:ph type="title"/>
          </p:nvPr>
        </p:nvSpPr>
        <p:spPr/>
        <p:txBody>
          <a:bodyPr/>
          <a:lstStyle/>
          <a:p>
            <a:r>
              <a:rPr lang="fi-FI" dirty="0" err="1"/>
              <a:t>Reduce</a:t>
            </a:r>
            <a:r>
              <a:rPr lang="fi-FI" dirty="0"/>
              <a:t>-metodi</a:t>
            </a:r>
          </a:p>
        </p:txBody>
      </p:sp>
      <p:sp>
        <p:nvSpPr>
          <p:cNvPr id="3" name="Sisällön paikkamerkki 2">
            <a:extLst>
              <a:ext uri="{FF2B5EF4-FFF2-40B4-BE49-F238E27FC236}">
                <a16:creationId xmlns:a16="http://schemas.microsoft.com/office/drawing/2014/main" id="{20361CD2-6CFE-674A-9EBE-E21EB7BD004C}"/>
              </a:ext>
            </a:extLst>
          </p:cNvPr>
          <p:cNvSpPr>
            <a:spLocks noGrp="1"/>
          </p:cNvSpPr>
          <p:nvPr>
            <p:ph sz="quarter" idx="12"/>
          </p:nvPr>
        </p:nvSpPr>
        <p:spPr>
          <a:xfrm>
            <a:off x="791917" y="1865096"/>
            <a:ext cx="8278439" cy="4535704"/>
          </a:xfrm>
        </p:spPr>
        <p:txBody>
          <a:bodyPr>
            <a:normAutofit/>
          </a:bodyPr>
          <a:lstStyle/>
          <a:p>
            <a:r>
              <a:rPr lang="fi-FI" dirty="0"/>
              <a:t>.</a:t>
            </a:r>
            <a:r>
              <a:rPr lang="fi-FI" dirty="0" err="1"/>
              <a:t>reduce</a:t>
            </a:r>
            <a:r>
              <a:rPr lang="fi-FI" dirty="0"/>
              <a:t>()-metodilla voidaan analysoida taulukkoa haluamallaan tavalla:</a:t>
            </a:r>
          </a:p>
          <a:p>
            <a:pPr lvl="1"/>
            <a:r>
              <a:rPr lang="fi-FI" dirty="0" err="1"/>
              <a:t>var</a:t>
            </a:r>
            <a:r>
              <a:rPr lang="fi-FI" dirty="0"/>
              <a:t> elukat = [</a:t>
            </a:r>
            <a:br>
              <a:rPr lang="fi-FI" dirty="0"/>
            </a:br>
            <a:r>
              <a:rPr lang="fi-FI" dirty="0"/>
              <a:t>{laji: ’Kissa’, jalkoja: 4},</a:t>
            </a:r>
            <a:br>
              <a:rPr lang="fi-FI" dirty="0"/>
            </a:br>
            <a:r>
              <a:rPr lang="fi-FI" dirty="0"/>
              <a:t>{laji: ’Kana’, jalkoja: 2},</a:t>
            </a:r>
            <a:br>
              <a:rPr lang="fi-FI" dirty="0"/>
            </a:br>
            <a:r>
              <a:rPr lang="fi-FI" dirty="0"/>
              <a:t>{laji: ’Hämähäkki’, jalkoja: 8}];</a:t>
            </a:r>
            <a:br>
              <a:rPr lang="fi-FI" dirty="0"/>
            </a:br>
            <a:r>
              <a:rPr lang="fi-FI" dirty="0" err="1"/>
              <a:t>var</a:t>
            </a:r>
            <a:r>
              <a:rPr lang="fi-FI" dirty="0"/>
              <a:t> </a:t>
            </a:r>
            <a:r>
              <a:rPr lang="fi-FI" dirty="0" err="1"/>
              <a:t>jalkojenMaara</a:t>
            </a:r>
            <a:r>
              <a:rPr lang="fi-FI" dirty="0"/>
              <a:t> = </a:t>
            </a:r>
            <a:r>
              <a:rPr lang="fi-FI" dirty="0" err="1"/>
              <a:t>elukat.reduce</a:t>
            </a:r>
            <a:r>
              <a:rPr lang="fi-FI" dirty="0"/>
              <a:t>((summa, taulu) =&gt; </a:t>
            </a:r>
            <a:r>
              <a:rPr lang="fi-FI" dirty="0" err="1"/>
              <a:t>sum</a:t>
            </a:r>
            <a:r>
              <a:rPr lang="fi-FI" dirty="0"/>
              <a:t> + </a:t>
            </a:r>
            <a:r>
              <a:rPr lang="fi-FI" dirty="0" err="1"/>
              <a:t>taulu.jalkoja</a:t>
            </a:r>
            <a:r>
              <a:rPr lang="fi-FI" dirty="0"/>
              <a:t>, 0);</a:t>
            </a:r>
          </a:p>
          <a:p>
            <a:pPr lvl="1"/>
            <a:r>
              <a:rPr lang="fi-FI" dirty="0"/>
              <a:t>Jos haluamme laskea keskiarvon, se on jo mutkikkaampaa:</a:t>
            </a:r>
            <a:br>
              <a:rPr lang="fi-FI" dirty="0"/>
            </a:br>
            <a:r>
              <a:rPr lang="fi-FI" dirty="0" err="1"/>
              <a:t>var</a:t>
            </a:r>
            <a:r>
              <a:rPr lang="fi-FI" dirty="0"/>
              <a:t> laskuri = 0;</a:t>
            </a:r>
            <a:br>
              <a:rPr lang="fi-FI" dirty="0"/>
            </a:br>
            <a:r>
              <a:rPr lang="fi-FI" dirty="0" err="1"/>
              <a:t>var</a:t>
            </a:r>
            <a:r>
              <a:rPr lang="fi-FI" dirty="0"/>
              <a:t> </a:t>
            </a:r>
            <a:r>
              <a:rPr lang="fi-FI" dirty="0" err="1"/>
              <a:t>jalkojenKeskiarvo</a:t>
            </a:r>
            <a:r>
              <a:rPr lang="fi-FI" dirty="0"/>
              <a:t> = </a:t>
            </a:r>
            <a:r>
              <a:rPr lang="fi-FI" dirty="0" err="1"/>
              <a:t>elukat.reduce</a:t>
            </a:r>
            <a:r>
              <a:rPr lang="fi-FI" dirty="0"/>
              <a:t>(</a:t>
            </a:r>
            <a:r>
              <a:rPr lang="fi-FI" dirty="0" err="1"/>
              <a:t>function</a:t>
            </a:r>
            <a:r>
              <a:rPr lang="fi-FI" dirty="0"/>
              <a:t>(summa, laji) {</a:t>
            </a:r>
            <a:br>
              <a:rPr lang="fi-FI" dirty="0"/>
            </a:br>
            <a:r>
              <a:rPr lang="fi-FI" dirty="0"/>
              <a:t>    laskuri+=1;</a:t>
            </a:r>
            <a:br>
              <a:rPr lang="fi-FI" dirty="0"/>
            </a:br>
            <a:r>
              <a:rPr lang="fi-FI" dirty="0"/>
              <a:t>    </a:t>
            </a:r>
            <a:r>
              <a:rPr lang="fi-FI" dirty="0" err="1"/>
              <a:t>return</a:t>
            </a:r>
            <a:r>
              <a:rPr lang="fi-FI" dirty="0"/>
              <a:t> summa + </a:t>
            </a:r>
            <a:r>
              <a:rPr lang="fi-FI" dirty="0" err="1"/>
              <a:t>laji.jalkoja</a:t>
            </a:r>
            <a:r>
              <a:rPr lang="fi-FI" dirty="0"/>
              <a:t>;</a:t>
            </a:r>
            <a:br>
              <a:rPr lang="fi-FI" dirty="0"/>
            </a:br>
            <a:r>
              <a:rPr lang="fi-FI" dirty="0"/>
              <a:t>},0)/laskuri;</a:t>
            </a:r>
            <a:br>
              <a:rPr lang="fi-FI" dirty="0"/>
            </a:br>
            <a:r>
              <a:rPr lang="fi-FI" dirty="0" err="1"/>
              <a:t>console.log</a:t>
            </a:r>
            <a:r>
              <a:rPr lang="fi-FI" dirty="0"/>
              <a:t>(</a:t>
            </a:r>
            <a:r>
              <a:rPr lang="fi-FI" dirty="0" err="1"/>
              <a:t>jalkojenKeskiarvo</a:t>
            </a:r>
            <a:r>
              <a:rPr lang="fi-FI" dirty="0"/>
              <a:t>); </a:t>
            </a:r>
            <a:r>
              <a:rPr lang="fi-FI" dirty="0">
                <a:sym typeface="Wingdings" pitchFamily="2" charset="2"/>
              </a:rPr>
              <a:t> 4,66666666666666666</a:t>
            </a:r>
          </a:p>
          <a:p>
            <a:r>
              <a:rPr lang="fi-FI" dirty="0">
                <a:sym typeface="Wingdings" pitchFamily="2" charset="2"/>
              </a:rPr>
              <a:t>HUOM! </a:t>
            </a:r>
            <a:r>
              <a:rPr lang="fi-FI" dirty="0" err="1">
                <a:sym typeface="Wingdings" pitchFamily="2" charset="2"/>
              </a:rPr>
              <a:t>Reduce</a:t>
            </a:r>
            <a:r>
              <a:rPr lang="fi-FI" dirty="0">
                <a:sym typeface="Wingdings" pitchFamily="2" charset="2"/>
              </a:rPr>
              <a:t>-tehtävässä pitää laittaa ehto:</a:t>
            </a:r>
            <a:br>
              <a:rPr lang="fi-FI" dirty="0">
                <a:sym typeface="Wingdings" pitchFamily="2" charset="2"/>
              </a:rPr>
            </a:br>
            <a:r>
              <a:rPr lang="fi-FI" dirty="0" err="1"/>
              <a:t>if</a:t>
            </a:r>
            <a:r>
              <a:rPr lang="fi-FI" dirty="0"/>
              <a:t> (</a:t>
            </a:r>
            <a:r>
              <a:rPr lang="fi-FI" dirty="0" err="1"/>
              <a:t>movie.Director</a:t>
            </a:r>
            <a:r>
              <a:rPr lang="fi-FI" dirty="0"/>
              <a:t> == "Christopher </a:t>
            </a:r>
            <a:r>
              <a:rPr lang="fi-FI" dirty="0" err="1"/>
              <a:t>Nolan</a:t>
            </a:r>
            <a:r>
              <a:rPr lang="fi-FI" dirty="0"/>
              <a:t>"), jotta saadaan</a:t>
            </a:r>
            <a:br>
              <a:rPr lang="fi-FI" dirty="0"/>
            </a:br>
            <a:r>
              <a:rPr lang="fi-FI" dirty="0"/>
              <a:t>oikea keskiarvo</a:t>
            </a:r>
          </a:p>
        </p:txBody>
      </p:sp>
    </p:spTree>
    <p:extLst>
      <p:ext uri="{BB962C8B-B14F-4D97-AF65-F5344CB8AC3E}">
        <p14:creationId xmlns:p14="http://schemas.microsoft.com/office/powerpoint/2010/main" val="7923554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F0E9022D-104C-A44F-8976-5E0C62342D33}"/>
              </a:ext>
            </a:extLst>
          </p:cNvPr>
          <p:cNvSpPr>
            <a:spLocks noGrp="1"/>
          </p:cNvSpPr>
          <p:nvPr>
            <p:ph type="title"/>
          </p:nvPr>
        </p:nvSpPr>
        <p:spPr/>
        <p:txBody>
          <a:bodyPr/>
          <a:lstStyle/>
          <a:p>
            <a:r>
              <a:rPr lang="fi-FI" dirty="0"/>
              <a:t>Keskiviikko 13.05.2020</a:t>
            </a:r>
          </a:p>
        </p:txBody>
      </p:sp>
    </p:spTree>
    <p:extLst>
      <p:ext uri="{BB962C8B-B14F-4D97-AF65-F5344CB8AC3E}">
        <p14:creationId xmlns:p14="http://schemas.microsoft.com/office/powerpoint/2010/main" val="391276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a:extLst>
              <a:ext uri="{FF2B5EF4-FFF2-40B4-BE49-F238E27FC236}">
                <a16:creationId xmlns:a16="http://schemas.microsoft.com/office/drawing/2014/main" id="{F8CBB3DF-0218-AF45-99A3-710F190EC272}"/>
              </a:ext>
            </a:extLst>
          </p:cNvPr>
          <p:cNvSpPr>
            <a:spLocks noGrp="1"/>
          </p:cNvSpPr>
          <p:nvPr>
            <p:ph type="title"/>
          </p:nvPr>
        </p:nvSpPr>
        <p:spPr/>
        <p:txBody>
          <a:bodyPr/>
          <a:lstStyle/>
          <a:p>
            <a:r>
              <a:rPr lang="fi-FI" dirty="0"/>
              <a:t>Muuttujien käsittelyä</a:t>
            </a:r>
          </a:p>
        </p:txBody>
      </p:sp>
      <p:sp>
        <p:nvSpPr>
          <p:cNvPr id="6" name="Sisällön paikkamerkki 5">
            <a:extLst>
              <a:ext uri="{FF2B5EF4-FFF2-40B4-BE49-F238E27FC236}">
                <a16:creationId xmlns:a16="http://schemas.microsoft.com/office/drawing/2014/main" id="{4FBEA530-AA3D-FC45-9C84-1E0EA17898BB}"/>
              </a:ext>
            </a:extLst>
          </p:cNvPr>
          <p:cNvSpPr>
            <a:spLocks noGrp="1"/>
          </p:cNvSpPr>
          <p:nvPr>
            <p:ph sz="quarter" idx="12"/>
          </p:nvPr>
        </p:nvSpPr>
        <p:spPr/>
        <p:txBody>
          <a:bodyPr/>
          <a:lstStyle/>
          <a:p>
            <a:r>
              <a:rPr lang="fi-FI" dirty="0"/>
              <a:t>JavaScriptissä voidaan muuttujia käsitellä monella eri tavalla ja yksi tärkeimmistä on tietää, kuinka pitkä jokin muuttuja on (yleensä taulukkomuuttuja)</a:t>
            </a:r>
          </a:p>
          <a:p>
            <a:r>
              <a:rPr lang="fi-FI" dirty="0"/>
              <a:t>Koska emme vielä tunne taulukkomuuttujia, voimme tehdä tämän saman asian aivan tavallisella tekstimuuttujalla, eli tarkastaa, kuinka pitkä jokin teksti on</a:t>
            </a:r>
          </a:p>
          <a:p>
            <a:r>
              <a:rPr lang="fi-FI" dirty="0"/>
              <a:t>Tämä tehdään .</a:t>
            </a:r>
            <a:r>
              <a:rPr lang="fi-FI" dirty="0" err="1"/>
              <a:t>length</a:t>
            </a:r>
            <a:r>
              <a:rPr lang="fi-FI" dirty="0"/>
              <a:t> –parametrilla, eli:</a:t>
            </a:r>
          </a:p>
          <a:p>
            <a:pPr lvl="1"/>
            <a:r>
              <a:rPr lang="fi-FI" dirty="0" err="1"/>
              <a:t>var</a:t>
            </a:r>
            <a:r>
              <a:rPr lang="fi-FI" dirty="0"/>
              <a:t> teksti = ’Jokin teksti’;</a:t>
            </a:r>
          </a:p>
          <a:p>
            <a:pPr lvl="1"/>
            <a:r>
              <a:rPr lang="fi-FI" dirty="0" err="1"/>
              <a:t>var</a:t>
            </a:r>
            <a:r>
              <a:rPr lang="fi-FI" dirty="0"/>
              <a:t> </a:t>
            </a:r>
            <a:r>
              <a:rPr lang="fi-FI" dirty="0" err="1"/>
              <a:t>tekstinPituus</a:t>
            </a:r>
            <a:r>
              <a:rPr lang="fi-FI" dirty="0"/>
              <a:t> = </a:t>
            </a:r>
            <a:r>
              <a:rPr lang="fi-FI" dirty="0" err="1"/>
              <a:t>teksti.length</a:t>
            </a:r>
            <a:r>
              <a:rPr lang="fi-FI" dirty="0"/>
              <a:t>;</a:t>
            </a:r>
          </a:p>
          <a:p>
            <a:pPr lvl="1"/>
            <a:r>
              <a:rPr lang="fi-FI" dirty="0" err="1"/>
              <a:t>document.write</a:t>
            </a:r>
            <a:r>
              <a:rPr lang="fi-FI" dirty="0"/>
              <a:t>(</a:t>
            </a:r>
            <a:r>
              <a:rPr lang="fi-FI" dirty="0" err="1"/>
              <a:t>tekstin.Pituus</a:t>
            </a:r>
            <a:r>
              <a:rPr lang="fi-FI" dirty="0"/>
              <a:t>);</a:t>
            </a:r>
          </a:p>
          <a:p>
            <a:pPr lvl="1"/>
            <a:r>
              <a:rPr lang="fi-FI" dirty="0">
                <a:sym typeface="Wingdings" pitchFamily="2" charset="2"/>
              </a:rPr>
              <a:t> Saamme vastaukseksi 12 (Kyllä, välilyöntikin on merkki)</a:t>
            </a:r>
            <a:endParaRPr lang="fi-FI" dirty="0"/>
          </a:p>
        </p:txBody>
      </p:sp>
    </p:spTree>
    <p:extLst>
      <p:ext uri="{BB962C8B-B14F-4D97-AF65-F5344CB8AC3E}">
        <p14:creationId xmlns:p14="http://schemas.microsoft.com/office/powerpoint/2010/main" val="12003931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a:extLst>
              <a:ext uri="{FF2B5EF4-FFF2-40B4-BE49-F238E27FC236}">
                <a16:creationId xmlns:a16="http://schemas.microsoft.com/office/drawing/2014/main" id="{7A5C43D2-794D-C44B-9BD6-1343B7DCD64F}"/>
              </a:ext>
            </a:extLst>
          </p:cNvPr>
          <p:cNvSpPr>
            <a:spLocks noGrp="1"/>
          </p:cNvSpPr>
          <p:nvPr>
            <p:ph type="title"/>
          </p:nvPr>
        </p:nvSpPr>
        <p:spPr/>
        <p:txBody>
          <a:bodyPr/>
          <a:lstStyle/>
          <a:p>
            <a:r>
              <a:rPr lang="fi-FI" dirty="0"/>
              <a:t>.</a:t>
            </a:r>
            <a:r>
              <a:rPr lang="fi-FI" dirty="0" err="1"/>
              <a:t>sort</a:t>
            </a:r>
            <a:r>
              <a:rPr lang="fi-FI" dirty="0"/>
              <a:t>() -metodi</a:t>
            </a:r>
          </a:p>
        </p:txBody>
      </p:sp>
      <p:sp>
        <p:nvSpPr>
          <p:cNvPr id="4" name="Sisällön paikkamerkki 3">
            <a:extLst>
              <a:ext uri="{FF2B5EF4-FFF2-40B4-BE49-F238E27FC236}">
                <a16:creationId xmlns:a16="http://schemas.microsoft.com/office/drawing/2014/main" id="{5FDD0BC4-BB8A-2E42-A8BE-A70DAD60D547}"/>
              </a:ext>
            </a:extLst>
          </p:cNvPr>
          <p:cNvSpPr>
            <a:spLocks noGrp="1"/>
          </p:cNvSpPr>
          <p:nvPr>
            <p:ph sz="quarter" idx="12"/>
          </p:nvPr>
        </p:nvSpPr>
        <p:spPr/>
        <p:txBody>
          <a:bodyPr/>
          <a:lstStyle/>
          <a:p>
            <a:r>
              <a:rPr lang="fi-FI" dirty="0"/>
              <a:t>Taulukon voi järjestää AAKKOSJÄRJESTYKSEEN .</a:t>
            </a:r>
            <a:r>
              <a:rPr lang="fi-FI" dirty="0" err="1"/>
              <a:t>sort</a:t>
            </a:r>
            <a:r>
              <a:rPr lang="fi-FI" dirty="0"/>
              <a:t>()-metodin avulla:</a:t>
            </a:r>
          </a:p>
          <a:p>
            <a:pPr lvl="1"/>
            <a:r>
              <a:rPr lang="fi-FI" dirty="0" err="1"/>
              <a:t>let</a:t>
            </a:r>
            <a:r>
              <a:rPr lang="fi-FI" dirty="0"/>
              <a:t> taulu = [’Ville’, ’Jaska’, ’Tytti’, ’Aulikki’];</a:t>
            </a:r>
            <a:br>
              <a:rPr lang="fi-FI" dirty="0"/>
            </a:br>
            <a:r>
              <a:rPr lang="fi-FI" dirty="0" err="1"/>
              <a:t>taulu.sort</a:t>
            </a:r>
            <a:r>
              <a:rPr lang="fi-FI" dirty="0"/>
              <a:t>() </a:t>
            </a:r>
            <a:r>
              <a:rPr lang="fi-FI" dirty="0">
                <a:sym typeface="Wingdings" pitchFamily="2" charset="2"/>
              </a:rPr>
              <a:t> </a:t>
            </a:r>
            <a:r>
              <a:rPr lang="fi-FI" dirty="0"/>
              <a:t>[’Aulikki’, ’Jaska’, ’Tytti’, ’Ville’ ]</a:t>
            </a:r>
          </a:p>
          <a:p>
            <a:pPr lvl="1"/>
            <a:r>
              <a:rPr lang="fi-FI" dirty="0"/>
              <a:t>HUOM!</a:t>
            </a:r>
            <a:br>
              <a:rPr lang="fi-FI" dirty="0"/>
            </a:br>
            <a:r>
              <a:rPr lang="fi-FI" dirty="0" err="1"/>
              <a:t>let</a:t>
            </a:r>
            <a:r>
              <a:rPr lang="fi-FI" dirty="0"/>
              <a:t> taulu = [1, 3, 6, 12, 20, 44, 70];</a:t>
            </a:r>
            <a:br>
              <a:rPr lang="fi-FI" dirty="0"/>
            </a:br>
            <a:r>
              <a:rPr lang="fi-FI" dirty="0" err="1"/>
              <a:t>taulu.sort</a:t>
            </a:r>
            <a:r>
              <a:rPr lang="fi-FI" dirty="0"/>
              <a:t>() </a:t>
            </a:r>
            <a:r>
              <a:rPr lang="fi-FI" dirty="0">
                <a:sym typeface="Wingdings" pitchFamily="2" charset="2"/>
              </a:rPr>
              <a:t> </a:t>
            </a:r>
            <a:r>
              <a:rPr lang="fi-FI" dirty="0"/>
              <a:t>[ 1, 12, 20, 3, 44, 6, 70 ]</a:t>
            </a:r>
          </a:p>
          <a:p>
            <a:pPr lvl="1"/>
            <a:r>
              <a:rPr lang="fi-FI" dirty="0"/>
              <a:t>Voimme myös tehdä funktion, joka ei koske alkuperäiseen tauluun:</a:t>
            </a:r>
            <a:br>
              <a:rPr lang="fi-FI" dirty="0"/>
            </a:br>
            <a:r>
              <a:rPr lang="fi-FI" dirty="0" err="1"/>
              <a:t>function</a:t>
            </a:r>
            <a:r>
              <a:rPr lang="fi-FI" dirty="0"/>
              <a:t> </a:t>
            </a:r>
            <a:r>
              <a:rPr lang="fi-FI" dirty="0" err="1"/>
              <a:t>uusiSortti</a:t>
            </a:r>
            <a:r>
              <a:rPr lang="fi-FI" dirty="0"/>
              <a:t>(taulukko){</a:t>
            </a:r>
            <a:br>
              <a:rPr lang="fi-FI" dirty="0"/>
            </a:br>
            <a:r>
              <a:rPr lang="fi-FI" dirty="0"/>
              <a:t>	</a:t>
            </a:r>
            <a:r>
              <a:rPr lang="fi-FI" dirty="0" err="1"/>
              <a:t>let</a:t>
            </a:r>
            <a:r>
              <a:rPr lang="fi-FI" dirty="0"/>
              <a:t> </a:t>
            </a:r>
            <a:r>
              <a:rPr lang="fi-FI" dirty="0" err="1"/>
              <a:t>uusiTaulukko</a:t>
            </a:r>
            <a:r>
              <a:rPr lang="fi-FI" dirty="0"/>
              <a:t> = […taulu];</a:t>
            </a:r>
            <a:br>
              <a:rPr lang="fi-FI" dirty="0"/>
            </a:br>
            <a:r>
              <a:rPr lang="fi-FI" dirty="0"/>
              <a:t>	</a:t>
            </a:r>
            <a:r>
              <a:rPr lang="fi-FI" dirty="0" err="1"/>
              <a:t>return</a:t>
            </a:r>
            <a:r>
              <a:rPr lang="fi-FI" dirty="0"/>
              <a:t> </a:t>
            </a:r>
            <a:r>
              <a:rPr lang="fi-FI" dirty="0" err="1"/>
              <a:t>uusiTaulukko.sort</a:t>
            </a:r>
            <a:r>
              <a:rPr lang="fi-FI" dirty="0"/>
              <a:t>();</a:t>
            </a:r>
            <a:br>
              <a:rPr lang="fi-FI" dirty="0"/>
            </a:br>
            <a:r>
              <a:rPr lang="fi-FI" dirty="0"/>
              <a:t>}</a:t>
            </a:r>
            <a:br>
              <a:rPr lang="fi-FI" dirty="0"/>
            </a:br>
            <a:r>
              <a:rPr lang="fi-FI" dirty="0" err="1"/>
              <a:t>uusiSortti</a:t>
            </a:r>
            <a:r>
              <a:rPr lang="fi-FI" dirty="0"/>
              <a:t>(taulu);</a:t>
            </a:r>
          </a:p>
        </p:txBody>
      </p:sp>
    </p:spTree>
    <p:extLst>
      <p:ext uri="{BB962C8B-B14F-4D97-AF65-F5344CB8AC3E}">
        <p14:creationId xmlns:p14="http://schemas.microsoft.com/office/powerpoint/2010/main" val="34084088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5EA8570-CE8F-3540-94E6-92A0A29B4668}"/>
              </a:ext>
            </a:extLst>
          </p:cNvPr>
          <p:cNvSpPr>
            <a:spLocks noGrp="1"/>
          </p:cNvSpPr>
          <p:nvPr>
            <p:ph type="title"/>
          </p:nvPr>
        </p:nvSpPr>
        <p:spPr>
          <a:xfrm>
            <a:off x="791918" y="212352"/>
            <a:ext cx="5761282" cy="671363"/>
          </a:xfrm>
        </p:spPr>
        <p:txBody>
          <a:bodyPr/>
          <a:lstStyle/>
          <a:p>
            <a:r>
              <a:rPr lang="fi-FI" dirty="0"/>
              <a:t>.</a:t>
            </a:r>
            <a:r>
              <a:rPr lang="fi-FI" dirty="0" err="1"/>
              <a:t>split</a:t>
            </a:r>
            <a:r>
              <a:rPr lang="fi-FI" dirty="0"/>
              <a:t>()-metodi</a:t>
            </a:r>
          </a:p>
        </p:txBody>
      </p:sp>
      <p:sp>
        <p:nvSpPr>
          <p:cNvPr id="3" name="Sisällön paikkamerkki 2">
            <a:extLst>
              <a:ext uri="{FF2B5EF4-FFF2-40B4-BE49-F238E27FC236}">
                <a16:creationId xmlns:a16="http://schemas.microsoft.com/office/drawing/2014/main" id="{0214C555-8638-E34B-A1F7-D9DEC3C50DF4}"/>
              </a:ext>
            </a:extLst>
          </p:cNvPr>
          <p:cNvSpPr>
            <a:spLocks noGrp="1"/>
          </p:cNvSpPr>
          <p:nvPr>
            <p:ph sz="quarter" idx="12"/>
          </p:nvPr>
        </p:nvSpPr>
        <p:spPr>
          <a:xfrm>
            <a:off x="791918" y="883715"/>
            <a:ext cx="5835948" cy="5517085"/>
          </a:xfrm>
        </p:spPr>
        <p:txBody>
          <a:bodyPr/>
          <a:lstStyle/>
          <a:p>
            <a:r>
              <a:rPr lang="fi-FI" dirty="0"/>
              <a:t>.</a:t>
            </a:r>
            <a:r>
              <a:rPr lang="fi-FI" dirty="0" err="1"/>
              <a:t>split</a:t>
            </a:r>
            <a:r>
              <a:rPr lang="fi-FI" dirty="0"/>
              <a:t>()-metodin avulla voimme jakaa merkkijonon taulukkomuuttujiksi</a:t>
            </a:r>
          </a:p>
          <a:p>
            <a:r>
              <a:rPr lang="fi-FI" dirty="0"/>
              <a:t>.</a:t>
            </a:r>
            <a:r>
              <a:rPr lang="fi-FI" dirty="0" err="1"/>
              <a:t>split</a:t>
            </a:r>
            <a:r>
              <a:rPr lang="fi-FI" dirty="0"/>
              <a:t>()-metodille annetaan argumentiksi, millaisesta kohtaa teksti pitää jakaa, esim. välilyönti: ” ”</a:t>
            </a:r>
          </a:p>
          <a:p>
            <a:pPr lvl="1"/>
            <a:r>
              <a:rPr lang="fi-FI" dirty="0"/>
              <a:t>merkkijono = ”Putte Possun nimipäivät eilen vietettiin”;</a:t>
            </a:r>
            <a:br>
              <a:rPr lang="fi-FI" dirty="0"/>
            </a:br>
            <a:r>
              <a:rPr lang="fi-FI" dirty="0" err="1"/>
              <a:t>merkkijono.split</a:t>
            </a:r>
            <a:r>
              <a:rPr lang="fi-FI" dirty="0"/>
              <a:t>(” ”); </a:t>
            </a:r>
            <a:r>
              <a:rPr lang="fi-FI" dirty="0">
                <a:sym typeface="Wingdings" pitchFamily="2" charset="2"/>
              </a:rPr>
              <a:t></a:t>
            </a:r>
            <a:br>
              <a:rPr lang="fi-FI" dirty="0">
                <a:sym typeface="Wingdings" pitchFamily="2" charset="2"/>
              </a:rPr>
            </a:br>
            <a:r>
              <a:rPr lang="fi-FI" dirty="0">
                <a:sym typeface="Wingdings" pitchFamily="2" charset="2"/>
              </a:rPr>
              <a:t>[”Putte”, ”Possun”, ”nimipäivät”, ”eilen”, ”vietettiin”];</a:t>
            </a:r>
          </a:p>
          <a:p>
            <a:r>
              <a:rPr lang="fi-FI" dirty="0" err="1">
                <a:sym typeface="Wingdings" pitchFamily="2" charset="2"/>
              </a:rPr>
              <a:t>Splitin</a:t>
            </a:r>
            <a:r>
              <a:rPr lang="fi-FI" dirty="0">
                <a:sym typeface="Wingdings" pitchFamily="2" charset="2"/>
              </a:rPr>
              <a:t> kanssa voimme käyttää aiemmin opeteltuja </a:t>
            </a:r>
            <a:r>
              <a:rPr lang="fi-FI" dirty="0" err="1">
                <a:sym typeface="Wingdings" pitchFamily="2" charset="2"/>
              </a:rPr>
              <a:t>hakuargumenttejä</a:t>
            </a:r>
            <a:r>
              <a:rPr lang="fi-FI" dirty="0">
                <a:sym typeface="Wingdings" pitchFamily="2" charset="2"/>
              </a:rPr>
              <a:t> (Säännölliset lauseet / </a:t>
            </a:r>
            <a:r>
              <a:rPr lang="fi-FI" dirty="0" err="1">
                <a:sym typeface="Wingdings" pitchFamily="2" charset="2"/>
              </a:rPr>
              <a:t>regular</a:t>
            </a:r>
            <a:r>
              <a:rPr lang="fi-FI" dirty="0">
                <a:sym typeface="Wingdings" pitchFamily="2" charset="2"/>
              </a:rPr>
              <a:t> </a:t>
            </a:r>
            <a:r>
              <a:rPr lang="fi-FI" dirty="0" err="1">
                <a:sym typeface="Wingdings" pitchFamily="2" charset="2"/>
              </a:rPr>
              <a:t>expression</a:t>
            </a:r>
            <a:r>
              <a:rPr lang="fi-FI" dirty="0">
                <a:sym typeface="Wingdings" pitchFamily="2" charset="2"/>
              </a:rPr>
              <a:t>), kuten esim. katkaise numeron kohdalta: /\d/</a:t>
            </a:r>
          </a:p>
          <a:p>
            <a:pPr lvl="1"/>
            <a:r>
              <a:rPr lang="fi-FI" dirty="0" err="1"/>
              <a:t>let</a:t>
            </a:r>
            <a:r>
              <a:rPr lang="fi-FI" dirty="0"/>
              <a:t> merkkijono = "Mantalla on panta päässä ja santaa varpaissa ja kantapäissä ja kädessä rantapallo";</a:t>
            </a:r>
            <a:br>
              <a:rPr lang="fi-FI" dirty="0"/>
            </a:br>
            <a:r>
              <a:rPr lang="fi-FI" dirty="0" err="1"/>
              <a:t>console.log</a:t>
            </a:r>
            <a:r>
              <a:rPr lang="fi-FI" dirty="0"/>
              <a:t>(</a:t>
            </a:r>
            <a:r>
              <a:rPr lang="fi-FI" dirty="0" err="1"/>
              <a:t>merkkijono.split</a:t>
            </a:r>
            <a:r>
              <a:rPr lang="fi-FI" dirty="0"/>
              <a:t>(/[</a:t>
            </a:r>
            <a:r>
              <a:rPr lang="fi-FI" dirty="0" err="1"/>
              <a:t>fklmprs</a:t>
            </a:r>
            <a:r>
              <a:rPr lang="fi-FI" dirty="0"/>
              <a:t>]</a:t>
            </a:r>
            <a:r>
              <a:rPr lang="fi-FI" dirty="0" err="1"/>
              <a:t>anta?a</a:t>
            </a:r>
            <a:r>
              <a:rPr lang="fi-FI" dirty="0"/>
              <a:t>/)); </a:t>
            </a:r>
            <a:r>
              <a:rPr lang="fi-FI" dirty="0">
                <a:sym typeface="Wingdings" pitchFamily="2" charset="2"/>
              </a:rPr>
              <a:t></a:t>
            </a:r>
            <a:br>
              <a:rPr lang="fi-FI" dirty="0">
                <a:sym typeface="Wingdings" pitchFamily="2" charset="2"/>
              </a:rPr>
            </a:br>
            <a:r>
              <a:rPr lang="fi-FI" dirty="0"/>
              <a:t>[ 'Mantalla on ', ' päässä ja ', ' varpaissa ja ', 'päissä ja kädessä ', 'pallo’ ]</a:t>
            </a:r>
          </a:p>
          <a:p>
            <a:r>
              <a:rPr lang="fi-FI" dirty="0"/>
              <a:t>Voimme myös yhdistää nuo kaksi (join, </a:t>
            </a:r>
            <a:r>
              <a:rPr lang="fi-FI" dirty="0" err="1"/>
              <a:t>split</a:t>
            </a:r>
            <a:r>
              <a:rPr lang="fi-FI" dirty="0"/>
              <a:t>)</a:t>
            </a:r>
          </a:p>
          <a:p>
            <a:pPr lvl="1"/>
            <a:r>
              <a:rPr lang="fi-FI" dirty="0" err="1"/>
              <a:t>let</a:t>
            </a:r>
            <a:r>
              <a:rPr lang="fi-FI" dirty="0"/>
              <a:t> merkkijono = "</a:t>
            </a:r>
            <a:r>
              <a:rPr lang="fi-FI" dirty="0" err="1"/>
              <a:t>tiedoston_nimi_nettijulkaisussa</a:t>
            </a:r>
            <a:r>
              <a:rPr lang="fi-FI" dirty="0"/>
              <a:t>";</a:t>
            </a:r>
            <a:br>
              <a:rPr lang="fi-FI" dirty="0"/>
            </a:br>
            <a:r>
              <a:rPr lang="fi-FI" dirty="0" err="1"/>
              <a:t>console.log</a:t>
            </a:r>
            <a:r>
              <a:rPr lang="fi-FI" dirty="0"/>
              <a:t>(</a:t>
            </a:r>
            <a:r>
              <a:rPr lang="fi-FI" dirty="0" err="1"/>
              <a:t>merkkijono.split</a:t>
            </a:r>
            <a:r>
              <a:rPr lang="fi-FI" dirty="0"/>
              <a:t>(/\_/).join(" "));</a:t>
            </a:r>
            <a:br>
              <a:rPr lang="fi-FI" dirty="0"/>
            </a:br>
            <a:r>
              <a:rPr lang="fi-FI" dirty="0">
                <a:sym typeface="Wingdings" pitchFamily="2" charset="2"/>
              </a:rPr>
              <a:t> </a:t>
            </a:r>
            <a:r>
              <a:rPr lang="fi-FI" dirty="0"/>
              <a:t>tiedoston nimi nettijulkaisussa</a:t>
            </a:r>
          </a:p>
        </p:txBody>
      </p:sp>
    </p:spTree>
    <p:extLst>
      <p:ext uri="{BB962C8B-B14F-4D97-AF65-F5344CB8AC3E}">
        <p14:creationId xmlns:p14="http://schemas.microsoft.com/office/powerpoint/2010/main" val="23433637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C667AB1-DD26-6E4D-9AC5-16C0B22389EB}"/>
              </a:ext>
            </a:extLst>
          </p:cNvPr>
          <p:cNvSpPr>
            <a:spLocks noGrp="1"/>
          </p:cNvSpPr>
          <p:nvPr>
            <p:ph type="title"/>
          </p:nvPr>
        </p:nvSpPr>
        <p:spPr/>
        <p:txBody>
          <a:bodyPr/>
          <a:lstStyle/>
          <a:p>
            <a:r>
              <a:rPr lang="fi-FI" dirty="0"/>
              <a:t>.</a:t>
            </a:r>
            <a:r>
              <a:rPr lang="fi-FI" dirty="0" err="1"/>
              <a:t>every</a:t>
            </a:r>
            <a:r>
              <a:rPr lang="fi-FI" dirty="0"/>
              <a:t>()- ja .</a:t>
            </a:r>
            <a:r>
              <a:rPr lang="fi-FI" dirty="0" err="1"/>
              <a:t>some</a:t>
            </a:r>
            <a:r>
              <a:rPr lang="fi-FI" dirty="0"/>
              <a:t>()-metodit</a:t>
            </a:r>
          </a:p>
        </p:txBody>
      </p:sp>
      <p:sp>
        <p:nvSpPr>
          <p:cNvPr id="3" name="Sisällön paikkamerkki 2">
            <a:extLst>
              <a:ext uri="{FF2B5EF4-FFF2-40B4-BE49-F238E27FC236}">
                <a16:creationId xmlns:a16="http://schemas.microsoft.com/office/drawing/2014/main" id="{727A86CD-4101-9747-A5FF-E23C456598CD}"/>
              </a:ext>
            </a:extLst>
          </p:cNvPr>
          <p:cNvSpPr>
            <a:spLocks noGrp="1"/>
          </p:cNvSpPr>
          <p:nvPr>
            <p:ph sz="quarter" idx="12"/>
          </p:nvPr>
        </p:nvSpPr>
        <p:spPr/>
        <p:txBody>
          <a:bodyPr/>
          <a:lstStyle/>
          <a:p>
            <a:r>
              <a:rPr lang="fi-FI" dirty="0"/>
              <a:t>.</a:t>
            </a:r>
            <a:r>
              <a:rPr lang="fi-FI" dirty="0" err="1"/>
              <a:t>every</a:t>
            </a:r>
            <a:r>
              <a:rPr lang="fi-FI" dirty="0"/>
              <a:t>()-metodilla voidaan tarkastaa, pitääkö koko ehto paikkaansa:</a:t>
            </a:r>
          </a:p>
          <a:p>
            <a:pPr lvl="1"/>
            <a:r>
              <a:rPr lang="fi-FI" dirty="0"/>
              <a:t>Tarkastetaan, ovatko kaikki numerot parillisia:</a:t>
            </a:r>
            <a:br>
              <a:rPr lang="fi-FI" dirty="0"/>
            </a:br>
            <a:r>
              <a:rPr lang="fi-FI" dirty="0" err="1"/>
              <a:t>var</a:t>
            </a:r>
            <a:r>
              <a:rPr lang="fi-FI" dirty="0"/>
              <a:t> numerot = [2, 4, 6, 8, 12, 34];</a:t>
            </a:r>
            <a:br>
              <a:rPr lang="fi-FI" dirty="0"/>
            </a:br>
            <a:r>
              <a:rPr lang="fi-FI" dirty="0" err="1"/>
              <a:t>var</a:t>
            </a:r>
            <a:r>
              <a:rPr lang="fi-FI" dirty="0"/>
              <a:t> oikeinko = </a:t>
            </a:r>
            <a:r>
              <a:rPr lang="fi-FI" dirty="0" err="1"/>
              <a:t>numerot.every</a:t>
            </a:r>
            <a:r>
              <a:rPr lang="fi-FI" dirty="0"/>
              <a:t>(</a:t>
            </a:r>
            <a:r>
              <a:rPr lang="fi-FI" dirty="0" err="1"/>
              <a:t>function</a:t>
            </a:r>
            <a:r>
              <a:rPr lang="fi-FI" dirty="0"/>
              <a:t>(parillinen){</a:t>
            </a:r>
            <a:br>
              <a:rPr lang="fi-FI" dirty="0"/>
            </a:br>
            <a:r>
              <a:rPr lang="fi-FI" dirty="0"/>
              <a:t>  	</a:t>
            </a:r>
            <a:r>
              <a:rPr lang="fi-FI" dirty="0" err="1"/>
              <a:t>return</a:t>
            </a:r>
            <a:r>
              <a:rPr lang="fi-FI" dirty="0"/>
              <a:t> parillinen%2 == 0;</a:t>
            </a:r>
            <a:br>
              <a:rPr lang="fi-FI" dirty="0"/>
            </a:br>
            <a:r>
              <a:rPr lang="fi-FI" dirty="0"/>
              <a:t>  });  </a:t>
            </a:r>
            <a:br>
              <a:rPr lang="fi-FI" dirty="0"/>
            </a:br>
            <a:r>
              <a:rPr lang="fi-FI" dirty="0" err="1"/>
              <a:t>console.log</a:t>
            </a:r>
            <a:r>
              <a:rPr lang="fi-FI" dirty="0"/>
              <a:t>(oikeinko); </a:t>
            </a:r>
            <a:r>
              <a:rPr lang="fi-FI" dirty="0">
                <a:sym typeface="Wingdings" pitchFamily="2" charset="2"/>
              </a:rPr>
              <a:t> </a:t>
            </a:r>
            <a:r>
              <a:rPr lang="fi-FI" dirty="0" err="1">
                <a:sym typeface="Wingdings" pitchFamily="2" charset="2"/>
              </a:rPr>
              <a:t>true</a:t>
            </a:r>
            <a:endParaRPr lang="fi-FI" dirty="0">
              <a:sym typeface="Wingdings" pitchFamily="2" charset="2"/>
            </a:endParaRPr>
          </a:p>
          <a:p>
            <a:r>
              <a:rPr lang="fi-FI" dirty="0">
                <a:sym typeface="Wingdings" pitchFamily="2" charset="2"/>
              </a:rPr>
              <a:t>.</a:t>
            </a:r>
            <a:r>
              <a:rPr lang="fi-FI" dirty="0" err="1">
                <a:sym typeface="Wingdings" pitchFamily="2" charset="2"/>
              </a:rPr>
              <a:t>some</a:t>
            </a:r>
            <a:r>
              <a:rPr lang="fi-FI" dirty="0">
                <a:sym typeface="Wingdings" pitchFamily="2" charset="2"/>
              </a:rPr>
              <a:t>()-metodilla voidaan tarkastaa, pitääkö ehto yleensä paikkaansa</a:t>
            </a:r>
          </a:p>
          <a:p>
            <a:pPr lvl="1"/>
            <a:r>
              <a:rPr lang="fi-FI" dirty="0">
                <a:sym typeface="Wingdings" pitchFamily="2" charset="2"/>
              </a:rPr>
              <a:t>Tarkastetaan, onko mikään numeroista parillinen:</a:t>
            </a:r>
            <a:br>
              <a:rPr lang="fi-FI" dirty="0">
                <a:sym typeface="Wingdings" pitchFamily="2" charset="2"/>
              </a:rPr>
            </a:br>
            <a:r>
              <a:rPr lang="fi-FI" dirty="0" err="1"/>
              <a:t>var</a:t>
            </a:r>
            <a:r>
              <a:rPr lang="fi-FI" dirty="0"/>
              <a:t> numerot = [2, 3, 6, 9, 15, 35];</a:t>
            </a:r>
            <a:br>
              <a:rPr lang="fi-FI" dirty="0"/>
            </a:br>
            <a:r>
              <a:rPr lang="fi-FI" dirty="0" err="1"/>
              <a:t>var</a:t>
            </a:r>
            <a:r>
              <a:rPr lang="fi-FI" dirty="0"/>
              <a:t> </a:t>
            </a:r>
            <a:r>
              <a:rPr lang="fi-FI" dirty="0" err="1"/>
              <a:t>onParillinen</a:t>
            </a:r>
            <a:r>
              <a:rPr lang="fi-FI" dirty="0"/>
              <a:t> = </a:t>
            </a:r>
            <a:r>
              <a:rPr lang="fi-FI" dirty="0" err="1"/>
              <a:t>numerot.some</a:t>
            </a:r>
            <a:r>
              <a:rPr lang="fi-FI" dirty="0"/>
              <a:t>(</a:t>
            </a:r>
            <a:r>
              <a:rPr lang="fi-FI" dirty="0" err="1"/>
              <a:t>function</a:t>
            </a:r>
            <a:r>
              <a:rPr lang="fi-FI" dirty="0"/>
              <a:t>(parillinen){</a:t>
            </a:r>
            <a:br>
              <a:rPr lang="fi-FI" dirty="0"/>
            </a:br>
            <a:r>
              <a:rPr lang="fi-FI" dirty="0"/>
              <a:t>  	</a:t>
            </a:r>
            <a:r>
              <a:rPr lang="fi-FI" dirty="0" err="1"/>
              <a:t>return</a:t>
            </a:r>
            <a:r>
              <a:rPr lang="fi-FI" dirty="0"/>
              <a:t> parillinen%2 == 0;</a:t>
            </a:r>
            <a:br>
              <a:rPr lang="fi-FI" dirty="0"/>
            </a:br>
            <a:r>
              <a:rPr lang="fi-FI" dirty="0"/>
              <a:t>  });</a:t>
            </a:r>
            <a:br>
              <a:rPr lang="fi-FI" dirty="0"/>
            </a:br>
            <a:r>
              <a:rPr lang="fi-FI" dirty="0" err="1"/>
              <a:t>console.log</a:t>
            </a:r>
            <a:r>
              <a:rPr lang="fi-FI" dirty="0"/>
              <a:t>(</a:t>
            </a:r>
            <a:r>
              <a:rPr lang="fi-FI" dirty="0" err="1"/>
              <a:t>onParillinen</a:t>
            </a:r>
            <a:r>
              <a:rPr lang="fi-FI" dirty="0"/>
              <a:t>); </a:t>
            </a:r>
            <a:r>
              <a:rPr lang="fi-FI" dirty="0">
                <a:sym typeface="Wingdings" pitchFamily="2" charset="2"/>
              </a:rPr>
              <a:t> </a:t>
            </a:r>
            <a:r>
              <a:rPr lang="fi-FI" dirty="0" err="1">
                <a:sym typeface="Wingdings" pitchFamily="2" charset="2"/>
              </a:rPr>
              <a:t>True</a:t>
            </a:r>
            <a:endParaRPr lang="fi-FI" dirty="0"/>
          </a:p>
        </p:txBody>
      </p:sp>
    </p:spTree>
    <p:extLst>
      <p:ext uri="{BB962C8B-B14F-4D97-AF65-F5344CB8AC3E}">
        <p14:creationId xmlns:p14="http://schemas.microsoft.com/office/powerpoint/2010/main" val="6894972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4DE674-3E2A-E44D-9CAB-AEF1A7720419}"/>
              </a:ext>
            </a:extLst>
          </p:cNvPr>
          <p:cNvSpPr>
            <a:spLocks noGrp="1"/>
          </p:cNvSpPr>
          <p:nvPr>
            <p:ph type="title"/>
          </p:nvPr>
        </p:nvSpPr>
        <p:spPr>
          <a:xfrm>
            <a:off x="1215365" y="713731"/>
            <a:ext cx="7136973" cy="579310"/>
          </a:xfrm>
        </p:spPr>
        <p:txBody>
          <a:bodyPr/>
          <a:lstStyle/>
          <a:p>
            <a:r>
              <a:rPr lang="fi-FI" dirty="0" err="1"/>
              <a:t>Arititeetti</a:t>
            </a:r>
            <a:r>
              <a:rPr lang="fi-FI" dirty="0"/>
              <a:t> (</a:t>
            </a:r>
            <a:r>
              <a:rPr lang="fi-FI" dirty="0" err="1"/>
              <a:t>arity</a:t>
            </a:r>
            <a:r>
              <a:rPr lang="fi-FI" dirty="0"/>
              <a:t>) ja muokkaus (</a:t>
            </a:r>
            <a:r>
              <a:rPr lang="fi-FI" dirty="0" err="1"/>
              <a:t>currying</a:t>
            </a:r>
            <a:r>
              <a:rPr lang="fi-FI" dirty="0"/>
              <a:t>)</a:t>
            </a:r>
          </a:p>
        </p:txBody>
      </p:sp>
      <p:sp>
        <p:nvSpPr>
          <p:cNvPr id="3" name="Sisällön paikkamerkki 2">
            <a:extLst>
              <a:ext uri="{FF2B5EF4-FFF2-40B4-BE49-F238E27FC236}">
                <a16:creationId xmlns:a16="http://schemas.microsoft.com/office/drawing/2014/main" id="{85EC5250-84D2-F944-B4C2-910DF60330C5}"/>
              </a:ext>
            </a:extLst>
          </p:cNvPr>
          <p:cNvSpPr>
            <a:spLocks noGrp="1"/>
          </p:cNvSpPr>
          <p:nvPr>
            <p:ph sz="quarter" idx="12"/>
          </p:nvPr>
        </p:nvSpPr>
        <p:spPr>
          <a:xfrm>
            <a:off x="791918" y="1356258"/>
            <a:ext cx="5761282" cy="5044542"/>
          </a:xfrm>
        </p:spPr>
        <p:txBody>
          <a:bodyPr>
            <a:normAutofit/>
          </a:bodyPr>
          <a:lstStyle/>
          <a:p>
            <a:r>
              <a:rPr lang="fi-FI" dirty="0"/>
              <a:t>Funktion </a:t>
            </a:r>
            <a:r>
              <a:rPr lang="fi-FI" dirty="0" err="1"/>
              <a:t>arititeetti</a:t>
            </a:r>
            <a:r>
              <a:rPr lang="fi-FI" dirty="0"/>
              <a:t> tarkoittaa sitä määrää argumentteja, jotka järjestetään uudestaan funktioiksi</a:t>
            </a:r>
          </a:p>
          <a:p>
            <a:r>
              <a:rPr lang="fi-FI" dirty="0"/>
              <a:t>Funktio muokkaaminen (</a:t>
            </a:r>
            <a:r>
              <a:rPr lang="fi-FI" dirty="0" err="1"/>
              <a:t>currying</a:t>
            </a:r>
            <a:r>
              <a:rPr lang="fi-FI" dirty="0"/>
              <a:t>) tarkoittaa sitä, että n-kappaletta </a:t>
            </a:r>
            <a:r>
              <a:rPr lang="fi-FI" dirty="0" err="1"/>
              <a:t>argumenttejä</a:t>
            </a:r>
            <a:r>
              <a:rPr lang="fi-FI" dirty="0"/>
              <a:t> muunnetaan n-kappaleeksi funktioita.</a:t>
            </a:r>
          </a:p>
          <a:p>
            <a:r>
              <a:rPr lang="fi-FI" dirty="0"/>
              <a:t>Tämä on hyödyllinen ohjelmassa, jossa ei pystytä antamaan kaikkia argumentteja funktiolle kerralla. Voit tallentaa jokaisen funktiokutsun muuttujaan, joka pitää palautetun funktioviitteen, joka vie seuraavan argumentin, kun se on saatavilla. </a:t>
            </a:r>
          </a:p>
          <a:p>
            <a:pPr lvl="1"/>
            <a:r>
              <a:rPr lang="fi-FI" dirty="0" err="1"/>
              <a:t>function</a:t>
            </a:r>
            <a:r>
              <a:rPr lang="fi-FI" dirty="0"/>
              <a:t> </a:t>
            </a:r>
            <a:r>
              <a:rPr lang="fi-FI" dirty="0" err="1"/>
              <a:t>kuutionTilavuus</a:t>
            </a:r>
            <a:r>
              <a:rPr lang="fi-FI" dirty="0"/>
              <a:t>(leveys){</a:t>
            </a:r>
            <a:br>
              <a:rPr lang="fi-FI" dirty="0"/>
            </a:br>
            <a:r>
              <a:rPr lang="fi-FI" dirty="0"/>
              <a:t>	</a:t>
            </a:r>
            <a:r>
              <a:rPr lang="fi-FI" dirty="0" err="1"/>
              <a:t>return</a:t>
            </a:r>
            <a:r>
              <a:rPr lang="fi-FI" dirty="0"/>
              <a:t> </a:t>
            </a:r>
            <a:r>
              <a:rPr lang="fi-FI" dirty="0" err="1"/>
              <a:t>function</a:t>
            </a:r>
            <a:r>
              <a:rPr lang="fi-FI" dirty="0"/>
              <a:t>(korkeus){</a:t>
            </a:r>
            <a:br>
              <a:rPr lang="fi-FI" dirty="0"/>
            </a:br>
            <a:r>
              <a:rPr lang="fi-FI" dirty="0"/>
              <a:t>		</a:t>
            </a:r>
            <a:r>
              <a:rPr lang="fi-FI" dirty="0" err="1"/>
              <a:t>return</a:t>
            </a:r>
            <a:r>
              <a:rPr lang="fi-FI" dirty="0"/>
              <a:t> </a:t>
            </a:r>
            <a:r>
              <a:rPr lang="fi-FI" dirty="0" err="1"/>
              <a:t>function</a:t>
            </a:r>
            <a:r>
              <a:rPr lang="fi-FI" dirty="0"/>
              <a:t>(pituus){</a:t>
            </a:r>
            <a:br>
              <a:rPr lang="fi-FI" dirty="0"/>
            </a:br>
            <a:r>
              <a:rPr lang="fi-FI" dirty="0"/>
              <a:t>			</a:t>
            </a:r>
            <a:r>
              <a:rPr lang="fi-FI" dirty="0" err="1"/>
              <a:t>return</a:t>
            </a:r>
            <a:r>
              <a:rPr lang="fi-FI" dirty="0"/>
              <a:t> leveys * korkeus * pituus;</a:t>
            </a:r>
            <a:br>
              <a:rPr lang="fi-FI" dirty="0"/>
            </a:br>
            <a:r>
              <a:rPr lang="fi-FI" dirty="0"/>
              <a:t>		}</a:t>
            </a:r>
            <a:br>
              <a:rPr lang="fi-FI" dirty="0"/>
            </a:br>
            <a:r>
              <a:rPr lang="fi-FI" dirty="0"/>
              <a:t>	}</a:t>
            </a:r>
            <a:br>
              <a:rPr lang="fi-FI" dirty="0"/>
            </a:br>
            <a:r>
              <a:rPr lang="fi-FI" dirty="0"/>
              <a:t>}</a:t>
            </a:r>
            <a:br>
              <a:rPr lang="fi-FI" dirty="0"/>
            </a:br>
            <a:r>
              <a:rPr lang="fi-FI" dirty="0" err="1"/>
              <a:t>console.log</a:t>
            </a:r>
            <a:r>
              <a:rPr lang="fi-FI" dirty="0"/>
              <a:t>(</a:t>
            </a:r>
            <a:r>
              <a:rPr lang="fi-FI" dirty="0" err="1"/>
              <a:t>kuutionTilavuus</a:t>
            </a:r>
            <a:r>
              <a:rPr lang="fi-FI" dirty="0"/>
              <a:t>(3)(4)(5)); </a:t>
            </a:r>
            <a:r>
              <a:rPr lang="fi-FI" dirty="0">
                <a:sym typeface="Wingdings" pitchFamily="2" charset="2"/>
              </a:rPr>
              <a:t> 60</a:t>
            </a:r>
            <a:endParaRPr lang="fi-FI" dirty="0"/>
          </a:p>
        </p:txBody>
      </p:sp>
    </p:spTree>
    <p:extLst>
      <p:ext uri="{BB962C8B-B14F-4D97-AF65-F5344CB8AC3E}">
        <p14:creationId xmlns:p14="http://schemas.microsoft.com/office/powerpoint/2010/main" val="23244916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B0E9519-2A4F-E34E-BC1D-8635289BDFE3}"/>
              </a:ext>
            </a:extLst>
          </p:cNvPr>
          <p:cNvSpPr>
            <a:spLocks noGrp="1"/>
          </p:cNvSpPr>
          <p:nvPr>
            <p:ph type="title"/>
          </p:nvPr>
        </p:nvSpPr>
        <p:spPr>
          <a:xfrm>
            <a:off x="791918" y="212352"/>
            <a:ext cx="7210616" cy="1440392"/>
          </a:xfrm>
        </p:spPr>
        <p:txBody>
          <a:bodyPr/>
          <a:lstStyle/>
          <a:p>
            <a:r>
              <a:rPr lang="fi-FI" dirty="0" err="1"/>
              <a:t>Arititeetti</a:t>
            </a:r>
            <a:r>
              <a:rPr lang="fi-FI" dirty="0"/>
              <a:t> (</a:t>
            </a:r>
            <a:r>
              <a:rPr lang="fi-FI" dirty="0" err="1"/>
              <a:t>arity</a:t>
            </a:r>
            <a:r>
              <a:rPr lang="fi-FI" dirty="0"/>
              <a:t>) ja muokkaus (</a:t>
            </a:r>
            <a:r>
              <a:rPr lang="fi-FI" dirty="0" err="1"/>
              <a:t>currying</a:t>
            </a:r>
            <a:r>
              <a:rPr lang="fi-FI" dirty="0"/>
              <a:t>)</a:t>
            </a:r>
          </a:p>
        </p:txBody>
      </p:sp>
      <p:sp>
        <p:nvSpPr>
          <p:cNvPr id="3" name="Sisällön paikkamerkki 2">
            <a:extLst>
              <a:ext uri="{FF2B5EF4-FFF2-40B4-BE49-F238E27FC236}">
                <a16:creationId xmlns:a16="http://schemas.microsoft.com/office/drawing/2014/main" id="{8E91AC0F-E31A-AB4B-86BC-3375C313595B}"/>
              </a:ext>
            </a:extLst>
          </p:cNvPr>
          <p:cNvSpPr>
            <a:spLocks noGrp="1"/>
          </p:cNvSpPr>
          <p:nvPr>
            <p:ph sz="quarter" idx="12"/>
          </p:nvPr>
        </p:nvSpPr>
        <p:spPr/>
        <p:txBody>
          <a:bodyPr/>
          <a:lstStyle/>
          <a:p>
            <a:r>
              <a:rPr lang="fi-FI" dirty="0"/>
              <a:t>Edellistä voi hyödyntää siten, että jos emme pysty antamaan kaikkia arvoja kerralla, voimme kuitenkin käyttää funktiota osittaisella täytöllä:</a:t>
            </a:r>
          </a:p>
          <a:p>
            <a:pPr lvl="1"/>
            <a:r>
              <a:rPr lang="fi-FI" dirty="0"/>
              <a:t>Testataan, millä korkeudella tulisi riittävän suuri tilavuus (leveys ja pituus </a:t>
            </a:r>
            <a:r>
              <a:rPr lang="fi-FI"/>
              <a:t>ovat tiedossa):</a:t>
            </a:r>
            <a:br>
              <a:rPr lang="fi-FI"/>
            </a:br>
            <a:br>
              <a:rPr lang="fi-FI"/>
            </a:br>
            <a:r>
              <a:rPr lang="fi-FI" dirty="0" err="1"/>
              <a:t>function</a:t>
            </a:r>
            <a:r>
              <a:rPr lang="fi-FI" dirty="0"/>
              <a:t> </a:t>
            </a:r>
            <a:r>
              <a:rPr lang="fi-FI" dirty="0" err="1"/>
              <a:t>kuutionTilavuus</a:t>
            </a:r>
            <a:r>
              <a:rPr lang="fi-FI" dirty="0"/>
              <a:t>(leveys, pituus, korkeus){</a:t>
            </a:r>
            <a:br>
              <a:rPr lang="fi-FI" dirty="0"/>
            </a:br>
            <a:r>
              <a:rPr lang="fi-FI" dirty="0"/>
              <a:t>	</a:t>
            </a:r>
            <a:r>
              <a:rPr lang="fi-FI" dirty="0" err="1"/>
              <a:t>return</a:t>
            </a:r>
            <a:r>
              <a:rPr lang="fi-FI" dirty="0"/>
              <a:t> leveys * korkeus * pituus;</a:t>
            </a:r>
            <a:br>
              <a:rPr lang="fi-FI" dirty="0"/>
            </a:br>
            <a:r>
              <a:rPr lang="fi-FI" dirty="0"/>
              <a:t>}</a:t>
            </a:r>
            <a:br>
              <a:rPr lang="fi-FI" dirty="0"/>
            </a:br>
            <a:r>
              <a:rPr lang="fi-FI" dirty="0" err="1"/>
              <a:t>var</a:t>
            </a:r>
            <a:r>
              <a:rPr lang="fi-FI" dirty="0"/>
              <a:t> </a:t>
            </a:r>
            <a:r>
              <a:rPr lang="fi-FI" dirty="0" err="1"/>
              <a:t>osittainenTaytto</a:t>
            </a:r>
            <a:r>
              <a:rPr lang="fi-FI" dirty="0"/>
              <a:t> = </a:t>
            </a:r>
            <a:r>
              <a:rPr lang="fi-FI" dirty="0" err="1"/>
              <a:t>kuutionTilavuus.bind</a:t>
            </a:r>
            <a:r>
              <a:rPr lang="fi-FI" dirty="0"/>
              <a:t>(</a:t>
            </a:r>
            <a:r>
              <a:rPr lang="fi-FI" dirty="0" err="1"/>
              <a:t>this</a:t>
            </a:r>
            <a:r>
              <a:rPr lang="fi-FI" dirty="0"/>
              <a:t>, 5, 6);</a:t>
            </a:r>
            <a:br>
              <a:rPr lang="fi-FI" dirty="0"/>
            </a:br>
            <a:r>
              <a:rPr lang="fi-FI" dirty="0" err="1"/>
              <a:t>osittainenTaytto</a:t>
            </a:r>
            <a:r>
              <a:rPr lang="fi-FI" dirty="0"/>
              <a:t>(4);</a:t>
            </a:r>
          </a:p>
          <a:p>
            <a:pPr lvl="1"/>
            <a:endParaRPr lang="fi-FI" dirty="0"/>
          </a:p>
        </p:txBody>
      </p:sp>
    </p:spTree>
    <p:extLst>
      <p:ext uri="{BB962C8B-B14F-4D97-AF65-F5344CB8AC3E}">
        <p14:creationId xmlns:p14="http://schemas.microsoft.com/office/powerpoint/2010/main" val="239961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42CFC9D-4CE2-434B-9DB1-E0253E365807}"/>
              </a:ext>
            </a:extLst>
          </p:cNvPr>
          <p:cNvSpPr>
            <a:spLocks noGrp="1"/>
          </p:cNvSpPr>
          <p:nvPr>
            <p:ph type="title"/>
          </p:nvPr>
        </p:nvSpPr>
        <p:spPr/>
        <p:txBody>
          <a:bodyPr/>
          <a:lstStyle/>
          <a:p>
            <a:r>
              <a:rPr lang="fi-FI" dirty="0"/>
              <a:t>Muuttujien käsittelyä</a:t>
            </a:r>
          </a:p>
        </p:txBody>
      </p:sp>
      <p:sp>
        <p:nvSpPr>
          <p:cNvPr id="3" name="Sisällön paikkamerkki 2">
            <a:extLst>
              <a:ext uri="{FF2B5EF4-FFF2-40B4-BE49-F238E27FC236}">
                <a16:creationId xmlns:a16="http://schemas.microsoft.com/office/drawing/2014/main" id="{3F6BFDE4-63A2-7A48-AAD1-02EBDC0911D8}"/>
              </a:ext>
            </a:extLst>
          </p:cNvPr>
          <p:cNvSpPr>
            <a:spLocks noGrp="1"/>
          </p:cNvSpPr>
          <p:nvPr>
            <p:ph sz="quarter" idx="12"/>
          </p:nvPr>
        </p:nvSpPr>
        <p:spPr>
          <a:xfrm>
            <a:off x="791917" y="1865096"/>
            <a:ext cx="6463647" cy="4535704"/>
          </a:xfrm>
        </p:spPr>
        <p:txBody>
          <a:bodyPr/>
          <a:lstStyle/>
          <a:p>
            <a:r>
              <a:rPr lang="fi-FI" dirty="0"/>
              <a:t>Vaikka edellisessä esimerkissä onkin ”vain” tekstimuuttuja, sitä voi käsitellä aivan niin kuin taulukkomuuttujaa, eli siis se on taulukkomuuttujana:</a:t>
            </a:r>
          </a:p>
          <a:p>
            <a:pPr lvl="1"/>
            <a:r>
              <a:rPr lang="fi-FI" dirty="0" err="1"/>
              <a:t>var</a:t>
            </a:r>
            <a:r>
              <a:rPr lang="fi-FI" dirty="0"/>
              <a:t> </a:t>
            </a:r>
            <a:r>
              <a:rPr lang="fi-FI" dirty="0" err="1"/>
              <a:t>taulukkoTeksti</a:t>
            </a:r>
            <a:r>
              <a:rPr lang="fi-FI" dirty="0"/>
              <a:t> = ["</a:t>
            </a:r>
            <a:r>
              <a:rPr lang="fi-FI" dirty="0" err="1"/>
              <a:t>J","o","k","i","n</a:t>
            </a:r>
            <a:r>
              <a:rPr lang="fi-FI" dirty="0"/>
              <a:t>"," ","</a:t>
            </a:r>
            <a:r>
              <a:rPr lang="fi-FI" dirty="0" err="1"/>
              <a:t>t","e","k","s","t","i</a:t>
            </a:r>
            <a:r>
              <a:rPr lang="fi-FI" dirty="0"/>
              <a:t>"];</a:t>
            </a:r>
          </a:p>
          <a:p>
            <a:pPr lvl="1"/>
            <a:r>
              <a:rPr lang="fi-FI" dirty="0"/>
              <a:t>Eli edellisessä esimerkissä meillä on yksirivinen taulukko, jossa on 12 solua, joissa jokaisessa on jokin merkki.</a:t>
            </a:r>
          </a:p>
          <a:p>
            <a:r>
              <a:rPr lang="fi-FI" dirty="0"/>
              <a:t>Ohjelmointikielissä numerointi alkaa poikkeuksellisesti yleensä aina 0:sta, eli noiden solujen numerot ovat 0 – 11, joten jos haluamme tulostaa vain ensimmäisen kirjaimen tuosta joukosta, saamme sen ulos seuraavasti:</a:t>
            </a:r>
          </a:p>
          <a:p>
            <a:pPr lvl="1"/>
            <a:r>
              <a:rPr lang="fi-FI" dirty="0" err="1"/>
              <a:t>taulukkoTeksti</a:t>
            </a:r>
            <a:r>
              <a:rPr lang="fi-FI" dirty="0"/>
              <a:t>[0]; // Muista, aloitus 0:sta</a:t>
            </a:r>
          </a:p>
          <a:p>
            <a:pPr lvl="1"/>
            <a:r>
              <a:rPr lang="fi-FI" dirty="0"/>
              <a:t>Vastaavasti saamme </a:t>
            </a:r>
            <a:r>
              <a:rPr lang="fi-FI" dirty="0" err="1"/>
              <a:t>tekstimuuttujasti</a:t>
            </a:r>
            <a:r>
              <a:rPr lang="fi-FI" dirty="0"/>
              <a:t>: teksti[0];</a:t>
            </a:r>
            <a:br>
              <a:rPr lang="fi-FI" dirty="0"/>
            </a:br>
            <a:r>
              <a:rPr lang="fi-FI" dirty="0"/>
              <a:t>koska tekstimuuttuja toimii taulukkomuuttujan tavoin.</a:t>
            </a:r>
          </a:p>
        </p:txBody>
      </p:sp>
    </p:spTree>
    <p:extLst>
      <p:ext uri="{BB962C8B-B14F-4D97-AF65-F5344CB8AC3E}">
        <p14:creationId xmlns:p14="http://schemas.microsoft.com/office/powerpoint/2010/main" val="10519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0ACC8C-8A93-1B47-BE91-89342186E4CC}"/>
              </a:ext>
            </a:extLst>
          </p:cNvPr>
          <p:cNvSpPr>
            <a:spLocks noGrp="1"/>
          </p:cNvSpPr>
          <p:nvPr>
            <p:ph type="title"/>
          </p:nvPr>
        </p:nvSpPr>
        <p:spPr/>
        <p:txBody>
          <a:bodyPr/>
          <a:lstStyle/>
          <a:p>
            <a:r>
              <a:rPr lang="fi-FI" dirty="0"/>
              <a:t>Muuttujien käsittelyä</a:t>
            </a:r>
          </a:p>
        </p:txBody>
      </p:sp>
      <p:sp>
        <p:nvSpPr>
          <p:cNvPr id="3" name="Sisällön paikkamerkki 2">
            <a:extLst>
              <a:ext uri="{FF2B5EF4-FFF2-40B4-BE49-F238E27FC236}">
                <a16:creationId xmlns:a16="http://schemas.microsoft.com/office/drawing/2014/main" id="{44CE5D93-AE9A-4B4F-86C8-82CF58167872}"/>
              </a:ext>
            </a:extLst>
          </p:cNvPr>
          <p:cNvSpPr>
            <a:spLocks noGrp="1"/>
          </p:cNvSpPr>
          <p:nvPr>
            <p:ph sz="quarter" idx="12"/>
          </p:nvPr>
        </p:nvSpPr>
        <p:spPr/>
        <p:txBody>
          <a:bodyPr/>
          <a:lstStyle/>
          <a:p>
            <a:r>
              <a:rPr lang="fi-FI" dirty="0"/>
              <a:t>Edelliset tiedot mielessä pitäen, voimme kääntää tekstin:</a:t>
            </a:r>
          </a:p>
          <a:p>
            <a:pPr lvl="1"/>
            <a:r>
              <a:rPr lang="fi-FI" dirty="0" err="1"/>
              <a:t>var</a:t>
            </a:r>
            <a:r>
              <a:rPr lang="fi-FI" dirty="0"/>
              <a:t> teksti = ”Tonni”;</a:t>
            </a:r>
          </a:p>
          <a:p>
            <a:pPr lvl="1"/>
            <a:r>
              <a:rPr lang="fi-FI" dirty="0" err="1"/>
              <a:t>document.write</a:t>
            </a:r>
            <a:r>
              <a:rPr lang="fi-FI" dirty="0"/>
              <a:t>(teksti[4]+teksti[3]+teksti[2]+teksti[1]+teksti[0]);</a:t>
            </a:r>
          </a:p>
          <a:p>
            <a:pPr lvl="1"/>
            <a:r>
              <a:rPr lang="fi-FI" dirty="0">
                <a:sym typeface="Wingdings" pitchFamily="2" charset="2"/>
              </a:rPr>
              <a:t> saamme vastaukseksi: </a:t>
            </a:r>
            <a:r>
              <a:rPr lang="fi-FI" dirty="0" err="1">
                <a:sym typeface="Wingdings" pitchFamily="2" charset="2"/>
              </a:rPr>
              <a:t>innoT</a:t>
            </a:r>
            <a:endParaRPr lang="fi-FI" dirty="0">
              <a:sym typeface="Wingdings" pitchFamily="2" charset="2"/>
            </a:endParaRPr>
          </a:p>
          <a:p>
            <a:r>
              <a:rPr lang="fi-FI" dirty="0">
                <a:sym typeface="Wingdings" pitchFamily="2" charset="2"/>
              </a:rPr>
              <a:t>Äskeinen tapa ei suinkaan ollut optimaalisin tapa kääntää teksti, sillä emme käyttäneet tietokoneen voimaa siinä, mutta koska emme osaa vielä </a:t>
            </a:r>
            <a:r>
              <a:rPr lang="fi-FI" dirty="0" err="1">
                <a:sym typeface="Wingdings" pitchFamily="2" charset="2"/>
              </a:rPr>
              <a:t>looppeja</a:t>
            </a:r>
            <a:r>
              <a:rPr lang="fi-FI" dirty="0">
                <a:sym typeface="Wingdings" pitchFamily="2" charset="2"/>
              </a:rPr>
              <a:t>, tämä keino oli ainoa, jota pystyimme käyttää. Tai oikeastaan oikea keino olisi ollut </a:t>
            </a:r>
            <a:r>
              <a:rPr lang="fi-FI" dirty="0" err="1">
                <a:sym typeface="Wingdings" pitchFamily="2" charset="2"/>
              </a:rPr>
              <a:t>document.write</a:t>
            </a:r>
            <a:r>
              <a:rPr lang="fi-FI" dirty="0">
                <a:sym typeface="Wingdings" pitchFamily="2" charset="2"/>
              </a:rPr>
              <a:t>(teksti[teksti.length-1]+jne.</a:t>
            </a:r>
            <a:endParaRPr lang="fi-FI" dirty="0"/>
          </a:p>
        </p:txBody>
      </p:sp>
    </p:spTree>
    <p:extLst>
      <p:ext uri="{BB962C8B-B14F-4D97-AF65-F5344CB8AC3E}">
        <p14:creationId xmlns:p14="http://schemas.microsoft.com/office/powerpoint/2010/main" val="288409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921EB1B-ED1E-0641-B02B-EA392A48D8F6}"/>
              </a:ext>
            </a:extLst>
          </p:cNvPr>
          <p:cNvSpPr>
            <a:spLocks noGrp="1"/>
          </p:cNvSpPr>
          <p:nvPr>
            <p:ph type="title"/>
          </p:nvPr>
        </p:nvSpPr>
        <p:spPr/>
        <p:txBody>
          <a:bodyPr/>
          <a:lstStyle/>
          <a:p>
            <a:r>
              <a:rPr lang="fi-FI" dirty="0"/>
              <a:t>Taulukot ja listamuuttujat, eli </a:t>
            </a:r>
            <a:r>
              <a:rPr lang="fi-FI" dirty="0" err="1"/>
              <a:t>Arrayt</a:t>
            </a:r>
            <a:endParaRPr lang="fi-FI" dirty="0"/>
          </a:p>
        </p:txBody>
      </p:sp>
      <p:sp>
        <p:nvSpPr>
          <p:cNvPr id="3" name="Sisällön paikkamerkki 2">
            <a:extLst>
              <a:ext uri="{FF2B5EF4-FFF2-40B4-BE49-F238E27FC236}">
                <a16:creationId xmlns:a16="http://schemas.microsoft.com/office/drawing/2014/main" id="{C383AF10-F2BB-7443-9EBF-A6D79DFB031D}"/>
              </a:ext>
            </a:extLst>
          </p:cNvPr>
          <p:cNvSpPr>
            <a:spLocks noGrp="1"/>
          </p:cNvSpPr>
          <p:nvPr>
            <p:ph sz="quarter" idx="12"/>
          </p:nvPr>
        </p:nvSpPr>
        <p:spPr>
          <a:xfrm>
            <a:off x="791918" y="1865096"/>
            <a:ext cx="6453708" cy="4535704"/>
          </a:xfrm>
        </p:spPr>
        <p:txBody>
          <a:bodyPr/>
          <a:lstStyle/>
          <a:p>
            <a:r>
              <a:rPr lang="fi-FI" dirty="0"/>
              <a:t>Kun meidän pitää tallentaa yhteen muuttujaan useampi tieto, silloin puhutaan taulukko- (tai lista)muuttujasta</a:t>
            </a:r>
          </a:p>
          <a:p>
            <a:r>
              <a:rPr lang="fi-FI" dirty="0"/>
              <a:t>Dialla 16 oli jo esimerkki tästä, mutta taulukkomuuttujaan voi lisätä sekalaista tietoa, kuten:</a:t>
            </a:r>
          </a:p>
          <a:p>
            <a:pPr lvl="1"/>
            <a:r>
              <a:rPr lang="fi-FI" dirty="0" err="1"/>
              <a:t>var</a:t>
            </a:r>
            <a:r>
              <a:rPr lang="fi-FI" dirty="0"/>
              <a:t> tietoja = [”Jyri”, 40];</a:t>
            </a:r>
          </a:p>
          <a:p>
            <a:pPr lvl="1"/>
            <a:r>
              <a:rPr lang="fi-FI" dirty="0" err="1"/>
              <a:t>var</a:t>
            </a:r>
            <a:r>
              <a:rPr lang="fi-FI" dirty="0"/>
              <a:t> puhelin = [[”Jyri”, 0401744562],[”Kai”,0401234567]];</a:t>
            </a:r>
          </a:p>
          <a:p>
            <a:pPr lvl="1"/>
            <a:r>
              <a:rPr lang="fi-FI" dirty="0"/>
              <a:t>HUOM! puhelin[0] = [”Jyri”, 0401744562] ja </a:t>
            </a:r>
            <a:br>
              <a:rPr lang="fi-FI" dirty="0"/>
            </a:br>
            <a:r>
              <a:rPr lang="fi-FI" dirty="0"/>
              <a:t>puhelin[1][1] = 0401234567</a:t>
            </a:r>
          </a:p>
          <a:p>
            <a:r>
              <a:rPr lang="fi-FI" dirty="0"/>
              <a:t>Vaikka tekstimuuttujat käyttäytyivät kuten taulukkomuuttujat, ei niitä voi muuttaa kuten taulukkomuuttujia:</a:t>
            </a:r>
          </a:p>
          <a:p>
            <a:pPr lvl="1"/>
            <a:r>
              <a:rPr lang="fi-FI" dirty="0" err="1"/>
              <a:t>var</a:t>
            </a:r>
            <a:r>
              <a:rPr lang="fi-FI" dirty="0"/>
              <a:t> taulukko = [10, 23, 45];</a:t>
            </a:r>
          </a:p>
          <a:p>
            <a:pPr lvl="2"/>
            <a:r>
              <a:rPr lang="fi-FI" dirty="0"/>
              <a:t>taulukko[0] = 11; </a:t>
            </a:r>
            <a:r>
              <a:rPr lang="fi-FI" dirty="0">
                <a:sym typeface="Wingdings" pitchFamily="2" charset="2"/>
              </a:rPr>
              <a:t> taulukko = [11, 23,45];</a:t>
            </a:r>
            <a:endParaRPr lang="fi-FI" dirty="0"/>
          </a:p>
          <a:p>
            <a:pPr lvl="1"/>
            <a:r>
              <a:rPr lang="fi-FI" dirty="0" err="1"/>
              <a:t>var</a:t>
            </a:r>
            <a:r>
              <a:rPr lang="fi-FI" dirty="0"/>
              <a:t> teksti = ”Kalle”;</a:t>
            </a:r>
          </a:p>
          <a:p>
            <a:pPr lvl="2"/>
            <a:r>
              <a:rPr lang="fi-FI" dirty="0"/>
              <a:t>teksti[0] = N; </a:t>
            </a:r>
            <a:r>
              <a:rPr lang="fi-FI" dirty="0">
                <a:sym typeface="Wingdings" pitchFamily="2" charset="2"/>
              </a:rPr>
              <a:t> teksti ei muutu  teksti = ”Kalle”;</a:t>
            </a:r>
            <a:endParaRPr lang="fi-FI" dirty="0"/>
          </a:p>
        </p:txBody>
      </p:sp>
    </p:spTree>
    <p:extLst>
      <p:ext uri="{BB962C8B-B14F-4D97-AF65-F5344CB8AC3E}">
        <p14:creationId xmlns:p14="http://schemas.microsoft.com/office/powerpoint/2010/main" val="39494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3DCBE6A-5840-8449-B384-D521559F60B0}"/>
              </a:ext>
            </a:extLst>
          </p:cNvPr>
          <p:cNvSpPr>
            <a:spLocks noGrp="1"/>
          </p:cNvSpPr>
          <p:nvPr>
            <p:ph type="title"/>
          </p:nvPr>
        </p:nvSpPr>
        <p:spPr/>
        <p:txBody>
          <a:bodyPr/>
          <a:lstStyle/>
          <a:p>
            <a:r>
              <a:rPr lang="fi-FI" dirty="0"/>
              <a:t>Taulukkomuuttujat</a:t>
            </a:r>
          </a:p>
        </p:txBody>
      </p:sp>
      <p:sp>
        <p:nvSpPr>
          <p:cNvPr id="3" name="Sisällön paikkamerkki 2">
            <a:extLst>
              <a:ext uri="{FF2B5EF4-FFF2-40B4-BE49-F238E27FC236}">
                <a16:creationId xmlns:a16="http://schemas.microsoft.com/office/drawing/2014/main" id="{F7C1086C-D204-C34B-A755-DD644F886CEC}"/>
              </a:ext>
            </a:extLst>
          </p:cNvPr>
          <p:cNvSpPr>
            <a:spLocks noGrp="1"/>
          </p:cNvSpPr>
          <p:nvPr>
            <p:ph sz="quarter" idx="12"/>
          </p:nvPr>
        </p:nvSpPr>
        <p:spPr/>
        <p:txBody>
          <a:bodyPr/>
          <a:lstStyle/>
          <a:p>
            <a:r>
              <a:rPr lang="fi-FI" dirty="0"/>
              <a:t>Taulukkomuuttujiin voi lisätä loppuun lisää tietoa .</a:t>
            </a:r>
            <a:r>
              <a:rPr lang="fi-FI" dirty="0" err="1"/>
              <a:t>push</a:t>
            </a:r>
            <a:r>
              <a:rPr lang="fi-FI" dirty="0"/>
              <a:t>-parametrilla:</a:t>
            </a:r>
          </a:p>
          <a:p>
            <a:pPr lvl="1"/>
            <a:r>
              <a:rPr lang="fi-FI" dirty="0" err="1"/>
              <a:t>var</a:t>
            </a:r>
            <a:r>
              <a:rPr lang="fi-FI" dirty="0"/>
              <a:t> </a:t>
            </a:r>
            <a:r>
              <a:rPr lang="fi-FI" dirty="0" err="1"/>
              <a:t>osoiteTiedot</a:t>
            </a:r>
            <a:r>
              <a:rPr lang="fi-FI" dirty="0"/>
              <a:t> = [”Jyri”, ”Lindroos”, ”Keskikatu 3”];</a:t>
            </a:r>
          </a:p>
          <a:p>
            <a:pPr lvl="1"/>
            <a:r>
              <a:rPr lang="fi-FI" dirty="0" err="1"/>
              <a:t>osoiteTiedot.push</a:t>
            </a:r>
            <a:r>
              <a:rPr lang="fi-FI" dirty="0"/>
              <a:t>(”04200”, ”Kerava”);</a:t>
            </a:r>
          </a:p>
          <a:p>
            <a:pPr lvl="1"/>
            <a:r>
              <a:rPr lang="fi-FI" dirty="0">
                <a:sym typeface="Wingdings" pitchFamily="2" charset="2"/>
              </a:rPr>
              <a:t>[”Jyri”, ”Lindroos”, ”Keskikatu 3”, ”04200”, ”Kerava”]</a:t>
            </a:r>
          </a:p>
          <a:p>
            <a:r>
              <a:rPr lang="fi-FI" dirty="0">
                <a:sym typeface="Wingdings" pitchFamily="2" charset="2"/>
              </a:rPr>
              <a:t>Taulukkomuuttujasta voi poistaa viimeisen .pop-parametrilla</a:t>
            </a:r>
          </a:p>
          <a:p>
            <a:pPr lvl="1"/>
            <a:r>
              <a:rPr lang="fi-FI" dirty="0" err="1">
                <a:sym typeface="Wingdings" pitchFamily="2" charset="2"/>
              </a:rPr>
              <a:t>var</a:t>
            </a:r>
            <a:r>
              <a:rPr lang="fi-FI" dirty="0">
                <a:sym typeface="Wingdings" pitchFamily="2" charset="2"/>
              </a:rPr>
              <a:t> poisto = </a:t>
            </a:r>
            <a:r>
              <a:rPr lang="fi-FI" dirty="0" err="1">
                <a:sym typeface="Wingdings" pitchFamily="2" charset="2"/>
              </a:rPr>
              <a:t>osoiteTiedot.pop</a:t>
            </a:r>
            <a:r>
              <a:rPr lang="fi-FI" dirty="0">
                <a:sym typeface="Wingdings" pitchFamily="2" charset="2"/>
              </a:rPr>
              <a:t>();  poisto = ”Kerava”;</a:t>
            </a:r>
          </a:p>
          <a:p>
            <a:pPr lvl="1"/>
            <a:r>
              <a:rPr lang="fi-FI" dirty="0">
                <a:sym typeface="Wingdings" pitchFamily="2" charset="2"/>
              </a:rPr>
              <a:t> [”Jyri”, ”Lindroos”, ”Keskikatu 3”, ”04200”]</a:t>
            </a:r>
          </a:p>
          <a:p>
            <a:r>
              <a:rPr lang="fi-FI" dirty="0">
                <a:sym typeface="Wingdings" pitchFamily="2" charset="2"/>
              </a:rPr>
              <a:t>Taulukkomuuttujan ensimmäisen muuttujan voi poistaa .</a:t>
            </a:r>
            <a:r>
              <a:rPr lang="fi-FI" dirty="0" err="1">
                <a:sym typeface="Wingdings" pitchFamily="2" charset="2"/>
              </a:rPr>
              <a:t>shift-parametrillä</a:t>
            </a:r>
            <a:r>
              <a:rPr lang="fi-FI" dirty="0">
                <a:sym typeface="Wingdings" pitchFamily="2" charset="2"/>
              </a:rPr>
              <a:t>:</a:t>
            </a:r>
          </a:p>
          <a:p>
            <a:pPr lvl="1"/>
            <a:r>
              <a:rPr lang="fi-FI" dirty="0" err="1">
                <a:sym typeface="Wingdings" pitchFamily="2" charset="2"/>
              </a:rPr>
              <a:t>var</a:t>
            </a:r>
            <a:r>
              <a:rPr lang="fi-FI" dirty="0">
                <a:sym typeface="Wingdings" pitchFamily="2" charset="2"/>
              </a:rPr>
              <a:t> poisto = </a:t>
            </a:r>
            <a:r>
              <a:rPr lang="fi-FI" dirty="0" err="1">
                <a:sym typeface="Wingdings" pitchFamily="2" charset="2"/>
              </a:rPr>
              <a:t>osoiteTiedot.shift</a:t>
            </a:r>
            <a:r>
              <a:rPr lang="fi-FI" dirty="0">
                <a:sym typeface="Wingdings" pitchFamily="2" charset="2"/>
              </a:rPr>
              <a:t>();  poisto = ”Jyri”;</a:t>
            </a:r>
          </a:p>
          <a:p>
            <a:pPr lvl="1"/>
            <a:r>
              <a:rPr lang="fi-FI" dirty="0">
                <a:sym typeface="Wingdings" pitchFamily="2" charset="2"/>
              </a:rPr>
              <a:t> [”Lindroos”, ”Keskikatu 3”, ”04200”]</a:t>
            </a:r>
          </a:p>
          <a:p>
            <a:pPr lvl="1"/>
            <a:endParaRPr lang="fi-FI" dirty="0"/>
          </a:p>
        </p:txBody>
      </p:sp>
    </p:spTree>
    <p:extLst>
      <p:ext uri="{BB962C8B-B14F-4D97-AF65-F5344CB8AC3E}">
        <p14:creationId xmlns:p14="http://schemas.microsoft.com/office/powerpoint/2010/main" val="235433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5434-5AB1-DD44-BC71-0C8E96FD6F3B}"/>
              </a:ext>
            </a:extLst>
          </p:cNvPr>
          <p:cNvSpPr>
            <a:spLocks noGrp="1"/>
          </p:cNvSpPr>
          <p:nvPr>
            <p:ph type="title"/>
          </p:nvPr>
        </p:nvSpPr>
        <p:spPr/>
        <p:txBody>
          <a:bodyPr/>
          <a:lstStyle/>
          <a:p>
            <a:r>
              <a:rPr lang="fi-FI" dirty="0"/>
              <a:t>Tämä diasarja myötäilee </a:t>
            </a:r>
            <a:r>
              <a:rPr lang="fi-FI" dirty="0" err="1"/>
              <a:t>Freecodecampin</a:t>
            </a:r>
            <a:r>
              <a:rPr lang="fi-FI" dirty="0"/>
              <a:t> luentoja </a:t>
            </a:r>
          </a:p>
        </p:txBody>
      </p:sp>
      <p:sp>
        <p:nvSpPr>
          <p:cNvPr id="3" name="Sisällön paikkamerkki 2">
            <a:extLst>
              <a:ext uri="{FF2B5EF4-FFF2-40B4-BE49-F238E27FC236}">
                <a16:creationId xmlns:a16="http://schemas.microsoft.com/office/drawing/2014/main" id="{A539D8A3-C516-464A-9B90-B02AC3EA1CE1}"/>
              </a:ext>
            </a:extLst>
          </p:cNvPr>
          <p:cNvSpPr>
            <a:spLocks noGrp="1"/>
          </p:cNvSpPr>
          <p:nvPr>
            <p:ph sz="quarter" idx="12"/>
          </p:nvPr>
        </p:nvSpPr>
        <p:spPr>
          <a:xfrm>
            <a:off x="791918" y="1865096"/>
            <a:ext cx="6404012" cy="4992904"/>
          </a:xfrm>
        </p:spPr>
        <p:txBody>
          <a:bodyPr>
            <a:normAutofit/>
          </a:bodyPr>
          <a:lstStyle/>
          <a:p>
            <a:r>
              <a:rPr lang="fi-FI" dirty="0"/>
              <a:t>Tässä diasarjassa käymme suomeksi läpi samat asiat, mitä </a:t>
            </a:r>
            <a:r>
              <a:rPr lang="fi-FI" dirty="0" err="1"/>
              <a:t>Freecodecampin</a:t>
            </a:r>
            <a:r>
              <a:rPr lang="fi-FI" dirty="0"/>
              <a:t> ohjeissa on, mutta lyhyemmin.</a:t>
            </a:r>
          </a:p>
          <a:p>
            <a:r>
              <a:rPr lang="fi-FI" dirty="0"/>
              <a:t>Samalla jaksotamme opiskelua siten, että opetus pysyy tietyssä rytmissä</a:t>
            </a:r>
          </a:p>
          <a:p>
            <a:r>
              <a:rPr lang="fi-FI" dirty="0" err="1"/>
              <a:t>Freecodecampin</a:t>
            </a:r>
            <a:r>
              <a:rPr lang="fi-FI" dirty="0"/>
              <a:t> lisäksi tulee olemaan myös muita harjoitteita, joiden avulla pääsette harjoittelemaan oppimaanne.</a:t>
            </a:r>
          </a:p>
          <a:p>
            <a:r>
              <a:rPr lang="fi-FI" dirty="0"/>
              <a:t>Tarvitsette tunnukset </a:t>
            </a:r>
            <a:r>
              <a:rPr lang="fi-FI" dirty="0">
                <a:hlinkClick r:id="rId2"/>
              </a:rPr>
              <a:t>https://www.freecodecamp.org/</a:t>
            </a:r>
            <a:r>
              <a:rPr lang="fi-FI" dirty="0"/>
              <a:t> sivustolle ja sieltä teette JavaScript-tehtäviä:</a:t>
            </a:r>
          </a:p>
          <a:p>
            <a:endParaRPr lang="fi-FI" dirty="0"/>
          </a:p>
          <a:p>
            <a:r>
              <a:rPr lang="fi-FI" dirty="0"/>
              <a:t>Mikäli kuitenkin koette, ettei HTML ole hallinnassa, tehkää myös:</a:t>
            </a:r>
          </a:p>
          <a:p>
            <a:endParaRPr lang="fi-FI" dirty="0"/>
          </a:p>
          <a:p>
            <a:r>
              <a:rPr lang="fi-FI" dirty="0"/>
              <a:t>Tämän lisäksi ladatkaa ja asentakaa </a:t>
            </a:r>
            <a:r>
              <a:rPr lang="fi-FI" dirty="0" err="1"/>
              <a:t>Atom</a:t>
            </a:r>
            <a:r>
              <a:rPr lang="fi-FI" dirty="0"/>
              <a:t>: </a:t>
            </a:r>
            <a:r>
              <a:rPr lang="fi-FI" dirty="0">
                <a:hlinkClick r:id="rId3"/>
              </a:rPr>
              <a:t>https://atom.io/</a:t>
            </a:r>
            <a:r>
              <a:rPr lang="fi-FI" dirty="0"/>
              <a:t> muita harjoituksia varten</a:t>
            </a:r>
            <a:br>
              <a:rPr lang="fi-FI" dirty="0"/>
            </a:br>
            <a:br>
              <a:rPr lang="fi-FI" dirty="0"/>
            </a:br>
            <a:br>
              <a:rPr lang="fi-FI" dirty="0"/>
            </a:br>
            <a:endParaRPr lang="fi-FI" dirty="0"/>
          </a:p>
        </p:txBody>
      </p:sp>
      <p:pic>
        <p:nvPicPr>
          <p:cNvPr id="4" name="Kuva 3">
            <a:extLst>
              <a:ext uri="{FF2B5EF4-FFF2-40B4-BE49-F238E27FC236}">
                <a16:creationId xmlns:a16="http://schemas.microsoft.com/office/drawing/2014/main" id="{7D63B931-EA0D-7940-A851-C7372A2D2D62}"/>
              </a:ext>
            </a:extLst>
          </p:cNvPr>
          <p:cNvPicPr>
            <a:picLocks noChangeAspect="1"/>
          </p:cNvPicPr>
          <p:nvPr/>
        </p:nvPicPr>
        <p:blipFill>
          <a:blip r:embed="rId4"/>
          <a:stretch>
            <a:fillRect/>
          </a:stretch>
        </p:blipFill>
        <p:spPr>
          <a:xfrm>
            <a:off x="1181100" y="4162765"/>
            <a:ext cx="7962900" cy="317500"/>
          </a:xfrm>
          <a:prstGeom prst="rect">
            <a:avLst/>
          </a:prstGeom>
        </p:spPr>
      </p:pic>
      <p:pic>
        <p:nvPicPr>
          <p:cNvPr id="5" name="Kuva 4">
            <a:extLst>
              <a:ext uri="{FF2B5EF4-FFF2-40B4-BE49-F238E27FC236}">
                <a16:creationId xmlns:a16="http://schemas.microsoft.com/office/drawing/2014/main" id="{6EB367AB-4D3F-7F46-BF5D-A18ACE2A061B}"/>
              </a:ext>
            </a:extLst>
          </p:cNvPr>
          <p:cNvPicPr>
            <a:picLocks noChangeAspect="1"/>
          </p:cNvPicPr>
          <p:nvPr/>
        </p:nvPicPr>
        <p:blipFill>
          <a:blip r:embed="rId5"/>
          <a:stretch>
            <a:fillRect/>
          </a:stretch>
        </p:blipFill>
        <p:spPr>
          <a:xfrm>
            <a:off x="1181100" y="4883150"/>
            <a:ext cx="5156200" cy="292100"/>
          </a:xfrm>
          <a:prstGeom prst="rect">
            <a:avLst/>
          </a:prstGeom>
        </p:spPr>
      </p:pic>
    </p:spTree>
    <p:extLst>
      <p:ext uri="{BB962C8B-B14F-4D97-AF65-F5344CB8AC3E}">
        <p14:creationId xmlns:p14="http://schemas.microsoft.com/office/powerpoint/2010/main" val="281849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B8F96E-F25F-B146-8DC3-7AB116374FFC}"/>
              </a:ext>
            </a:extLst>
          </p:cNvPr>
          <p:cNvSpPr>
            <a:spLocks noGrp="1"/>
          </p:cNvSpPr>
          <p:nvPr>
            <p:ph type="title"/>
          </p:nvPr>
        </p:nvSpPr>
        <p:spPr/>
        <p:txBody>
          <a:bodyPr/>
          <a:lstStyle/>
          <a:p>
            <a:r>
              <a:rPr lang="fi-FI" dirty="0"/>
              <a:t>Taulukkomuuttujat</a:t>
            </a:r>
          </a:p>
        </p:txBody>
      </p:sp>
      <p:sp>
        <p:nvSpPr>
          <p:cNvPr id="3" name="Sisällön paikkamerkki 2">
            <a:extLst>
              <a:ext uri="{FF2B5EF4-FFF2-40B4-BE49-F238E27FC236}">
                <a16:creationId xmlns:a16="http://schemas.microsoft.com/office/drawing/2014/main" id="{5205C096-A49B-0841-9696-0BEF800528CB}"/>
              </a:ext>
            </a:extLst>
          </p:cNvPr>
          <p:cNvSpPr>
            <a:spLocks noGrp="1"/>
          </p:cNvSpPr>
          <p:nvPr>
            <p:ph sz="quarter" idx="12"/>
          </p:nvPr>
        </p:nvSpPr>
        <p:spPr/>
        <p:txBody>
          <a:bodyPr/>
          <a:lstStyle/>
          <a:p>
            <a:r>
              <a:rPr lang="fi-FI" dirty="0"/>
              <a:t>Kun .</a:t>
            </a:r>
            <a:r>
              <a:rPr lang="fi-FI" dirty="0" err="1"/>
              <a:t>push-parametrillä</a:t>
            </a:r>
            <a:r>
              <a:rPr lang="fi-FI" dirty="0"/>
              <a:t> voitiin lisätä taulukkomuuttujan loppuun, niin .</a:t>
            </a:r>
            <a:r>
              <a:rPr lang="fi-FI" dirty="0" err="1"/>
              <a:t>unshift</a:t>
            </a:r>
            <a:r>
              <a:rPr lang="fi-FI" dirty="0"/>
              <a:t>-muuttujalla voidaan lisätä taulukkomuuttujan alkuun</a:t>
            </a:r>
          </a:p>
          <a:p>
            <a:pPr lvl="1"/>
            <a:r>
              <a:rPr lang="fi-FI" dirty="0" err="1"/>
              <a:t>var</a:t>
            </a:r>
            <a:r>
              <a:rPr lang="fi-FI" dirty="0"/>
              <a:t> </a:t>
            </a:r>
            <a:r>
              <a:rPr lang="fi-FI" dirty="0" err="1"/>
              <a:t>osoiteTiedot</a:t>
            </a:r>
            <a:r>
              <a:rPr lang="fi-FI" dirty="0"/>
              <a:t> = </a:t>
            </a:r>
            <a:r>
              <a:rPr lang="fi-FI" dirty="0">
                <a:sym typeface="Wingdings" pitchFamily="2" charset="2"/>
              </a:rPr>
              <a:t>[”Lindroos”, ”Keskikatu 3”, ”04200”]</a:t>
            </a:r>
          </a:p>
          <a:p>
            <a:pPr lvl="1"/>
            <a:r>
              <a:rPr lang="fi-FI" dirty="0" err="1"/>
              <a:t>osoiteTiedot.unshift</a:t>
            </a:r>
            <a:r>
              <a:rPr lang="fi-FI" dirty="0"/>
              <a:t>(”Jyri”);</a:t>
            </a:r>
          </a:p>
          <a:p>
            <a:pPr lvl="1"/>
            <a:r>
              <a:rPr lang="fi-FI" dirty="0">
                <a:sym typeface="Wingdings" pitchFamily="2" charset="2"/>
              </a:rPr>
              <a:t> [”Jyri”, ”Lindroos”, ”Keskikatu 3”, ”04200”]</a:t>
            </a:r>
          </a:p>
          <a:p>
            <a:pPr lvl="1"/>
            <a:endParaRPr lang="fi-FI" dirty="0"/>
          </a:p>
        </p:txBody>
      </p:sp>
    </p:spTree>
    <p:extLst>
      <p:ext uri="{BB962C8B-B14F-4D97-AF65-F5344CB8AC3E}">
        <p14:creationId xmlns:p14="http://schemas.microsoft.com/office/powerpoint/2010/main" val="393069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DD75AF7C-562E-314F-B7AC-61A45B03D71F}"/>
              </a:ext>
            </a:extLst>
          </p:cNvPr>
          <p:cNvSpPr>
            <a:spLocks noGrp="1"/>
          </p:cNvSpPr>
          <p:nvPr>
            <p:ph type="title"/>
          </p:nvPr>
        </p:nvSpPr>
        <p:spPr/>
        <p:txBody>
          <a:bodyPr/>
          <a:lstStyle/>
          <a:p>
            <a:r>
              <a:rPr lang="fi-FI" dirty="0"/>
              <a:t>Keskiviikko 25.3.2020</a:t>
            </a:r>
          </a:p>
        </p:txBody>
      </p:sp>
    </p:spTree>
    <p:extLst>
      <p:ext uri="{BB962C8B-B14F-4D97-AF65-F5344CB8AC3E}">
        <p14:creationId xmlns:p14="http://schemas.microsoft.com/office/powerpoint/2010/main" val="405268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C213744-C9AA-8B4E-A053-1B20C7C2FB64}"/>
              </a:ext>
            </a:extLst>
          </p:cNvPr>
          <p:cNvSpPr>
            <a:spLocks noGrp="1"/>
          </p:cNvSpPr>
          <p:nvPr>
            <p:ph type="title"/>
          </p:nvPr>
        </p:nvSpPr>
        <p:spPr/>
        <p:txBody>
          <a:bodyPr/>
          <a:lstStyle/>
          <a:p>
            <a:r>
              <a:rPr lang="fi-FI" dirty="0"/>
              <a:t>Funktiot</a:t>
            </a:r>
          </a:p>
        </p:txBody>
      </p:sp>
      <p:sp>
        <p:nvSpPr>
          <p:cNvPr id="3" name="Sisällön paikkamerkki 2">
            <a:extLst>
              <a:ext uri="{FF2B5EF4-FFF2-40B4-BE49-F238E27FC236}">
                <a16:creationId xmlns:a16="http://schemas.microsoft.com/office/drawing/2014/main" id="{B662F89D-714E-0740-8FDE-5525348F249B}"/>
              </a:ext>
            </a:extLst>
          </p:cNvPr>
          <p:cNvSpPr>
            <a:spLocks noGrp="1"/>
          </p:cNvSpPr>
          <p:nvPr>
            <p:ph sz="quarter" idx="12"/>
          </p:nvPr>
        </p:nvSpPr>
        <p:spPr>
          <a:xfrm>
            <a:off x="791917" y="1865096"/>
            <a:ext cx="6145595" cy="4535704"/>
          </a:xfrm>
        </p:spPr>
        <p:txBody>
          <a:bodyPr/>
          <a:lstStyle/>
          <a:p>
            <a:r>
              <a:rPr lang="fi-FI" dirty="0"/>
              <a:t>Samoin kuin muuttujat, funktiotkin on esiteltävä ennen kuin niitä voidaan käyttää. Funktioilla on myös samat nimeämiskäytännöt ja näkyvyysalueet kuin muuttujilla.</a:t>
            </a:r>
          </a:p>
          <a:p>
            <a:r>
              <a:rPr lang="fi-FI" dirty="0"/>
              <a:t>Funktion syntaksi on </a:t>
            </a:r>
            <a:r>
              <a:rPr lang="fi-FI" dirty="0" err="1"/>
              <a:t>seuraavanlainen</a:t>
            </a:r>
            <a:r>
              <a:rPr lang="fi-FI" dirty="0"/>
              <a:t>:</a:t>
            </a:r>
          </a:p>
          <a:p>
            <a:pPr lvl="1"/>
            <a:r>
              <a:rPr lang="fi-FI" dirty="0" err="1"/>
              <a:t>function</a:t>
            </a:r>
            <a:r>
              <a:rPr lang="fi-FI" dirty="0"/>
              <a:t> </a:t>
            </a:r>
            <a:r>
              <a:rPr lang="fi-FI" dirty="0" err="1"/>
              <a:t>funktionNimi</a:t>
            </a:r>
            <a:r>
              <a:rPr lang="fi-FI" dirty="0"/>
              <a:t>(/* mahdollinen parametriluettelo */)</a:t>
            </a:r>
            <a:br>
              <a:rPr lang="fi-FI" dirty="0"/>
            </a:br>
            <a:r>
              <a:rPr lang="fi-FI" dirty="0"/>
              <a:t>{</a:t>
            </a:r>
            <a:br>
              <a:rPr lang="fi-FI" dirty="0"/>
            </a:br>
            <a:r>
              <a:rPr lang="fi-FI" dirty="0"/>
              <a:t>	/* Suoritettava(t) lause(et) */</a:t>
            </a:r>
            <a:br>
              <a:rPr lang="fi-FI" dirty="0"/>
            </a:br>
            <a:r>
              <a:rPr lang="fi-FI" dirty="0"/>
              <a:t>}</a:t>
            </a:r>
          </a:p>
          <a:p>
            <a:r>
              <a:rPr lang="fi-FI" dirty="0"/>
              <a:t>Funktio määritellään siis </a:t>
            </a:r>
            <a:r>
              <a:rPr lang="fi-FI" dirty="0" err="1"/>
              <a:t>function</a:t>
            </a:r>
            <a:r>
              <a:rPr lang="fi-FI" dirty="0"/>
              <a:t>-avainsanalla, jota seuraa</a:t>
            </a:r>
          </a:p>
          <a:p>
            <a:pPr lvl="1"/>
            <a:r>
              <a:rPr lang="fi-FI" dirty="0" err="1"/>
              <a:t>funktionNimi</a:t>
            </a:r>
            <a:r>
              <a:rPr lang="fi-FI" dirty="0"/>
              <a:t>– ohjelmoijan antama nimi funktiolle</a:t>
            </a:r>
          </a:p>
          <a:p>
            <a:pPr lvl="1"/>
            <a:r>
              <a:rPr lang="fi-FI" dirty="0"/>
              <a:t>( ) – kaarisulut, joiden sisällä valinnaisia (0 – 255), pilkulla erotettuja parametreja</a:t>
            </a:r>
          </a:p>
          <a:p>
            <a:pPr lvl="1"/>
            <a:r>
              <a:rPr lang="fi-FI" dirty="0"/>
              <a:t>{ } – </a:t>
            </a:r>
            <a:r>
              <a:rPr lang="fi-FI" dirty="0" err="1"/>
              <a:t>aaltosullut</a:t>
            </a:r>
            <a:r>
              <a:rPr lang="fi-FI" dirty="0"/>
              <a:t>, joiden sisällä funktion runko, eli funktion toiminnallisuus</a:t>
            </a:r>
          </a:p>
        </p:txBody>
      </p:sp>
    </p:spTree>
    <p:extLst>
      <p:ext uri="{BB962C8B-B14F-4D97-AF65-F5344CB8AC3E}">
        <p14:creationId xmlns:p14="http://schemas.microsoft.com/office/powerpoint/2010/main" val="242364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7713D27-497F-A642-ADD3-7203706746B9}"/>
              </a:ext>
            </a:extLst>
          </p:cNvPr>
          <p:cNvSpPr>
            <a:spLocks noGrp="1"/>
          </p:cNvSpPr>
          <p:nvPr>
            <p:ph type="title"/>
          </p:nvPr>
        </p:nvSpPr>
        <p:spPr>
          <a:xfrm>
            <a:off x="791918" y="212352"/>
            <a:ext cx="5761282" cy="592718"/>
          </a:xfrm>
        </p:spPr>
        <p:txBody>
          <a:bodyPr/>
          <a:lstStyle/>
          <a:p>
            <a:r>
              <a:rPr lang="fi-FI" dirty="0"/>
              <a:t>Esimerkkifunktio</a:t>
            </a:r>
          </a:p>
        </p:txBody>
      </p:sp>
      <p:sp>
        <p:nvSpPr>
          <p:cNvPr id="3" name="Sisällön paikkamerkki 2">
            <a:extLst>
              <a:ext uri="{FF2B5EF4-FFF2-40B4-BE49-F238E27FC236}">
                <a16:creationId xmlns:a16="http://schemas.microsoft.com/office/drawing/2014/main" id="{D0E0983C-CCAE-1245-A8E0-D97F3EB60BC5}"/>
              </a:ext>
            </a:extLst>
          </p:cNvPr>
          <p:cNvSpPr>
            <a:spLocks noGrp="1"/>
          </p:cNvSpPr>
          <p:nvPr>
            <p:ph sz="quarter" idx="12"/>
          </p:nvPr>
        </p:nvSpPr>
        <p:spPr>
          <a:xfrm>
            <a:off x="791918" y="805070"/>
            <a:ext cx="7089812" cy="5595730"/>
          </a:xfrm>
        </p:spPr>
        <p:txBody>
          <a:bodyPr/>
          <a:lstStyle/>
          <a:p>
            <a:r>
              <a:rPr lang="fi-FI" dirty="0"/>
              <a:t>Alla yksinkertainen esimerkki, jota kutsuttaessa pomppaa ikkuna esille:</a:t>
            </a:r>
            <a:br>
              <a:rPr lang="fi-FI" dirty="0"/>
            </a:br>
            <a:r>
              <a:rPr lang="fi-FI" dirty="0"/>
              <a:t>		</a:t>
            </a:r>
            <a:r>
              <a:rPr lang="fi-FI" dirty="0" err="1"/>
              <a:t>var</a:t>
            </a:r>
            <a:r>
              <a:rPr lang="fi-FI" dirty="0"/>
              <a:t> terve = ’maailma’; // globaalimuuttuja</a:t>
            </a:r>
            <a:br>
              <a:rPr lang="fi-FI" dirty="0"/>
            </a:br>
            <a:r>
              <a:rPr lang="fi-FI" dirty="0"/>
              <a:t>		</a:t>
            </a:r>
            <a:r>
              <a:rPr lang="fi-FI" dirty="0" err="1"/>
              <a:t>function</a:t>
            </a:r>
            <a:r>
              <a:rPr lang="fi-FI" dirty="0"/>
              <a:t> </a:t>
            </a:r>
            <a:r>
              <a:rPr lang="fi-FI" dirty="0" err="1"/>
              <a:t>moikka</a:t>
            </a:r>
            <a:r>
              <a:rPr lang="fi-FI" dirty="0"/>
              <a:t>(terve)</a:t>
            </a:r>
            <a:br>
              <a:rPr lang="fi-FI" dirty="0"/>
            </a:br>
            <a:r>
              <a:rPr lang="fi-FI" dirty="0"/>
              <a:t>		{</a:t>
            </a:r>
            <a:br>
              <a:rPr lang="fi-FI" dirty="0"/>
            </a:br>
            <a:r>
              <a:rPr lang="fi-FI" dirty="0"/>
              <a:t>			</a:t>
            </a:r>
            <a:r>
              <a:rPr lang="fi-FI" dirty="0" err="1"/>
              <a:t>var</a:t>
            </a:r>
            <a:r>
              <a:rPr lang="fi-FI" dirty="0"/>
              <a:t> sana = ’hei ’; // paikallinen muuttuja</a:t>
            </a:r>
            <a:br>
              <a:rPr lang="fi-FI" dirty="0"/>
            </a:br>
            <a:r>
              <a:rPr lang="fi-FI" dirty="0"/>
              <a:t>			</a:t>
            </a:r>
            <a:r>
              <a:rPr lang="fi-FI" dirty="0" err="1"/>
              <a:t>alert</a:t>
            </a:r>
            <a:r>
              <a:rPr lang="fi-FI" dirty="0"/>
              <a:t>(sana + terve + ’!’);</a:t>
            </a:r>
            <a:br>
              <a:rPr lang="fi-FI" dirty="0"/>
            </a:br>
            <a:r>
              <a:rPr lang="fi-FI" dirty="0"/>
              <a:t>		}</a:t>
            </a:r>
          </a:p>
          <a:p>
            <a:r>
              <a:rPr lang="fi-FI" dirty="0"/>
              <a:t>Yllä olevaa funktiota kutsutaan seuraavasti</a:t>
            </a:r>
            <a:br>
              <a:rPr lang="fi-FI" dirty="0"/>
            </a:br>
            <a:r>
              <a:rPr lang="fi-FI" dirty="0"/>
              <a:t>		&lt;</a:t>
            </a:r>
            <a:r>
              <a:rPr lang="fi-FI" dirty="0" err="1"/>
              <a:t>script</a:t>
            </a:r>
            <a:r>
              <a:rPr lang="fi-FI" dirty="0"/>
              <a:t> </a:t>
            </a:r>
            <a:r>
              <a:rPr lang="fi-FI" dirty="0" err="1"/>
              <a:t>type</a:t>
            </a:r>
            <a:r>
              <a:rPr lang="fi-FI" dirty="0"/>
              <a:t>=”</a:t>
            </a:r>
            <a:r>
              <a:rPr lang="fi-FI" dirty="0" err="1"/>
              <a:t>javascript</a:t>
            </a:r>
            <a:r>
              <a:rPr lang="fi-FI" dirty="0"/>
              <a:t>” </a:t>
            </a:r>
            <a:r>
              <a:rPr lang="fi-FI" dirty="0" err="1"/>
              <a:t>src</a:t>
            </a:r>
            <a:r>
              <a:rPr lang="fi-FI" dirty="0"/>
              <a:t>=”</a:t>
            </a:r>
            <a:r>
              <a:rPr lang="fi-FI" dirty="0" err="1"/>
              <a:t>koodia.js</a:t>
            </a:r>
            <a:r>
              <a:rPr lang="fi-FI" dirty="0"/>
              <a:t>”&gt; // </a:t>
            </a:r>
            <a:r>
              <a:rPr lang="fi-FI" dirty="0" err="1"/>
              <a:t>headiin</a:t>
            </a:r>
            <a:br>
              <a:rPr lang="fi-FI" dirty="0"/>
            </a:br>
            <a:r>
              <a:rPr lang="fi-FI" dirty="0"/>
              <a:t>		&lt;</a:t>
            </a:r>
            <a:r>
              <a:rPr lang="fi-FI" dirty="0" err="1"/>
              <a:t>button</a:t>
            </a:r>
            <a:r>
              <a:rPr lang="fi-FI" dirty="0"/>
              <a:t> </a:t>
            </a:r>
            <a:r>
              <a:rPr lang="fi-FI" dirty="0" err="1"/>
              <a:t>onclick</a:t>
            </a:r>
            <a:r>
              <a:rPr lang="fi-FI" dirty="0"/>
              <a:t>=”</a:t>
            </a:r>
            <a:r>
              <a:rPr lang="fi-FI" dirty="0" err="1"/>
              <a:t>moikka</a:t>
            </a:r>
            <a:r>
              <a:rPr lang="fi-FI" dirty="0"/>
              <a:t>();”&gt;Paina&lt;/</a:t>
            </a:r>
            <a:r>
              <a:rPr lang="fi-FI" dirty="0" err="1"/>
              <a:t>button</a:t>
            </a:r>
            <a:r>
              <a:rPr lang="fi-FI" dirty="0"/>
              <a:t>&gt;//bodiin TAI</a:t>
            </a:r>
            <a:br>
              <a:rPr lang="fi-FI" dirty="0"/>
            </a:br>
            <a:r>
              <a:rPr lang="fi-FI" dirty="0"/>
              <a:t>		&lt;</a:t>
            </a:r>
            <a:r>
              <a:rPr lang="fi-FI" dirty="0" err="1"/>
              <a:t>button</a:t>
            </a:r>
            <a:r>
              <a:rPr lang="fi-FI" dirty="0"/>
              <a:t> </a:t>
            </a:r>
            <a:r>
              <a:rPr lang="fi-FI" dirty="0" err="1"/>
              <a:t>onclick</a:t>
            </a:r>
            <a:r>
              <a:rPr lang="fi-FI" dirty="0"/>
              <a:t>=”</a:t>
            </a:r>
            <a:r>
              <a:rPr lang="fi-FI" dirty="0" err="1"/>
              <a:t>moikka</a:t>
            </a:r>
            <a:r>
              <a:rPr lang="fi-FI" dirty="0"/>
              <a:t>(’Matti’)”;&gt;Paina&lt;/</a:t>
            </a:r>
            <a:r>
              <a:rPr lang="fi-FI" dirty="0" err="1"/>
              <a:t>button</a:t>
            </a:r>
            <a:r>
              <a:rPr lang="fi-FI" dirty="0"/>
              <a:t>&gt;</a:t>
            </a:r>
          </a:p>
          <a:p>
            <a:r>
              <a:rPr lang="fi-FI" dirty="0"/>
              <a:t>Huomaa siis ero parametrin ja globaalin muuttujan välillä – parametrista tulee paikallinen muuttuja, joka on vahvempi kuin globaalimuuttuja, jolloin jos ne ovat samoja, paikallinen muuttuja tulee näkyviin:</a:t>
            </a:r>
            <a:br>
              <a:rPr lang="fi-FI" dirty="0"/>
            </a:br>
            <a:r>
              <a:rPr lang="fi-FI" dirty="0"/>
              <a:t>		Hei maailma		mutta</a:t>
            </a:r>
            <a:br>
              <a:rPr lang="fi-FI" dirty="0"/>
            </a:br>
            <a:r>
              <a:rPr lang="fi-FI" dirty="0"/>
              <a:t>		Hei Matti</a:t>
            </a:r>
          </a:p>
          <a:p>
            <a:r>
              <a:rPr lang="fi-FI" dirty="0"/>
              <a:t>HUOM! Muuttujat, jotka määritetään ILMAN </a:t>
            </a:r>
            <a:r>
              <a:rPr lang="fi-FI" dirty="0" err="1"/>
              <a:t>var</a:t>
            </a:r>
            <a:r>
              <a:rPr lang="fi-FI" dirty="0"/>
              <a:t>-komentoa, ovat automaattisesti globaaleita muuttujia, vaikka ne määritettäisiin funktion sisällä!!!!</a:t>
            </a:r>
          </a:p>
          <a:p>
            <a:pPr lvl="1"/>
            <a:r>
              <a:rPr lang="fi-FI" dirty="0" err="1"/>
              <a:t>uusiMuuttuja</a:t>
            </a:r>
            <a:r>
              <a:rPr lang="fi-FI" dirty="0"/>
              <a:t> = 10; // HUOM! Ei </a:t>
            </a:r>
            <a:r>
              <a:rPr lang="fi-FI" dirty="0" err="1"/>
              <a:t>var</a:t>
            </a:r>
            <a:r>
              <a:rPr lang="fi-FI" dirty="0"/>
              <a:t>-komentoa!</a:t>
            </a:r>
          </a:p>
        </p:txBody>
      </p:sp>
    </p:spTree>
    <p:extLst>
      <p:ext uri="{BB962C8B-B14F-4D97-AF65-F5344CB8AC3E}">
        <p14:creationId xmlns:p14="http://schemas.microsoft.com/office/powerpoint/2010/main" val="147182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D8C9410-600A-914C-902E-49E46B25E2B7}"/>
              </a:ext>
            </a:extLst>
          </p:cNvPr>
          <p:cNvSpPr>
            <a:spLocks noGrp="1"/>
          </p:cNvSpPr>
          <p:nvPr>
            <p:ph type="title"/>
          </p:nvPr>
        </p:nvSpPr>
        <p:spPr/>
        <p:txBody>
          <a:bodyPr/>
          <a:lstStyle/>
          <a:p>
            <a:r>
              <a:rPr lang="fi-FI" dirty="0"/>
              <a:t>Funktion paluuarvo</a:t>
            </a:r>
          </a:p>
        </p:txBody>
      </p:sp>
      <p:sp>
        <p:nvSpPr>
          <p:cNvPr id="3" name="Sisällön paikkamerkki 2">
            <a:extLst>
              <a:ext uri="{FF2B5EF4-FFF2-40B4-BE49-F238E27FC236}">
                <a16:creationId xmlns:a16="http://schemas.microsoft.com/office/drawing/2014/main" id="{0F2FD532-9872-E74C-8107-8DF4A2CBDC8E}"/>
              </a:ext>
            </a:extLst>
          </p:cNvPr>
          <p:cNvSpPr>
            <a:spLocks noGrp="1"/>
          </p:cNvSpPr>
          <p:nvPr>
            <p:ph sz="quarter" idx="12"/>
          </p:nvPr>
        </p:nvSpPr>
        <p:spPr>
          <a:xfrm>
            <a:off x="791917" y="1865096"/>
            <a:ext cx="6095899" cy="4535704"/>
          </a:xfrm>
        </p:spPr>
        <p:txBody>
          <a:bodyPr/>
          <a:lstStyle/>
          <a:p>
            <a:r>
              <a:rPr lang="fi-FI" dirty="0"/>
              <a:t>Monasti funktiolla tehdään jokin laskutoimitus, jonka vastaus halutaan johonkin muuttujaan, </a:t>
            </a:r>
            <a:r>
              <a:rPr lang="fi-FI" dirty="0" err="1"/>
              <a:t>esim</a:t>
            </a:r>
            <a:r>
              <a:rPr lang="fi-FI" dirty="0"/>
              <a:t>:</a:t>
            </a:r>
            <a:br>
              <a:rPr lang="fi-FI" dirty="0"/>
            </a:br>
            <a:r>
              <a:rPr lang="fi-FI" dirty="0" err="1"/>
              <a:t>var</a:t>
            </a:r>
            <a:r>
              <a:rPr lang="fi-FI" dirty="0"/>
              <a:t> </a:t>
            </a:r>
            <a:r>
              <a:rPr lang="fi-FI" dirty="0" err="1"/>
              <a:t>yht</a:t>
            </a:r>
            <a:r>
              <a:rPr lang="fi-FI" dirty="0"/>
              <a:t> = </a:t>
            </a:r>
            <a:r>
              <a:rPr lang="fi-FI" dirty="0" err="1"/>
              <a:t>laskeYhteen</a:t>
            </a:r>
            <a:r>
              <a:rPr lang="fi-FI" dirty="0"/>
              <a:t>(luku1, luku2);</a:t>
            </a:r>
          </a:p>
          <a:p>
            <a:r>
              <a:rPr lang="fi-FI" dirty="0"/>
              <a:t>Tällaisessa tapauksessa meidän tulee palauttaa funktion tulos funktiota kutsuvalle muuttujalle ja se tapahtuu </a:t>
            </a:r>
            <a:r>
              <a:rPr lang="fi-FI" dirty="0" err="1"/>
              <a:t>return</a:t>
            </a:r>
            <a:r>
              <a:rPr lang="fi-FI" dirty="0"/>
              <a:t>-komennolla:</a:t>
            </a:r>
            <a:br>
              <a:rPr lang="fi-FI" dirty="0"/>
            </a:br>
            <a:r>
              <a:rPr lang="fi-FI" dirty="0" err="1"/>
              <a:t>function</a:t>
            </a:r>
            <a:r>
              <a:rPr lang="fi-FI" dirty="0"/>
              <a:t> </a:t>
            </a:r>
            <a:r>
              <a:rPr lang="fi-FI" dirty="0" err="1"/>
              <a:t>laskeYhteen</a:t>
            </a:r>
            <a:r>
              <a:rPr lang="fi-FI" dirty="0"/>
              <a:t>(luku1, luku2)</a:t>
            </a:r>
            <a:br>
              <a:rPr lang="fi-FI" dirty="0"/>
            </a:br>
            <a:r>
              <a:rPr lang="fi-FI" dirty="0"/>
              <a:t>{</a:t>
            </a:r>
            <a:br>
              <a:rPr lang="fi-FI" dirty="0"/>
            </a:br>
            <a:r>
              <a:rPr lang="fi-FI" dirty="0"/>
              <a:t>		</a:t>
            </a:r>
            <a:r>
              <a:rPr lang="fi-FI" dirty="0" err="1"/>
              <a:t>var</a:t>
            </a:r>
            <a:r>
              <a:rPr lang="fi-FI" dirty="0"/>
              <a:t> </a:t>
            </a:r>
            <a:r>
              <a:rPr lang="fi-FI" dirty="0" err="1"/>
              <a:t>yhteensa</a:t>
            </a:r>
            <a:r>
              <a:rPr lang="fi-FI" dirty="0"/>
              <a:t> = luku1 + luku2;</a:t>
            </a:r>
            <a:br>
              <a:rPr lang="fi-FI" dirty="0"/>
            </a:br>
            <a:r>
              <a:rPr lang="fi-FI" dirty="0"/>
              <a:t>		</a:t>
            </a:r>
            <a:r>
              <a:rPr lang="fi-FI" dirty="0" err="1"/>
              <a:t>return</a:t>
            </a:r>
            <a:r>
              <a:rPr lang="fi-FI" dirty="0"/>
              <a:t> </a:t>
            </a:r>
            <a:r>
              <a:rPr lang="fi-FI" dirty="0" err="1"/>
              <a:t>yhteensa</a:t>
            </a:r>
            <a:r>
              <a:rPr lang="fi-FI" dirty="0"/>
              <a:t>;	// tai suoraan </a:t>
            </a:r>
            <a:r>
              <a:rPr lang="fi-FI" dirty="0" err="1"/>
              <a:t>return</a:t>
            </a:r>
            <a:r>
              <a:rPr lang="fi-FI" dirty="0"/>
              <a:t> luku1 + luku2;</a:t>
            </a:r>
            <a:br>
              <a:rPr lang="fi-FI" dirty="0"/>
            </a:br>
            <a:r>
              <a:rPr lang="fi-FI" dirty="0"/>
              <a:t>}</a:t>
            </a:r>
          </a:p>
        </p:txBody>
      </p:sp>
    </p:spTree>
    <p:extLst>
      <p:ext uri="{BB962C8B-B14F-4D97-AF65-F5344CB8AC3E}">
        <p14:creationId xmlns:p14="http://schemas.microsoft.com/office/powerpoint/2010/main" val="216252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0CECAFE-67DF-F64C-A605-67264102FA11}"/>
              </a:ext>
            </a:extLst>
          </p:cNvPr>
          <p:cNvSpPr>
            <a:spLocks noGrp="1"/>
          </p:cNvSpPr>
          <p:nvPr>
            <p:ph type="title"/>
          </p:nvPr>
        </p:nvSpPr>
        <p:spPr>
          <a:xfrm>
            <a:off x="791918" y="212352"/>
            <a:ext cx="5761282" cy="652352"/>
          </a:xfrm>
        </p:spPr>
        <p:txBody>
          <a:bodyPr/>
          <a:lstStyle/>
          <a:p>
            <a:r>
              <a:rPr lang="fi-FI" dirty="0"/>
              <a:t>Vertailusta</a:t>
            </a:r>
          </a:p>
        </p:txBody>
      </p:sp>
      <p:sp>
        <p:nvSpPr>
          <p:cNvPr id="3" name="Sisällön paikkamerkki 2">
            <a:extLst>
              <a:ext uri="{FF2B5EF4-FFF2-40B4-BE49-F238E27FC236}">
                <a16:creationId xmlns:a16="http://schemas.microsoft.com/office/drawing/2014/main" id="{9B925373-C769-1543-9AF3-FB8C5A2771C7}"/>
              </a:ext>
            </a:extLst>
          </p:cNvPr>
          <p:cNvSpPr>
            <a:spLocks noGrp="1"/>
          </p:cNvSpPr>
          <p:nvPr>
            <p:ph sz="quarter" idx="12"/>
          </p:nvPr>
        </p:nvSpPr>
        <p:spPr>
          <a:xfrm>
            <a:off x="791918" y="1321904"/>
            <a:ext cx="5761282" cy="5078896"/>
          </a:xfrm>
        </p:spPr>
        <p:txBody>
          <a:bodyPr/>
          <a:lstStyle/>
          <a:p>
            <a:r>
              <a:rPr lang="fi-FI" dirty="0"/>
              <a:t>== tarkoittaa </a:t>
            </a:r>
            <a:r>
              <a:rPr lang="fi-FI" dirty="0" err="1"/>
              <a:t>yhtäsuuri</a:t>
            </a:r>
            <a:r>
              <a:rPr lang="fi-FI" dirty="0"/>
              <a:t> kuin ja tämä tekee tyyppimuunnoksen, eli muuntaa tekstin numeroiksi ja päinvastoin // ’12’ == 12 (= tosi)</a:t>
            </a:r>
          </a:p>
          <a:p>
            <a:r>
              <a:rPr lang="fi-FI" dirty="0"/>
              <a:t>=== vastaa edellistä, mutta EI TEE tyyppimuunnosta</a:t>
            </a:r>
          </a:p>
          <a:p>
            <a:r>
              <a:rPr lang="fi-FI" dirty="0"/>
              <a:t>!= tarkoittaa erisuuri kuin, eli on vastakohta </a:t>
            </a:r>
            <a:r>
              <a:rPr lang="fi-FI" dirty="0" err="1"/>
              <a:t>yhtäsuuri</a:t>
            </a:r>
            <a:r>
              <a:rPr lang="fi-FI" dirty="0"/>
              <a:t> kuin operaattorille ja tämä tekee ns. tyyppimuunnoksen, eli muuttaa tekstin numeroiksi ja päinvastoin</a:t>
            </a:r>
          </a:p>
          <a:p>
            <a:r>
              <a:rPr lang="fi-FI" dirty="0"/>
              <a:t>!== vastaa edellistä, mutta EI TEE tyyppimuunnosta</a:t>
            </a:r>
          </a:p>
          <a:p>
            <a:r>
              <a:rPr lang="fi-FI" dirty="0"/>
              <a:t>&gt; tarkoittaa suurempi kuin ja &gt;= tarkoittaa suurempi ja </a:t>
            </a:r>
            <a:r>
              <a:rPr lang="fi-FI" dirty="0" err="1"/>
              <a:t>yhtäsuuri</a:t>
            </a:r>
            <a:r>
              <a:rPr lang="fi-FI" dirty="0"/>
              <a:t> kuin</a:t>
            </a:r>
          </a:p>
          <a:p>
            <a:r>
              <a:rPr lang="fi-FI" dirty="0"/>
              <a:t>&lt; tarkoittaa pienempi kuin ja &lt;= tarkoittaa pienempi ja </a:t>
            </a:r>
            <a:r>
              <a:rPr lang="fi-FI" dirty="0" err="1"/>
              <a:t>yhtäsuuri</a:t>
            </a:r>
            <a:r>
              <a:rPr lang="fi-FI" dirty="0"/>
              <a:t> kuin</a:t>
            </a:r>
          </a:p>
          <a:p>
            <a:r>
              <a:rPr lang="fi-FI" dirty="0"/>
              <a:t>Voimme käyttää ja-operaattoria (&amp;&amp;), kun meillä on useampi ehto: </a:t>
            </a:r>
            <a:r>
              <a:rPr lang="fi-FI" dirty="0" err="1"/>
              <a:t>if</a:t>
            </a:r>
            <a:r>
              <a:rPr lang="fi-FI" dirty="0"/>
              <a:t>(luku1 &gt; 100 &amp;&amp; luku1 &lt; 200)…</a:t>
            </a:r>
          </a:p>
          <a:p>
            <a:r>
              <a:rPr lang="fi-FI" dirty="0"/>
              <a:t>Voimme käyttää tai-operaattoria ( || ), kun meillä on vastakkaiset ehdot: </a:t>
            </a:r>
            <a:r>
              <a:rPr lang="fi-FI" dirty="0" err="1"/>
              <a:t>if</a:t>
            </a:r>
            <a:r>
              <a:rPr lang="fi-FI" dirty="0"/>
              <a:t>(luku1 &lt; 100 || luku1 &gt; 200) …</a:t>
            </a:r>
          </a:p>
        </p:txBody>
      </p:sp>
    </p:spTree>
    <p:extLst>
      <p:ext uri="{BB962C8B-B14F-4D97-AF65-F5344CB8AC3E}">
        <p14:creationId xmlns:p14="http://schemas.microsoft.com/office/powerpoint/2010/main" val="13563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5BF64B-1101-9F4A-AC4E-D2A92D293E59}"/>
              </a:ext>
            </a:extLst>
          </p:cNvPr>
          <p:cNvSpPr>
            <a:spLocks noGrp="1"/>
          </p:cNvSpPr>
          <p:nvPr>
            <p:ph type="title"/>
          </p:nvPr>
        </p:nvSpPr>
        <p:spPr>
          <a:xfrm>
            <a:off x="791918" y="212352"/>
            <a:ext cx="5761282" cy="1298396"/>
          </a:xfrm>
        </p:spPr>
        <p:txBody>
          <a:bodyPr/>
          <a:lstStyle/>
          <a:p>
            <a:r>
              <a:rPr lang="fi-FI" dirty="0"/>
              <a:t>If – </a:t>
            </a:r>
            <a:r>
              <a:rPr lang="fi-FI" dirty="0" err="1"/>
              <a:t>else</a:t>
            </a:r>
            <a:r>
              <a:rPr lang="fi-FI" dirty="0"/>
              <a:t> -vaihtoehdot</a:t>
            </a:r>
          </a:p>
        </p:txBody>
      </p:sp>
      <p:sp>
        <p:nvSpPr>
          <p:cNvPr id="3" name="Sisällön paikkamerkki 2">
            <a:extLst>
              <a:ext uri="{FF2B5EF4-FFF2-40B4-BE49-F238E27FC236}">
                <a16:creationId xmlns:a16="http://schemas.microsoft.com/office/drawing/2014/main" id="{AF628F1E-131B-2D4D-B6CC-4787EF1A06F9}"/>
              </a:ext>
            </a:extLst>
          </p:cNvPr>
          <p:cNvSpPr>
            <a:spLocks noGrp="1"/>
          </p:cNvSpPr>
          <p:nvPr>
            <p:ph sz="quarter" idx="12"/>
          </p:nvPr>
        </p:nvSpPr>
        <p:spPr>
          <a:xfrm>
            <a:off x="791918" y="1997764"/>
            <a:ext cx="5761282" cy="4403035"/>
          </a:xfrm>
        </p:spPr>
        <p:txBody>
          <a:bodyPr/>
          <a:lstStyle/>
          <a:p>
            <a:r>
              <a:rPr lang="fi-FI" dirty="0"/>
              <a:t>Joskus meille tulee tarve tarkastella, onko jokin ehto tosi tai epätosi, suurempi tai pienempi kuin joku arvo tai vastaa jotain arvoa </a:t>
            </a:r>
            <a:r>
              <a:rPr lang="fi-FI" dirty="0" err="1"/>
              <a:t>tms</a:t>
            </a:r>
            <a:r>
              <a:rPr lang="fi-FI" dirty="0"/>
              <a:t> ja silloin tulee </a:t>
            </a:r>
            <a:r>
              <a:rPr lang="fi-FI" dirty="0" err="1"/>
              <a:t>if-else</a:t>
            </a:r>
            <a:r>
              <a:rPr lang="fi-FI" dirty="0"/>
              <a:t> pari hyvään käyttöön. Se toimii seuraavasti</a:t>
            </a:r>
          </a:p>
          <a:p>
            <a:pPr lvl="1"/>
            <a:r>
              <a:rPr lang="fi-FI" dirty="0" err="1"/>
              <a:t>if</a:t>
            </a:r>
            <a:r>
              <a:rPr lang="fi-FI" dirty="0"/>
              <a:t>(tarkasteltava lauseke)</a:t>
            </a:r>
            <a:br>
              <a:rPr lang="fi-FI" dirty="0"/>
            </a:br>
            <a:r>
              <a:rPr lang="fi-FI" dirty="0"/>
              <a:t>{</a:t>
            </a:r>
            <a:br>
              <a:rPr lang="fi-FI" dirty="0"/>
            </a:br>
            <a:r>
              <a:rPr lang="fi-FI" dirty="0"/>
              <a:t>	Mitä tapahtuu, jos lauseke on tosi</a:t>
            </a:r>
            <a:br>
              <a:rPr lang="fi-FI" dirty="0"/>
            </a:br>
            <a:r>
              <a:rPr lang="fi-FI" dirty="0"/>
              <a:t>}</a:t>
            </a:r>
            <a:br>
              <a:rPr lang="fi-FI" dirty="0"/>
            </a:br>
            <a:r>
              <a:rPr lang="fi-FI" dirty="0" err="1"/>
              <a:t>else</a:t>
            </a:r>
            <a:br>
              <a:rPr lang="fi-FI" dirty="0"/>
            </a:br>
            <a:r>
              <a:rPr lang="fi-FI" dirty="0"/>
              <a:t>{</a:t>
            </a:r>
            <a:br>
              <a:rPr lang="fi-FI" dirty="0"/>
            </a:br>
            <a:r>
              <a:rPr lang="fi-FI" dirty="0"/>
              <a:t>	Mitä tapahtuu, jos lauseke on epätosi</a:t>
            </a:r>
            <a:br>
              <a:rPr lang="fi-FI" dirty="0"/>
            </a:br>
            <a:r>
              <a:rPr lang="fi-FI" dirty="0"/>
              <a:t>}</a:t>
            </a:r>
          </a:p>
          <a:p>
            <a:pPr lvl="1"/>
            <a:r>
              <a:rPr lang="fi-FI" dirty="0" err="1"/>
              <a:t>Esim</a:t>
            </a:r>
            <a:r>
              <a:rPr lang="fi-FI" dirty="0"/>
              <a:t>: </a:t>
            </a:r>
            <a:r>
              <a:rPr lang="fi-FI" dirty="0" err="1"/>
              <a:t>if</a:t>
            </a:r>
            <a:r>
              <a:rPr lang="fi-FI" dirty="0"/>
              <a:t>(luku1 &gt; luku2){</a:t>
            </a:r>
            <a:br>
              <a:rPr lang="fi-FI" dirty="0"/>
            </a:br>
            <a:r>
              <a:rPr lang="fi-FI" dirty="0"/>
              <a:t>	</a:t>
            </a:r>
            <a:r>
              <a:rPr lang="fi-FI" dirty="0" err="1"/>
              <a:t>console.log</a:t>
            </a:r>
            <a:r>
              <a:rPr lang="fi-FI" dirty="0"/>
              <a:t>(”Luku1 on suurempi”); }</a:t>
            </a:r>
            <a:br>
              <a:rPr lang="fi-FI" dirty="0"/>
            </a:br>
            <a:r>
              <a:rPr lang="fi-FI" dirty="0" err="1"/>
              <a:t>else</a:t>
            </a:r>
            <a:r>
              <a:rPr lang="fi-FI" dirty="0"/>
              <a:t>{</a:t>
            </a:r>
            <a:br>
              <a:rPr lang="fi-FI" dirty="0"/>
            </a:br>
            <a:r>
              <a:rPr lang="fi-FI" dirty="0"/>
              <a:t>	</a:t>
            </a:r>
            <a:r>
              <a:rPr lang="fi-FI" dirty="0" err="1"/>
              <a:t>console.log</a:t>
            </a:r>
            <a:r>
              <a:rPr lang="fi-FI" dirty="0"/>
              <a:t>(”Luku2 on suurempi”);}</a:t>
            </a:r>
          </a:p>
        </p:txBody>
      </p:sp>
    </p:spTree>
    <p:extLst>
      <p:ext uri="{BB962C8B-B14F-4D97-AF65-F5344CB8AC3E}">
        <p14:creationId xmlns:p14="http://schemas.microsoft.com/office/powerpoint/2010/main" val="102299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9F5A835-28ED-D143-8943-5B569279FE46}"/>
              </a:ext>
            </a:extLst>
          </p:cNvPr>
          <p:cNvSpPr>
            <a:spLocks noGrp="1"/>
          </p:cNvSpPr>
          <p:nvPr>
            <p:ph type="title"/>
          </p:nvPr>
        </p:nvSpPr>
        <p:spPr/>
        <p:txBody>
          <a:bodyPr/>
          <a:lstStyle/>
          <a:p>
            <a:r>
              <a:rPr lang="fi-FI" dirty="0"/>
              <a:t>If - </a:t>
            </a:r>
            <a:r>
              <a:rPr lang="fi-FI" dirty="0" err="1"/>
              <a:t>else</a:t>
            </a:r>
            <a:endParaRPr lang="fi-FI" dirty="0"/>
          </a:p>
        </p:txBody>
      </p:sp>
      <p:sp>
        <p:nvSpPr>
          <p:cNvPr id="3" name="Sisällön paikkamerkki 2">
            <a:extLst>
              <a:ext uri="{FF2B5EF4-FFF2-40B4-BE49-F238E27FC236}">
                <a16:creationId xmlns:a16="http://schemas.microsoft.com/office/drawing/2014/main" id="{2854861A-7E17-D240-B8C4-533B6E5C31AE}"/>
              </a:ext>
            </a:extLst>
          </p:cNvPr>
          <p:cNvSpPr>
            <a:spLocks noGrp="1"/>
          </p:cNvSpPr>
          <p:nvPr>
            <p:ph sz="quarter" idx="12"/>
          </p:nvPr>
        </p:nvSpPr>
        <p:spPr/>
        <p:txBody>
          <a:bodyPr/>
          <a:lstStyle/>
          <a:p>
            <a:r>
              <a:rPr lang="fi-FI" dirty="0"/>
              <a:t>Vaikka </a:t>
            </a:r>
            <a:r>
              <a:rPr lang="fi-FI" dirty="0" err="1"/>
              <a:t>Freecodecampissä</a:t>
            </a:r>
            <a:r>
              <a:rPr lang="fi-FI" dirty="0"/>
              <a:t> jätetäänkin </a:t>
            </a:r>
            <a:r>
              <a:rPr lang="fi-FI" dirty="0" err="1"/>
              <a:t>else</a:t>
            </a:r>
            <a:r>
              <a:rPr lang="fi-FI" dirty="0"/>
              <a:t> pois silloin, kun on vain yhden rivin vastaus, ei kannata sekoittaa itseään, vaan kannattaa käyttää </a:t>
            </a:r>
            <a:r>
              <a:rPr lang="fi-FI" dirty="0" err="1"/>
              <a:t>else</a:t>
            </a:r>
            <a:r>
              <a:rPr lang="fi-FI" dirty="0"/>
              <a:t>-komentoa aina, sillä tuo </a:t>
            </a:r>
            <a:r>
              <a:rPr lang="fi-FI" dirty="0" err="1"/>
              <a:t>Freecodecampin</a:t>
            </a:r>
            <a:r>
              <a:rPr lang="fi-FI" dirty="0"/>
              <a:t> ratkaisu ei toimi kaikkialla.</a:t>
            </a:r>
          </a:p>
          <a:p>
            <a:r>
              <a:rPr lang="fi-FI" dirty="0"/>
              <a:t>HUOMAA myös, että kun testaat, onko luku sama, älä käytä sijoitusoperaattoria =, vaan ==-operaattoria, jolla siis testataan, onko luvut tai tekstit samat (tekee myös ns. tyyppimuunnoksen: ’12’ -&gt; 12), kun taas ===-operaattori ei tätä tee</a:t>
            </a:r>
          </a:p>
          <a:p>
            <a:pPr lvl="1"/>
            <a:r>
              <a:rPr lang="fi-FI" dirty="0"/>
              <a:t>If(luku1 == luku2){</a:t>
            </a:r>
            <a:br>
              <a:rPr lang="fi-FI" dirty="0"/>
            </a:br>
            <a:r>
              <a:rPr lang="fi-FI" dirty="0"/>
              <a:t>	</a:t>
            </a:r>
            <a:r>
              <a:rPr lang="fi-FI" dirty="0" err="1"/>
              <a:t>console.log</a:t>
            </a:r>
            <a:r>
              <a:rPr lang="fi-FI" dirty="0"/>
              <a:t>(”luvut ovat samat”);}</a:t>
            </a:r>
            <a:br>
              <a:rPr lang="fi-FI" dirty="0"/>
            </a:br>
            <a:r>
              <a:rPr lang="fi-FI" dirty="0" err="1"/>
              <a:t>else</a:t>
            </a:r>
            <a:r>
              <a:rPr lang="fi-FI" dirty="0"/>
              <a:t>{</a:t>
            </a:r>
            <a:br>
              <a:rPr lang="fi-FI" dirty="0"/>
            </a:br>
            <a:r>
              <a:rPr lang="fi-FI" dirty="0"/>
              <a:t>	</a:t>
            </a:r>
            <a:r>
              <a:rPr lang="fi-FI" dirty="0" err="1"/>
              <a:t>console.log</a:t>
            </a:r>
            <a:r>
              <a:rPr lang="fi-FI" dirty="0"/>
              <a:t>(”luvut eivät ole samat”);}</a:t>
            </a:r>
          </a:p>
          <a:p>
            <a:pPr lvl="1"/>
            <a:r>
              <a:rPr lang="fi-FI" dirty="0"/>
              <a:t>If(luku1 = luku2) // tässä tapauksessa tulisi aina vastaukseksi ”luvut ovat samat, koska luku1:ksi sijoitettaisiin luvun2 arvo</a:t>
            </a:r>
          </a:p>
        </p:txBody>
      </p:sp>
    </p:spTree>
    <p:extLst>
      <p:ext uri="{BB962C8B-B14F-4D97-AF65-F5344CB8AC3E}">
        <p14:creationId xmlns:p14="http://schemas.microsoft.com/office/powerpoint/2010/main" val="83661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56A192C-FB2B-BD49-8A75-44044F113D49}"/>
              </a:ext>
            </a:extLst>
          </p:cNvPr>
          <p:cNvSpPr>
            <a:spLocks noGrp="1"/>
          </p:cNvSpPr>
          <p:nvPr>
            <p:ph type="title"/>
          </p:nvPr>
        </p:nvSpPr>
        <p:spPr>
          <a:xfrm>
            <a:off x="791918" y="212352"/>
            <a:ext cx="5761282" cy="811378"/>
          </a:xfrm>
        </p:spPr>
        <p:txBody>
          <a:bodyPr/>
          <a:lstStyle/>
          <a:p>
            <a:r>
              <a:rPr lang="fi-FI" dirty="0"/>
              <a:t>Useampi </a:t>
            </a:r>
            <a:r>
              <a:rPr lang="fi-FI" dirty="0" err="1"/>
              <a:t>if-else</a:t>
            </a:r>
            <a:endParaRPr lang="fi-FI" dirty="0"/>
          </a:p>
        </p:txBody>
      </p:sp>
      <p:sp>
        <p:nvSpPr>
          <p:cNvPr id="3" name="Sisällön paikkamerkki 2">
            <a:extLst>
              <a:ext uri="{FF2B5EF4-FFF2-40B4-BE49-F238E27FC236}">
                <a16:creationId xmlns:a16="http://schemas.microsoft.com/office/drawing/2014/main" id="{D3922C15-A8A8-7743-B40D-3C9A1504A2CE}"/>
              </a:ext>
            </a:extLst>
          </p:cNvPr>
          <p:cNvSpPr>
            <a:spLocks noGrp="1"/>
          </p:cNvSpPr>
          <p:nvPr>
            <p:ph sz="quarter" idx="12"/>
          </p:nvPr>
        </p:nvSpPr>
        <p:spPr>
          <a:xfrm>
            <a:off x="791918" y="1242391"/>
            <a:ext cx="5761282" cy="5158409"/>
          </a:xfrm>
        </p:spPr>
        <p:txBody>
          <a:bodyPr>
            <a:normAutofit/>
          </a:bodyPr>
          <a:lstStyle/>
          <a:p>
            <a:r>
              <a:rPr lang="fi-FI" dirty="0"/>
              <a:t>Joskus meillä on tilanne, että meillä on useampi kuin kaksi vaihtoehtoa, joten tarvitsemme myös useamman </a:t>
            </a:r>
            <a:r>
              <a:rPr lang="fi-FI" dirty="0" err="1"/>
              <a:t>if-else</a:t>
            </a:r>
            <a:r>
              <a:rPr lang="fi-FI" dirty="0"/>
              <a:t> vaihtoehdon. Tämä tapahtuu siten, että ensimmäisen </a:t>
            </a:r>
            <a:r>
              <a:rPr lang="fi-FI" dirty="0" err="1"/>
              <a:t>if</a:t>
            </a:r>
            <a:r>
              <a:rPr lang="fi-FI" dirty="0"/>
              <a:t>-lauseen jälkeen käytämme </a:t>
            </a:r>
            <a:r>
              <a:rPr lang="fi-FI" dirty="0" err="1"/>
              <a:t>else</a:t>
            </a:r>
            <a:r>
              <a:rPr lang="fi-FI" dirty="0"/>
              <a:t> </a:t>
            </a:r>
            <a:r>
              <a:rPr lang="fi-FI" dirty="0" err="1"/>
              <a:t>if</a:t>
            </a:r>
            <a:r>
              <a:rPr lang="fi-FI" dirty="0"/>
              <a:t> –lauseita:</a:t>
            </a:r>
          </a:p>
          <a:p>
            <a:pPr lvl="1"/>
            <a:r>
              <a:rPr lang="fi-FI" dirty="0"/>
              <a:t>If(luku1 &lt; 0){</a:t>
            </a:r>
            <a:br>
              <a:rPr lang="fi-FI" dirty="0"/>
            </a:br>
            <a:r>
              <a:rPr lang="fi-FI" dirty="0"/>
              <a:t>	</a:t>
            </a:r>
            <a:r>
              <a:rPr lang="fi-FI" dirty="0" err="1"/>
              <a:t>console.log</a:t>
            </a:r>
            <a:r>
              <a:rPr lang="fi-FI" dirty="0"/>
              <a:t>(”luku on negatiivinen”);</a:t>
            </a:r>
            <a:br>
              <a:rPr lang="fi-FI" dirty="0"/>
            </a:br>
            <a:r>
              <a:rPr lang="fi-FI" dirty="0"/>
              <a:t>}</a:t>
            </a:r>
            <a:br>
              <a:rPr lang="fi-FI" dirty="0"/>
            </a:br>
            <a:r>
              <a:rPr lang="fi-FI" dirty="0" err="1"/>
              <a:t>else</a:t>
            </a:r>
            <a:r>
              <a:rPr lang="fi-FI" dirty="0"/>
              <a:t> </a:t>
            </a:r>
            <a:r>
              <a:rPr lang="fi-FI" dirty="0" err="1"/>
              <a:t>if</a:t>
            </a:r>
            <a:r>
              <a:rPr lang="fi-FI" dirty="0"/>
              <a:t>(luku1 &lt; 1000){</a:t>
            </a:r>
            <a:br>
              <a:rPr lang="fi-FI" dirty="0"/>
            </a:br>
            <a:r>
              <a:rPr lang="fi-FI" dirty="0"/>
              <a:t>	</a:t>
            </a:r>
            <a:r>
              <a:rPr lang="fi-FI" dirty="0" err="1"/>
              <a:t>console.log</a:t>
            </a:r>
            <a:r>
              <a:rPr lang="fi-FI" dirty="0"/>
              <a:t>(”luku on alle tuhat”);</a:t>
            </a:r>
            <a:br>
              <a:rPr lang="fi-FI" dirty="0"/>
            </a:br>
            <a:r>
              <a:rPr lang="fi-FI" dirty="0"/>
              <a:t>}</a:t>
            </a:r>
            <a:br>
              <a:rPr lang="fi-FI" dirty="0"/>
            </a:br>
            <a:r>
              <a:rPr lang="fi-FI" dirty="0" err="1"/>
              <a:t>else</a:t>
            </a:r>
            <a:r>
              <a:rPr lang="fi-FI" dirty="0"/>
              <a:t>{</a:t>
            </a:r>
            <a:br>
              <a:rPr lang="fi-FI" dirty="0"/>
            </a:br>
            <a:r>
              <a:rPr lang="fi-FI" dirty="0"/>
              <a:t>	</a:t>
            </a:r>
            <a:r>
              <a:rPr lang="fi-FI" dirty="0" err="1"/>
              <a:t>console.log</a:t>
            </a:r>
            <a:r>
              <a:rPr lang="fi-FI" dirty="0"/>
              <a:t>(”luku on yli tuhat”);</a:t>
            </a:r>
            <a:br>
              <a:rPr lang="fi-FI" dirty="0"/>
            </a:br>
            <a:r>
              <a:rPr lang="fi-FI" dirty="0"/>
              <a:t>}</a:t>
            </a:r>
          </a:p>
          <a:p>
            <a:r>
              <a:rPr lang="fi-FI" dirty="0"/>
              <a:t>Huomaa logiikka, lähdemme pienimmästä suurimpaan tai päinvastoin, ei toimisi, jos ensimmäisenä olisi ollut ehto </a:t>
            </a:r>
            <a:br>
              <a:rPr lang="fi-FI" dirty="0"/>
            </a:br>
            <a:r>
              <a:rPr lang="fi-FI" dirty="0" err="1"/>
              <a:t>if</a:t>
            </a:r>
            <a:r>
              <a:rPr lang="fi-FI" dirty="0"/>
              <a:t>(luku1&lt;1000), koska tämä pitää sisällään ehdon </a:t>
            </a:r>
            <a:br>
              <a:rPr lang="fi-FI" dirty="0"/>
            </a:br>
            <a:r>
              <a:rPr lang="fi-FI" dirty="0" err="1"/>
              <a:t>if</a:t>
            </a:r>
            <a:r>
              <a:rPr lang="fi-FI" dirty="0"/>
              <a:t>(luku1&lt;0)</a:t>
            </a:r>
          </a:p>
        </p:txBody>
      </p:sp>
    </p:spTree>
    <p:extLst>
      <p:ext uri="{BB962C8B-B14F-4D97-AF65-F5344CB8AC3E}">
        <p14:creationId xmlns:p14="http://schemas.microsoft.com/office/powerpoint/2010/main" val="3987215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E625C21-A943-B243-AC25-7A8D3A4D32BD}"/>
              </a:ext>
            </a:extLst>
          </p:cNvPr>
          <p:cNvSpPr>
            <a:spLocks noGrp="1"/>
          </p:cNvSpPr>
          <p:nvPr>
            <p:ph type="title"/>
          </p:nvPr>
        </p:nvSpPr>
        <p:spPr/>
        <p:txBody>
          <a:bodyPr/>
          <a:lstStyle/>
          <a:p>
            <a:r>
              <a:rPr lang="fi-FI" dirty="0"/>
              <a:t>Torstai 26.03.2020</a:t>
            </a:r>
          </a:p>
        </p:txBody>
      </p:sp>
    </p:spTree>
    <p:extLst>
      <p:ext uri="{BB962C8B-B14F-4D97-AF65-F5344CB8AC3E}">
        <p14:creationId xmlns:p14="http://schemas.microsoft.com/office/powerpoint/2010/main" val="74583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ECEF471-7ED4-5246-B9D6-05ADE8013BBA}"/>
              </a:ext>
            </a:extLst>
          </p:cNvPr>
          <p:cNvSpPr>
            <a:spLocks noGrp="1"/>
          </p:cNvSpPr>
          <p:nvPr>
            <p:ph type="title"/>
          </p:nvPr>
        </p:nvSpPr>
        <p:spPr/>
        <p:txBody>
          <a:bodyPr/>
          <a:lstStyle/>
          <a:p>
            <a:r>
              <a:rPr lang="fi-FI" dirty="0"/>
              <a:t>Maanantai 23.3.2020</a:t>
            </a:r>
          </a:p>
        </p:txBody>
      </p:sp>
    </p:spTree>
    <p:extLst>
      <p:ext uri="{BB962C8B-B14F-4D97-AF65-F5344CB8AC3E}">
        <p14:creationId xmlns:p14="http://schemas.microsoft.com/office/powerpoint/2010/main" val="2074046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6E28A60-97DC-3A4D-86C5-77E9CE25A6A9}"/>
              </a:ext>
            </a:extLst>
          </p:cNvPr>
          <p:cNvSpPr>
            <a:spLocks noGrp="1"/>
          </p:cNvSpPr>
          <p:nvPr>
            <p:ph type="title"/>
          </p:nvPr>
        </p:nvSpPr>
        <p:spPr/>
        <p:txBody>
          <a:bodyPr/>
          <a:lstStyle/>
          <a:p>
            <a:r>
              <a:rPr lang="fi-FI" dirty="0" err="1"/>
              <a:t>Github</a:t>
            </a:r>
            <a:endParaRPr lang="fi-FI" dirty="0"/>
          </a:p>
        </p:txBody>
      </p:sp>
      <p:sp>
        <p:nvSpPr>
          <p:cNvPr id="3" name="Sisällön paikkamerkki 2">
            <a:extLst>
              <a:ext uri="{FF2B5EF4-FFF2-40B4-BE49-F238E27FC236}">
                <a16:creationId xmlns:a16="http://schemas.microsoft.com/office/drawing/2014/main" id="{11720E34-CB14-4341-8B64-60B2D67FAA37}"/>
              </a:ext>
            </a:extLst>
          </p:cNvPr>
          <p:cNvSpPr>
            <a:spLocks noGrp="1"/>
          </p:cNvSpPr>
          <p:nvPr>
            <p:ph sz="quarter" idx="12"/>
          </p:nvPr>
        </p:nvSpPr>
        <p:spPr/>
        <p:txBody>
          <a:bodyPr/>
          <a:lstStyle/>
          <a:p>
            <a:r>
              <a:rPr lang="fi-FI" dirty="0"/>
              <a:t>GitHub on Linus Torvaldsin kehittämää avoimen lähdekoodin </a:t>
            </a:r>
            <a:r>
              <a:rPr lang="fi-FI" dirty="0" err="1"/>
              <a:t>Git</a:t>
            </a:r>
            <a:r>
              <a:rPr lang="fi-FI" dirty="0"/>
              <a:t>-versionhallintaa hyödyntävä lähdekoodin hallinta- ja jakopalvelu. </a:t>
            </a:r>
          </a:p>
          <a:p>
            <a:r>
              <a:rPr lang="fi-FI" dirty="0"/>
              <a:t>Kuka tahansa voi tehdä itselleen käyttäjätunnuksen palveluun ja luoda sinne projektikohtaisia lähdekoodivarastoja, </a:t>
            </a:r>
            <a:r>
              <a:rPr lang="fi-FI" i="1" dirty="0" err="1"/>
              <a:t>repositoryja</a:t>
            </a:r>
            <a:r>
              <a:rPr lang="fi-FI" dirty="0"/>
              <a:t> eli </a:t>
            </a:r>
            <a:r>
              <a:rPr lang="fi-FI" i="1" dirty="0"/>
              <a:t>repoja</a:t>
            </a:r>
            <a:r>
              <a:rPr lang="fi-FI" dirty="0"/>
              <a:t>. </a:t>
            </a:r>
          </a:p>
          <a:p>
            <a:r>
              <a:rPr lang="fi-FI" dirty="0"/>
              <a:t>Repo voi olla julkinen tai yksityinen. </a:t>
            </a:r>
          </a:p>
          <a:p>
            <a:r>
              <a:rPr lang="fi-FI" dirty="0"/>
              <a:t>Julkisen </a:t>
            </a:r>
            <a:r>
              <a:rPr lang="fi-FI" dirty="0" err="1"/>
              <a:t>repon</a:t>
            </a:r>
            <a:r>
              <a:rPr lang="fi-FI" dirty="0"/>
              <a:t> luominen on ilmaista ja yksityisen </a:t>
            </a:r>
            <a:r>
              <a:rPr lang="fi-FI" dirty="0" err="1"/>
              <a:t>repon</a:t>
            </a:r>
            <a:r>
              <a:rPr lang="fi-FI" dirty="0"/>
              <a:t> luominen vastaavasti maksullista. </a:t>
            </a:r>
          </a:p>
          <a:p>
            <a:r>
              <a:rPr lang="fi-FI" dirty="0"/>
              <a:t>Palvelussa on valtava määrä julkisia repoja, joista suurin osa on lisensoitu avoimen lähdekoodin lisenssillä.</a:t>
            </a:r>
          </a:p>
          <a:p>
            <a:r>
              <a:rPr lang="fi-FI" dirty="0"/>
              <a:t>Lyhyesti </a:t>
            </a:r>
            <a:r>
              <a:rPr lang="fi-FI" dirty="0" err="1"/>
              <a:t>git</a:t>
            </a:r>
            <a:r>
              <a:rPr lang="fi-FI" dirty="0"/>
              <a:t>-ohjeet: </a:t>
            </a:r>
            <a:r>
              <a:rPr lang="fi-FI" dirty="0">
                <a:hlinkClick r:id="rId2"/>
              </a:rPr>
              <a:t>https://help.github.com/en/github/getting-started-with-github/set-up-git</a:t>
            </a:r>
            <a:endParaRPr lang="fi-FI" dirty="0"/>
          </a:p>
          <a:p>
            <a:pPr marL="0" indent="0" algn="r">
              <a:buNone/>
            </a:pPr>
            <a:r>
              <a:rPr lang="fi-FI" sz="1000" dirty="0"/>
              <a:t>Lähde: </a:t>
            </a:r>
            <a:r>
              <a:rPr lang="fi-FI" sz="1000" dirty="0" err="1"/>
              <a:t>https</a:t>
            </a:r>
            <a:r>
              <a:rPr lang="fi-FI" sz="1000" dirty="0"/>
              <a:t>://</a:t>
            </a:r>
            <a:r>
              <a:rPr lang="fi-FI" sz="1000" dirty="0" err="1"/>
              <a:t>viikonvalo.fi</a:t>
            </a:r>
            <a:r>
              <a:rPr lang="fi-FI" sz="1000" dirty="0"/>
              <a:t>/</a:t>
            </a:r>
            <a:r>
              <a:rPr lang="fi-FI" sz="1000" dirty="0" err="1"/>
              <a:t>github</a:t>
            </a:r>
            <a:r>
              <a:rPr lang="fi-FI" sz="1000" dirty="0"/>
              <a:t>/</a:t>
            </a:r>
          </a:p>
        </p:txBody>
      </p:sp>
    </p:spTree>
    <p:extLst>
      <p:ext uri="{BB962C8B-B14F-4D97-AF65-F5344CB8AC3E}">
        <p14:creationId xmlns:p14="http://schemas.microsoft.com/office/powerpoint/2010/main" val="3770667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707F60E-8884-964C-AA5F-5DDE2AF1CEA5}"/>
              </a:ext>
            </a:extLst>
          </p:cNvPr>
          <p:cNvSpPr>
            <a:spLocks noGrp="1"/>
          </p:cNvSpPr>
          <p:nvPr>
            <p:ph type="title"/>
          </p:nvPr>
        </p:nvSpPr>
        <p:spPr>
          <a:xfrm>
            <a:off x="791918" y="212352"/>
            <a:ext cx="5761282" cy="711987"/>
          </a:xfrm>
        </p:spPr>
        <p:txBody>
          <a:bodyPr/>
          <a:lstStyle/>
          <a:p>
            <a:r>
              <a:rPr lang="fi-FI" dirty="0" err="1"/>
              <a:t>Github</a:t>
            </a:r>
            <a:endParaRPr lang="fi-FI" dirty="0"/>
          </a:p>
        </p:txBody>
      </p:sp>
      <p:sp>
        <p:nvSpPr>
          <p:cNvPr id="3" name="Sisällön paikkamerkki 2">
            <a:extLst>
              <a:ext uri="{FF2B5EF4-FFF2-40B4-BE49-F238E27FC236}">
                <a16:creationId xmlns:a16="http://schemas.microsoft.com/office/drawing/2014/main" id="{503540AE-9A71-D146-A650-2938F6B819B3}"/>
              </a:ext>
            </a:extLst>
          </p:cNvPr>
          <p:cNvSpPr>
            <a:spLocks noGrp="1"/>
          </p:cNvSpPr>
          <p:nvPr>
            <p:ph sz="quarter" idx="12"/>
          </p:nvPr>
        </p:nvSpPr>
        <p:spPr>
          <a:xfrm>
            <a:off x="791918" y="924339"/>
            <a:ext cx="5761282" cy="5476461"/>
          </a:xfrm>
        </p:spPr>
        <p:txBody>
          <a:bodyPr/>
          <a:lstStyle/>
          <a:p>
            <a:r>
              <a:rPr lang="fi-FI" dirty="0"/>
              <a:t>Jotta </a:t>
            </a:r>
            <a:r>
              <a:rPr lang="fi-FI" dirty="0" err="1"/>
              <a:t>Githubia</a:t>
            </a:r>
            <a:r>
              <a:rPr lang="fi-FI" dirty="0"/>
              <a:t> voisi käyttää, pitää ensin luoda käyttäjätunnus osoitteeseen </a:t>
            </a:r>
            <a:r>
              <a:rPr lang="fi-FI" dirty="0">
                <a:hlinkClick r:id="rId2"/>
              </a:rPr>
              <a:t>https://github.com/</a:t>
            </a:r>
            <a:endParaRPr lang="fi-FI" dirty="0"/>
          </a:p>
          <a:p>
            <a:r>
              <a:rPr lang="fi-FI" dirty="0"/>
              <a:t>Tämän jälkeen pitää luoda lähdekoodivarasto, eli </a:t>
            </a:r>
            <a:r>
              <a:rPr lang="fi-FI" dirty="0" err="1"/>
              <a:t>repositio</a:t>
            </a:r>
            <a:r>
              <a:rPr lang="fi-FI" dirty="0"/>
              <a:t>, joka tapahtuu kohdassa </a:t>
            </a:r>
            <a:r>
              <a:rPr lang="fi-FI" dirty="0" err="1"/>
              <a:t>Repositories</a:t>
            </a:r>
            <a:r>
              <a:rPr lang="fi-FI" dirty="0"/>
              <a:t> </a:t>
            </a:r>
            <a:r>
              <a:rPr lang="fi-FI" dirty="0">
                <a:sym typeface="Wingdings" pitchFamily="2" charset="2"/>
              </a:rPr>
              <a:t> New</a:t>
            </a:r>
          </a:p>
          <a:p>
            <a:endParaRPr lang="fi-FI" dirty="0">
              <a:sym typeface="Wingdings" pitchFamily="2" charset="2"/>
            </a:endParaRPr>
          </a:p>
          <a:p>
            <a:endParaRPr lang="fi-FI" dirty="0">
              <a:sym typeface="Wingdings" pitchFamily="2" charset="2"/>
            </a:endParaRPr>
          </a:p>
          <a:p>
            <a:r>
              <a:rPr lang="fi-FI" dirty="0">
                <a:sym typeface="Wingdings" pitchFamily="2" charset="2"/>
              </a:rPr>
              <a:t>Sen jälkeen annetaan lähdekoodivarastolle nimi:</a:t>
            </a:r>
            <a:br>
              <a:rPr lang="fi-FI" dirty="0">
                <a:sym typeface="Wingdings" pitchFamily="2" charset="2"/>
              </a:rPr>
            </a:br>
            <a:br>
              <a:rPr lang="fi-FI" dirty="0">
                <a:sym typeface="Wingdings" pitchFamily="2" charset="2"/>
              </a:rPr>
            </a:br>
            <a:endParaRPr lang="fi-FI" dirty="0">
              <a:sym typeface="Wingdings" pitchFamily="2" charset="2"/>
            </a:endParaRPr>
          </a:p>
          <a:p>
            <a:r>
              <a:rPr lang="fi-FI" dirty="0">
                <a:sym typeface="Wingdings" pitchFamily="2" charset="2"/>
              </a:rPr>
              <a:t>Voit myös antaa kuvauksen, jos haluat, mutta se ei ole pakollinen</a:t>
            </a:r>
          </a:p>
          <a:p>
            <a:r>
              <a:rPr lang="fi-FI" dirty="0">
                <a:sym typeface="Wingdings" pitchFamily="2" charset="2"/>
              </a:rPr>
              <a:t>Julkinen (Public) </a:t>
            </a:r>
            <a:r>
              <a:rPr lang="fi-FI" dirty="0" err="1">
                <a:sym typeface="Wingdings" pitchFamily="2" charset="2"/>
              </a:rPr>
              <a:t>repositio</a:t>
            </a:r>
            <a:r>
              <a:rPr lang="fi-FI" dirty="0">
                <a:sym typeface="Wingdings" pitchFamily="2" charset="2"/>
              </a:rPr>
              <a:t> on ilmainen ja Yksityinen (Private) on maksullinen, joten ota julkinen</a:t>
            </a:r>
          </a:p>
          <a:p>
            <a:r>
              <a:rPr lang="fi-FI" dirty="0">
                <a:sym typeface="Wingdings" pitchFamily="2" charset="2"/>
              </a:rPr>
              <a:t>Jos haluat sisältöä jo valmiiksi, voit lisätä README-tiedoston ja .</a:t>
            </a:r>
            <a:r>
              <a:rPr lang="fi-FI" dirty="0" err="1">
                <a:sym typeface="Wingdings" pitchFamily="2" charset="2"/>
              </a:rPr>
              <a:t>gitignore</a:t>
            </a:r>
            <a:r>
              <a:rPr lang="fi-FI" dirty="0">
                <a:sym typeface="Wingdings" pitchFamily="2" charset="2"/>
              </a:rPr>
              <a:t> ja </a:t>
            </a:r>
            <a:r>
              <a:rPr lang="fi-FI" dirty="0" err="1">
                <a:sym typeface="Wingdings" pitchFamily="2" charset="2"/>
              </a:rPr>
              <a:t>licence</a:t>
            </a:r>
            <a:r>
              <a:rPr lang="fi-FI" dirty="0">
                <a:sym typeface="Wingdings" pitchFamily="2" charset="2"/>
              </a:rPr>
              <a:t> –tiedostot</a:t>
            </a:r>
          </a:p>
          <a:p>
            <a:r>
              <a:rPr lang="fi-FI" dirty="0">
                <a:sym typeface="Wingdings" pitchFamily="2" charset="2"/>
              </a:rPr>
              <a:t>Paina lopuksi</a:t>
            </a:r>
            <a:endParaRPr lang="fi-FI" dirty="0"/>
          </a:p>
        </p:txBody>
      </p:sp>
      <p:pic>
        <p:nvPicPr>
          <p:cNvPr id="4" name="Kuva 3">
            <a:extLst>
              <a:ext uri="{FF2B5EF4-FFF2-40B4-BE49-F238E27FC236}">
                <a16:creationId xmlns:a16="http://schemas.microsoft.com/office/drawing/2014/main" id="{9DD08FE2-46F8-1C4E-A64E-05FA1B926393}"/>
              </a:ext>
            </a:extLst>
          </p:cNvPr>
          <p:cNvPicPr>
            <a:picLocks noChangeAspect="1"/>
          </p:cNvPicPr>
          <p:nvPr/>
        </p:nvPicPr>
        <p:blipFill>
          <a:blip r:embed="rId3"/>
          <a:stretch>
            <a:fillRect/>
          </a:stretch>
        </p:blipFill>
        <p:spPr>
          <a:xfrm>
            <a:off x="1023729" y="2112197"/>
            <a:ext cx="5834271" cy="708009"/>
          </a:xfrm>
          <a:prstGeom prst="rect">
            <a:avLst/>
          </a:prstGeom>
        </p:spPr>
      </p:pic>
      <p:pic>
        <p:nvPicPr>
          <p:cNvPr id="5" name="Kuva 4">
            <a:extLst>
              <a:ext uri="{FF2B5EF4-FFF2-40B4-BE49-F238E27FC236}">
                <a16:creationId xmlns:a16="http://schemas.microsoft.com/office/drawing/2014/main" id="{F73CC866-12AA-9542-809A-EE7043165CAB}"/>
              </a:ext>
            </a:extLst>
          </p:cNvPr>
          <p:cNvPicPr>
            <a:picLocks noChangeAspect="1"/>
          </p:cNvPicPr>
          <p:nvPr/>
        </p:nvPicPr>
        <p:blipFill>
          <a:blip r:embed="rId4"/>
          <a:stretch>
            <a:fillRect/>
          </a:stretch>
        </p:blipFill>
        <p:spPr>
          <a:xfrm>
            <a:off x="1119031" y="3011114"/>
            <a:ext cx="3452969" cy="595339"/>
          </a:xfrm>
          <a:prstGeom prst="rect">
            <a:avLst/>
          </a:prstGeom>
        </p:spPr>
      </p:pic>
      <p:pic>
        <p:nvPicPr>
          <p:cNvPr id="6" name="Kuva 5">
            <a:extLst>
              <a:ext uri="{FF2B5EF4-FFF2-40B4-BE49-F238E27FC236}">
                <a16:creationId xmlns:a16="http://schemas.microsoft.com/office/drawing/2014/main" id="{12B34938-546A-6A4D-A4BF-EA216C75518A}"/>
              </a:ext>
            </a:extLst>
          </p:cNvPr>
          <p:cNvPicPr>
            <a:picLocks noChangeAspect="1"/>
          </p:cNvPicPr>
          <p:nvPr/>
        </p:nvPicPr>
        <p:blipFill>
          <a:blip r:embed="rId5"/>
          <a:stretch>
            <a:fillRect/>
          </a:stretch>
        </p:blipFill>
        <p:spPr>
          <a:xfrm>
            <a:off x="1119031" y="5596559"/>
            <a:ext cx="1943100" cy="495300"/>
          </a:xfrm>
          <a:prstGeom prst="rect">
            <a:avLst/>
          </a:prstGeom>
        </p:spPr>
      </p:pic>
    </p:spTree>
    <p:extLst>
      <p:ext uri="{BB962C8B-B14F-4D97-AF65-F5344CB8AC3E}">
        <p14:creationId xmlns:p14="http://schemas.microsoft.com/office/powerpoint/2010/main" val="355270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3D5FEDC-9F69-BB41-9FE2-8CA41F62F8F7}"/>
              </a:ext>
            </a:extLst>
          </p:cNvPr>
          <p:cNvSpPr>
            <a:spLocks noGrp="1"/>
          </p:cNvSpPr>
          <p:nvPr>
            <p:ph type="title"/>
          </p:nvPr>
        </p:nvSpPr>
        <p:spPr/>
        <p:txBody>
          <a:bodyPr/>
          <a:lstStyle/>
          <a:p>
            <a:r>
              <a:rPr lang="fi-FI" dirty="0" err="1"/>
              <a:t>Github</a:t>
            </a:r>
            <a:endParaRPr lang="fi-FI" dirty="0"/>
          </a:p>
        </p:txBody>
      </p:sp>
      <p:sp>
        <p:nvSpPr>
          <p:cNvPr id="3" name="Sisällön paikkamerkki 2">
            <a:extLst>
              <a:ext uri="{FF2B5EF4-FFF2-40B4-BE49-F238E27FC236}">
                <a16:creationId xmlns:a16="http://schemas.microsoft.com/office/drawing/2014/main" id="{FEF8BE02-D4A2-2E42-8168-D54E0C119577}"/>
              </a:ext>
            </a:extLst>
          </p:cNvPr>
          <p:cNvSpPr>
            <a:spLocks noGrp="1"/>
          </p:cNvSpPr>
          <p:nvPr>
            <p:ph sz="quarter" idx="12"/>
          </p:nvPr>
        </p:nvSpPr>
        <p:spPr/>
        <p:txBody>
          <a:bodyPr/>
          <a:lstStyle/>
          <a:p>
            <a:r>
              <a:rPr lang="fi-FI" dirty="0"/>
              <a:t>Nyt sinulla on sivu, joka neuvoo, miten saat omalle koneellesi linkin </a:t>
            </a:r>
            <a:r>
              <a:rPr lang="fi-FI" dirty="0" err="1"/>
              <a:t>Githubiin</a:t>
            </a:r>
            <a:r>
              <a:rPr lang="fi-FI" dirty="0"/>
              <a:t>.</a:t>
            </a:r>
          </a:p>
          <a:p>
            <a:r>
              <a:rPr lang="fi-FI" dirty="0"/>
              <a:t>Tarvitsemme kuitenkin </a:t>
            </a:r>
            <a:r>
              <a:rPr lang="fi-FI" dirty="0" err="1"/>
              <a:t>Git</a:t>
            </a:r>
            <a:r>
              <a:rPr lang="fi-FI" dirty="0"/>
              <a:t>-työkalut, joten käymme lataamassa ne osoitteesta: </a:t>
            </a:r>
            <a:r>
              <a:rPr lang="fi-FI" dirty="0">
                <a:hlinkClick r:id="rId2"/>
              </a:rPr>
              <a:t>https://git-scm.com/downloads</a:t>
            </a:r>
            <a:endParaRPr lang="fi-FI" dirty="0"/>
          </a:p>
          <a:p>
            <a:r>
              <a:rPr lang="fi-FI" dirty="0"/>
              <a:t>Asenna tämän jälkeen ladattu paketti koneellesi</a:t>
            </a:r>
          </a:p>
          <a:p>
            <a:r>
              <a:rPr lang="fi-FI" dirty="0"/>
              <a:t>Nyt olet </a:t>
            </a:r>
            <a:r>
              <a:rPr lang="fi-FI" dirty="0" err="1"/>
              <a:t>windows</a:t>
            </a:r>
            <a:r>
              <a:rPr lang="fi-FI" dirty="0"/>
              <a:t>-ympäristössä, avaa nyt </a:t>
            </a:r>
            <a:r>
              <a:rPr lang="fi-FI" dirty="0" err="1"/>
              <a:t>Git</a:t>
            </a:r>
            <a:r>
              <a:rPr lang="fi-FI" dirty="0"/>
              <a:t>-ohjelma, jos taas olet </a:t>
            </a:r>
            <a:r>
              <a:rPr lang="fi-FI" dirty="0" err="1"/>
              <a:t>mac-</a:t>
            </a:r>
            <a:r>
              <a:rPr lang="fi-FI" dirty="0"/>
              <a:t> tai </a:t>
            </a:r>
            <a:r>
              <a:rPr lang="fi-FI" dirty="0" err="1"/>
              <a:t>linux</a:t>
            </a:r>
            <a:r>
              <a:rPr lang="fi-FI" dirty="0"/>
              <a:t>-ympäristössä, avaa terminaali (pääte)</a:t>
            </a:r>
          </a:p>
          <a:p>
            <a:r>
              <a:rPr lang="fi-FI" dirty="0" err="1"/>
              <a:t>pwd</a:t>
            </a:r>
            <a:r>
              <a:rPr lang="fi-FI" dirty="0"/>
              <a:t> – nykyinen kansio (missä olemme)</a:t>
            </a:r>
          </a:p>
          <a:p>
            <a:r>
              <a:rPr lang="fi-FI" dirty="0"/>
              <a:t>Näytä sisältö: </a:t>
            </a:r>
            <a:r>
              <a:rPr lang="fi-FI" dirty="0" err="1"/>
              <a:t>ls</a:t>
            </a:r>
            <a:r>
              <a:rPr lang="fi-FI" dirty="0"/>
              <a:t> (</a:t>
            </a:r>
            <a:r>
              <a:rPr lang="fi-FI" dirty="0" err="1"/>
              <a:t>list</a:t>
            </a:r>
            <a:r>
              <a:rPr lang="fi-FI" dirty="0"/>
              <a:t>)</a:t>
            </a:r>
          </a:p>
          <a:p>
            <a:r>
              <a:rPr lang="fi-FI" dirty="0"/>
              <a:t>Vaihda hakemisto: cd (</a:t>
            </a:r>
            <a:r>
              <a:rPr lang="fi-FI" dirty="0" err="1"/>
              <a:t>change</a:t>
            </a:r>
            <a:r>
              <a:rPr lang="fi-FI" dirty="0"/>
              <a:t> </a:t>
            </a:r>
            <a:r>
              <a:rPr lang="fi-FI" dirty="0" err="1"/>
              <a:t>directory</a:t>
            </a:r>
            <a:r>
              <a:rPr lang="fi-FI" dirty="0"/>
              <a:t>) kansion nimi</a:t>
            </a:r>
          </a:p>
          <a:p>
            <a:r>
              <a:rPr lang="fi-FI" dirty="0"/>
              <a:t>Vaihda hakemisto taaksepäin: cd ..</a:t>
            </a:r>
          </a:p>
          <a:p>
            <a:r>
              <a:rPr lang="fi-FI" dirty="0"/>
              <a:t>Tee hakemisto: </a:t>
            </a:r>
            <a:r>
              <a:rPr lang="fi-FI" dirty="0" err="1"/>
              <a:t>mkdir</a:t>
            </a:r>
            <a:r>
              <a:rPr lang="fi-FI" dirty="0"/>
              <a:t> (</a:t>
            </a:r>
            <a:r>
              <a:rPr lang="fi-FI" dirty="0" err="1"/>
              <a:t>make</a:t>
            </a:r>
            <a:r>
              <a:rPr lang="fi-FI" dirty="0"/>
              <a:t> </a:t>
            </a:r>
            <a:r>
              <a:rPr lang="fi-FI" dirty="0" err="1"/>
              <a:t>directory</a:t>
            </a:r>
            <a:r>
              <a:rPr lang="fi-FI" dirty="0"/>
              <a:t>) kansion nimi</a:t>
            </a:r>
          </a:p>
        </p:txBody>
      </p:sp>
    </p:spTree>
    <p:extLst>
      <p:ext uri="{BB962C8B-B14F-4D97-AF65-F5344CB8AC3E}">
        <p14:creationId xmlns:p14="http://schemas.microsoft.com/office/powerpoint/2010/main" val="84660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12EAE06-04C8-6D43-8A57-7730984A0C03}"/>
              </a:ext>
            </a:extLst>
          </p:cNvPr>
          <p:cNvSpPr>
            <a:spLocks noGrp="1"/>
          </p:cNvSpPr>
          <p:nvPr>
            <p:ph type="title"/>
          </p:nvPr>
        </p:nvSpPr>
        <p:spPr/>
        <p:txBody>
          <a:bodyPr/>
          <a:lstStyle/>
          <a:p>
            <a:r>
              <a:rPr lang="fi-FI" dirty="0" err="1"/>
              <a:t>Github</a:t>
            </a:r>
            <a:endParaRPr lang="fi-FI" dirty="0"/>
          </a:p>
        </p:txBody>
      </p:sp>
      <p:sp>
        <p:nvSpPr>
          <p:cNvPr id="3" name="Sisällön paikkamerkki 2">
            <a:extLst>
              <a:ext uri="{FF2B5EF4-FFF2-40B4-BE49-F238E27FC236}">
                <a16:creationId xmlns:a16="http://schemas.microsoft.com/office/drawing/2014/main" id="{D6736E85-69C2-0841-AAB4-F0E62F647F2E}"/>
              </a:ext>
            </a:extLst>
          </p:cNvPr>
          <p:cNvSpPr>
            <a:spLocks noGrp="1"/>
          </p:cNvSpPr>
          <p:nvPr>
            <p:ph sz="quarter" idx="12"/>
          </p:nvPr>
        </p:nvSpPr>
        <p:spPr/>
        <p:txBody>
          <a:bodyPr/>
          <a:lstStyle/>
          <a:p>
            <a:r>
              <a:rPr lang="fi-FI" dirty="0"/>
              <a:t>Tee hakemistosta ”</a:t>
            </a:r>
            <a:r>
              <a:rPr lang="fi-FI" dirty="0" err="1"/>
              <a:t>Git</a:t>
            </a:r>
            <a:r>
              <a:rPr lang="fi-FI" dirty="0"/>
              <a:t>-kelpoinen”: </a:t>
            </a:r>
            <a:r>
              <a:rPr lang="fi-FI" dirty="0" err="1"/>
              <a:t>git</a:t>
            </a:r>
            <a:r>
              <a:rPr lang="fi-FI" dirty="0"/>
              <a:t> </a:t>
            </a:r>
            <a:r>
              <a:rPr lang="fi-FI" dirty="0" err="1"/>
              <a:t>init</a:t>
            </a:r>
            <a:endParaRPr lang="fi-FI" dirty="0"/>
          </a:p>
          <a:p>
            <a:r>
              <a:rPr lang="fi-FI" dirty="0"/>
              <a:t>Linkitetään </a:t>
            </a:r>
            <a:r>
              <a:rPr lang="fi-FI" dirty="0" err="1"/>
              <a:t>repositio</a:t>
            </a:r>
            <a:r>
              <a:rPr lang="fi-FI" dirty="0"/>
              <a:t> hakemistoon: </a:t>
            </a:r>
            <a:r>
              <a:rPr lang="fi-FI" dirty="0" err="1"/>
              <a:t>git</a:t>
            </a:r>
            <a:r>
              <a:rPr lang="fi-FI" dirty="0"/>
              <a:t> </a:t>
            </a:r>
            <a:r>
              <a:rPr lang="fi-FI" dirty="0" err="1"/>
              <a:t>clone</a:t>
            </a:r>
            <a:r>
              <a:rPr lang="fi-FI" dirty="0"/>
              <a:t> ”polku”</a:t>
            </a:r>
          </a:p>
          <a:p>
            <a:r>
              <a:rPr lang="fi-FI" dirty="0"/>
              <a:t>Päivän lopuksi:</a:t>
            </a:r>
          </a:p>
          <a:p>
            <a:pPr lvl="1"/>
            <a:r>
              <a:rPr lang="fi-FI" dirty="0" err="1"/>
              <a:t>git</a:t>
            </a:r>
            <a:r>
              <a:rPr lang="fi-FI" dirty="0"/>
              <a:t> </a:t>
            </a:r>
            <a:r>
              <a:rPr lang="fi-FI" dirty="0" err="1"/>
              <a:t>add</a:t>
            </a:r>
            <a:r>
              <a:rPr lang="fi-FI" dirty="0"/>
              <a:t> * (lisätään kaikki muuttuneet tiedostot jonoon)</a:t>
            </a:r>
          </a:p>
          <a:p>
            <a:pPr lvl="1"/>
            <a:r>
              <a:rPr lang="fi-FI" dirty="0" err="1"/>
              <a:t>git</a:t>
            </a:r>
            <a:r>
              <a:rPr lang="fi-FI" dirty="0"/>
              <a:t> </a:t>
            </a:r>
            <a:r>
              <a:rPr lang="fi-FI" dirty="0" err="1"/>
              <a:t>commit</a:t>
            </a:r>
            <a:r>
              <a:rPr lang="fi-FI" dirty="0"/>
              <a:t> –m ”viesti”</a:t>
            </a:r>
          </a:p>
          <a:p>
            <a:pPr lvl="1"/>
            <a:r>
              <a:rPr lang="fi-FI" dirty="0" err="1"/>
              <a:t>git</a:t>
            </a:r>
            <a:r>
              <a:rPr lang="fi-FI" dirty="0"/>
              <a:t> </a:t>
            </a:r>
            <a:r>
              <a:rPr lang="fi-FI" dirty="0" err="1"/>
              <a:t>push</a:t>
            </a:r>
            <a:endParaRPr lang="fi-FI" dirty="0"/>
          </a:p>
          <a:p>
            <a:r>
              <a:rPr lang="fi-FI" dirty="0"/>
              <a:t>Aamulla:</a:t>
            </a:r>
          </a:p>
          <a:p>
            <a:pPr lvl="1"/>
            <a:r>
              <a:rPr lang="fi-FI" dirty="0" err="1"/>
              <a:t>git</a:t>
            </a:r>
            <a:r>
              <a:rPr lang="fi-FI" dirty="0"/>
              <a:t> </a:t>
            </a:r>
            <a:r>
              <a:rPr lang="fi-FI" dirty="0" err="1"/>
              <a:t>pull</a:t>
            </a:r>
            <a:endParaRPr lang="fi-FI" dirty="0"/>
          </a:p>
          <a:p>
            <a:pPr lvl="1"/>
            <a:endParaRPr lang="fi-FI" dirty="0"/>
          </a:p>
        </p:txBody>
      </p:sp>
    </p:spTree>
    <p:extLst>
      <p:ext uri="{BB962C8B-B14F-4D97-AF65-F5344CB8AC3E}">
        <p14:creationId xmlns:p14="http://schemas.microsoft.com/office/powerpoint/2010/main" val="3934904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B3BF48A-042A-9F4D-8A08-AF8F344647F8}"/>
              </a:ext>
            </a:extLst>
          </p:cNvPr>
          <p:cNvSpPr>
            <a:spLocks noGrp="1"/>
          </p:cNvSpPr>
          <p:nvPr>
            <p:ph type="title"/>
          </p:nvPr>
        </p:nvSpPr>
        <p:spPr/>
        <p:txBody>
          <a:bodyPr/>
          <a:lstStyle/>
          <a:p>
            <a:r>
              <a:rPr lang="fi-FI" dirty="0"/>
              <a:t>Maanantai 30.3.2020</a:t>
            </a:r>
          </a:p>
        </p:txBody>
      </p:sp>
    </p:spTree>
    <p:extLst>
      <p:ext uri="{BB962C8B-B14F-4D97-AF65-F5344CB8AC3E}">
        <p14:creationId xmlns:p14="http://schemas.microsoft.com/office/powerpoint/2010/main" val="3202369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C66A7AD-4C4F-D041-A78E-763E1D1AF5D3}"/>
              </a:ext>
            </a:extLst>
          </p:cNvPr>
          <p:cNvSpPr>
            <a:spLocks noGrp="1"/>
          </p:cNvSpPr>
          <p:nvPr>
            <p:ph type="title"/>
          </p:nvPr>
        </p:nvSpPr>
        <p:spPr/>
        <p:txBody>
          <a:bodyPr/>
          <a:lstStyle/>
          <a:p>
            <a:r>
              <a:rPr lang="fi-FI" dirty="0" err="1"/>
              <a:t>Switch</a:t>
            </a:r>
            <a:r>
              <a:rPr lang="fi-FI" dirty="0"/>
              <a:t> - case</a:t>
            </a:r>
          </a:p>
        </p:txBody>
      </p:sp>
      <p:sp>
        <p:nvSpPr>
          <p:cNvPr id="3" name="Sisällön paikkamerkki 2">
            <a:extLst>
              <a:ext uri="{FF2B5EF4-FFF2-40B4-BE49-F238E27FC236}">
                <a16:creationId xmlns:a16="http://schemas.microsoft.com/office/drawing/2014/main" id="{73709973-F2E6-1D40-BC08-1971904D1547}"/>
              </a:ext>
            </a:extLst>
          </p:cNvPr>
          <p:cNvSpPr>
            <a:spLocks noGrp="1"/>
          </p:cNvSpPr>
          <p:nvPr>
            <p:ph sz="quarter" idx="12"/>
          </p:nvPr>
        </p:nvSpPr>
        <p:spPr>
          <a:xfrm>
            <a:off x="791918" y="1865096"/>
            <a:ext cx="5407151" cy="4535704"/>
          </a:xfrm>
        </p:spPr>
        <p:txBody>
          <a:bodyPr>
            <a:normAutofit fontScale="77500" lnSpcReduction="20000"/>
          </a:bodyPr>
          <a:lstStyle/>
          <a:p>
            <a:r>
              <a:rPr lang="fi-FI" dirty="0"/>
              <a:t>Monesti on järkevämpää useamman </a:t>
            </a:r>
            <a:r>
              <a:rPr lang="fi-FI" dirty="0" err="1"/>
              <a:t>if</a:t>
            </a:r>
            <a:r>
              <a:rPr lang="fi-FI" dirty="0"/>
              <a:t> – </a:t>
            </a:r>
            <a:r>
              <a:rPr lang="fi-FI" dirty="0" err="1"/>
              <a:t>else</a:t>
            </a:r>
            <a:r>
              <a:rPr lang="fi-FI" dirty="0"/>
              <a:t> </a:t>
            </a:r>
            <a:r>
              <a:rPr lang="fi-FI" dirty="0" err="1"/>
              <a:t>if</a:t>
            </a:r>
            <a:r>
              <a:rPr lang="fi-FI" dirty="0"/>
              <a:t> – </a:t>
            </a:r>
            <a:r>
              <a:rPr lang="fi-FI" dirty="0" err="1"/>
              <a:t>else</a:t>
            </a:r>
            <a:r>
              <a:rPr lang="fi-FI" dirty="0"/>
              <a:t> –lauseiden tilalle laittaa </a:t>
            </a:r>
            <a:r>
              <a:rPr lang="fi-FI" dirty="0" err="1"/>
              <a:t>switch</a:t>
            </a:r>
            <a:r>
              <a:rPr lang="fi-FI" dirty="0"/>
              <a:t> – case –yhdistelmä, jonka rakenne on </a:t>
            </a:r>
            <a:r>
              <a:rPr lang="fi-FI" dirty="0" err="1"/>
              <a:t>seuraavanlainen</a:t>
            </a:r>
            <a:r>
              <a:rPr lang="fi-FI" dirty="0"/>
              <a:t>:</a:t>
            </a:r>
          </a:p>
          <a:p>
            <a:pPr lvl="1"/>
            <a:r>
              <a:rPr lang="fi-FI" dirty="0" err="1"/>
              <a:t>switch</a:t>
            </a:r>
            <a:r>
              <a:rPr lang="fi-FI" dirty="0"/>
              <a:t>(ehto){</a:t>
            </a:r>
            <a:br>
              <a:rPr lang="fi-FI" dirty="0"/>
            </a:br>
            <a:r>
              <a:rPr lang="fi-FI" dirty="0"/>
              <a:t>	case ”vaihtoehto 1”: // huomaa kaksoispiste</a:t>
            </a:r>
            <a:br>
              <a:rPr lang="fi-FI" dirty="0"/>
            </a:br>
            <a:r>
              <a:rPr lang="fi-FI" dirty="0"/>
              <a:t>		toiminnot;</a:t>
            </a:r>
            <a:br>
              <a:rPr lang="fi-FI" dirty="0"/>
            </a:br>
            <a:r>
              <a:rPr lang="fi-FI" dirty="0"/>
              <a:t>		</a:t>
            </a:r>
            <a:r>
              <a:rPr lang="fi-FI" dirty="0" err="1"/>
              <a:t>break</a:t>
            </a:r>
            <a:r>
              <a:rPr lang="fi-FI" dirty="0"/>
              <a:t>; // case lopetetaan </a:t>
            </a:r>
            <a:r>
              <a:rPr lang="fi-FI" dirty="0" err="1"/>
              <a:t>break</a:t>
            </a:r>
            <a:r>
              <a:rPr lang="fi-FI" dirty="0"/>
              <a:t>-komentoon</a:t>
            </a:r>
            <a:br>
              <a:rPr lang="fi-FI" dirty="0"/>
            </a:br>
            <a:r>
              <a:rPr lang="fi-FI" dirty="0"/>
              <a:t>	case ”vaihtoehto 2”:</a:t>
            </a:r>
            <a:br>
              <a:rPr lang="fi-FI" dirty="0"/>
            </a:br>
            <a:r>
              <a:rPr lang="fi-FI" dirty="0"/>
              <a:t>		toiminnot;</a:t>
            </a:r>
            <a:br>
              <a:rPr lang="fi-FI" dirty="0"/>
            </a:br>
            <a:r>
              <a:rPr lang="fi-FI" dirty="0"/>
              <a:t>		</a:t>
            </a:r>
            <a:r>
              <a:rPr lang="fi-FI" dirty="0" err="1"/>
              <a:t>break</a:t>
            </a:r>
            <a:r>
              <a:rPr lang="fi-FI" dirty="0"/>
              <a:t>;</a:t>
            </a:r>
            <a:br>
              <a:rPr lang="fi-FI" dirty="0"/>
            </a:br>
            <a:r>
              <a:rPr lang="fi-FI" dirty="0"/>
              <a:t>	case ”vaihtoehto 3”:</a:t>
            </a:r>
            <a:br>
              <a:rPr lang="fi-FI" dirty="0"/>
            </a:br>
            <a:r>
              <a:rPr lang="fi-FI" dirty="0"/>
              <a:t>		toiminnot;</a:t>
            </a:r>
            <a:br>
              <a:rPr lang="fi-FI" dirty="0"/>
            </a:br>
            <a:r>
              <a:rPr lang="fi-FI" dirty="0"/>
              <a:t>		</a:t>
            </a:r>
            <a:r>
              <a:rPr lang="fi-FI" dirty="0" err="1"/>
              <a:t>break</a:t>
            </a:r>
            <a:r>
              <a:rPr lang="fi-FI" dirty="0"/>
              <a:t>;</a:t>
            </a:r>
            <a:br>
              <a:rPr lang="fi-FI" dirty="0"/>
            </a:br>
            <a:r>
              <a:rPr lang="fi-FI" dirty="0"/>
              <a:t>	</a:t>
            </a:r>
            <a:r>
              <a:rPr lang="fi-FI" dirty="0" err="1"/>
              <a:t>default</a:t>
            </a:r>
            <a:r>
              <a:rPr lang="fi-FI" dirty="0"/>
              <a:t>: // usein </a:t>
            </a:r>
            <a:r>
              <a:rPr lang="fi-FI" dirty="0" err="1"/>
              <a:t>switch</a:t>
            </a:r>
            <a:r>
              <a:rPr lang="fi-FI" dirty="0"/>
              <a:t> – case –rakenteessa mukana</a:t>
            </a:r>
            <a:br>
              <a:rPr lang="fi-FI" dirty="0"/>
            </a:br>
            <a:r>
              <a:rPr lang="fi-FI" dirty="0"/>
              <a:t>		toiminnot;</a:t>
            </a:r>
            <a:br>
              <a:rPr lang="fi-FI" dirty="0"/>
            </a:br>
            <a:r>
              <a:rPr lang="fi-FI" dirty="0"/>
              <a:t>		</a:t>
            </a:r>
            <a:r>
              <a:rPr lang="fi-FI" dirty="0" err="1"/>
              <a:t>break</a:t>
            </a:r>
            <a:r>
              <a:rPr lang="fi-FI" dirty="0"/>
              <a:t>; // ei välttämätön, mutta kannattaa</a:t>
            </a:r>
          </a:p>
          <a:p>
            <a:pPr marL="457200" lvl="1" indent="0">
              <a:buNone/>
            </a:pPr>
            <a:r>
              <a:rPr lang="fi-FI" dirty="0"/>
              <a:t>}</a:t>
            </a:r>
          </a:p>
        </p:txBody>
      </p:sp>
      <p:pic>
        <p:nvPicPr>
          <p:cNvPr id="4" name="Kuva 3">
            <a:extLst>
              <a:ext uri="{FF2B5EF4-FFF2-40B4-BE49-F238E27FC236}">
                <a16:creationId xmlns:a16="http://schemas.microsoft.com/office/drawing/2014/main" id="{6F8C1210-7B9C-784F-B2C4-A1415ECE9951}"/>
              </a:ext>
            </a:extLst>
          </p:cNvPr>
          <p:cNvPicPr>
            <a:picLocks noChangeAspect="1"/>
          </p:cNvPicPr>
          <p:nvPr/>
        </p:nvPicPr>
        <p:blipFill>
          <a:blip r:embed="rId2"/>
          <a:stretch>
            <a:fillRect/>
          </a:stretch>
        </p:blipFill>
        <p:spPr>
          <a:xfrm>
            <a:off x="6199069" y="2031625"/>
            <a:ext cx="2944931" cy="2432050"/>
          </a:xfrm>
          <a:prstGeom prst="rect">
            <a:avLst/>
          </a:prstGeom>
        </p:spPr>
      </p:pic>
      <p:pic>
        <p:nvPicPr>
          <p:cNvPr id="5" name="Kuva 4">
            <a:extLst>
              <a:ext uri="{FF2B5EF4-FFF2-40B4-BE49-F238E27FC236}">
                <a16:creationId xmlns:a16="http://schemas.microsoft.com/office/drawing/2014/main" id="{3C8EE642-B97E-D344-AB71-F2021FE9D480}"/>
              </a:ext>
            </a:extLst>
          </p:cNvPr>
          <p:cNvPicPr>
            <a:picLocks noChangeAspect="1"/>
          </p:cNvPicPr>
          <p:nvPr/>
        </p:nvPicPr>
        <p:blipFill>
          <a:blip r:embed="rId3"/>
          <a:stretch>
            <a:fillRect/>
          </a:stretch>
        </p:blipFill>
        <p:spPr>
          <a:xfrm>
            <a:off x="6199069" y="4489075"/>
            <a:ext cx="2944931" cy="2368925"/>
          </a:xfrm>
          <a:prstGeom prst="rect">
            <a:avLst/>
          </a:prstGeom>
        </p:spPr>
      </p:pic>
    </p:spTree>
    <p:extLst>
      <p:ext uri="{BB962C8B-B14F-4D97-AF65-F5344CB8AC3E}">
        <p14:creationId xmlns:p14="http://schemas.microsoft.com/office/powerpoint/2010/main" val="3338448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3308D10-7DAC-9B4A-BB3A-A3BE974BA356}"/>
              </a:ext>
            </a:extLst>
          </p:cNvPr>
          <p:cNvSpPr>
            <a:spLocks noGrp="1"/>
          </p:cNvSpPr>
          <p:nvPr>
            <p:ph type="title"/>
          </p:nvPr>
        </p:nvSpPr>
        <p:spPr/>
        <p:txBody>
          <a:bodyPr/>
          <a:lstStyle/>
          <a:p>
            <a:r>
              <a:rPr lang="fi-FI" dirty="0" err="1"/>
              <a:t>Switch</a:t>
            </a:r>
            <a:r>
              <a:rPr lang="fi-FI" dirty="0"/>
              <a:t> - case</a:t>
            </a:r>
          </a:p>
        </p:txBody>
      </p:sp>
      <p:sp>
        <p:nvSpPr>
          <p:cNvPr id="3" name="Sisällön paikkamerkki 2">
            <a:extLst>
              <a:ext uri="{FF2B5EF4-FFF2-40B4-BE49-F238E27FC236}">
                <a16:creationId xmlns:a16="http://schemas.microsoft.com/office/drawing/2014/main" id="{A6864B6E-FD99-0145-AB2D-C2E26AB83BAD}"/>
              </a:ext>
            </a:extLst>
          </p:cNvPr>
          <p:cNvSpPr>
            <a:spLocks noGrp="1"/>
          </p:cNvSpPr>
          <p:nvPr>
            <p:ph sz="quarter" idx="12"/>
          </p:nvPr>
        </p:nvSpPr>
        <p:spPr/>
        <p:txBody>
          <a:bodyPr>
            <a:normAutofit fontScale="92500"/>
          </a:bodyPr>
          <a:lstStyle/>
          <a:p>
            <a:r>
              <a:rPr lang="fi-FI" dirty="0"/>
              <a:t>Joskus voi myös olla niin, että monesta valinnasta tulee sama vastaus, esimerkiksi ”Huutopussi” –pelissä kortit 6-9 ovat ”merkityksettömiä kortteja, eli niistä ei tule pisteitä, kortit J = 2 pistettä, Q = 3 pistettä, K = 4 pistettä, 10 = 10 pistettä ja A = 11 pistettä, mutta harjoituksen vuoksi yksinkertaistakaamme tätä siten, että J, Q ja K = 5 pistettä ja 10 ja A = 10 pistettä:</a:t>
            </a:r>
          </a:p>
          <a:p>
            <a:pPr lvl="1"/>
            <a:r>
              <a:rPr lang="fi-FI" dirty="0" err="1"/>
              <a:t>Switch</a:t>
            </a:r>
            <a:r>
              <a:rPr lang="fi-FI" dirty="0"/>
              <a:t>(kortti){</a:t>
            </a:r>
            <a:br>
              <a:rPr lang="fi-FI" dirty="0"/>
            </a:br>
            <a:r>
              <a:rPr lang="fi-FI" dirty="0"/>
              <a:t>	case ”J”:</a:t>
            </a:r>
            <a:br>
              <a:rPr lang="fi-FI" dirty="0"/>
            </a:br>
            <a:r>
              <a:rPr lang="fi-FI" dirty="0"/>
              <a:t>	case ”Q”:</a:t>
            </a:r>
            <a:br>
              <a:rPr lang="fi-FI" dirty="0"/>
            </a:br>
            <a:r>
              <a:rPr lang="fi-FI" dirty="0"/>
              <a:t>	case ”K”:</a:t>
            </a:r>
            <a:br>
              <a:rPr lang="fi-FI" dirty="0"/>
            </a:br>
            <a:r>
              <a:rPr lang="fi-FI" dirty="0"/>
              <a:t>		pisteet += 5;</a:t>
            </a:r>
            <a:br>
              <a:rPr lang="fi-FI" dirty="0"/>
            </a:br>
            <a:r>
              <a:rPr lang="fi-FI" dirty="0"/>
              <a:t>		</a:t>
            </a:r>
            <a:r>
              <a:rPr lang="fi-FI" dirty="0" err="1"/>
              <a:t>break</a:t>
            </a:r>
            <a:r>
              <a:rPr lang="fi-FI" dirty="0"/>
              <a:t>;</a:t>
            </a:r>
            <a:br>
              <a:rPr lang="fi-FI" dirty="0"/>
            </a:br>
            <a:r>
              <a:rPr lang="fi-FI" dirty="0"/>
              <a:t>	case 10:</a:t>
            </a:r>
            <a:br>
              <a:rPr lang="fi-FI" dirty="0"/>
            </a:br>
            <a:r>
              <a:rPr lang="fi-FI" dirty="0"/>
              <a:t>	case ”A”;</a:t>
            </a:r>
            <a:br>
              <a:rPr lang="fi-FI" dirty="0"/>
            </a:br>
            <a:r>
              <a:rPr lang="fi-FI" dirty="0"/>
              <a:t>		pisteet += 10;</a:t>
            </a:r>
            <a:br>
              <a:rPr lang="fi-FI" dirty="0"/>
            </a:br>
            <a:r>
              <a:rPr lang="fi-FI" dirty="0"/>
              <a:t>		</a:t>
            </a:r>
            <a:r>
              <a:rPr lang="fi-FI" dirty="0" err="1"/>
              <a:t>break</a:t>
            </a:r>
            <a:r>
              <a:rPr lang="fi-FI" dirty="0"/>
              <a:t>;</a:t>
            </a:r>
            <a:br>
              <a:rPr lang="fi-FI" dirty="0"/>
            </a:br>
            <a:r>
              <a:rPr lang="fi-FI" dirty="0"/>
              <a:t>}</a:t>
            </a:r>
          </a:p>
        </p:txBody>
      </p:sp>
    </p:spTree>
    <p:extLst>
      <p:ext uri="{BB962C8B-B14F-4D97-AF65-F5344CB8AC3E}">
        <p14:creationId xmlns:p14="http://schemas.microsoft.com/office/powerpoint/2010/main" val="2150143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5248364-74DD-F643-8DB8-9BBD913C8EAA}"/>
              </a:ext>
            </a:extLst>
          </p:cNvPr>
          <p:cNvSpPr>
            <a:spLocks noGrp="1"/>
          </p:cNvSpPr>
          <p:nvPr>
            <p:ph type="title"/>
          </p:nvPr>
        </p:nvSpPr>
        <p:spPr>
          <a:xfrm>
            <a:off x="791918" y="212352"/>
            <a:ext cx="5761282" cy="535144"/>
          </a:xfrm>
        </p:spPr>
        <p:txBody>
          <a:bodyPr>
            <a:normAutofit fontScale="90000"/>
          </a:bodyPr>
          <a:lstStyle/>
          <a:p>
            <a:r>
              <a:rPr lang="fi-FI" dirty="0"/>
              <a:t>Oliot</a:t>
            </a:r>
          </a:p>
        </p:txBody>
      </p:sp>
      <p:sp>
        <p:nvSpPr>
          <p:cNvPr id="3" name="Sisällön paikkamerkki 2">
            <a:extLst>
              <a:ext uri="{FF2B5EF4-FFF2-40B4-BE49-F238E27FC236}">
                <a16:creationId xmlns:a16="http://schemas.microsoft.com/office/drawing/2014/main" id="{A02AA990-81E6-F747-9EE6-2B285D19F3CF}"/>
              </a:ext>
            </a:extLst>
          </p:cNvPr>
          <p:cNvSpPr>
            <a:spLocks noGrp="1"/>
          </p:cNvSpPr>
          <p:nvPr>
            <p:ph sz="quarter" idx="12"/>
          </p:nvPr>
        </p:nvSpPr>
        <p:spPr>
          <a:xfrm>
            <a:off x="791918" y="909048"/>
            <a:ext cx="4992932" cy="5948952"/>
          </a:xfrm>
        </p:spPr>
        <p:txBody>
          <a:bodyPr>
            <a:normAutofit/>
          </a:bodyPr>
          <a:lstStyle/>
          <a:p>
            <a:r>
              <a:rPr lang="fi-FI" dirty="0" err="1"/>
              <a:t>Javascript</a:t>
            </a:r>
            <a:r>
              <a:rPr lang="fi-FI" dirty="0"/>
              <a:t> on oliopohjainen ohjelmointikieli ja hyvin monet sen komennot koostuvat olioista ja niiden metodeista. Meille jo tuttu olio </a:t>
            </a:r>
            <a:r>
              <a:rPr lang="fi-FI" dirty="0" err="1"/>
              <a:t>console</a:t>
            </a:r>
            <a:r>
              <a:rPr lang="fi-FI" dirty="0"/>
              <a:t> ja sen metodi </a:t>
            </a:r>
            <a:r>
              <a:rPr lang="fi-FI" dirty="0" err="1"/>
              <a:t>log</a:t>
            </a:r>
            <a:r>
              <a:rPr lang="fi-FI" dirty="0"/>
              <a:t> (</a:t>
            </a:r>
            <a:r>
              <a:rPr lang="fi-FI" dirty="0" err="1"/>
              <a:t>console.log</a:t>
            </a:r>
            <a:r>
              <a:rPr lang="fi-FI" dirty="0"/>
              <a:t>()) tai toinen ominaisuus .</a:t>
            </a:r>
            <a:r>
              <a:rPr lang="fi-FI" dirty="0" err="1"/>
              <a:t>length</a:t>
            </a:r>
            <a:r>
              <a:rPr lang="fi-FI" dirty="0"/>
              <a:t>, jolla määritettiin muuttujan pituus</a:t>
            </a:r>
          </a:p>
          <a:p>
            <a:r>
              <a:rPr lang="fi-FI" dirty="0"/>
              <a:t>Katsotaan nyt taulukkomuuttujan ominaisuuksia ja metodeja:</a:t>
            </a:r>
          </a:p>
          <a:p>
            <a:r>
              <a:rPr lang="fi-FI" dirty="0"/>
              <a:t>Huomaat oikealla, että taulukkomuuttujalla on yksi ominaisuus: </a:t>
            </a:r>
            <a:r>
              <a:rPr lang="fi-FI" dirty="0" err="1"/>
              <a:t>length</a:t>
            </a:r>
            <a:r>
              <a:rPr lang="fi-FI" dirty="0"/>
              <a:t>, mutta yli 30 metodia</a:t>
            </a:r>
          </a:p>
          <a:p>
            <a:r>
              <a:rPr lang="fi-FI" dirty="0"/>
              <a:t>Testataan yhtä metodia: </a:t>
            </a:r>
            <a:r>
              <a:rPr lang="fi-FI" dirty="0" err="1"/>
              <a:t>names.sort</a:t>
            </a:r>
            <a:r>
              <a:rPr lang="fi-FI" dirty="0"/>
              <a:t>()</a:t>
            </a:r>
          </a:p>
          <a:p>
            <a:endParaRPr lang="fi-FI" dirty="0"/>
          </a:p>
          <a:p>
            <a:endParaRPr lang="fi-FI" dirty="0"/>
          </a:p>
          <a:p>
            <a:r>
              <a:rPr lang="fi-FI" dirty="0"/>
              <a:t>Huomaat, että järjestys vaihtui hieman, eli Lumo ja Sirpa vaihtoivat paikkaa, koska menivät aakkosjärjestykseen</a:t>
            </a:r>
          </a:p>
          <a:p>
            <a:r>
              <a:rPr lang="fi-FI" dirty="0"/>
              <a:t>Kaikilla olioilla ei kuitenkaan ole ominaisuuksia tai metodeja, koska ovat ns. </a:t>
            </a:r>
            <a:r>
              <a:rPr lang="fi-FI" dirty="0" err="1"/>
              <a:t>primitiivisia</a:t>
            </a:r>
            <a:r>
              <a:rPr lang="fi-FI" dirty="0"/>
              <a:t> tyyppejä: tällaisia ovat numerot, </a:t>
            </a:r>
            <a:r>
              <a:rPr lang="fi-FI" dirty="0" err="1"/>
              <a:t>null</a:t>
            </a:r>
            <a:r>
              <a:rPr lang="fi-FI" dirty="0"/>
              <a:t>, </a:t>
            </a:r>
            <a:r>
              <a:rPr lang="fi-FI" dirty="0" err="1"/>
              <a:t>boolean</a:t>
            </a:r>
            <a:r>
              <a:rPr lang="fi-FI" dirty="0"/>
              <a:t>, merkkijonot</a:t>
            </a:r>
            <a:br>
              <a:rPr lang="fi-FI" dirty="0"/>
            </a:br>
            <a:endParaRPr lang="fi-FI" dirty="0"/>
          </a:p>
        </p:txBody>
      </p:sp>
      <p:pic>
        <p:nvPicPr>
          <p:cNvPr id="4" name="Kuva 3">
            <a:extLst>
              <a:ext uri="{FF2B5EF4-FFF2-40B4-BE49-F238E27FC236}">
                <a16:creationId xmlns:a16="http://schemas.microsoft.com/office/drawing/2014/main" id="{209C78E7-AD8A-0748-813C-75099229858E}"/>
              </a:ext>
            </a:extLst>
          </p:cNvPr>
          <p:cNvPicPr>
            <a:picLocks noChangeAspect="1"/>
          </p:cNvPicPr>
          <p:nvPr/>
        </p:nvPicPr>
        <p:blipFill>
          <a:blip r:embed="rId2"/>
          <a:stretch>
            <a:fillRect/>
          </a:stretch>
        </p:blipFill>
        <p:spPr>
          <a:xfrm>
            <a:off x="5709890" y="50800"/>
            <a:ext cx="3434110" cy="6858000"/>
          </a:xfrm>
          <a:prstGeom prst="rect">
            <a:avLst/>
          </a:prstGeom>
        </p:spPr>
      </p:pic>
      <p:pic>
        <p:nvPicPr>
          <p:cNvPr id="5" name="Kuva 4">
            <a:extLst>
              <a:ext uri="{FF2B5EF4-FFF2-40B4-BE49-F238E27FC236}">
                <a16:creationId xmlns:a16="http://schemas.microsoft.com/office/drawing/2014/main" id="{6FB911D3-FC9D-D144-8336-CA12D8FC92D1}"/>
              </a:ext>
            </a:extLst>
          </p:cNvPr>
          <p:cNvPicPr>
            <a:picLocks noChangeAspect="1"/>
          </p:cNvPicPr>
          <p:nvPr/>
        </p:nvPicPr>
        <p:blipFill>
          <a:blip r:embed="rId3"/>
          <a:stretch>
            <a:fillRect/>
          </a:stretch>
        </p:blipFill>
        <p:spPr>
          <a:xfrm>
            <a:off x="1282700" y="4025900"/>
            <a:ext cx="3289300" cy="533400"/>
          </a:xfrm>
          <a:prstGeom prst="rect">
            <a:avLst/>
          </a:prstGeom>
        </p:spPr>
      </p:pic>
    </p:spTree>
    <p:extLst>
      <p:ext uri="{BB962C8B-B14F-4D97-AF65-F5344CB8AC3E}">
        <p14:creationId xmlns:p14="http://schemas.microsoft.com/office/powerpoint/2010/main" val="431731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EF8D4A-9198-7F45-8DD0-C58BCB6D1E39}"/>
              </a:ext>
            </a:extLst>
          </p:cNvPr>
          <p:cNvSpPr>
            <a:spLocks noGrp="1"/>
          </p:cNvSpPr>
          <p:nvPr>
            <p:ph type="title"/>
          </p:nvPr>
        </p:nvSpPr>
        <p:spPr/>
        <p:txBody>
          <a:bodyPr/>
          <a:lstStyle/>
          <a:p>
            <a:r>
              <a:rPr lang="fi-FI" dirty="0"/>
              <a:t>Oliot</a:t>
            </a:r>
          </a:p>
        </p:txBody>
      </p:sp>
      <p:sp>
        <p:nvSpPr>
          <p:cNvPr id="3" name="Sisällön paikkamerkki 2">
            <a:extLst>
              <a:ext uri="{FF2B5EF4-FFF2-40B4-BE49-F238E27FC236}">
                <a16:creationId xmlns:a16="http://schemas.microsoft.com/office/drawing/2014/main" id="{7E81DAF8-879C-3542-8AA8-32E9736102E9}"/>
              </a:ext>
            </a:extLst>
          </p:cNvPr>
          <p:cNvSpPr>
            <a:spLocks noGrp="1"/>
          </p:cNvSpPr>
          <p:nvPr>
            <p:ph sz="quarter" idx="12"/>
          </p:nvPr>
        </p:nvSpPr>
        <p:spPr>
          <a:xfrm>
            <a:off x="791918" y="2152650"/>
            <a:ext cx="4815132" cy="4248150"/>
          </a:xfrm>
        </p:spPr>
        <p:txBody>
          <a:bodyPr/>
          <a:lstStyle/>
          <a:p>
            <a:r>
              <a:rPr lang="fi-FI" dirty="0"/>
              <a:t>Oliot ovat tietyssä mielessä kuten taulukkomuuttujat, eli niihin tallennetaan peräkkäistä tietoa, mutta toisin kuin taulukot, niistä voidaan tehdä ilmentymiä, eli toisia olioita.</a:t>
            </a:r>
          </a:p>
          <a:p>
            <a:r>
              <a:rPr lang="fi-FI" dirty="0"/>
              <a:t>Perusolio yleensä määritetäänkin ilman määreitä (tietoja) ja määreet syötetään vasta ilmentymille</a:t>
            </a:r>
          </a:p>
          <a:p>
            <a:r>
              <a:rPr lang="fi-FI" dirty="0"/>
              <a:t>Olio voidaan luoda ilman metodeja tai niiden kanssa vieressä esimerkki molemmista</a:t>
            </a:r>
          </a:p>
        </p:txBody>
      </p:sp>
      <p:pic>
        <p:nvPicPr>
          <p:cNvPr id="4" name="Kuva 3">
            <a:extLst>
              <a:ext uri="{FF2B5EF4-FFF2-40B4-BE49-F238E27FC236}">
                <a16:creationId xmlns:a16="http://schemas.microsoft.com/office/drawing/2014/main" id="{3E17CF01-6A9C-D444-97FB-DF7D946147C3}"/>
              </a:ext>
            </a:extLst>
          </p:cNvPr>
          <p:cNvPicPr>
            <a:picLocks noChangeAspect="1"/>
          </p:cNvPicPr>
          <p:nvPr/>
        </p:nvPicPr>
        <p:blipFill>
          <a:blip r:embed="rId2"/>
          <a:stretch>
            <a:fillRect/>
          </a:stretch>
        </p:blipFill>
        <p:spPr>
          <a:xfrm>
            <a:off x="5506832" y="1447800"/>
            <a:ext cx="3637168" cy="5016500"/>
          </a:xfrm>
          <a:prstGeom prst="rect">
            <a:avLst/>
          </a:prstGeom>
        </p:spPr>
      </p:pic>
    </p:spTree>
    <p:extLst>
      <p:ext uri="{BB962C8B-B14F-4D97-AF65-F5344CB8AC3E}">
        <p14:creationId xmlns:p14="http://schemas.microsoft.com/office/powerpoint/2010/main" val="3427595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6FDCA0A-DB1A-E640-AED7-A54B4725B5FB}"/>
              </a:ext>
            </a:extLst>
          </p:cNvPr>
          <p:cNvSpPr>
            <a:spLocks noGrp="1"/>
          </p:cNvSpPr>
          <p:nvPr>
            <p:ph type="title"/>
          </p:nvPr>
        </p:nvSpPr>
        <p:spPr/>
        <p:txBody>
          <a:bodyPr/>
          <a:lstStyle/>
          <a:p>
            <a:r>
              <a:rPr lang="fi-FI" dirty="0"/>
              <a:t>Oliot - palataan perusteisiin</a:t>
            </a:r>
          </a:p>
        </p:txBody>
      </p:sp>
      <p:sp>
        <p:nvSpPr>
          <p:cNvPr id="3" name="Sisällön paikkamerkki 2">
            <a:extLst>
              <a:ext uri="{FF2B5EF4-FFF2-40B4-BE49-F238E27FC236}">
                <a16:creationId xmlns:a16="http://schemas.microsoft.com/office/drawing/2014/main" id="{47B927C8-3063-A748-9B58-6D97691965F3}"/>
              </a:ext>
            </a:extLst>
          </p:cNvPr>
          <p:cNvSpPr>
            <a:spLocks noGrp="1"/>
          </p:cNvSpPr>
          <p:nvPr>
            <p:ph sz="quarter" idx="12"/>
          </p:nvPr>
        </p:nvSpPr>
        <p:spPr/>
        <p:txBody>
          <a:bodyPr/>
          <a:lstStyle/>
          <a:p>
            <a:r>
              <a:rPr lang="fi-FI" dirty="0"/>
              <a:t>Käytännössä olio on jonkin asian yleinen käsite, esimerkiksi Auto voisi olla olio. </a:t>
            </a:r>
          </a:p>
          <a:p>
            <a:r>
              <a:rPr lang="fi-FI" dirty="0"/>
              <a:t>Autoja on kuitenkin monen merkkisiä, värisiä, kokoisia ja hintaisia. </a:t>
            </a:r>
          </a:p>
          <a:p>
            <a:r>
              <a:rPr lang="fi-FI" dirty="0"/>
              <a:t>Nämä erilaiset autot ovat Auto-olion </a:t>
            </a:r>
            <a:r>
              <a:rPr lang="fi-FI" i="1" dirty="0"/>
              <a:t>ilmentymiä</a:t>
            </a:r>
            <a:r>
              <a:rPr lang="fi-FI" dirty="0"/>
              <a:t>. </a:t>
            </a:r>
          </a:p>
          <a:p>
            <a:r>
              <a:rPr lang="fi-FI" dirty="0"/>
              <a:t>Niillä on siis samat ominaisuudet, mutta eri arvot (esimerkiksi kolmella autolla on kaikilla väri, mutta yksi voi olla vihreä, toinen punainen ja kolmas musta).</a:t>
            </a:r>
          </a:p>
        </p:txBody>
      </p:sp>
      <p:pic>
        <p:nvPicPr>
          <p:cNvPr id="4" name="Kuva 3">
            <a:extLst>
              <a:ext uri="{FF2B5EF4-FFF2-40B4-BE49-F238E27FC236}">
                <a16:creationId xmlns:a16="http://schemas.microsoft.com/office/drawing/2014/main" id="{3A6BB765-A981-AC4F-8B9B-99C63FE44661}"/>
              </a:ext>
            </a:extLst>
          </p:cNvPr>
          <p:cNvPicPr>
            <a:picLocks noChangeAspect="1"/>
          </p:cNvPicPr>
          <p:nvPr/>
        </p:nvPicPr>
        <p:blipFill>
          <a:blip r:embed="rId2"/>
          <a:stretch>
            <a:fillRect/>
          </a:stretch>
        </p:blipFill>
        <p:spPr>
          <a:xfrm>
            <a:off x="1276350" y="4178300"/>
            <a:ext cx="6337300" cy="2540000"/>
          </a:xfrm>
          <a:prstGeom prst="rect">
            <a:avLst/>
          </a:prstGeom>
        </p:spPr>
      </p:pic>
    </p:spTree>
    <p:extLst>
      <p:ext uri="{BB962C8B-B14F-4D97-AF65-F5344CB8AC3E}">
        <p14:creationId xmlns:p14="http://schemas.microsoft.com/office/powerpoint/2010/main" val="40711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A970B46-8D90-ED4B-B1D6-AD68B8DBF3E7}"/>
              </a:ext>
            </a:extLst>
          </p:cNvPr>
          <p:cNvSpPr>
            <a:spLocks noGrp="1"/>
          </p:cNvSpPr>
          <p:nvPr>
            <p:ph type="title"/>
          </p:nvPr>
        </p:nvSpPr>
        <p:spPr>
          <a:xfrm>
            <a:off x="791918" y="212352"/>
            <a:ext cx="6821456" cy="1440392"/>
          </a:xfrm>
        </p:spPr>
        <p:txBody>
          <a:bodyPr>
            <a:normAutofit/>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DFECF6BF-2820-7C40-8A13-6BD599D899DB}"/>
              </a:ext>
            </a:extLst>
          </p:cNvPr>
          <p:cNvSpPr>
            <a:spLocks noGrp="1"/>
          </p:cNvSpPr>
          <p:nvPr>
            <p:ph sz="quarter" idx="12"/>
          </p:nvPr>
        </p:nvSpPr>
        <p:spPr/>
        <p:txBody>
          <a:bodyPr/>
          <a:lstStyle/>
          <a:p>
            <a:r>
              <a:rPr lang="fi-FI" dirty="0"/>
              <a:t>Yksi tärkeimmistä asioista mitä tahansa koodia kirjoitettaessa on kirjoittaa kommentteja koodiin, jotta myös muut ymmärtävät, mitä olet ajatellut</a:t>
            </a:r>
          </a:p>
          <a:p>
            <a:r>
              <a:rPr lang="fi-FI" dirty="0"/>
              <a:t>JavaScriptissä yksirivinen kommentti aloitetaan kahdella kauttaviivalla:</a:t>
            </a:r>
          </a:p>
          <a:p>
            <a:pPr lvl="1"/>
            <a:r>
              <a:rPr lang="fi-FI" dirty="0">
                <a:solidFill>
                  <a:schemeClr val="bg1">
                    <a:lumMod val="75000"/>
                  </a:schemeClr>
                </a:solidFill>
              </a:rPr>
              <a:t>// Tämä on yksirivinen kommentti</a:t>
            </a:r>
          </a:p>
          <a:p>
            <a:r>
              <a:rPr lang="fi-FI" dirty="0"/>
              <a:t>JavaScriptissä monirivinen kommentti aloitetaan kauttaviivalla ja tähtimerkillä ja lopetetaan tähtimerkkiin ja kauttaviivaan:</a:t>
            </a:r>
          </a:p>
          <a:p>
            <a:pPr lvl="1"/>
            <a:r>
              <a:rPr lang="fi-FI" dirty="0">
                <a:solidFill>
                  <a:schemeClr val="bg1">
                    <a:lumMod val="75000"/>
                  </a:schemeClr>
                </a:solidFill>
              </a:rPr>
              <a:t>/* Tämä on</a:t>
            </a:r>
            <a:br>
              <a:rPr lang="fi-FI" dirty="0">
                <a:solidFill>
                  <a:schemeClr val="bg1">
                    <a:lumMod val="75000"/>
                  </a:schemeClr>
                </a:solidFill>
              </a:rPr>
            </a:br>
            <a:r>
              <a:rPr lang="fi-FI" dirty="0">
                <a:solidFill>
                  <a:schemeClr val="bg1">
                    <a:lumMod val="75000"/>
                  </a:schemeClr>
                </a:solidFill>
              </a:rPr>
              <a:t>monirivinen kommentti */</a:t>
            </a:r>
          </a:p>
          <a:p>
            <a:r>
              <a:rPr lang="fi-FI" dirty="0"/>
              <a:t>Kaikissa ohjelmointikielissä pitää muuttuja ensin määritellä, ennen kuin se otetaan käyttöön. JavaScriptissä muuttuja määritetään </a:t>
            </a:r>
            <a:r>
              <a:rPr lang="fi-FI" dirty="0" err="1"/>
              <a:t>var</a:t>
            </a:r>
            <a:r>
              <a:rPr lang="fi-FI" dirty="0"/>
              <a:t> –komennolla:</a:t>
            </a:r>
          </a:p>
          <a:p>
            <a:pPr lvl="1"/>
            <a:r>
              <a:rPr lang="fi-FI" dirty="0" err="1"/>
              <a:t>var</a:t>
            </a:r>
            <a:r>
              <a:rPr lang="fi-FI" dirty="0"/>
              <a:t> yhteenlasku;</a:t>
            </a:r>
          </a:p>
        </p:txBody>
      </p:sp>
    </p:spTree>
    <p:extLst>
      <p:ext uri="{BB962C8B-B14F-4D97-AF65-F5344CB8AC3E}">
        <p14:creationId xmlns:p14="http://schemas.microsoft.com/office/powerpoint/2010/main" val="7760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E6D28E7-A114-3847-848A-973C854298AF}"/>
              </a:ext>
            </a:extLst>
          </p:cNvPr>
          <p:cNvSpPr>
            <a:spLocks noGrp="1"/>
          </p:cNvSpPr>
          <p:nvPr>
            <p:ph type="title"/>
          </p:nvPr>
        </p:nvSpPr>
        <p:spPr>
          <a:xfrm>
            <a:off x="791918" y="212352"/>
            <a:ext cx="5761282" cy="638548"/>
          </a:xfrm>
        </p:spPr>
        <p:txBody>
          <a:bodyPr/>
          <a:lstStyle/>
          <a:p>
            <a:r>
              <a:rPr lang="fi-FI" dirty="0"/>
              <a:t>Oliot – palataan perusteisiin</a:t>
            </a:r>
          </a:p>
        </p:txBody>
      </p:sp>
      <p:sp>
        <p:nvSpPr>
          <p:cNvPr id="3" name="Sisällön paikkamerkki 2">
            <a:extLst>
              <a:ext uri="{FF2B5EF4-FFF2-40B4-BE49-F238E27FC236}">
                <a16:creationId xmlns:a16="http://schemas.microsoft.com/office/drawing/2014/main" id="{D3DFDD1A-CB2B-4F48-BC33-D937B328BB81}"/>
              </a:ext>
            </a:extLst>
          </p:cNvPr>
          <p:cNvSpPr>
            <a:spLocks noGrp="1"/>
          </p:cNvSpPr>
          <p:nvPr>
            <p:ph sz="quarter" idx="12"/>
          </p:nvPr>
        </p:nvSpPr>
        <p:spPr>
          <a:xfrm>
            <a:off x="791918" y="996950"/>
            <a:ext cx="5761282" cy="5403850"/>
          </a:xfrm>
        </p:spPr>
        <p:txBody>
          <a:bodyPr>
            <a:normAutofit/>
          </a:bodyPr>
          <a:lstStyle/>
          <a:p>
            <a:r>
              <a:rPr lang="fi-FI" dirty="0"/>
              <a:t>Edellisen esimerkin mukaan, vaikka emme olekaan määrittäneet metodia, voimme silti kutsua ominaisuutta:</a:t>
            </a:r>
          </a:p>
          <a:p>
            <a:pPr lvl="1"/>
            <a:r>
              <a:rPr lang="fi-FI" dirty="0" err="1"/>
              <a:t>Mini.vari</a:t>
            </a:r>
            <a:r>
              <a:rPr lang="fi-FI" dirty="0"/>
              <a:t> = ”Vihreä”; // </a:t>
            </a:r>
            <a:r>
              <a:rPr lang="fi-FI" dirty="0" err="1"/>
              <a:t>Mazda.vari</a:t>
            </a:r>
            <a:r>
              <a:rPr lang="fi-FI" dirty="0"/>
              <a:t> = ”Punainen”;</a:t>
            </a:r>
          </a:p>
          <a:p>
            <a:pPr lvl="1"/>
            <a:r>
              <a:rPr lang="fi-FI" dirty="0" err="1"/>
              <a:t>Mazda.koko</a:t>
            </a:r>
            <a:r>
              <a:rPr lang="fi-FI" dirty="0"/>
              <a:t> = ”</a:t>
            </a:r>
            <a:r>
              <a:rPr lang="fi-FI" dirty="0" err="1"/>
              <a:t>Mid-Size</a:t>
            </a:r>
            <a:r>
              <a:rPr lang="fi-FI" dirty="0"/>
              <a:t>”; // </a:t>
            </a:r>
            <a:r>
              <a:rPr lang="fi-FI" dirty="0" err="1"/>
              <a:t>Jeep.koko</a:t>
            </a:r>
            <a:r>
              <a:rPr lang="fi-FI" dirty="0"/>
              <a:t> = ”</a:t>
            </a:r>
            <a:r>
              <a:rPr lang="fi-FI" dirty="0" err="1"/>
              <a:t>Large</a:t>
            </a:r>
            <a:r>
              <a:rPr lang="fi-FI" dirty="0"/>
              <a:t>”;</a:t>
            </a:r>
          </a:p>
          <a:p>
            <a:pPr lvl="1"/>
            <a:r>
              <a:rPr lang="fi-FI" dirty="0" err="1"/>
              <a:t>Jeep.hinta</a:t>
            </a:r>
            <a:r>
              <a:rPr lang="fi-FI" dirty="0"/>
              <a:t> = 44500; / </a:t>
            </a:r>
            <a:r>
              <a:rPr lang="fi-FI" dirty="0" err="1"/>
              <a:t>Mini.hinta</a:t>
            </a:r>
            <a:r>
              <a:rPr lang="fi-FI" dirty="0"/>
              <a:t> = 32995;</a:t>
            </a:r>
          </a:p>
          <a:p>
            <a:r>
              <a:rPr lang="fi-FI" dirty="0"/>
              <a:t>Olio sisältää siis erilaisia ominaisuuksia (</a:t>
            </a:r>
            <a:r>
              <a:rPr lang="fi-FI" i="1" dirty="0"/>
              <a:t>attribuutteja</a:t>
            </a:r>
            <a:r>
              <a:rPr lang="fi-FI" dirty="0"/>
              <a:t>), jotka ohjelmoinnissa tallennetaan muuttujiin. </a:t>
            </a:r>
          </a:p>
          <a:p>
            <a:r>
              <a:rPr lang="fi-FI" dirty="0"/>
              <a:t>Autojen tapauksessa ominaisuuksia ovat muun muassa merkki, malli, väri ja hinta. </a:t>
            </a:r>
          </a:p>
          <a:p>
            <a:r>
              <a:rPr lang="fi-FI" dirty="0"/>
              <a:t>Henkilötietoja kysyvässä ohjelmassa voisi olla </a:t>
            </a:r>
            <a:r>
              <a:rPr lang="fi-FI" dirty="0" err="1"/>
              <a:t>Henkilo</a:t>
            </a:r>
            <a:r>
              <a:rPr lang="fi-FI" dirty="0"/>
              <a:t>-olio, jonka ominaisuuksia olisivat etunimi, sukunimi, syntymäaika </a:t>
            </a:r>
            <a:r>
              <a:rPr lang="fi-FI" dirty="0" err="1"/>
              <a:t>jne</a:t>
            </a:r>
            <a:endParaRPr lang="fi-FI" dirty="0"/>
          </a:p>
          <a:p>
            <a:r>
              <a:rPr lang="fi-FI" dirty="0"/>
              <a:t>Ominaisuuksien lisäksi olio sisältää yleensä metodeita, joilla käsitellään olion sisältämiä tietoja, eli muuttujien arvoja. </a:t>
            </a:r>
          </a:p>
          <a:p>
            <a:r>
              <a:rPr lang="fi-FI" dirty="0"/>
              <a:t>Esimerkiksi </a:t>
            </a:r>
            <a:r>
              <a:rPr lang="fi-FI" dirty="0" err="1"/>
              <a:t>Henkilo</a:t>
            </a:r>
            <a:r>
              <a:rPr lang="fi-FI" dirty="0"/>
              <a:t>-oliossa voisi olla </a:t>
            </a:r>
            <a:r>
              <a:rPr lang="fi-FI" dirty="0" err="1"/>
              <a:t>NaytaTiedot</a:t>
            </a:r>
            <a:r>
              <a:rPr lang="fi-FI" dirty="0"/>
              <a:t>-metodi, joka tulostaa näyttöön henkilön tiedot, tai </a:t>
            </a:r>
            <a:r>
              <a:rPr lang="fi-FI" dirty="0" err="1"/>
              <a:t>MuokkaaTietoja</a:t>
            </a:r>
            <a:r>
              <a:rPr lang="fi-FI" dirty="0"/>
              <a:t>-metodi, jonka avulla tietoja pääsee muuttamaan.</a:t>
            </a:r>
          </a:p>
        </p:txBody>
      </p:sp>
    </p:spTree>
    <p:extLst>
      <p:ext uri="{BB962C8B-B14F-4D97-AF65-F5344CB8AC3E}">
        <p14:creationId xmlns:p14="http://schemas.microsoft.com/office/powerpoint/2010/main" val="991988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DDFE66D-FAB6-1F4F-A741-9B6F0377397D}"/>
              </a:ext>
            </a:extLst>
          </p:cNvPr>
          <p:cNvSpPr>
            <a:spLocks noGrp="1"/>
          </p:cNvSpPr>
          <p:nvPr>
            <p:ph type="title"/>
          </p:nvPr>
        </p:nvSpPr>
        <p:spPr/>
        <p:txBody>
          <a:bodyPr/>
          <a:lstStyle/>
          <a:p>
            <a:r>
              <a:rPr lang="fi-FI" dirty="0"/>
              <a:t>Oliot – palataan perusteisiin</a:t>
            </a:r>
          </a:p>
        </p:txBody>
      </p:sp>
      <p:sp>
        <p:nvSpPr>
          <p:cNvPr id="3" name="Sisällön paikkamerkki 2">
            <a:extLst>
              <a:ext uri="{FF2B5EF4-FFF2-40B4-BE49-F238E27FC236}">
                <a16:creationId xmlns:a16="http://schemas.microsoft.com/office/drawing/2014/main" id="{1421847D-F6DA-C941-BE8C-D64623D562C8}"/>
              </a:ext>
            </a:extLst>
          </p:cNvPr>
          <p:cNvSpPr>
            <a:spLocks noGrp="1"/>
          </p:cNvSpPr>
          <p:nvPr>
            <p:ph sz="quarter" idx="12"/>
          </p:nvPr>
        </p:nvSpPr>
        <p:spPr/>
        <p:txBody>
          <a:bodyPr>
            <a:normAutofit fontScale="92500"/>
          </a:bodyPr>
          <a:lstStyle/>
          <a:p>
            <a:r>
              <a:rPr lang="fi-FI" dirty="0"/>
              <a:t>Olioiden ominaisuuksiin tai metodeihin pääsee käsiksi komennolla </a:t>
            </a:r>
            <a:r>
              <a:rPr lang="fi-FI" dirty="0" err="1"/>
              <a:t>olio.ominaisuus</a:t>
            </a:r>
            <a:r>
              <a:rPr lang="fi-FI" dirty="0"/>
              <a:t> tai </a:t>
            </a:r>
            <a:r>
              <a:rPr lang="fi-FI" dirty="0" err="1"/>
              <a:t>olio.metodi</a:t>
            </a:r>
            <a:r>
              <a:rPr lang="fi-FI" dirty="0"/>
              <a:t>, kuten edellisellä dialla näitte tai jos muistatte .</a:t>
            </a:r>
            <a:r>
              <a:rPr lang="fi-FI" dirty="0" err="1"/>
              <a:t>length</a:t>
            </a:r>
            <a:r>
              <a:rPr lang="fi-FI" dirty="0"/>
              <a:t>-ominaisuuden, jolla saatiin tekstitiedoston pituus </a:t>
            </a:r>
            <a:r>
              <a:rPr lang="fi-FI" dirty="0" err="1"/>
              <a:t>text.length</a:t>
            </a:r>
            <a:r>
              <a:rPr lang="fi-FI" dirty="0"/>
              <a:t>.</a:t>
            </a:r>
          </a:p>
          <a:p>
            <a:r>
              <a:rPr lang="fi-FI" dirty="0"/>
              <a:t>Vaihtoehtoisesti voimme kutsua ominaisuutta tai metodia indeksimäisesti olio[ominaisuuden nimi] tai olio[metodin nimi], eli edellisen sivun esimerkin mukaan </a:t>
            </a:r>
            <a:r>
              <a:rPr lang="fi-FI" dirty="0" err="1"/>
              <a:t>jeep</a:t>
            </a:r>
            <a:r>
              <a:rPr lang="fi-FI" dirty="0"/>
              <a:t>[”koko”];</a:t>
            </a:r>
          </a:p>
          <a:p>
            <a:r>
              <a:rPr lang="fi-FI" dirty="0"/>
              <a:t>Ominaisuuden ja metodin ero on siinä, että metodi yleensä tekee jotain (kasvattaa, pienentää, käynnistää, lopettaa tms.), kun taas ominaisuus on objektin olemassa oleva ominaisuus: Esimerkkinä auto</a:t>
            </a:r>
            <a:br>
              <a:rPr lang="fi-FI" dirty="0"/>
            </a:br>
            <a:r>
              <a:rPr lang="fi-FI" u="sng" dirty="0"/>
              <a:t>Ominaisuus</a:t>
            </a:r>
            <a:r>
              <a:rPr lang="fi-FI" dirty="0"/>
              <a:t>				</a:t>
            </a:r>
            <a:r>
              <a:rPr lang="fi-FI" u="sng" dirty="0"/>
              <a:t>Metodi</a:t>
            </a:r>
            <a:br>
              <a:rPr lang="fi-FI" dirty="0"/>
            </a:br>
            <a:r>
              <a:rPr lang="fi-FI" dirty="0" err="1"/>
              <a:t>auto.nimi</a:t>
            </a:r>
            <a:r>
              <a:rPr lang="fi-FI" dirty="0"/>
              <a:t> = Fiat;			</a:t>
            </a:r>
            <a:r>
              <a:rPr lang="fi-FI" dirty="0" err="1"/>
              <a:t>auto.kaynnista</a:t>
            </a:r>
            <a:r>
              <a:rPr lang="fi-FI" dirty="0"/>
              <a:t>();</a:t>
            </a:r>
            <a:br>
              <a:rPr lang="fi-FI" dirty="0"/>
            </a:br>
            <a:r>
              <a:rPr lang="fi-FI" dirty="0" err="1"/>
              <a:t>auto.malli</a:t>
            </a:r>
            <a:r>
              <a:rPr lang="fi-FI" dirty="0"/>
              <a:t> = 500;			</a:t>
            </a:r>
            <a:r>
              <a:rPr lang="fi-FI" dirty="0" err="1"/>
              <a:t>auto.aja</a:t>
            </a:r>
            <a:r>
              <a:rPr lang="fi-FI" dirty="0"/>
              <a:t>();</a:t>
            </a:r>
            <a:br>
              <a:rPr lang="fi-FI" dirty="0"/>
            </a:br>
            <a:r>
              <a:rPr lang="fi-FI" dirty="0" err="1"/>
              <a:t>auto.paino</a:t>
            </a:r>
            <a:r>
              <a:rPr lang="fi-FI" dirty="0"/>
              <a:t> = 850kg;		</a:t>
            </a:r>
            <a:r>
              <a:rPr lang="fi-FI" dirty="0" err="1"/>
              <a:t>auto.jarruta</a:t>
            </a:r>
            <a:r>
              <a:rPr lang="fi-FI" dirty="0"/>
              <a:t>();</a:t>
            </a:r>
            <a:br>
              <a:rPr lang="fi-FI" dirty="0"/>
            </a:br>
            <a:r>
              <a:rPr lang="fi-FI" dirty="0" err="1"/>
              <a:t>auto.vari</a:t>
            </a:r>
            <a:r>
              <a:rPr lang="fi-FI" dirty="0"/>
              <a:t> = valkoinen;		</a:t>
            </a:r>
            <a:r>
              <a:rPr lang="fi-FI" dirty="0" err="1"/>
              <a:t>auto.sammuta</a:t>
            </a:r>
            <a:r>
              <a:rPr lang="fi-FI" dirty="0"/>
              <a:t>();</a:t>
            </a:r>
          </a:p>
        </p:txBody>
      </p:sp>
    </p:spTree>
    <p:extLst>
      <p:ext uri="{BB962C8B-B14F-4D97-AF65-F5344CB8AC3E}">
        <p14:creationId xmlns:p14="http://schemas.microsoft.com/office/powerpoint/2010/main" val="899617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4502643-371A-D943-8A52-CA86D5ACFB91}"/>
              </a:ext>
            </a:extLst>
          </p:cNvPr>
          <p:cNvSpPr>
            <a:spLocks noGrp="1"/>
          </p:cNvSpPr>
          <p:nvPr>
            <p:ph type="title"/>
          </p:nvPr>
        </p:nvSpPr>
        <p:spPr/>
        <p:txBody>
          <a:bodyPr/>
          <a:lstStyle/>
          <a:p>
            <a:r>
              <a:rPr lang="fi-FI" dirty="0"/>
              <a:t>Tiistai 31.3.2020</a:t>
            </a:r>
          </a:p>
        </p:txBody>
      </p:sp>
    </p:spTree>
    <p:extLst>
      <p:ext uri="{BB962C8B-B14F-4D97-AF65-F5344CB8AC3E}">
        <p14:creationId xmlns:p14="http://schemas.microsoft.com/office/powerpoint/2010/main" val="4071805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8016D01-5996-7844-BCCE-7535D09FF1C5}"/>
              </a:ext>
            </a:extLst>
          </p:cNvPr>
          <p:cNvSpPr>
            <a:spLocks noGrp="1"/>
          </p:cNvSpPr>
          <p:nvPr>
            <p:ph type="title"/>
          </p:nvPr>
        </p:nvSpPr>
        <p:spPr>
          <a:xfrm>
            <a:off x="791918" y="212352"/>
            <a:ext cx="5761282" cy="567936"/>
          </a:xfrm>
        </p:spPr>
        <p:txBody>
          <a:bodyPr/>
          <a:lstStyle/>
          <a:p>
            <a:r>
              <a:rPr lang="fi-FI" dirty="0"/>
              <a:t>Silmukat</a:t>
            </a:r>
          </a:p>
        </p:txBody>
      </p:sp>
      <p:sp>
        <p:nvSpPr>
          <p:cNvPr id="3" name="Sisällön paikkamerkki 2">
            <a:extLst>
              <a:ext uri="{FF2B5EF4-FFF2-40B4-BE49-F238E27FC236}">
                <a16:creationId xmlns:a16="http://schemas.microsoft.com/office/drawing/2014/main" id="{58E5F9D9-41A7-954B-BA38-ED1ED926FB70}"/>
              </a:ext>
            </a:extLst>
          </p:cNvPr>
          <p:cNvSpPr>
            <a:spLocks noGrp="1"/>
          </p:cNvSpPr>
          <p:nvPr>
            <p:ph sz="quarter" idx="12"/>
          </p:nvPr>
        </p:nvSpPr>
        <p:spPr>
          <a:xfrm>
            <a:off x="791918" y="780288"/>
            <a:ext cx="4737154" cy="5620512"/>
          </a:xfrm>
        </p:spPr>
        <p:txBody>
          <a:bodyPr/>
          <a:lstStyle/>
          <a:p>
            <a:r>
              <a:rPr lang="fi-FI" dirty="0"/>
              <a:t>JavaScriptissä, kuten muissakin ohjelmointikielissä on useita eri silmukoita, jotka kaikki toimivat hieman eri tavalla, mutta ei oikeastaan ole väliä, mitä käyttää</a:t>
            </a:r>
          </a:p>
          <a:p>
            <a:r>
              <a:rPr lang="fi-FI" dirty="0"/>
              <a:t>Kaikissa silmukoissa on kolme asiaa, mutta riippuen silmukasta, ne ovat hieman eri kohdassa:</a:t>
            </a:r>
          </a:p>
          <a:p>
            <a:pPr lvl="1"/>
            <a:r>
              <a:rPr lang="fi-FI" dirty="0"/>
              <a:t>Muuttujan alustus</a:t>
            </a:r>
          </a:p>
          <a:p>
            <a:pPr lvl="1"/>
            <a:r>
              <a:rPr lang="fi-FI" dirty="0"/>
              <a:t>Ehto, jonka perusteella silmukka toimii</a:t>
            </a:r>
          </a:p>
          <a:p>
            <a:pPr lvl="1"/>
            <a:r>
              <a:rPr lang="fi-FI" dirty="0"/>
              <a:t>Määrä, jolla silmukkaa muutetaan</a:t>
            </a:r>
          </a:p>
          <a:p>
            <a:r>
              <a:rPr lang="fi-FI" dirty="0"/>
              <a:t>Vieressä näette kaikki kolme variaatiota:</a:t>
            </a:r>
          </a:p>
          <a:p>
            <a:pPr lvl="1"/>
            <a:r>
              <a:rPr lang="fi-FI" dirty="0"/>
              <a:t>For</a:t>
            </a:r>
          </a:p>
          <a:p>
            <a:pPr lvl="1"/>
            <a:r>
              <a:rPr lang="fi-FI" dirty="0" err="1"/>
              <a:t>While</a:t>
            </a:r>
            <a:endParaRPr lang="fi-FI" dirty="0"/>
          </a:p>
          <a:p>
            <a:pPr lvl="1"/>
            <a:r>
              <a:rPr lang="fi-FI" dirty="0" err="1"/>
              <a:t>Do</a:t>
            </a:r>
            <a:r>
              <a:rPr lang="fi-FI" dirty="0"/>
              <a:t> – </a:t>
            </a:r>
            <a:r>
              <a:rPr lang="fi-FI" dirty="0" err="1"/>
              <a:t>while</a:t>
            </a:r>
            <a:endParaRPr lang="fi-FI" dirty="0"/>
          </a:p>
          <a:p>
            <a:r>
              <a:rPr lang="fi-FI" dirty="0" err="1"/>
              <a:t>Do</a:t>
            </a:r>
            <a:r>
              <a:rPr lang="fi-FI" dirty="0"/>
              <a:t> – </a:t>
            </a:r>
            <a:r>
              <a:rPr lang="fi-FI" dirty="0" err="1"/>
              <a:t>while</a:t>
            </a:r>
            <a:r>
              <a:rPr lang="fi-FI" dirty="0"/>
              <a:t> eroaa kahdesta edellisestä siinä, että riippumatta ehdosta, kaarisulkujen sisällä olevat koodit suoritetaan ainakin kerran, kun taas muissa se riippuu siitä, onko ehto edes kerran tosi</a:t>
            </a:r>
          </a:p>
        </p:txBody>
      </p:sp>
      <p:pic>
        <p:nvPicPr>
          <p:cNvPr id="5" name="Kuva 4">
            <a:extLst>
              <a:ext uri="{FF2B5EF4-FFF2-40B4-BE49-F238E27FC236}">
                <a16:creationId xmlns:a16="http://schemas.microsoft.com/office/drawing/2014/main" id="{89312E34-B955-D14B-85FE-0C0D48FFB49E}"/>
              </a:ext>
            </a:extLst>
          </p:cNvPr>
          <p:cNvPicPr>
            <a:picLocks noChangeAspect="1"/>
          </p:cNvPicPr>
          <p:nvPr/>
        </p:nvPicPr>
        <p:blipFill>
          <a:blip r:embed="rId2"/>
          <a:stretch>
            <a:fillRect/>
          </a:stretch>
        </p:blipFill>
        <p:spPr>
          <a:xfrm>
            <a:off x="5364700" y="3523488"/>
            <a:ext cx="3779299" cy="2938272"/>
          </a:xfrm>
          <a:prstGeom prst="rect">
            <a:avLst/>
          </a:prstGeom>
        </p:spPr>
      </p:pic>
    </p:spTree>
    <p:extLst>
      <p:ext uri="{BB962C8B-B14F-4D97-AF65-F5344CB8AC3E}">
        <p14:creationId xmlns:p14="http://schemas.microsoft.com/office/powerpoint/2010/main" val="4128510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05DABBA-CA6C-3E4E-A50F-8E20C0C5F2E8}"/>
              </a:ext>
            </a:extLst>
          </p:cNvPr>
          <p:cNvSpPr>
            <a:spLocks noGrp="1"/>
          </p:cNvSpPr>
          <p:nvPr>
            <p:ph type="title"/>
          </p:nvPr>
        </p:nvSpPr>
        <p:spPr>
          <a:xfrm>
            <a:off x="791918" y="212352"/>
            <a:ext cx="5761282" cy="586224"/>
          </a:xfrm>
        </p:spPr>
        <p:txBody>
          <a:bodyPr/>
          <a:lstStyle/>
          <a:p>
            <a:r>
              <a:rPr lang="fi-FI" dirty="0"/>
              <a:t>Silmukat</a:t>
            </a:r>
          </a:p>
        </p:txBody>
      </p:sp>
      <p:sp>
        <p:nvSpPr>
          <p:cNvPr id="3" name="Sisällön paikkamerkki 2">
            <a:extLst>
              <a:ext uri="{FF2B5EF4-FFF2-40B4-BE49-F238E27FC236}">
                <a16:creationId xmlns:a16="http://schemas.microsoft.com/office/drawing/2014/main" id="{D021F099-D90A-BF42-BA7C-A9EE441A497E}"/>
              </a:ext>
            </a:extLst>
          </p:cNvPr>
          <p:cNvSpPr>
            <a:spLocks noGrp="1"/>
          </p:cNvSpPr>
          <p:nvPr>
            <p:ph sz="quarter" idx="12"/>
          </p:nvPr>
        </p:nvSpPr>
        <p:spPr>
          <a:xfrm>
            <a:off x="791918" y="853440"/>
            <a:ext cx="5761282" cy="5547360"/>
          </a:xfrm>
        </p:spPr>
        <p:txBody>
          <a:bodyPr>
            <a:normAutofit/>
          </a:bodyPr>
          <a:lstStyle/>
          <a:p>
            <a:r>
              <a:rPr lang="fi-FI" dirty="0"/>
              <a:t>Tarkastellaanpa noita kolmea eri silmukkaa hieman tarkemmin:</a:t>
            </a:r>
          </a:p>
          <a:p>
            <a:pPr lvl="1"/>
            <a:r>
              <a:rPr lang="fi-FI" dirty="0"/>
              <a:t>For(i = 0; i &lt; 5; i++){  </a:t>
            </a:r>
            <a:r>
              <a:rPr lang="fi-FI" dirty="0" err="1"/>
              <a:t>console.log</a:t>
            </a:r>
            <a:r>
              <a:rPr lang="fi-FI" dirty="0"/>
              <a:t>(i + ". for-kierros"); }, tässä siis sulkujen sisällä tehdään kaikki kolme asiaa, eli alustetaan muuttuja (i), kerrotaan ehto (i &lt; 5) ja kasvatetaan i:n arvoa yhdellä</a:t>
            </a:r>
          </a:p>
          <a:p>
            <a:pPr lvl="1"/>
            <a:r>
              <a:rPr lang="fi-FI" dirty="0" err="1"/>
              <a:t>While</a:t>
            </a:r>
            <a:r>
              <a:rPr lang="fi-FI" dirty="0"/>
              <a:t>- ja </a:t>
            </a:r>
            <a:r>
              <a:rPr lang="fi-FI" dirty="0" err="1"/>
              <a:t>do-while</a:t>
            </a:r>
            <a:r>
              <a:rPr lang="fi-FI" dirty="0"/>
              <a:t> -lauseissa taas alustus tapahtuu ennen </a:t>
            </a:r>
            <a:r>
              <a:rPr lang="fi-FI" dirty="0" err="1"/>
              <a:t>while</a:t>
            </a:r>
            <a:r>
              <a:rPr lang="fi-FI" dirty="0"/>
              <a:t> tai </a:t>
            </a:r>
            <a:r>
              <a:rPr lang="fi-FI" dirty="0" err="1"/>
              <a:t>do</a:t>
            </a:r>
            <a:r>
              <a:rPr lang="fi-FI" dirty="0"/>
              <a:t>-lausetta ja kasvatus tapahtuu aaltosulkujen sisällä: </a:t>
            </a:r>
            <a:br>
              <a:rPr lang="fi-FI" dirty="0"/>
            </a:br>
            <a:r>
              <a:rPr lang="fi-FI" dirty="0" err="1"/>
              <a:t>var</a:t>
            </a:r>
            <a:r>
              <a:rPr lang="fi-FI" dirty="0"/>
              <a:t> j = 0;   </a:t>
            </a:r>
            <a:r>
              <a:rPr lang="fi-FI" sz="1000" dirty="0">
                <a:solidFill>
                  <a:srgbClr val="FF0000"/>
                </a:solidFill>
              </a:rPr>
              <a:t>// alustus </a:t>
            </a:r>
            <a:r>
              <a:rPr lang="fi-FI" dirty="0">
                <a:solidFill>
                  <a:srgbClr val="FF0000"/>
                </a:solidFill>
              </a:rPr>
              <a:t>		</a:t>
            </a:r>
            <a:r>
              <a:rPr lang="fi-FI" dirty="0" err="1"/>
              <a:t>var</a:t>
            </a:r>
            <a:r>
              <a:rPr lang="fi-FI" dirty="0"/>
              <a:t> k = 0;		</a:t>
            </a:r>
            <a:r>
              <a:rPr lang="fi-FI" sz="1000" dirty="0">
                <a:solidFill>
                  <a:srgbClr val="FF0000"/>
                </a:solidFill>
              </a:rPr>
              <a:t>// alustus</a:t>
            </a:r>
            <a:br>
              <a:rPr lang="fi-FI" dirty="0"/>
            </a:br>
            <a:r>
              <a:rPr lang="fi-FI" dirty="0" err="1"/>
              <a:t>while</a:t>
            </a:r>
            <a:r>
              <a:rPr lang="fi-FI" dirty="0"/>
              <a:t>(j &lt; 5){</a:t>
            </a:r>
            <a:r>
              <a:rPr lang="fi-FI" sz="1000" dirty="0"/>
              <a:t>	</a:t>
            </a:r>
            <a:r>
              <a:rPr lang="fi-FI" sz="1000" dirty="0">
                <a:solidFill>
                  <a:srgbClr val="FF0000"/>
                </a:solidFill>
              </a:rPr>
              <a:t>//ehto</a:t>
            </a:r>
            <a:r>
              <a:rPr lang="fi-FI" dirty="0"/>
              <a:t>		</a:t>
            </a:r>
            <a:r>
              <a:rPr lang="fi-FI" dirty="0" err="1"/>
              <a:t>do</a:t>
            </a:r>
            <a:r>
              <a:rPr lang="fi-FI" dirty="0"/>
              <a:t>{</a:t>
            </a:r>
            <a:br>
              <a:rPr lang="fi-FI" dirty="0"/>
            </a:br>
            <a:r>
              <a:rPr lang="fi-FI" dirty="0" err="1"/>
              <a:t>console.log</a:t>
            </a:r>
            <a:r>
              <a:rPr lang="fi-FI" dirty="0"/>
              <a:t>(j + 		 </a:t>
            </a:r>
            <a:r>
              <a:rPr lang="fi-FI" dirty="0" err="1"/>
              <a:t>console.log</a:t>
            </a:r>
            <a:r>
              <a:rPr lang="fi-FI" dirty="0"/>
              <a:t>(k + </a:t>
            </a:r>
            <a:br>
              <a:rPr lang="fi-FI" dirty="0"/>
            </a:br>
            <a:r>
              <a:rPr lang="fi-FI" dirty="0"/>
              <a:t>". </a:t>
            </a:r>
            <a:r>
              <a:rPr lang="fi-FI" dirty="0" err="1"/>
              <a:t>while</a:t>
            </a:r>
            <a:r>
              <a:rPr lang="fi-FI" dirty="0"/>
              <a:t>-kierros");		 ". </a:t>
            </a:r>
            <a:r>
              <a:rPr lang="fi-FI" dirty="0" err="1"/>
              <a:t>do</a:t>
            </a:r>
            <a:r>
              <a:rPr lang="fi-FI" dirty="0"/>
              <a:t>-</a:t>
            </a:r>
            <a:r>
              <a:rPr lang="fi-FI" dirty="0" err="1"/>
              <a:t>while</a:t>
            </a:r>
            <a:r>
              <a:rPr lang="fi-FI" dirty="0"/>
              <a:t>-kierros");	</a:t>
            </a:r>
            <a:br>
              <a:rPr lang="fi-FI" dirty="0"/>
            </a:br>
            <a:r>
              <a:rPr lang="fi-FI" dirty="0"/>
              <a:t>j++;	</a:t>
            </a:r>
            <a:r>
              <a:rPr lang="fi-FI" dirty="0">
                <a:solidFill>
                  <a:srgbClr val="FF0000"/>
                </a:solidFill>
              </a:rPr>
              <a:t> </a:t>
            </a:r>
            <a:r>
              <a:rPr lang="fi-FI" sz="1000" dirty="0">
                <a:solidFill>
                  <a:srgbClr val="FF0000"/>
                </a:solidFill>
              </a:rPr>
              <a:t>// kasvatus </a:t>
            </a:r>
            <a:r>
              <a:rPr lang="fi-FI" dirty="0"/>
              <a:t>		k++;			</a:t>
            </a:r>
            <a:r>
              <a:rPr lang="fi-FI" sz="1000" dirty="0">
                <a:solidFill>
                  <a:srgbClr val="FF0000"/>
                </a:solidFill>
              </a:rPr>
              <a:t>// kasvatus</a:t>
            </a:r>
            <a:br>
              <a:rPr lang="fi-FI" dirty="0"/>
            </a:br>
            <a:r>
              <a:rPr lang="fi-FI" dirty="0"/>
              <a:t>}					}</a:t>
            </a:r>
            <a:r>
              <a:rPr lang="fi-FI" dirty="0" err="1"/>
              <a:t>while</a:t>
            </a:r>
            <a:r>
              <a:rPr lang="fi-FI" dirty="0"/>
              <a:t>(k &lt; 5);   </a:t>
            </a:r>
            <a:r>
              <a:rPr lang="fi-FI" sz="1000" dirty="0">
                <a:solidFill>
                  <a:srgbClr val="FF0000"/>
                </a:solidFill>
              </a:rPr>
              <a:t>// ehto</a:t>
            </a:r>
          </a:p>
          <a:p>
            <a:r>
              <a:rPr lang="fi-FI" dirty="0"/>
              <a:t>Mutta kuten vierestä näette, jokainen toimii kuitenkin aivan samalla lailla olettaen, että ehto on tosi ainakin kerran, muussa tapauksessa </a:t>
            </a:r>
            <a:r>
              <a:rPr lang="fi-FI" dirty="0" err="1"/>
              <a:t>do-while</a:t>
            </a:r>
            <a:r>
              <a:rPr lang="fi-FI" dirty="0"/>
              <a:t> on ainoa, joka tulostaa jotakin.</a:t>
            </a:r>
          </a:p>
        </p:txBody>
      </p:sp>
      <p:pic>
        <p:nvPicPr>
          <p:cNvPr id="5" name="Kuva 4">
            <a:extLst>
              <a:ext uri="{FF2B5EF4-FFF2-40B4-BE49-F238E27FC236}">
                <a16:creationId xmlns:a16="http://schemas.microsoft.com/office/drawing/2014/main" id="{2F440F70-6386-AE49-A281-1EFD354CA1BA}"/>
              </a:ext>
            </a:extLst>
          </p:cNvPr>
          <p:cNvPicPr>
            <a:picLocks noChangeAspect="1"/>
          </p:cNvPicPr>
          <p:nvPr/>
        </p:nvPicPr>
        <p:blipFill>
          <a:blip r:embed="rId2"/>
          <a:stretch>
            <a:fillRect/>
          </a:stretch>
        </p:blipFill>
        <p:spPr>
          <a:xfrm>
            <a:off x="6553200" y="2837942"/>
            <a:ext cx="1739900" cy="3644900"/>
          </a:xfrm>
          <a:prstGeom prst="rect">
            <a:avLst/>
          </a:prstGeom>
        </p:spPr>
      </p:pic>
    </p:spTree>
    <p:extLst>
      <p:ext uri="{BB962C8B-B14F-4D97-AF65-F5344CB8AC3E}">
        <p14:creationId xmlns:p14="http://schemas.microsoft.com/office/powerpoint/2010/main" val="4251693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F3746689-0BAF-BC49-B27D-81243046D08B}"/>
              </a:ext>
            </a:extLst>
          </p:cNvPr>
          <p:cNvSpPr>
            <a:spLocks noGrp="1"/>
          </p:cNvSpPr>
          <p:nvPr>
            <p:ph type="title"/>
          </p:nvPr>
        </p:nvSpPr>
        <p:spPr/>
        <p:txBody>
          <a:bodyPr/>
          <a:lstStyle/>
          <a:p>
            <a:r>
              <a:rPr lang="fi-FI" dirty="0"/>
              <a:t>Keskiviikko 1.4.2020</a:t>
            </a:r>
          </a:p>
        </p:txBody>
      </p:sp>
    </p:spTree>
    <p:extLst>
      <p:ext uri="{BB962C8B-B14F-4D97-AF65-F5344CB8AC3E}">
        <p14:creationId xmlns:p14="http://schemas.microsoft.com/office/powerpoint/2010/main" val="4044338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1221747-86EA-C746-8013-78F6CA3ADC9F}"/>
              </a:ext>
            </a:extLst>
          </p:cNvPr>
          <p:cNvSpPr>
            <a:spLocks noGrp="1"/>
          </p:cNvSpPr>
          <p:nvPr>
            <p:ph type="title"/>
          </p:nvPr>
        </p:nvSpPr>
        <p:spPr/>
        <p:txBody>
          <a:bodyPr/>
          <a:lstStyle/>
          <a:p>
            <a:r>
              <a:rPr lang="fi-FI" dirty="0"/>
              <a:t>Kirjastot</a:t>
            </a:r>
          </a:p>
        </p:txBody>
      </p:sp>
      <p:sp>
        <p:nvSpPr>
          <p:cNvPr id="3" name="Sisällön paikkamerkki 2">
            <a:extLst>
              <a:ext uri="{FF2B5EF4-FFF2-40B4-BE49-F238E27FC236}">
                <a16:creationId xmlns:a16="http://schemas.microsoft.com/office/drawing/2014/main" id="{E490CE37-FDCB-A242-B973-6B3D2F2DCF0F}"/>
              </a:ext>
            </a:extLst>
          </p:cNvPr>
          <p:cNvSpPr>
            <a:spLocks noGrp="1"/>
          </p:cNvSpPr>
          <p:nvPr>
            <p:ph sz="quarter" idx="12"/>
          </p:nvPr>
        </p:nvSpPr>
        <p:spPr/>
        <p:txBody>
          <a:bodyPr/>
          <a:lstStyle/>
          <a:p>
            <a:r>
              <a:rPr lang="fi-FI" dirty="0" err="1"/>
              <a:t>Freecodecampissä</a:t>
            </a:r>
            <a:r>
              <a:rPr lang="fi-FI" dirty="0"/>
              <a:t> tulee vastaan Math-kirjasto, tai oikeastaan vain sen kaksi metodia: </a:t>
            </a:r>
            <a:r>
              <a:rPr lang="fi-FI" dirty="0" err="1"/>
              <a:t>Math.random</a:t>
            </a:r>
            <a:r>
              <a:rPr lang="fi-FI" dirty="0"/>
              <a:t>() ja </a:t>
            </a:r>
            <a:r>
              <a:rPr lang="fi-FI" dirty="0" err="1"/>
              <a:t>Math.floor</a:t>
            </a:r>
            <a:r>
              <a:rPr lang="fi-FI" dirty="0"/>
              <a:t>().</a:t>
            </a:r>
          </a:p>
          <a:p>
            <a:r>
              <a:rPr lang="fi-FI" dirty="0"/>
              <a:t>Kuten olen aikaisemmin teille kertonut, joku viisas ihminen on kirjoittanut teidän puolesta kirjaston (joukon funktioita), jotta teidän ei tarvitse keksiä pyörää uudelleen ja tässä esitellään siis Math-kirjasto</a:t>
            </a:r>
          </a:p>
          <a:p>
            <a:r>
              <a:rPr lang="fi-FI" dirty="0"/>
              <a:t>Math-kirjastossa on paljon muitakin metodeja, kuin edellä mainitut kaksi ja hyväksi ohjelmoijaksi oppii vain opiskelemalla kirjaston metodit ja harjoittelemalla niitä ja sen jälkeen soveltamalla niitä oikeaan koodaukseen</a:t>
            </a:r>
          </a:p>
          <a:p>
            <a:r>
              <a:rPr lang="fi-FI" dirty="0"/>
              <a:t>Kun valmistutte meiltä ja saatte työpaikan, ensimmäinen asia työpaikalla on aivan varmasti se, että opiskelette niiden kirjastojen käytön, joita ko. yritys käyttää</a:t>
            </a:r>
          </a:p>
        </p:txBody>
      </p:sp>
    </p:spTree>
    <p:extLst>
      <p:ext uri="{BB962C8B-B14F-4D97-AF65-F5344CB8AC3E}">
        <p14:creationId xmlns:p14="http://schemas.microsoft.com/office/powerpoint/2010/main" val="1092384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C66C7E8-81AE-314F-8A19-D1E0ED5BEA3A}"/>
              </a:ext>
            </a:extLst>
          </p:cNvPr>
          <p:cNvSpPr>
            <a:spLocks noGrp="1"/>
          </p:cNvSpPr>
          <p:nvPr>
            <p:ph type="title"/>
          </p:nvPr>
        </p:nvSpPr>
        <p:spPr/>
        <p:txBody>
          <a:bodyPr/>
          <a:lstStyle/>
          <a:p>
            <a:r>
              <a:rPr lang="fi-FI" dirty="0"/>
              <a:t>Math-kirjasto</a:t>
            </a:r>
          </a:p>
        </p:txBody>
      </p:sp>
      <p:sp>
        <p:nvSpPr>
          <p:cNvPr id="3" name="Sisällön paikkamerkki 2">
            <a:extLst>
              <a:ext uri="{FF2B5EF4-FFF2-40B4-BE49-F238E27FC236}">
                <a16:creationId xmlns:a16="http://schemas.microsoft.com/office/drawing/2014/main" id="{FA8A8B1D-BCF8-DD47-9431-65D2DBB29FEA}"/>
              </a:ext>
            </a:extLst>
          </p:cNvPr>
          <p:cNvSpPr>
            <a:spLocks noGrp="1"/>
          </p:cNvSpPr>
          <p:nvPr>
            <p:ph sz="quarter" idx="12"/>
          </p:nvPr>
        </p:nvSpPr>
        <p:spPr/>
        <p:txBody>
          <a:bodyPr/>
          <a:lstStyle/>
          <a:p>
            <a:r>
              <a:rPr lang="fi-FI" dirty="0"/>
              <a:t>Kuten edellisessä diassa kerroin, Math-kirjastossa on paljon muita metodeja ja niihin pääsee käsiksi </a:t>
            </a:r>
            <a:r>
              <a:rPr lang="fi-FI" dirty="0" err="1"/>
              <a:t>esim</a:t>
            </a:r>
            <a:r>
              <a:rPr lang="fi-FI" dirty="0"/>
              <a:t>:</a:t>
            </a:r>
            <a:br>
              <a:rPr lang="fi-FI" dirty="0"/>
            </a:br>
            <a:r>
              <a:rPr lang="fi-FI" dirty="0">
                <a:hlinkClick r:id="rId2"/>
              </a:rPr>
              <a:t>https://tinyurl.com/kjyp5n3</a:t>
            </a:r>
            <a:endParaRPr lang="fi-FI" dirty="0"/>
          </a:p>
          <a:p>
            <a:r>
              <a:rPr lang="fi-FI" dirty="0"/>
              <a:t>Kuten jo nimikin kertoo, kyseessä on matemaattisia ominaisuuksia ja metodeja. </a:t>
            </a:r>
          </a:p>
          <a:p>
            <a:r>
              <a:rPr lang="fi-FI" dirty="0"/>
              <a:t>Ominaisuudet liittyvät lähinnä logaritmeihin, neliöjuuriin ja </a:t>
            </a:r>
            <a:r>
              <a:rPr lang="fi-FI" dirty="0" err="1"/>
              <a:t>PI:hin</a:t>
            </a:r>
            <a:endParaRPr lang="fi-FI" dirty="0"/>
          </a:p>
          <a:p>
            <a:r>
              <a:rPr lang="fi-FI" dirty="0"/>
              <a:t>Metodeista löytyy paljon trigonometrisia funktioita, mutta myös pyöristystä, suurimman ja pienimmän etsimistä, logaritmeja, neliöjuuri, satunnaisluku jne.</a:t>
            </a:r>
          </a:p>
        </p:txBody>
      </p:sp>
    </p:spTree>
    <p:extLst>
      <p:ext uri="{BB962C8B-B14F-4D97-AF65-F5344CB8AC3E}">
        <p14:creationId xmlns:p14="http://schemas.microsoft.com/office/powerpoint/2010/main" val="4031749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B0B7A3C-4C54-9843-8D87-96162DCEF20D}"/>
              </a:ext>
            </a:extLst>
          </p:cNvPr>
          <p:cNvSpPr>
            <a:spLocks noGrp="1"/>
          </p:cNvSpPr>
          <p:nvPr>
            <p:ph type="title"/>
          </p:nvPr>
        </p:nvSpPr>
        <p:spPr/>
        <p:txBody>
          <a:bodyPr/>
          <a:lstStyle/>
          <a:p>
            <a:r>
              <a:rPr lang="fi-FI" dirty="0" err="1"/>
              <a:t>parseInt</a:t>
            </a:r>
            <a:r>
              <a:rPr lang="fi-FI" dirty="0"/>
              <a:t>()</a:t>
            </a:r>
          </a:p>
        </p:txBody>
      </p:sp>
      <p:sp>
        <p:nvSpPr>
          <p:cNvPr id="3" name="Sisällön paikkamerkki 2">
            <a:extLst>
              <a:ext uri="{FF2B5EF4-FFF2-40B4-BE49-F238E27FC236}">
                <a16:creationId xmlns:a16="http://schemas.microsoft.com/office/drawing/2014/main" id="{EE81336E-0925-5144-A373-951A11A62C76}"/>
              </a:ext>
            </a:extLst>
          </p:cNvPr>
          <p:cNvSpPr>
            <a:spLocks noGrp="1"/>
          </p:cNvSpPr>
          <p:nvPr>
            <p:ph sz="quarter" idx="12"/>
          </p:nvPr>
        </p:nvSpPr>
        <p:spPr/>
        <p:txBody>
          <a:bodyPr/>
          <a:lstStyle/>
          <a:p>
            <a:r>
              <a:rPr lang="fi-FI" dirty="0"/>
              <a:t>Kuten (toivottavasti) muistatte, JavaScript osaa muuntaa automaattisesti tekstiarvon luvuksi, eli jos vertaamme seuraavasti </a:t>
            </a:r>
            <a:r>
              <a:rPr lang="fi-FI" dirty="0" err="1"/>
              <a:t>if</a:t>
            </a:r>
            <a:r>
              <a:rPr lang="fi-FI" dirty="0"/>
              <a:t>(13==’13’) saamme </a:t>
            </a:r>
            <a:r>
              <a:rPr lang="fi-FI" dirty="0" err="1"/>
              <a:t>true</a:t>
            </a:r>
            <a:r>
              <a:rPr lang="fi-FI" dirty="0"/>
              <a:t>-vastauksen.</a:t>
            </a:r>
          </a:p>
          <a:p>
            <a:r>
              <a:rPr lang="fi-FI" dirty="0"/>
              <a:t>Kuitenkin joskus on tarpeen muuntaa teksti luvuksi (kuten kaikissa muissa ohjelmointikielissä tehdään) ja jos haluamme muuttaa tekstin KOKONAISLUVUKSI (</a:t>
            </a:r>
            <a:r>
              <a:rPr lang="fi-FI" dirty="0" err="1"/>
              <a:t>Integer</a:t>
            </a:r>
            <a:r>
              <a:rPr lang="fi-FI" dirty="0"/>
              <a:t>), voimme käyttää komentoa </a:t>
            </a:r>
            <a:r>
              <a:rPr lang="fi-FI" dirty="0" err="1"/>
              <a:t>parseInt</a:t>
            </a:r>
            <a:r>
              <a:rPr lang="fi-FI" dirty="0"/>
              <a:t>(’teksti’);</a:t>
            </a:r>
          </a:p>
          <a:p>
            <a:pPr lvl="1"/>
            <a:r>
              <a:rPr lang="fi-FI" dirty="0"/>
              <a:t>Tällaisia tapauksia on esimerkiksi, jos luku on binäärimuodossa (01000001 = 65) tai heksadesimaalimuodossa (0xF = 15)</a:t>
            </a:r>
          </a:p>
          <a:p>
            <a:r>
              <a:rPr lang="fi-FI" dirty="0"/>
              <a:t>Lisätietoa: </a:t>
            </a:r>
            <a:r>
              <a:rPr lang="fi-FI" dirty="0" err="1"/>
              <a:t>https</a:t>
            </a:r>
            <a:r>
              <a:rPr lang="fi-FI" dirty="0"/>
              <a:t>://</a:t>
            </a:r>
            <a:r>
              <a:rPr lang="fi-FI" dirty="0" err="1"/>
              <a:t>tinyurl.com</a:t>
            </a:r>
            <a:r>
              <a:rPr lang="fi-FI" dirty="0"/>
              <a:t>/lxth7vr</a:t>
            </a:r>
          </a:p>
        </p:txBody>
      </p:sp>
    </p:spTree>
    <p:extLst>
      <p:ext uri="{BB962C8B-B14F-4D97-AF65-F5344CB8AC3E}">
        <p14:creationId xmlns:p14="http://schemas.microsoft.com/office/powerpoint/2010/main" val="4104086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5C271E2-EB39-6548-B61C-96505966A52B}"/>
              </a:ext>
            </a:extLst>
          </p:cNvPr>
          <p:cNvSpPr>
            <a:spLocks noGrp="1"/>
          </p:cNvSpPr>
          <p:nvPr>
            <p:ph type="title"/>
          </p:nvPr>
        </p:nvSpPr>
        <p:spPr/>
        <p:txBody>
          <a:bodyPr/>
          <a:lstStyle/>
          <a:p>
            <a:r>
              <a:rPr lang="fi-FI" dirty="0"/>
              <a:t>Ehdollinen kolmiarvoinen (</a:t>
            </a:r>
            <a:r>
              <a:rPr lang="fi-FI" dirty="0" err="1"/>
              <a:t>ternary</a:t>
            </a:r>
            <a:r>
              <a:rPr lang="fi-FI" dirty="0"/>
              <a:t>) toiminto</a:t>
            </a:r>
          </a:p>
        </p:txBody>
      </p:sp>
      <p:sp>
        <p:nvSpPr>
          <p:cNvPr id="3" name="Sisällön paikkamerkki 2">
            <a:extLst>
              <a:ext uri="{FF2B5EF4-FFF2-40B4-BE49-F238E27FC236}">
                <a16:creationId xmlns:a16="http://schemas.microsoft.com/office/drawing/2014/main" id="{DF9E8995-1259-BA4F-B0CB-FA52ECEC3A67}"/>
              </a:ext>
            </a:extLst>
          </p:cNvPr>
          <p:cNvSpPr>
            <a:spLocks noGrp="1"/>
          </p:cNvSpPr>
          <p:nvPr>
            <p:ph sz="quarter" idx="12"/>
          </p:nvPr>
        </p:nvSpPr>
        <p:spPr/>
        <p:txBody>
          <a:bodyPr/>
          <a:lstStyle/>
          <a:p>
            <a:r>
              <a:rPr lang="fi-FI" dirty="0"/>
              <a:t>Tätä toimintoa kannattaa käyttää vasta ja VAIN VASTA, kun osaa sen varmasti</a:t>
            </a:r>
          </a:p>
          <a:p>
            <a:r>
              <a:rPr lang="fi-FI" dirty="0"/>
              <a:t>Tämä on siis vaihtoehto </a:t>
            </a:r>
            <a:r>
              <a:rPr lang="fi-FI" dirty="0" err="1"/>
              <a:t>if</a:t>
            </a:r>
            <a:r>
              <a:rPr lang="fi-FI" dirty="0"/>
              <a:t> – </a:t>
            </a:r>
            <a:r>
              <a:rPr lang="fi-FI" dirty="0" err="1"/>
              <a:t>else</a:t>
            </a:r>
            <a:r>
              <a:rPr lang="fi-FI" dirty="0"/>
              <a:t> </a:t>
            </a:r>
            <a:r>
              <a:rPr lang="fi-FI" dirty="0" err="1"/>
              <a:t>if</a:t>
            </a:r>
            <a:r>
              <a:rPr lang="fi-FI" dirty="0"/>
              <a:t> – </a:t>
            </a:r>
            <a:r>
              <a:rPr lang="fi-FI" dirty="0" err="1"/>
              <a:t>else</a:t>
            </a:r>
            <a:r>
              <a:rPr lang="fi-FI" dirty="0"/>
              <a:t> –toiminnolle</a:t>
            </a:r>
          </a:p>
          <a:p>
            <a:r>
              <a:rPr lang="fi-FI" dirty="0"/>
              <a:t>Siinä missä kirjoitamme seuraavaa:</a:t>
            </a:r>
            <a:br>
              <a:rPr lang="fi-FI" dirty="0"/>
            </a:br>
            <a:r>
              <a:rPr lang="fi-FI" dirty="0" err="1"/>
              <a:t>if</a:t>
            </a:r>
            <a:r>
              <a:rPr lang="fi-FI" dirty="0"/>
              <a:t>(luku &gt; </a:t>
            </a:r>
            <a:r>
              <a:rPr lang="fi-FI" dirty="0" err="1"/>
              <a:t>muku</a:t>
            </a:r>
            <a:r>
              <a:rPr lang="fi-FI" dirty="0"/>
              <a:t>){</a:t>
            </a:r>
            <a:br>
              <a:rPr lang="fi-FI" dirty="0"/>
            </a:br>
            <a:r>
              <a:rPr lang="fi-FI" dirty="0"/>
              <a:t>	</a:t>
            </a:r>
            <a:r>
              <a:rPr lang="fi-FI" dirty="0" err="1"/>
              <a:t>return</a:t>
            </a:r>
            <a:r>
              <a:rPr lang="fi-FI" dirty="0"/>
              <a:t> ”luku on suurempi” ;</a:t>
            </a:r>
            <a:br>
              <a:rPr lang="fi-FI" dirty="0"/>
            </a:br>
            <a:r>
              <a:rPr lang="fi-FI" dirty="0"/>
              <a:t>}</a:t>
            </a:r>
            <a:br>
              <a:rPr lang="fi-FI" dirty="0"/>
            </a:br>
            <a:r>
              <a:rPr lang="fi-FI" dirty="0" err="1"/>
              <a:t>else</a:t>
            </a:r>
            <a:r>
              <a:rPr lang="fi-FI" dirty="0"/>
              <a:t> </a:t>
            </a:r>
            <a:r>
              <a:rPr lang="fi-FI" dirty="0" err="1"/>
              <a:t>if</a:t>
            </a:r>
            <a:r>
              <a:rPr lang="fi-FI" dirty="0"/>
              <a:t>(luku == </a:t>
            </a:r>
            <a:r>
              <a:rPr lang="fi-FI" dirty="0" err="1"/>
              <a:t>muku</a:t>
            </a:r>
            <a:r>
              <a:rPr lang="fi-FI" dirty="0"/>
              <a:t>){</a:t>
            </a:r>
            <a:br>
              <a:rPr lang="fi-FI" dirty="0"/>
            </a:br>
            <a:r>
              <a:rPr lang="fi-FI" dirty="0"/>
              <a:t>	 </a:t>
            </a:r>
            <a:r>
              <a:rPr lang="fi-FI" dirty="0" err="1"/>
              <a:t>return</a:t>
            </a:r>
            <a:r>
              <a:rPr lang="fi-FI" dirty="0"/>
              <a:t> ”</a:t>
            </a:r>
            <a:r>
              <a:rPr lang="fi-FI" dirty="0" err="1"/>
              <a:t>yhtäsuuret</a:t>
            </a:r>
            <a:r>
              <a:rPr lang="fi-FI" dirty="0"/>
              <a:t>”;</a:t>
            </a:r>
            <a:br>
              <a:rPr lang="fi-FI" dirty="0"/>
            </a:br>
            <a:r>
              <a:rPr lang="fi-FI" dirty="0"/>
              <a:t>}</a:t>
            </a:r>
            <a:br>
              <a:rPr lang="fi-FI" dirty="0"/>
            </a:br>
            <a:r>
              <a:rPr lang="fi-FI" dirty="0" err="1"/>
              <a:t>else</a:t>
            </a:r>
            <a:r>
              <a:rPr lang="fi-FI" dirty="0"/>
              <a:t>{</a:t>
            </a:r>
            <a:br>
              <a:rPr lang="fi-FI" dirty="0"/>
            </a:br>
            <a:r>
              <a:rPr lang="fi-FI" dirty="0"/>
              <a:t>	 </a:t>
            </a:r>
            <a:r>
              <a:rPr lang="fi-FI" dirty="0" err="1"/>
              <a:t>return</a:t>
            </a:r>
            <a:r>
              <a:rPr lang="fi-FI" dirty="0"/>
              <a:t> ”</a:t>
            </a:r>
            <a:r>
              <a:rPr lang="fi-FI" dirty="0" err="1"/>
              <a:t>muku</a:t>
            </a:r>
            <a:r>
              <a:rPr lang="fi-FI" dirty="0"/>
              <a:t> on suurempi”;</a:t>
            </a:r>
          </a:p>
          <a:p>
            <a:r>
              <a:rPr lang="fi-FI" dirty="0"/>
              <a:t>Voimme kirjoittaa</a:t>
            </a:r>
            <a:br>
              <a:rPr lang="fi-FI" dirty="0"/>
            </a:br>
            <a:r>
              <a:rPr lang="fi-FI" dirty="0"/>
              <a:t>	 </a:t>
            </a:r>
            <a:r>
              <a:rPr lang="fi-FI" dirty="0" err="1"/>
              <a:t>return</a:t>
            </a:r>
            <a:r>
              <a:rPr lang="fi-FI" dirty="0"/>
              <a:t> (luku &gt; </a:t>
            </a:r>
            <a:r>
              <a:rPr lang="fi-FI" dirty="0" err="1"/>
              <a:t>muku</a:t>
            </a:r>
            <a:r>
              <a:rPr lang="fi-FI" dirty="0"/>
              <a:t>)?”luku on suurempi”</a:t>
            </a:r>
            <a:r>
              <a:rPr lang="fi-FI" dirty="0">
                <a:sym typeface="Wingdings" pitchFamily="2" charset="2"/>
              </a:rPr>
              <a:t>:(luku==</a:t>
            </a:r>
            <a:r>
              <a:rPr lang="fi-FI" dirty="0" err="1">
                <a:sym typeface="Wingdings" pitchFamily="2" charset="2"/>
              </a:rPr>
              <a:t>muku</a:t>
            </a:r>
            <a:r>
              <a:rPr lang="fi-FI" dirty="0">
                <a:sym typeface="Wingdings" pitchFamily="2" charset="2"/>
              </a:rPr>
              <a:t>)? </a:t>
            </a:r>
            <a:br>
              <a:rPr lang="fi-FI" dirty="0">
                <a:sym typeface="Wingdings" pitchFamily="2" charset="2"/>
              </a:rPr>
            </a:br>
            <a:r>
              <a:rPr lang="fi-FI" dirty="0">
                <a:sym typeface="Wingdings" pitchFamily="2" charset="2"/>
              </a:rPr>
              <a:t>	”</a:t>
            </a:r>
            <a:r>
              <a:rPr lang="fi-FI" dirty="0" err="1">
                <a:sym typeface="Wingdings" pitchFamily="2" charset="2"/>
              </a:rPr>
              <a:t>yhtäsuuret</a:t>
            </a:r>
            <a:r>
              <a:rPr lang="fi-FI" dirty="0">
                <a:sym typeface="Wingdings" pitchFamily="2" charset="2"/>
              </a:rPr>
              <a:t>”:”</a:t>
            </a:r>
            <a:r>
              <a:rPr lang="fi-FI" dirty="0" err="1">
                <a:sym typeface="Wingdings" pitchFamily="2" charset="2"/>
              </a:rPr>
              <a:t>muku</a:t>
            </a:r>
            <a:r>
              <a:rPr lang="fi-FI" dirty="0">
                <a:sym typeface="Wingdings" pitchFamily="2" charset="2"/>
              </a:rPr>
              <a:t> </a:t>
            </a:r>
            <a:r>
              <a:rPr lang="fi-FI">
                <a:sym typeface="Wingdings" pitchFamily="2" charset="2"/>
              </a:rPr>
              <a:t>on suurempi”;</a:t>
            </a:r>
            <a:endParaRPr lang="fi-FI" dirty="0"/>
          </a:p>
        </p:txBody>
      </p:sp>
    </p:spTree>
    <p:extLst>
      <p:ext uri="{BB962C8B-B14F-4D97-AF65-F5344CB8AC3E}">
        <p14:creationId xmlns:p14="http://schemas.microsoft.com/office/powerpoint/2010/main" val="15636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B7BC09-5C8D-9E41-8E45-41316A05CDE2}"/>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CF2094D4-D70E-BE4B-95FC-C1B8C4185207}"/>
              </a:ext>
            </a:extLst>
          </p:cNvPr>
          <p:cNvSpPr>
            <a:spLocks noGrp="1"/>
          </p:cNvSpPr>
          <p:nvPr>
            <p:ph sz="quarter" idx="12"/>
          </p:nvPr>
        </p:nvSpPr>
        <p:spPr>
          <a:xfrm>
            <a:off x="791918" y="1865096"/>
            <a:ext cx="6930786" cy="4535704"/>
          </a:xfrm>
        </p:spPr>
        <p:txBody>
          <a:bodyPr/>
          <a:lstStyle/>
          <a:p>
            <a:r>
              <a:rPr lang="fi-FI" dirty="0"/>
              <a:t>Kun haluamme antaa muuttujalle arvon, voimme käyttää =-merkkiä, eli:</a:t>
            </a:r>
          </a:p>
          <a:p>
            <a:pPr lvl="1"/>
            <a:r>
              <a:rPr lang="fi-FI" dirty="0" err="1"/>
              <a:t>var</a:t>
            </a:r>
            <a:r>
              <a:rPr lang="fi-FI" dirty="0"/>
              <a:t> luku1 = 5;</a:t>
            </a:r>
          </a:p>
          <a:p>
            <a:pPr lvl="1"/>
            <a:r>
              <a:rPr lang="fi-FI" dirty="0" err="1"/>
              <a:t>var</a:t>
            </a:r>
            <a:r>
              <a:rPr lang="fi-FI" dirty="0"/>
              <a:t> luku2;</a:t>
            </a:r>
          </a:p>
          <a:p>
            <a:pPr lvl="1"/>
            <a:r>
              <a:rPr lang="fi-FI" dirty="0"/>
              <a:t>luku2 = 4;</a:t>
            </a:r>
          </a:p>
          <a:p>
            <a:pPr lvl="1"/>
            <a:r>
              <a:rPr lang="fi-FI" dirty="0"/>
              <a:t>HUOM: </a:t>
            </a:r>
            <a:r>
              <a:rPr lang="fi-FI" dirty="0" err="1"/>
              <a:t>var</a:t>
            </a:r>
            <a:r>
              <a:rPr lang="fi-FI" dirty="0"/>
              <a:t> </a:t>
            </a:r>
            <a:r>
              <a:rPr lang="fi-FI" dirty="0" err="1"/>
              <a:t>text</a:t>
            </a:r>
            <a:r>
              <a:rPr lang="fi-FI" dirty="0"/>
              <a:t> = ’Olen iloinen’; // teksti tulee sitaattien sisään</a:t>
            </a:r>
          </a:p>
          <a:p>
            <a:r>
              <a:rPr lang="fi-FI" dirty="0"/>
              <a:t>Muuttujilla voi tehdä normaalit peruslaskutoimitukset:</a:t>
            </a:r>
          </a:p>
          <a:p>
            <a:pPr lvl="1"/>
            <a:r>
              <a:rPr lang="fi-FI" dirty="0"/>
              <a:t>luku1 = luku1 + 10;</a:t>
            </a:r>
          </a:p>
          <a:p>
            <a:pPr lvl="1"/>
            <a:r>
              <a:rPr lang="fi-FI" dirty="0"/>
              <a:t>luku2 = luku1 – 2;</a:t>
            </a:r>
          </a:p>
          <a:p>
            <a:pPr lvl="1"/>
            <a:r>
              <a:rPr lang="fi-FI" dirty="0" err="1"/>
              <a:t>var</a:t>
            </a:r>
            <a:r>
              <a:rPr lang="fi-FI" dirty="0"/>
              <a:t> tulo = luku1 * luku2;</a:t>
            </a:r>
          </a:p>
          <a:p>
            <a:pPr lvl="1"/>
            <a:r>
              <a:rPr lang="fi-FI" dirty="0" err="1"/>
              <a:t>var</a:t>
            </a:r>
            <a:r>
              <a:rPr lang="fi-FI" dirty="0"/>
              <a:t> </a:t>
            </a:r>
            <a:r>
              <a:rPr lang="fi-FI" dirty="0" err="1"/>
              <a:t>osamaara</a:t>
            </a:r>
            <a:r>
              <a:rPr lang="fi-FI" dirty="0"/>
              <a:t> = luku1 / luku2;</a:t>
            </a:r>
          </a:p>
          <a:p>
            <a:pPr lvl="1"/>
            <a:r>
              <a:rPr lang="fi-FI" dirty="0" err="1"/>
              <a:t>text</a:t>
            </a:r>
            <a:r>
              <a:rPr lang="fi-FI" dirty="0"/>
              <a:t> = </a:t>
            </a:r>
            <a:r>
              <a:rPr lang="fi-FI" dirty="0" err="1"/>
              <a:t>text</a:t>
            </a:r>
            <a:r>
              <a:rPr lang="fi-FI" dirty="0"/>
              <a:t> + ”, kuin peipponen”;</a:t>
            </a:r>
          </a:p>
          <a:p>
            <a:pPr lvl="1"/>
            <a:r>
              <a:rPr lang="fi-FI" dirty="0" err="1"/>
              <a:t>var</a:t>
            </a:r>
            <a:r>
              <a:rPr lang="fi-FI" dirty="0"/>
              <a:t> </a:t>
            </a:r>
            <a:r>
              <a:rPr lang="fi-FI" dirty="0" err="1"/>
              <a:t>jakojaannos</a:t>
            </a:r>
            <a:r>
              <a:rPr lang="fi-FI" dirty="0"/>
              <a:t> = luku1%luku2; </a:t>
            </a:r>
            <a:br>
              <a:rPr lang="fi-FI" dirty="0"/>
            </a:br>
            <a:r>
              <a:rPr lang="fi-FI" dirty="0"/>
              <a:t>// edellisten mukaan luku1 = 15 ja luku2 = 13, joten</a:t>
            </a:r>
            <a:br>
              <a:rPr lang="fi-FI" dirty="0"/>
            </a:br>
            <a:r>
              <a:rPr lang="fi-FI" dirty="0"/>
              <a:t>// vastaus on 2 (jakojäännös)</a:t>
            </a:r>
          </a:p>
          <a:p>
            <a:pPr lvl="1"/>
            <a:endParaRPr lang="fi-FI" dirty="0"/>
          </a:p>
          <a:p>
            <a:pPr lvl="1"/>
            <a:endParaRPr lang="fi-FI" dirty="0"/>
          </a:p>
          <a:p>
            <a:pPr lvl="1"/>
            <a:endParaRPr lang="fi-FI" dirty="0"/>
          </a:p>
        </p:txBody>
      </p:sp>
    </p:spTree>
    <p:extLst>
      <p:ext uri="{BB962C8B-B14F-4D97-AF65-F5344CB8AC3E}">
        <p14:creationId xmlns:p14="http://schemas.microsoft.com/office/powerpoint/2010/main" val="516051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7E1411F-888B-2945-AE59-BACD60494447}"/>
              </a:ext>
            </a:extLst>
          </p:cNvPr>
          <p:cNvSpPr>
            <a:spLocks noGrp="1"/>
          </p:cNvSpPr>
          <p:nvPr>
            <p:ph type="title"/>
          </p:nvPr>
        </p:nvSpPr>
        <p:spPr/>
        <p:txBody>
          <a:bodyPr/>
          <a:lstStyle/>
          <a:p>
            <a:r>
              <a:rPr lang="fi-FI" dirty="0"/>
              <a:t>Maanantai 6.4.2020</a:t>
            </a:r>
          </a:p>
        </p:txBody>
      </p:sp>
    </p:spTree>
    <p:extLst>
      <p:ext uri="{BB962C8B-B14F-4D97-AF65-F5344CB8AC3E}">
        <p14:creationId xmlns:p14="http://schemas.microsoft.com/office/powerpoint/2010/main" val="2929678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3C4AF10-338B-CE4E-BEAB-7FA21CF36190}"/>
              </a:ext>
            </a:extLst>
          </p:cNvPr>
          <p:cNvSpPr>
            <a:spLocks noGrp="1"/>
          </p:cNvSpPr>
          <p:nvPr>
            <p:ph type="title"/>
          </p:nvPr>
        </p:nvSpPr>
        <p:spPr/>
        <p:txBody>
          <a:bodyPr/>
          <a:lstStyle/>
          <a:p>
            <a:r>
              <a:rPr lang="fi-FI" dirty="0"/>
              <a:t>JavaScript HTML DOM</a:t>
            </a:r>
          </a:p>
        </p:txBody>
      </p:sp>
      <p:sp>
        <p:nvSpPr>
          <p:cNvPr id="3" name="Sisällön paikkamerkki 2">
            <a:extLst>
              <a:ext uri="{FF2B5EF4-FFF2-40B4-BE49-F238E27FC236}">
                <a16:creationId xmlns:a16="http://schemas.microsoft.com/office/drawing/2014/main" id="{406EE63B-79CD-234A-B514-374D088DF5CA}"/>
              </a:ext>
            </a:extLst>
          </p:cNvPr>
          <p:cNvSpPr>
            <a:spLocks noGrp="1"/>
          </p:cNvSpPr>
          <p:nvPr>
            <p:ph sz="quarter" idx="12"/>
          </p:nvPr>
        </p:nvSpPr>
        <p:spPr/>
        <p:txBody>
          <a:bodyPr/>
          <a:lstStyle/>
          <a:p>
            <a:r>
              <a:rPr lang="fi-FI" dirty="0" err="1"/>
              <a:t>Document</a:t>
            </a:r>
            <a:r>
              <a:rPr lang="fi-FI" dirty="0"/>
              <a:t> Object </a:t>
            </a:r>
            <a:r>
              <a:rPr lang="fi-FI" dirty="0" err="1"/>
              <a:t>Model</a:t>
            </a:r>
            <a:r>
              <a:rPr lang="fi-FI" dirty="0"/>
              <a:t> – kun websivu ladataan, selain muodostaa dokumenttioliomallin sivulle, joka koostuu oliopuusta:</a:t>
            </a:r>
          </a:p>
          <a:p>
            <a:pPr marL="0" indent="0">
              <a:buNone/>
            </a:pPr>
            <a:endParaRPr lang="fi-FI" dirty="0"/>
          </a:p>
        </p:txBody>
      </p:sp>
      <p:graphicFrame>
        <p:nvGraphicFramePr>
          <p:cNvPr id="5" name="Kaaviokuva 4">
            <a:extLst>
              <a:ext uri="{FF2B5EF4-FFF2-40B4-BE49-F238E27FC236}">
                <a16:creationId xmlns:a16="http://schemas.microsoft.com/office/drawing/2014/main" id="{5F4D170B-47ED-9C4D-A7BB-C21DE2596FCA}"/>
              </a:ext>
            </a:extLst>
          </p:cNvPr>
          <p:cNvGraphicFramePr/>
          <p:nvPr>
            <p:extLst>
              <p:ext uri="{D42A27DB-BD31-4B8C-83A1-F6EECF244321}">
                <p14:modId xmlns:p14="http://schemas.microsoft.com/office/powerpoint/2010/main" val="3835753955"/>
              </p:ext>
            </p:extLst>
          </p:nvPr>
        </p:nvGraphicFramePr>
        <p:xfrm>
          <a:off x="1524000" y="244521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36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EB1B30-3217-A04F-8F92-1D499051690A}"/>
              </a:ext>
            </a:extLst>
          </p:cNvPr>
          <p:cNvSpPr>
            <a:spLocks noGrp="1"/>
          </p:cNvSpPr>
          <p:nvPr>
            <p:ph type="title"/>
          </p:nvPr>
        </p:nvSpPr>
        <p:spPr/>
        <p:txBody>
          <a:bodyPr/>
          <a:lstStyle/>
          <a:p>
            <a:r>
              <a:rPr lang="fi-FI" dirty="0"/>
              <a:t>Mitä hyötyä </a:t>
            </a:r>
            <a:r>
              <a:rPr lang="fi-FI" dirty="0" err="1"/>
              <a:t>DOM:sta</a:t>
            </a:r>
            <a:r>
              <a:rPr lang="fi-FI" dirty="0"/>
              <a:t> on</a:t>
            </a:r>
          </a:p>
        </p:txBody>
      </p:sp>
      <p:sp>
        <p:nvSpPr>
          <p:cNvPr id="3" name="Sisällön paikkamerkki 2">
            <a:extLst>
              <a:ext uri="{FF2B5EF4-FFF2-40B4-BE49-F238E27FC236}">
                <a16:creationId xmlns:a16="http://schemas.microsoft.com/office/drawing/2014/main" id="{9818338A-179E-6947-B37C-AFDD4D85879C}"/>
              </a:ext>
            </a:extLst>
          </p:cNvPr>
          <p:cNvSpPr>
            <a:spLocks noGrp="1"/>
          </p:cNvSpPr>
          <p:nvPr>
            <p:ph sz="quarter" idx="12"/>
          </p:nvPr>
        </p:nvSpPr>
        <p:spPr/>
        <p:txBody>
          <a:bodyPr/>
          <a:lstStyle/>
          <a:p>
            <a:r>
              <a:rPr lang="fi-FI" dirty="0"/>
              <a:t>Objektimallin avulla, JavaScript voi luoda dynaamisen HTML:n</a:t>
            </a:r>
          </a:p>
          <a:p>
            <a:pPr lvl="1"/>
            <a:r>
              <a:rPr lang="fi-FI" dirty="0"/>
              <a:t>Se voi muuttaa kaikkia HTML elementtejä sivulla</a:t>
            </a:r>
          </a:p>
          <a:p>
            <a:pPr lvl="1"/>
            <a:r>
              <a:rPr lang="fi-FI" dirty="0"/>
              <a:t>Se voi muuttaa kaikkia HTML attribuutteja sivulla</a:t>
            </a:r>
          </a:p>
          <a:p>
            <a:pPr lvl="1"/>
            <a:r>
              <a:rPr lang="fi-FI" dirty="0"/>
              <a:t>Se voi muuttaa kaikkia CSS tyylejä sivulla</a:t>
            </a:r>
          </a:p>
          <a:p>
            <a:pPr lvl="1"/>
            <a:r>
              <a:rPr lang="fi-FI" dirty="0"/>
              <a:t>Se voi poistaa olemassa olevia HTML elementtejä ja attribuutteja</a:t>
            </a:r>
          </a:p>
          <a:p>
            <a:pPr lvl="1"/>
            <a:r>
              <a:rPr lang="fi-FI" dirty="0"/>
              <a:t>Se voi lisätä uusia HTML elementtejä ja attribuutteja</a:t>
            </a:r>
          </a:p>
          <a:p>
            <a:pPr lvl="1"/>
            <a:r>
              <a:rPr lang="fi-FI" dirty="0"/>
              <a:t>Se voi reagoida kaikkiin HTML tapahtumiin sivulla</a:t>
            </a:r>
          </a:p>
          <a:p>
            <a:pPr lvl="1"/>
            <a:r>
              <a:rPr lang="fi-FI" dirty="0"/>
              <a:t>Se voi luoda uusia HTML tapahtumia sivulle</a:t>
            </a:r>
          </a:p>
        </p:txBody>
      </p:sp>
    </p:spTree>
    <p:extLst>
      <p:ext uri="{BB962C8B-B14F-4D97-AF65-F5344CB8AC3E}">
        <p14:creationId xmlns:p14="http://schemas.microsoft.com/office/powerpoint/2010/main" val="3665756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6EF3C6-D4F4-0540-A58E-7174867ADEFA}"/>
              </a:ext>
            </a:extLst>
          </p:cNvPr>
          <p:cNvSpPr>
            <a:spLocks noGrp="1"/>
          </p:cNvSpPr>
          <p:nvPr>
            <p:ph type="title"/>
          </p:nvPr>
        </p:nvSpPr>
        <p:spPr/>
        <p:txBody>
          <a:bodyPr/>
          <a:lstStyle/>
          <a:p>
            <a:r>
              <a:rPr lang="fi-FI" dirty="0"/>
              <a:t>Mikä DOM on</a:t>
            </a:r>
          </a:p>
        </p:txBody>
      </p:sp>
      <p:sp>
        <p:nvSpPr>
          <p:cNvPr id="3" name="Sisällön paikkamerkki 2">
            <a:extLst>
              <a:ext uri="{FF2B5EF4-FFF2-40B4-BE49-F238E27FC236}">
                <a16:creationId xmlns:a16="http://schemas.microsoft.com/office/drawing/2014/main" id="{49D4CEC8-8725-2B42-A249-7CC7541D6F27}"/>
              </a:ext>
            </a:extLst>
          </p:cNvPr>
          <p:cNvSpPr>
            <a:spLocks noGrp="1"/>
          </p:cNvSpPr>
          <p:nvPr>
            <p:ph sz="quarter" idx="12"/>
          </p:nvPr>
        </p:nvSpPr>
        <p:spPr/>
        <p:txBody>
          <a:bodyPr/>
          <a:lstStyle/>
          <a:p>
            <a:r>
              <a:rPr lang="fi-FI" dirty="0"/>
              <a:t>DOM on W3C (World Wide Web </a:t>
            </a:r>
            <a:r>
              <a:rPr lang="fi-FI" dirty="0" err="1"/>
              <a:t>Consortium</a:t>
            </a:r>
            <a:r>
              <a:rPr lang="fi-FI" dirty="0"/>
              <a:t>) standardi</a:t>
            </a:r>
          </a:p>
          <a:p>
            <a:r>
              <a:rPr lang="fi-FI" dirty="0"/>
              <a:t>DOM määrittelee standardin dokumenttien käsittelyyn:</a:t>
            </a:r>
          </a:p>
          <a:p>
            <a:pPr lvl="1"/>
            <a:r>
              <a:rPr lang="fi-FI" dirty="0"/>
              <a:t>”W3C DOM on alusta ja kieliriippumaton käyttöliittymä, joka sallii ohjelmien ja koodien dynaamisesti päästä ja päivittää dokumentin sisältöä, rakennetta ja tyyliä</a:t>
            </a:r>
          </a:p>
          <a:p>
            <a:r>
              <a:rPr lang="fi-FI" dirty="0"/>
              <a:t>W3C DOM standardi erottelee 3 eri osaa</a:t>
            </a:r>
          </a:p>
          <a:p>
            <a:pPr lvl="1"/>
            <a:r>
              <a:rPr lang="fi-FI" dirty="0"/>
              <a:t>Perus DOM – standardi malli kaikille dokumenttityypeille</a:t>
            </a:r>
          </a:p>
          <a:p>
            <a:pPr lvl="1"/>
            <a:r>
              <a:rPr lang="fi-FI" dirty="0"/>
              <a:t>XML DOM – standardi malli XML dokumenteille</a:t>
            </a:r>
          </a:p>
          <a:p>
            <a:pPr lvl="1"/>
            <a:r>
              <a:rPr lang="fi-FI" dirty="0"/>
              <a:t>HTML DOM – standardi malli HTML dokumenteille</a:t>
            </a:r>
          </a:p>
        </p:txBody>
      </p:sp>
    </p:spTree>
    <p:extLst>
      <p:ext uri="{BB962C8B-B14F-4D97-AF65-F5344CB8AC3E}">
        <p14:creationId xmlns:p14="http://schemas.microsoft.com/office/powerpoint/2010/main" val="912227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237CAEE-E600-0147-95DB-B89017A8E035}"/>
              </a:ext>
            </a:extLst>
          </p:cNvPr>
          <p:cNvSpPr>
            <a:spLocks noGrp="1"/>
          </p:cNvSpPr>
          <p:nvPr>
            <p:ph type="title"/>
          </p:nvPr>
        </p:nvSpPr>
        <p:spPr/>
        <p:txBody>
          <a:bodyPr/>
          <a:lstStyle/>
          <a:p>
            <a:r>
              <a:rPr lang="fi-FI" dirty="0"/>
              <a:t>Mikä on HTML DOM</a:t>
            </a:r>
          </a:p>
        </p:txBody>
      </p:sp>
      <p:sp>
        <p:nvSpPr>
          <p:cNvPr id="3" name="Sisällön paikkamerkki 2">
            <a:extLst>
              <a:ext uri="{FF2B5EF4-FFF2-40B4-BE49-F238E27FC236}">
                <a16:creationId xmlns:a16="http://schemas.microsoft.com/office/drawing/2014/main" id="{2C258B86-FD2D-B94A-A279-D571CAC5D6F1}"/>
              </a:ext>
            </a:extLst>
          </p:cNvPr>
          <p:cNvSpPr>
            <a:spLocks noGrp="1"/>
          </p:cNvSpPr>
          <p:nvPr>
            <p:ph sz="quarter" idx="12"/>
          </p:nvPr>
        </p:nvSpPr>
        <p:spPr/>
        <p:txBody>
          <a:bodyPr/>
          <a:lstStyle/>
          <a:p>
            <a:r>
              <a:rPr lang="fi-FI" dirty="0"/>
              <a:t>HTML DOM on perus objektimalli ja HTML-ohjelmointikäyttöliittymä. Se määrittelee:</a:t>
            </a:r>
          </a:p>
          <a:p>
            <a:pPr lvl="1"/>
            <a:r>
              <a:rPr lang="fi-FI" dirty="0"/>
              <a:t>HTML elementit objekteina</a:t>
            </a:r>
          </a:p>
          <a:p>
            <a:pPr lvl="1"/>
            <a:r>
              <a:rPr lang="fi-FI" dirty="0"/>
              <a:t>Kaikkien HTML elementtien attribuutit</a:t>
            </a:r>
          </a:p>
          <a:p>
            <a:pPr lvl="1"/>
            <a:r>
              <a:rPr lang="fi-FI" dirty="0"/>
              <a:t>Metodit, joilla päästään käsiksi HTML elementteihin</a:t>
            </a:r>
          </a:p>
          <a:p>
            <a:pPr lvl="1"/>
            <a:r>
              <a:rPr lang="fi-FI" dirty="0"/>
              <a:t>Kaikkien HTML elementtien tapahtumat (</a:t>
            </a:r>
            <a:r>
              <a:rPr lang="fi-FI" dirty="0" err="1"/>
              <a:t>events</a:t>
            </a:r>
            <a:r>
              <a:rPr lang="fi-FI" dirty="0"/>
              <a:t>)</a:t>
            </a:r>
          </a:p>
          <a:p>
            <a:r>
              <a:rPr lang="fi-FI" dirty="0"/>
              <a:t>Toisin sanoen: HTML DOM on standardi, jonka </a:t>
            </a:r>
            <a:r>
              <a:rPr lang="fi-FI"/>
              <a:t>avulla hallinnoidaan, </a:t>
            </a:r>
            <a:r>
              <a:rPr lang="fi-FI" dirty="0"/>
              <a:t>muutetaan, lisätään tai poistetaan HTML elementtejä</a:t>
            </a:r>
          </a:p>
        </p:txBody>
      </p:sp>
    </p:spTree>
    <p:extLst>
      <p:ext uri="{BB962C8B-B14F-4D97-AF65-F5344CB8AC3E}">
        <p14:creationId xmlns:p14="http://schemas.microsoft.com/office/powerpoint/2010/main" val="2804389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7C8C8D97-161F-E941-AE8A-46E7D760AB71}"/>
              </a:ext>
            </a:extLst>
          </p:cNvPr>
          <p:cNvSpPr>
            <a:spLocks noGrp="1"/>
          </p:cNvSpPr>
          <p:nvPr>
            <p:ph type="title"/>
          </p:nvPr>
        </p:nvSpPr>
        <p:spPr/>
        <p:txBody>
          <a:bodyPr/>
          <a:lstStyle/>
          <a:p>
            <a:r>
              <a:rPr lang="fi-FI" dirty="0"/>
              <a:t>Tiistai 14.4.2020</a:t>
            </a:r>
          </a:p>
        </p:txBody>
      </p:sp>
    </p:spTree>
    <p:extLst>
      <p:ext uri="{BB962C8B-B14F-4D97-AF65-F5344CB8AC3E}">
        <p14:creationId xmlns:p14="http://schemas.microsoft.com/office/powerpoint/2010/main" val="1478728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D377CB5-A986-8245-8C9A-CDD39F7F5F19}"/>
              </a:ext>
            </a:extLst>
          </p:cNvPr>
          <p:cNvSpPr>
            <a:spLocks noGrp="1"/>
          </p:cNvSpPr>
          <p:nvPr>
            <p:ph type="title"/>
          </p:nvPr>
        </p:nvSpPr>
        <p:spPr>
          <a:xfrm>
            <a:off x="791918" y="212352"/>
            <a:ext cx="6896662" cy="542028"/>
          </a:xfrm>
        </p:spPr>
        <p:txBody>
          <a:bodyPr>
            <a:normAutofit fontScale="90000"/>
          </a:bodyPr>
          <a:lstStyle/>
          <a:p>
            <a:r>
              <a:rPr lang="fi-FI" dirty="0"/>
              <a:t>Säännölliset lausekkeet .</a:t>
            </a:r>
            <a:r>
              <a:rPr lang="fi-FI" dirty="0" err="1"/>
              <a:t>test</a:t>
            </a:r>
            <a:r>
              <a:rPr lang="fi-FI" dirty="0"/>
              <a:t>()-metodi</a:t>
            </a:r>
          </a:p>
        </p:txBody>
      </p:sp>
      <p:sp>
        <p:nvSpPr>
          <p:cNvPr id="3" name="Sisällön paikkamerkki 2">
            <a:extLst>
              <a:ext uri="{FF2B5EF4-FFF2-40B4-BE49-F238E27FC236}">
                <a16:creationId xmlns:a16="http://schemas.microsoft.com/office/drawing/2014/main" id="{B555D626-D188-CB4A-8833-B3F73FFA0870}"/>
              </a:ext>
            </a:extLst>
          </p:cNvPr>
          <p:cNvSpPr>
            <a:spLocks noGrp="1"/>
          </p:cNvSpPr>
          <p:nvPr>
            <p:ph sz="quarter" idx="12"/>
          </p:nvPr>
        </p:nvSpPr>
        <p:spPr>
          <a:xfrm>
            <a:off x="791918" y="815340"/>
            <a:ext cx="7483402" cy="5585460"/>
          </a:xfrm>
        </p:spPr>
        <p:txBody>
          <a:bodyPr/>
          <a:lstStyle/>
          <a:p>
            <a:r>
              <a:rPr lang="fi-FI" dirty="0"/>
              <a:t>JavaScriptissä tekstiä voi käsitellä monilla eri tavoin ja nyt opettelemme muutamia niistä</a:t>
            </a:r>
          </a:p>
          <a:p>
            <a:r>
              <a:rPr lang="fi-FI" dirty="0"/>
              <a:t>Jos haluamme katsoa, löytyykö jokin sana lauseesta, voimme käyttää </a:t>
            </a:r>
            <a:r>
              <a:rPr lang="fi-FI" dirty="0" err="1"/>
              <a:t>sana.test</a:t>
            </a:r>
            <a:r>
              <a:rPr lang="fi-FI" dirty="0"/>
              <a:t>(lause) –komentoa, eli .</a:t>
            </a:r>
            <a:r>
              <a:rPr lang="fi-FI" dirty="0" err="1"/>
              <a:t>test</a:t>
            </a:r>
            <a:r>
              <a:rPr lang="fi-FI" dirty="0"/>
              <a:t>() metodia</a:t>
            </a:r>
          </a:p>
          <a:p>
            <a:pPr lvl="1"/>
            <a:r>
              <a:rPr lang="fi-FI" dirty="0" err="1"/>
              <a:t>let</a:t>
            </a:r>
            <a:r>
              <a:rPr lang="fi-FI" dirty="0"/>
              <a:t> lause = ”Asun kaukana Afrikassa, jossa minulla on tili pankissa”;</a:t>
            </a:r>
            <a:br>
              <a:rPr lang="fi-FI" dirty="0"/>
            </a:br>
            <a:r>
              <a:rPr lang="fi-FI" dirty="0" err="1"/>
              <a:t>let</a:t>
            </a:r>
            <a:r>
              <a:rPr lang="fi-FI" dirty="0"/>
              <a:t> sana = /tili/;</a:t>
            </a:r>
          </a:p>
          <a:p>
            <a:pPr lvl="1"/>
            <a:r>
              <a:rPr lang="fi-FI" dirty="0" err="1"/>
              <a:t>sana.test</a:t>
            </a:r>
            <a:r>
              <a:rPr lang="fi-FI" dirty="0"/>
              <a:t>(lause) palauttaa </a:t>
            </a:r>
            <a:r>
              <a:rPr lang="fi-FI" dirty="0" err="1"/>
              <a:t>true:n</a:t>
            </a:r>
            <a:r>
              <a:rPr lang="fi-FI" dirty="0"/>
              <a:t>, koska sana löytyy kyseisen lauseen sisältä</a:t>
            </a:r>
          </a:p>
          <a:p>
            <a:pPr lvl="1"/>
            <a:r>
              <a:rPr lang="fi-FI" dirty="0"/>
              <a:t>HUOM! Jos olisin kirjoittanut /Tili/; vastaavuutta ei olisi löytynyt </a:t>
            </a:r>
            <a:r>
              <a:rPr lang="fi-FI" dirty="0">
                <a:sym typeface="Wingdings" pitchFamily="2" charset="2"/>
              </a:rPr>
              <a:t> JavaScript on kirjainkoolle herkkä kieli</a:t>
            </a:r>
          </a:p>
          <a:p>
            <a:pPr lvl="1"/>
            <a:r>
              <a:rPr lang="fi-FI" dirty="0">
                <a:sym typeface="Wingdings" pitchFamily="2" charset="2"/>
              </a:rPr>
              <a:t>Voit myös käyttää tai-vaihtoehtoa, eli voit etsiä useita sanoja samanaikaisesti</a:t>
            </a:r>
          </a:p>
          <a:p>
            <a:pPr lvl="2"/>
            <a:r>
              <a:rPr lang="fi-FI" dirty="0" err="1">
                <a:sym typeface="Wingdings" pitchFamily="2" charset="2"/>
              </a:rPr>
              <a:t>let</a:t>
            </a:r>
            <a:r>
              <a:rPr lang="fi-FI" dirty="0">
                <a:sym typeface="Wingdings" pitchFamily="2" charset="2"/>
              </a:rPr>
              <a:t> sana = /tili | pankkitili | talletus/;</a:t>
            </a:r>
          </a:p>
          <a:p>
            <a:pPr lvl="2"/>
            <a:r>
              <a:rPr lang="fi-FI" dirty="0">
                <a:sym typeface="Wingdings" pitchFamily="2" charset="2"/>
              </a:rPr>
              <a:t>HUOM! </a:t>
            </a:r>
            <a:r>
              <a:rPr lang="fi-FI" dirty="0" err="1">
                <a:sym typeface="Wingdings" pitchFamily="2" charset="2"/>
              </a:rPr>
              <a:t>Let</a:t>
            </a:r>
            <a:r>
              <a:rPr lang="fi-FI" dirty="0">
                <a:sym typeface="Wingdings" pitchFamily="2" charset="2"/>
              </a:rPr>
              <a:t> sana = /kissa/;  </a:t>
            </a:r>
            <a:r>
              <a:rPr lang="fi-FI" dirty="0" err="1">
                <a:sym typeface="Wingdings" pitchFamily="2" charset="2"/>
              </a:rPr>
              <a:t>true</a:t>
            </a:r>
            <a:endParaRPr lang="fi-FI" dirty="0">
              <a:sym typeface="Wingdings" pitchFamily="2" charset="2"/>
            </a:endParaRPr>
          </a:p>
          <a:p>
            <a:pPr lvl="2"/>
            <a:r>
              <a:rPr lang="fi-FI" dirty="0">
                <a:sym typeface="Wingdings" pitchFamily="2" charset="2"/>
              </a:rPr>
              <a:t>HUOM! </a:t>
            </a:r>
            <a:r>
              <a:rPr lang="fi-FI" dirty="0" err="1">
                <a:sym typeface="Wingdings" pitchFamily="2" charset="2"/>
              </a:rPr>
              <a:t>Let</a:t>
            </a:r>
            <a:r>
              <a:rPr lang="fi-FI" dirty="0">
                <a:sym typeface="Wingdings" pitchFamily="2" charset="2"/>
              </a:rPr>
              <a:t> sana = /kana/;  </a:t>
            </a:r>
            <a:r>
              <a:rPr lang="fi-FI" dirty="0" err="1">
                <a:sym typeface="Wingdings" pitchFamily="2" charset="2"/>
              </a:rPr>
              <a:t>true</a:t>
            </a:r>
            <a:endParaRPr lang="fi-FI" dirty="0">
              <a:sym typeface="Wingdings" pitchFamily="2" charset="2"/>
            </a:endParaRPr>
          </a:p>
          <a:p>
            <a:pPr lvl="2"/>
            <a:r>
              <a:rPr lang="fi-FI" dirty="0"/>
              <a:t>”Asun kau</a:t>
            </a:r>
            <a:r>
              <a:rPr lang="fi-FI" b="1" dirty="0"/>
              <a:t>kana</a:t>
            </a:r>
            <a:r>
              <a:rPr lang="fi-FI" dirty="0"/>
              <a:t> Afrikassa, jossa minulla on tili pan</a:t>
            </a:r>
            <a:r>
              <a:rPr lang="fi-FI" b="1" dirty="0"/>
              <a:t>kissa</a:t>
            </a:r>
            <a:r>
              <a:rPr lang="fi-FI" dirty="0"/>
              <a:t>”;</a:t>
            </a:r>
            <a:endParaRPr lang="fi-FI" dirty="0">
              <a:sym typeface="Wingdings" pitchFamily="2" charset="2"/>
            </a:endParaRPr>
          </a:p>
          <a:p>
            <a:pPr lvl="1"/>
            <a:r>
              <a:rPr lang="fi-FI" dirty="0"/>
              <a:t>Jos haluamme etsiä kirjainkoosta välittämättä, silloin</a:t>
            </a:r>
            <a:br>
              <a:rPr lang="fi-FI" dirty="0"/>
            </a:br>
            <a:r>
              <a:rPr lang="fi-FI" dirty="0"/>
              <a:t>käytämme i-attribuuttia: </a:t>
            </a:r>
            <a:r>
              <a:rPr lang="fi-FI" dirty="0" err="1"/>
              <a:t>let</a:t>
            </a:r>
            <a:r>
              <a:rPr lang="fi-FI" dirty="0"/>
              <a:t> sana = /Tili/i;</a:t>
            </a:r>
          </a:p>
        </p:txBody>
      </p:sp>
    </p:spTree>
    <p:extLst>
      <p:ext uri="{BB962C8B-B14F-4D97-AF65-F5344CB8AC3E}">
        <p14:creationId xmlns:p14="http://schemas.microsoft.com/office/powerpoint/2010/main" val="300378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747F7FB-B970-464E-B399-381169EE2AD4}"/>
              </a:ext>
            </a:extLst>
          </p:cNvPr>
          <p:cNvSpPr>
            <a:spLocks noGrp="1"/>
          </p:cNvSpPr>
          <p:nvPr>
            <p:ph type="title"/>
          </p:nvPr>
        </p:nvSpPr>
        <p:spPr>
          <a:xfrm>
            <a:off x="791918" y="-161028"/>
            <a:ext cx="7910122" cy="1440392"/>
          </a:xfrm>
        </p:spPr>
        <p:txBody>
          <a:bodyPr/>
          <a:lstStyle/>
          <a:p>
            <a:r>
              <a:rPr lang="fi-FI" dirty="0"/>
              <a:t>Säännölliset lausekkeet -.</a:t>
            </a:r>
            <a:r>
              <a:rPr lang="fi-FI" dirty="0" err="1"/>
              <a:t>match</a:t>
            </a:r>
            <a:r>
              <a:rPr lang="fi-FI" dirty="0"/>
              <a:t>()-metodi</a:t>
            </a:r>
          </a:p>
        </p:txBody>
      </p:sp>
      <p:sp>
        <p:nvSpPr>
          <p:cNvPr id="3" name="Sisällön paikkamerkki 2">
            <a:extLst>
              <a:ext uri="{FF2B5EF4-FFF2-40B4-BE49-F238E27FC236}">
                <a16:creationId xmlns:a16="http://schemas.microsoft.com/office/drawing/2014/main" id="{C4F9F60E-5E65-124B-A733-75C91FEA55F9}"/>
              </a:ext>
            </a:extLst>
          </p:cNvPr>
          <p:cNvSpPr>
            <a:spLocks noGrp="1"/>
          </p:cNvSpPr>
          <p:nvPr>
            <p:ph sz="quarter" idx="12"/>
          </p:nvPr>
        </p:nvSpPr>
        <p:spPr>
          <a:xfrm>
            <a:off x="791918" y="1279364"/>
            <a:ext cx="5761282" cy="5121436"/>
          </a:xfrm>
        </p:spPr>
        <p:txBody>
          <a:bodyPr/>
          <a:lstStyle/>
          <a:p>
            <a:r>
              <a:rPr lang="fi-FI" dirty="0"/>
              <a:t>Edellisellä dialla etsimme, onko ko. merkkijono lauseessa vai ei, mutta voimme myös palauttaa ko. merkkijonon, mikäli se löytyy .</a:t>
            </a:r>
            <a:r>
              <a:rPr lang="fi-FI" dirty="0" err="1"/>
              <a:t>match</a:t>
            </a:r>
            <a:r>
              <a:rPr lang="fi-FI" dirty="0"/>
              <a:t>() –metodin avulla</a:t>
            </a:r>
          </a:p>
          <a:p>
            <a:pPr lvl="1"/>
            <a:r>
              <a:rPr lang="fi-FI" dirty="0"/>
              <a:t>”Heippa maailma”.</a:t>
            </a:r>
            <a:r>
              <a:rPr lang="fi-FI" dirty="0" err="1"/>
              <a:t>match</a:t>
            </a:r>
            <a:r>
              <a:rPr lang="fi-FI" dirty="0"/>
              <a:t>(/maailma/); </a:t>
            </a:r>
            <a:r>
              <a:rPr lang="fi-FI" dirty="0">
                <a:sym typeface="Wingdings" pitchFamily="2" charset="2"/>
              </a:rPr>
              <a:t> maailma</a:t>
            </a:r>
          </a:p>
          <a:p>
            <a:pPr lvl="1"/>
            <a:r>
              <a:rPr lang="fi-FI" dirty="0" err="1">
                <a:sym typeface="Wingdings" pitchFamily="2" charset="2"/>
              </a:rPr>
              <a:t>let</a:t>
            </a:r>
            <a:r>
              <a:rPr lang="fi-FI" dirty="0">
                <a:sym typeface="Wingdings" pitchFamily="2" charset="2"/>
              </a:rPr>
              <a:t> lause = ”Heippa maailma, onpa hyvä ilma”;</a:t>
            </a:r>
            <a:br>
              <a:rPr lang="fi-FI" dirty="0">
                <a:sym typeface="Wingdings" pitchFamily="2" charset="2"/>
              </a:rPr>
            </a:br>
            <a:r>
              <a:rPr lang="fi-FI" dirty="0" err="1">
                <a:sym typeface="Wingdings" pitchFamily="2" charset="2"/>
              </a:rPr>
              <a:t>let</a:t>
            </a:r>
            <a:r>
              <a:rPr lang="fi-FI" dirty="0">
                <a:sym typeface="Wingdings" pitchFamily="2" charset="2"/>
              </a:rPr>
              <a:t> sana = /maailma/;</a:t>
            </a:r>
            <a:br>
              <a:rPr lang="fi-FI" dirty="0">
                <a:sym typeface="Wingdings" pitchFamily="2" charset="2"/>
              </a:rPr>
            </a:br>
            <a:r>
              <a:rPr lang="fi-FI" dirty="0" err="1">
                <a:sym typeface="Wingdings" pitchFamily="2" charset="2"/>
              </a:rPr>
              <a:t>lause.match</a:t>
            </a:r>
            <a:r>
              <a:rPr lang="fi-FI" dirty="0">
                <a:sym typeface="Wingdings" pitchFamily="2" charset="2"/>
              </a:rPr>
              <a:t>(sana)  maailma</a:t>
            </a:r>
          </a:p>
          <a:p>
            <a:r>
              <a:rPr lang="fi-FI" dirty="0">
                <a:sym typeface="Wingdings" pitchFamily="2" charset="2"/>
              </a:rPr>
              <a:t>Jos lauseessa toistuu useammin ko. merkkijono, voit palauttaa kaikki g-attribuutilla</a:t>
            </a:r>
          </a:p>
          <a:p>
            <a:pPr lvl="1"/>
            <a:r>
              <a:rPr lang="fi-FI" dirty="0" err="1">
                <a:sym typeface="Wingdings" pitchFamily="2" charset="2"/>
              </a:rPr>
              <a:t>let</a:t>
            </a:r>
            <a:r>
              <a:rPr lang="fi-FI" dirty="0">
                <a:sym typeface="Wingdings" pitchFamily="2" charset="2"/>
              </a:rPr>
              <a:t> lause = ”Heippa maailma, onpa hyvä ilma”;</a:t>
            </a:r>
            <a:br>
              <a:rPr lang="fi-FI" dirty="0">
                <a:sym typeface="Wingdings" pitchFamily="2" charset="2"/>
              </a:rPr>
            </a:br>
            <a:r>
              <a:rPr lang="fi-FI" dirty="0" err="1">
                <a:sym typeface="Wingdings" pitchFamily="2" charset="2"/>
              </a:rPr>
              <a:t>let</a:t>
            </a:r>
            <a:r>
              <a:rPr lang="fi-FI" dirty="0">
                <a:sym typeface="Wingdings" pitchFamily="2" charset="2"/>
              </a:rPr>
              <a:t> sana = /ilma/g;</a:t>
            </a:r>
            <a:br>
              <a:rPr lang="fi-FI" dirty="0">
                <a:sym typeface="Wingdings" pitchFamily="2" charset="2"/>
              </a:rPr>
            </a:br>
            <a:r>
              <a:rPr lang="fi-FI" dirty="0" err="1">
                <a:sym typeface="Wingdings" pitchFamily="2" charset="2"/>
              </a:rPr>
              <a:t>lause.match</a:t>
            </a:r>
            <a:r>
              <a:rPr lang="fi-FI" dirty="0">
                <a:sym typeface="Wingdings" pitchFamily="2" charset="2"/>
              </a:rPr>
              <a:t>(sana)  </a:t>
            </a:r>
            <a:r>
              <a:rPr lang="fi-FI" dirty="0"/>
              <a:t>[ 'ilma', 'ilma’ ]</a:t>
            </a:r>
          </a:p>
          <a:p>
            <a:pPr lvl="1"/>
            <a:r>
              <a:rPr lang="fi-FI" dirty="0">
                <a:sym typeface="Wingdings" pitchFamily="2" charset="2"/>
              </a:rPr>
              <a:t>Voit myös yhdistää em. Attribuutteja:</a:t>
            </a:r>
            <a:br>
              <a:rPr lang="fi-FI" dirty="0">
                <a:sym typeface="Wingdings" pitchFamily="2" charset="2"/>
              </a:rPr>
            </a:br>
            <a:r>
              <a:rPr lang="fi-FI" dirty="0" err="1">
                <a:sym typeface="Wingdings" pitchFamily="2" charset="2"/>
              </a:rPr>
              <a:t>let</a:t>
            </a:r>
            <a:r>
              <a:rPr lang="fi-FI" dirty="0">
                <a:sym typeface="Wingdings" pitchFamily="2" charset="2"/>
              </a:rPr>
              <a:t> sana = /ILMA/</a:t>
            </a:r>
            <a:r>
              <a:rPr lang="fi-FI" dirty="0" err="1">
                <a:sym typeface="Wingdings" pitchFamily="2" charset="2"/>
              </a:rPr>
              <a:t>ig</a:t>
            </a:r>
            <a:r>
              <a:rPr lang="fi-FI" dirty="0">
                <a:sym typeface="Wingdings" pitchFamily="2" charset="2"/>
              </a:rPr>
              <a:t>;</a:t>
            </a:r>
            <a:br>
              <a:rPr lang="fi-FI" dirty="0">
                <a:sym typeface="Wingdings" pitchFamily="2" charset="2"/>
              </a:rPr>
            </a:br>
            <a:r>
              <a:rPr lang="fi-FI" dirty="0" err="1">
                <a:sym typeface="Wingdings" pitchFamily="2" charset="2"/>
              </a:rPr>
              <a:t>lause.match</a:t>
            </a:r>
            <a:r>
              <a:rPr lang="fi-FI" dirty="0">
                <a:sym typeface="Wingdings" pitchFamily="2" charset="2"/>
              </a:rPr>
              <a:t>(sana)  </a:t>
            </a:r>
            <a:r>
              <a:rPr lang="fi-FI" dirty="0"/>
              <a:t>[ 'ilma', 'ilma’ ]</a:t>
            </a:r>
          </a:p>
          <a:p>
            <a:pPr lvl="1"/>
            <a:endParaRPr lang="fi-FI" dirty="0">
              <a:sym typeface="Wingdings" pitchFamily="2" charset="2"/>
            </a:endParaRPr>
          </a:p>
          <a:p>
            <a:pPr lvl="1"/>
            <a:endParaRPr lang="fi-FI" dirty="0"/>
          </a:p>
        </p:txBody>
      </p:sp>
    </p:spTree>
    <p:extLst>
      <p:ext uri="{BB962C8B-B14F-4D97-AF65-F5344CB8AC3E}">
        <p14:creationId xmlns:p14="http://schemas.microsoft.com/office/powerpoint/2010/main" val="2838289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2574103-4061-4547-998D-CBBB45116B27}"/>
              </a:ext>
            </a:extLst>
          </p:cNvPr>
          <p:cNvSpPr>
            <a:spLocks noGrp="1"/>
          </p:cNvSpPr>
          <p:nvPr>
            <p:ph type="title"/>
          </p:nvPr>
        </p:nvSpPr>
        <p:spPr>
          <a:xfrm>
            <a:off x="791918" y="212352"/>
            <a:ext cx="5997502" cy="686808"/>
          </a:xfrm>
        </p:spPr>
        <p:txBody>
          <a:bodyPr/>
          <a:lstStyle/>
          <a:p>
            <a:r>
              <a:rPr lang="fi-FI" dirty="0"/>
              <a:t>Säännölliset lausekkeet - jokerit</a:t>
            </a:r>
          </a:p>
        </p:txBody>
      </p:sp>
      <p:sp>
        <p:nvSpPr>
          <p:cNvPr id="3" name="Sisällön paikkamerkki 2">
            <a:extLst>
              <a:ext uri="{FF2B5EF4-FFF2-40B4-BE49-F238E27FC236}">
                <a16:creationId xmlns:a16="http://schemas.microsoft.com/office/drawing/2014/main" id="{61FB6B58-C207-DB4E-B664-846EAA0BD315}"/>
              </a:ext>
            </a:extLst>
          </p:cNvPr>
          <p:cNvSpPr>
            <a:spLocks noGrp="1"/>
          </p:cNvSpPr>
          <p:nvPr>
            <p:ph sz="quarter" idx="12"/>
          </p:nvPr>
        </p:nvSpPr>
        <p:spPr>
          <a:xfrm>
            <a:off x="791918" y="1341120"/>
            <a:ext cx="6668062" cy="5059680"/>
          </a:xfrm>
        </p:spPr>
        <p:txBody>
          <a:bodyPr>
            <a:normAutofit/>
          </a:bodyPr>
          <a:lstStyle/>
          <a:p>
            <a:r>
              <a:rPr lang="fi-FI" dirty="0"/>
              <a:t>Jos haluat etsiä merkkijonoa, joka saattaa olla taipunut, kuten suomenkielessä on tapana, voit käyttää jokeri-merkkiä . (piste)</a:t>
            </a:r>
          </a:p>
          <a:p>
            <a:pPr lvl="1"/>
            <a:r>
              <a:rPr lang="fi-FI" dirty="0" err="1"/>
              <a:t>let</a:t>
            </a:r>
            <a:r>
              <a:rPr lang="fi-FI" dirty="0"/>
              <a:t> lause = ”Asun kaukana Afrikassa, jossa minulla on tili pankissa”;</a:t>
            </a:r>
            <a:br>
              <a:rPr lang="fi-FI" dirty="0"/>
            </a:br>
            <a:r>
              <a:rPr lang="fi-FI" dirty="0" err="1"/>
              <a:t>let</a:t>
            </a:r>
            <a:r>
              <a:rPr lang="fi-FI" dirty="0"/>
              <a:t> sana = /asu./; (</a:t>
            </a:r>
            <a:r>
              <a:rPr lang="fi-FI" dirty="0" err="1"/>
              <a:t>asu|n</a:t>
            </a:r>
            <a:r>
              <a:rPr lang="fi-FI" dirty="0"/>
              <a:t>, </a:t>
            </a:r>
            <a:r>
              <a:rPr lang="fi-FI" dirty="0" err="1"/>
              <a:t>asu|t</a:t>
            </a:r>
            <a:r>
              <a:rPr lang="fi-FI" dirty="0"/>
              <a:t>, </a:t>
            </a:r>
            <a:r>
              <a:rPr lang="fi-FI" dirty="0" err="1"/>
              <a:t>asu|u</a:t>
            </a:r>
            <a:r>
              <a:rPr lang="fi-FI" dirty="0"/>
              <a:t>, </a:t>
            </a:r>
            <a:r>
              <a:rPr lang="fi-FI" dirty="0" err="1"/>
              <a:t>asu|mme</a:t>
            </a:r>
            <a:r>
              <a:rPr lang="fi-FI" dirty="0"/>
              <a:t>…)</a:t>
            </a:r>
            <a:br>
              <a:rPr lang="fi-FI" dirty="0"/>
            </a:br>
            <a:r>
              <a:rPr lang="fi-FI" dirty="0" err="1"/>
              <a:t>sana.test</a:t>
            </a:r>
            <a:r>
              <a:rPr lang="fi-FI" dirty="0"/>
              <a:t>(lause) </a:t>
            </a:r>
            <a:r>
              <a:rPr lang="fi-FI" dirty="0">
                <a:sym typeface="Wingdings" pitchFamily="2" charset="2"/>
              </a:rPr>
              <a:t> </a:t>
            </a:r>
            <a:r>
              <a:rPr lang="fi-FI" dirty="0" err="1">
                <a:sym typeface="Wingdings" pitchFamily="2" charset="2"/>
              </a:rPr>
              <a:t>true</a:t>
            </a:r>
            <a:endParaRPr lang="fi-FI" dirty="0">
              <a:sym typeface="Wingdings" pitchFamily="2" charset="2"/>
            </a:endParaRPr>
          </a:p>
          <a:p>
            <a:r>
              <a:rPr lang="fi-FI" dirty="0">
                <a:sym typeface="Wingdings" pitchFamily="2" charset="2"/>
              </a:rPr>
              <a:t>Jos haluat antaa vaihtoehtoisia kirjaimia, voit laittaa ne hakasulkujen sisään:</a:t>
            </a:r>
          </a:p>
          <a:p>
            <a:pPr lvl="1"/>
            <a:r>
              <a:rPr lang="fi-FI" dirty="0" err="1">
                <a:sym typeface="Wingdings" pitchFamily="2" charset="2"/>
              </a:rPr>
              <a:t>let</a:t>
            </a:r>
            <a:r>
              <a:rPr lang="fi-FI" dirty="0">
                <a:sym typeface="Wingdings" pitchFamily="2" charset="2"/>
              </a:rPr>
              <a:t> lause = ”Mantalla on panta päässä ja santaa varpaissa ja kantapäissä ja kädessä rantapallo”;</a:t>
            </a:r>
            <a:br>
              <a:rPr lang="fi-FI" dirty="0">
                <a:sym typeface="Wingdings" pitchFamily="2" charset="2"/>
              </a:rPr>
            </a:br>
            <a:r>
              <a:rPr lang="fi-FI" dirty="0" err="1">
                <a:sym typeface="Wingdings" pitchFamily="2" charset="2"/>
              </a:rPr>
              <a:t>let</a:t>
            </a:r>
            <a:r>
              <a:rPr lang="fi-FI" dirty="0">
                <a:sym typeface="Wingdings" pitchFamily="2" charset="2"/>
              </a:rPr>
              <a:t> sana = /[</a:t>
            </a:r>
            <a:r>
              <a:rPr lang="fi-FI" dirty="0" err="1">
                <a:sym typeface="Wingdings" pitchFamily="2" charset="2"/>
              </a:rPr>
              <a:t>fklmprs</a:t>
            </a:r>
            <a:r>
              <a:rPr lang="fi-FI" dirty="0">
                <a:sym typeface="Wingdings" pitchFamily="2" charset="2"/>
              </a:rPr>
              <a:t>]</a:t>
            </a:r>
            <a:r>
              <a:rPr lang="fi-FI" dirty="0" err="1">
                <a:sym typeface="Wingdings" pitchFamily="2" charset="2"/>
              </a:rPr>
              <a:t>anta</a:t>
            </a:r>
            <a:r>
              <a:rPr lang="fi-FI" dirty="0">
                <a:sym typeface="Wingdings" pitchFamily="2" charset="2"/>
              </a:rPr>
              <a:t>/;</a:t>
            </a:r>
            <a:br>
              <a:rPr lang="fi-FI" dirty="0">
                <a:sym typeface="Wingdings" pitchFamily="2" charset="2"/>
              </a:rPr>
            </a:br>
            <a:r>
              <a:rPr lang="fi-FI" dirty="0" err="1">
                <a:sym typeface="Wingdings" pitchFamily="2" charset="2"/>
              </a:rPr>
              <a:t>sana.test</a:t>
            </a:r>
            <a:r>
              <a:rPr lang="fi-FI" dirty="0">
                <a:sym typeface="Wingdings" pitchFamily="2" charset="2"/>
              </a:rPr>
              <a:t>(lause)  </a:t>
            </a:r>
            <a:r>
              <a:rPr lang="fi-FI" dirty="0" err="1">
                <a:sym typeface="Wingdings" pitchFamily="2" charset="2"/>
              </a:rPr>
              <a:t>true</a:t>
            </a:r>
            <a:endParaRPr lang="fi-FI" dirty="0">
              <a:sym typeface="Wingdings" pitchFamily="2" charset="2"/>
            </a:endParaRPr>
          </a:p>
          <a:p>
            <a:pPr lvl="1"/>
            <a:r>
              <a:rPr lang="fi-FI" dirty="0">
                <a:sym typeface="Wingdings" pitchFamily="2" charset="2"/>
              </a:rPr>
              <a:t>Voit taas yhdistää komentoja:</a:t>
            </a:r>
            <a:br>
              <a:rPr lang="fi-FI" dirty="0">
                <a:sym typeface="Wingdings" pitchFamily="2" charset="2"/>
              </a:rPr>
            </a:br>
            <a:r>
              <a:rPr lang="fi-FI" dirty="0" err="1">
                <a:sym typeface="Wingdings" pitchFamily="2" charset="2"/>
              </a:rPr>
              <a:t>let</a:t>
            </a:r>
            <a:r>
              <a:rPr lang="fi-FI" dirty="0">
                <a:sym typeface="Wingdings" pitchFamily="2" charset="2"/>
              </a:rPr>
              <a:t> sana = /[</a:t>
            </a:r>
            <a:r>
              <a:rPr lang="fi-FI" dirty="0" err="1">
                <a:sym typeface="Wingdings" pitchFamily="2" charset="2"/>
              </a:rPr>
              <a:t>fklmprs</a:t>
            </a:r>
            <a:r>
              <a:rPr lang="fi-FI" dirty="0">
                <a:sym typeface="Wingdings" pitchFamily="2" charset="2"/>
              </a:rPr>
              <a:t>]</a:t>
            </a:r>
            <a:r>
              <a:rPr lang="fi-FI" dirty="0" err="1">
                <a:sym typeface="Wingdings" pitchFamily="2" charset="2"/>
              </a:rPr>
              <a:t>anta</a:t>
            </a:r>
            <a:r>
              <a:rPr lang="fi-FI" dirty="0">
                <a:sym typeface="Wingdings" pitchFamily="2" charset="2"/>
              </a:rPr>
              <a:t>/</a:t>
            </a:r>
            <a:r>
              <a:rPr lang="fi-FI" dirty="0" err="1">
                <a:sym typeface="Wingdings" pitchFamily="2" charset="2"/>
              </a:rPr>
              <a:t>ig</a:t>
            </a:r>
            <a:r>
              <a:rPr lang="fi-FI" dirty="0">
                <a:sym typeface="Wingdings" pitchFamily="2" charset="2"/>
              </a:rPr>
              <a:t>;</a:t>
            </a:r>
            <a:br>
              <a:rPr lang="fi-FI" dirty="0">
                <a:sym typeface="Wingdings" pitchFamily="2" charset="2"/>
              </a:rPr>
            </a:br>
            <a:r>
              <a:rPr lang="fi-FI" dirty="0" err="1">
                <a:sym typeface="Wingdings" pitchFamily="2" charset="2"/>
              </a:rPr>
              <a:t>lause.match</a:t>
            </a:r>
            <a:r>
              <a:rPr lang="fi-FI" dirty="0">
                <a:sym typeface="Wingdings" pitchFamily="2" charset="2"/>
              </a:rPr>
              <a:t>(sana)  </a:t>
            </a:r>
            <a:r>
              <a:rPr lang="fi-FI" dirty="0"/>
              <a:t>[ 'Manta', 'panta', 'santa', 'kanta', 'ranta’ ]</a:t>
            </a:r>
          </a:p>
          <a:p>
            <a:r>
              <a:rPr lang="fi-FI" dirty="0">
                <a:sym typeface="Wingdings" pitchFamily="2" charset="2"/>
              </a:rPr>
              <a:t>Voit myös merkata kirjainvälin: </a:t>
            </a:r>
            <a:r>
              <a:rPr lang="fi-FI" dirty="0" err="1">
                <a:sym typeface="Wingdings" pitchFamily="2" charset="2"/>
              </a:rPr>
              <a:t>let</a:t>
            </a:r>
            <a:r>
              <a:rPr lang="fi-FI" dirty="0">
                <a:sym typeface="Wingdings" pitchFamily="2" charset="2"/>
              </a:rPr>
              <a:t> sana = /[h-n]</a:t>
            </a:r>
            <a:r>
              <a:rPr lang="fi-FI" dirty="0" err="1">
                <a:sym typeface="Wingdings" pitchFamily="2" charset="2"/>
              </a:rPr>
              <a:t>anta</a:t>
            </a:r>
            <a:r>
              <a:rPr lang="fi-FI" dirty="0">
                <a:sym typeface="Wingdings" pitchFamily="2" charset="2"/>
              </a:rPr>
              <a:t>/</a:t>
            </a:r>
            <a:r>
              <a:rPr lang="fi-FI" dirty="0" err="1">
                <a:sym typeface="Wingdings" pitchFamily="2" charset="2"/>
              </a:rPr>
              <a:t>ig</a:t>
            </a:r>
            <a:r>
              <a:rPr lang="fi-FI" dirty="0">
                <a:sym typeface="Wingdings" pitchFamily="2" charset="2"/>
              </a:rPr>
              <a:t>;</a:t>
            </a:r>
          </a:p>
          <a:p>
            <a:r>
              <a:rPr lang="fi-FI" dirty="0">
                <a:sym typeface="Wingdings" pitchFamily="2" charset="2"/>
              </a:rPr>
              <a:t>Voit myös merkata numeroita: </a:t>
            </a:r>
            <a:r>
              <a:rPr lang="fi-FI" dirty="0" err="1">
                <a:sym typeface="Wingdings" pitchFamily="2" charset="2"/>
              </a:rPr>
              <a:t>let</a:t>
            </a:r>
            <a:r>
              <a:rPr lang="fi-FI" dirty="0">
                <a:sym typeface="Wingdings" pitchFamily="2" charset="2"/>
              </a:rPr>
              <a:t> sana = /[o-u0-9]</a:t>
            </a:r>
            <a:r>
              <a:rPr lang="fi-FI" dirty="0" err="1">
                <a:sym typeface="Wingdings" pitchFamily="2" charset="2"/>
              </a:rPr>
              <a:t>anta</a:t>
            </a:r>
            <a:r>
              <a:rPr lang="fi-FI" dirty="0">
                <a:sym typeface="Wingdings" pitchFamily="2" charset="2"/>
              </a:rPr>
              <a:t>/</a:t>
            </a:r>
            <a:r>
              <a:rPr lang="fi-FI" dirty="0" err="1">
                <a:sym typeface="Wingdings" pitchFamily="2" charset="2"/>
              </a:rPr>
              <a:t>ig</a:t>
            </a:r>
            <a:r>
              <a:rPr lang="fi-FI" dirty="0">
                <a:sym typeface="Wingdings" pitchFamily="2" charset="2"/>
              </a:rPr>
              <a:t>;</a:t>
            </a:r>
          </a:p>
        </p:txBody>
      </p:sp>
    </p:spTree>
    <p:extLst>
      <p:ext uri="{BB962C8B-B14F-4D97-AF65-F5344CB8AC3E}">
        <p14:creationId xmlns:p14="http://schemas.microsoft.com/office/powerpoint/2010/main" val="3113844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DE62B3E-1768-7646-BCC2-DF5C0B65982A}"/>
              </a:ext>
            </a:extLst>
          </p:cNvPr>
          <p:cNvSpPr>
            <a:spLocks noGrp="1"/>
          </p:cNvSpPr>
          <p:nvPr>
            <p:ph type="title"/>
          </p:nvPr>
        </p:nvSpPr>
        <p:spPr>
          <a:xfrm>
            <a:off x="791918" y="212352"/>
            <a:ext cx="6073702" cy="534408"/>
          </a:xfrm>
        </p:spPr>
        <p:txBody>
          <a:bodyPr>
            <a:normAutofit fontScale="90000"/>
          </a:bodyPr>
          <a:lstStyle/>
          <a:p>
            <a:r>
              <a:rPr lang="fi-FI" dirty="0"/>
              <a:t>Säännölliset lausekkeet - jokerit</a:t>
            </a:r>
          </a:p>
        </p:txBody>
      </p:sp>
      <p:sp>
        <p:nvSpPr>
          <p:cNvPr id="3" name="Sisällön paikkamerkki 2">
            <a:extLst>
              <a:ext uri="{FF2B5EF4-FFF2-40B4-BE49-F238E27FC236}">
                <a16:creationId xmlns:a16="http://schemas.microsoft.com/office/drawing/2014/main" id="{2C5597B5-3AE5-6149-BBD9-774B1846C7E3}"/>
              </a:ext>
            </a:extLst>
          </p:cNvPr>
          <p:cNvSpPr>
            <a:spLocks noGrp="1"/>
          </p:cNvSpPr>
          <p:nvPr>
            <p:ph sz="quarter" idx="12"/>
          </p:nvPr>
        </p:nvSpPr>
        <p:spPr>
          <a:xfrm>
            <a:off x="791918" y="830580"/>
            <a:ext cx="5761282" cy="5570220"/>
          </a:xfrm>
        </p:spPr>
        <p:txBody>
          <a:bodyPr/>
          <a:lstStyle/>
          <a:p>
            <a:r>
              <a:rPr lang="fi-FI" dirty="0"/>
              <a:t>Voit tehdä asian myös kääntäen, eli mitkä eivät kuulu joukkoon:</a:t>
            </a:r>
          </a:p>
          <a:p>
            <a:pPr lvl="1"/>
            <a:r>
              <a:rPr lang="fi-FI" dirty="0" err="1"/>
              <a:t>let</a:t>
            </a:r>
            <a:r>
              <a:rPr lang="fi-FI" dirty="0"/>
              <a:t> lause = </a:t>
            </a:r>
            <a:r>
              <a:rPr lang="fi-FI" dirty="0">
                <a:sym typeface="Wingdings" pitchFamily="2" charset="2"/>
              </a:rPr>
              <a:t>”Mantalla on panta päässä ja santaa varpaissa ja kantapäissä ja kädessä rantapallo”;</a:t>
            </a:r>
            <a:br>
              <a:rPr lang="fi-FI" dirty="0"/>
            </a:br>
            <a:r>
              <a:rPr lang="fi-FI" dirty="0" err="1"/>
              <a:t>let</a:t>
            </a:r>
            <a:r>
              <a:rPr lang="fi-FI" dirty="0"/>
              <a:t> sana = /[^h-n]</a:t>
            </a:r>
            <a:r>
              <a:rPr lang="fi-FI" dirty="0" err="1"/>
              <a:t>anta</a:t>
            </a:r>
            <a:r>
              <a:rPr lang="fi-FI" dirty="0"/>
              <a:t>/</a:t>
            </a:r>
            <a:r>
              <a:rPr lang="fi-FI" dirty="0" err="1"/>
              <a:t>gi</a:t>
            </a:r>
            <a:r>
              <a:rPr lang="fi-FI" dirty="0"/>
              <a:t>; tai /[^</a:t>
            </a:r>
            <a:r>
              <a:rPr lang="fi-FI" dirty="0" err="1"/>
              <a:t>k,m</a:t>
            </a:r>
            <a:r>
              <a:rPr lang="fi-FI" dirty="0"/>
              <a:t>]</a:t>
            </a:r>
            <a:r>
              <a:rPr lang="fi-FI" dirty="0" err="1"/>
              <a:t>anta</a:t>
            </a:r>
            <a:r>
              <a:rPr lang="fi-FI" dirty="0"/>
              <a:t>/</a:t>
            </a:r>
            <a:r>
              <a:rPr lang="fi-FI" dirty="0" err="1"/>
              <a:t>gi</a:t>
            </a:r>
            <a:r>
              <a:rPr lang="fi-FI" dirty="0"/>
              <a:t>;</a:t>
            </a:r>
            <a:br>
              <a:rPr lang="fi-FI" dirty="0"/>
            </a:br>
            <a:r>
              <a:rPr lang="fi-FI" dirty="0" err="1"/>
              <a:t>lause.match</a:t>
            </a:r>
            <a:r>
              <a:rPr lang="fi-FI" dirty="0"/>
              <a:t>(sana); </a:t>
            </a:r>
            <a:r>
              <a:rPr lang="fi-FI" dirty="0">
                <a:sym typeface="Wingdings" pitchFamily="2" charset="2"/>
              </a:rPr>
              <a:t> </a:t>
            </a:r>
            <a:r>
              <a:rPr lang="fi-FI" dirty="0"/>
              <a:t>[ 'panta', 'santa', 'ranta’ ], eli </a:t>
            </a:r>
            <a:r>
              <a:rPr lang="fi-FI" dirty="0" err="1"/>
              <a:t>manta</a:t>
            </a:r>
            <a:r>
              <a:rPr lang="fi-FI" dirty="0"/>
              <a:t> ja kanta jäivät pois</a:t>
            </a:r>
          </a:p>
          <a:p>
            <a:r>
              <a:rPr lang="fi-FI" dirty="0"/>
              <a:t>Jos haluat nähdä perättäiset osumat mukana, voit käyttää + -attribuuttia: /sana+/</a:t>
            </a:r>
          </a:p>
          <a:p>
            <a:pPr lvl="1"/>
            <a:r>
              <a:rPr lang="fi-FI" dirty="0" err="1"/>
              <a:t>let</a:t>
            </a:r>
            <a:r>
              <a:rPr lang="fi-FI" dirty="0"/>
              <a:t> lause2 = 'Heippa maailma, onpa hyvä ilma’;</a:t>
            </a:r>
            <a:br>
              <a:rPr lang="fi-FI" dirty="0"/>
            </a:br>
            <a:r>
              <a:rPr lang="fi-FI" dirty="0" err="1"/>
              <a:t>let</a:t>
            </a:r>
            <a:r>
              <a:rPr lang="fi-FI" dirty="0"/>
              <a:t> sana = /a+/g; </a:t>
            </a:r>
            <a:r>
              <a:rPr lang="fi-FI" dirty="0">
                <a:sym typeface="Wingdings" pitchFamily="2" charset="2"/>
              </a:rPr>
              <a:t> </a:t>
            </a:r>
            <a:r>
              <a:rPr lang="fi-FI" dirty="0"/>
              <a:t>[ 'a', 'aa', 'a', 'a', 'a’ ]</a:t>
            </a:r>
            <a:br>
              <a:rPr lang="fi-FI" dirty="0"/>
            </a:br>
            <a:r>
              <a:rPr lang="fi-FI" dirty="0"/>
              <a:t>HUOM! </a:t>
            </a:r>
            <a:r>
              <a:rPr lang="fi-FI" dirty="0" err="1"/>
              <a:t>Let</a:t>
            </a:r>
            <a:r>
              <a:rPr lang="fi-FI" dirty="0"/>
              <a:t> sana = /a/g; </a:t>
            </a:r>
            <a:r>
              <a:rPr lang="fi-FI" dirty="0">
                <a:sym typeface="Wingdings" pitchFamily="2" charset="2"/>
              </a:rPr>
              <a:t> </a:t>
            </a:r>
            <a:r>
              <a:rPr lang="fi-FI" dirty="0"/>
              <a:t>[ 'a', 'a', 'a', 'a', 'a', 'a’ ]</a:t>
            </a:r>
          </a:p>
          <a:p>
            <a:r>
              <a:rPr lang="fi-FI" dirty="0"/>
              <a:t>Jos haluat VAIN peräkkäiset osumat, käytä *-attribuuttia</a:t>
            </a:r>
          </a:p>
          <a:p>
            <a:pPr lvl="1"/>
            <a:r>
              <a:rPr lang="fi-FI" dirty="0" err="1"/>
              <a:t>let</a:t>
            </a:r>
            <a:r>
              <a:rPr lang="fi-FI" dirty="0"/>
              <a:t> lause2 = 'Heippa maailma, onpa hyvä ilma’;</a:t>
            </a:r>
            <a:br>
              <a:rPr lang="fi-FI" dirty="0"/>
            </a:br>
            <a:r>
              <a:rPr lang="fi-FI" dirty="0" err="1"/>
              <a:t>let</a:t>
            </a:r>
            <a:r>
              <a:rPr lang="fi-FI" dirty="0"/>
              <a:t> sana = /ma*/; </a:t>
            </a:r>
            <a:r>
              <a:rPr lang="fi-FI" dirty="0">
                <a:sym typeface="Wingdings" pitchFamily="2" charset="2"/>
              </a:rPr>
              <a:t> </a:t>
            </a:r>
            <a:r>
              <a:rPr lang="fi-FI" dirty="0"/>
              <a:t>[ 'maa', </a:t>
            </a:r>
            <a:r>
              <a:rPr lang="fi-FI" dirty="0" err="1"/>
              <a:t>index</a:t>
            </a:r>
            <a:r>
              <a:rPr lang="fi-FI" dirty="0"/>
              <a:t>: 7, input: 'Heippa maailma, onpa hyvä ilma', </a:t>
            </a:r>
            <a:r>
              <a:rPr lang="fi-FI" dirty="0" err="1"/>
              <a:t>groups</a:t>
            </a:r>
            <a:r>
              <a:rPr lang="fi-FI" dirty="0"/>
              <a:t>: </a:t>
            </a:r>
            <a:r>
              <a:rPr lang="fi-FI" dirty="0" err="1"/>
              <a:t>undefined</a:t>
            </a:r>
            <a:r>
              <a:rPr lang="fi-FI" dirty="0"/>
              <a:t> ]</a:t>
            </a:r>
          </a:p>
          <a:p>
            <a:pPr lvl="1"/>
            <a:r>
              <a:rPr lang="fi-FI" dirty="0"/>
              <a:t>Palauttaa siis merkin tai merkkijonon ensimmäisen osumakohdan (indeksin)</a:t>
            </a:r>
          </a:p>
        </p:txBody>
      </p:sp>
      <p:sp>
        <p:nvSpPr>
          <p:cNvPr id="4" name="Ellipsi 3">
            <a:extLst>
              <a:ext uri="{FF2B5EF4-FFF2-40B4-BE49-F238E27FC236}">
                <a16:creationId xmlns:a16="http://schemas.microsoft.com/office/drawing/2014/main" id="{AE46FD12-EF55-2F48-B29B-49678D47028C}"/>
              </a:ext>
            </a:extLst>
          </p:cNvPr>
          <p:cNvSpPr/>
          <p:nvPr/>
        </p:nvSpPr>
        <p:spPr>
          <a:xfrm>
            <a:off x="3718279" y="3600450"/>
            <a:ext cx="472440" cy="3048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61460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0B20B8-BFBE-A64C-95D7-3BAF4AFAAD0F}"/>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185D2629-E246-F648-A6A1-6CA1F92C7873}"/>
              </a:ext>
            </a:extLst>
          </p:cNvPr>
          <p:cNvSpPr>
            <a:spLocks noGrp="1"/>
          </p:cNvSpPr>
          <p:nvPr>
            <p:ph sz="quarter" idx="12"/>
          </p:nvPr>
        </p:nvSpPr>
        <p:spPr/>
        <p:txBody>
          <a:bodyPr/>
          <a:lstStyle/>
          <a:p>
            <a:r>
              <a:rPr lang="fi-FI" dirty="0"/>
              <a:t>HUOMAA, ettei muuttujaa voi käyttää, ellei sille ole annettu arvoa:</a:t>
            </a:r>
          </a:p>
          <a:p>
            <a:pPr lvl="1"/>
            <a:r>
              <a:rPr lang="fi-FI" dirty="0" err="1"/>
              <a:t>var</a:t>
            </a:r>
            <a:r>
              <a:rPr lang="fi-FI" dirty="0"/>
              <a:t> c;</a:t>
            </a:r>
          </a:p>
          <a:p>
            <a:pPr lvl="1"/>
            <a:r>
              <a:rPr lang="fi-FI" dirty="0"/>
              <a:t>c = c + 1; // ei toimi, koska c:lle ei ole alussa annettu arvoa, joten kone ei tiedä, mihin nro 1 lisätään</a:t>
            </a:r>
          </a:p>
          <a:p>
            <a:r>
              <a:rPr lang="fi-FI" dirty="0"/>
              <a:t>Huomaa, JavaScript on kirjainkoolle herkkä kieli:</a:t>
            </a:r>
          </a:p>
          <a:p>
            <a:pPr lvl="1"/>
            <a:r>
              <a:rPr lang="fi-FI" dirty="0" err="1"/>
              <a:t>Osamaara</a:t>
            </a:r>
            <a:r>
              <a:rPr lang="fi-FI" dirty="0"/>
              <a:t> != </a:t>
            </a:r>
            <a:r>
              <a:rPr lang="fi-FI" dirty="0" err="1"/>
              <a:t>osamaara</a:t>
            </a:r>
            <a:r>
              <a:rPr lang="fi-FI" dirty="0"/>
              <a:t> // != tarkoittaa erisuuri, eli nuo sanat ovat eri muuttujia</a:t>
            </a:r>
          </a:p>
          <a:p>
            <a:pPr lvl="1"/>
            <a:r>
              <a:rPr lang="fi-FI" dirty="0" err="1"/>
              <a:t>osaMaara</a:t>
            </a:r>
            <a:r>
              <a:rPr lang="fi-FI" dirty="0"/>
              <a:t> != </a:t>
            </a:r>
            <a:r>
              <a:rPr lang="fi-FI" dirty="0" err="1"/>
              <a:t>osamaara</a:t>
            </a:r>
            <a:r>
              <a:rPr lang="fi-FI" dirty="0"/>
              <a:t>, </a:t>
            </a:r>
            <a:r>
              <a:rPr lang="fi-FI" dirty="0" err="1"/>
              <a:t>osamaarA</a:t>
            </a:r>
            <a:r>
              <a:rPr lang="fi-FI" dirty="0"/>
              <a:t> != </a:t>
            </a:r>
            <a:r>
              <a:rPr lang="fi-FI" dirty="0" err="1"/>
              <a:t>osamaara</a:t>
            </a:r>
            <a:r>
              <a:rPr lang="fi-FI" dirty="0"/>
              <a:t> jne.</a:t>
            </a:r>
          </a:p>
        </p:txBody>
      </p:sp>
    </p:spTree>
    <p:extLst>
      <p:ext uri="{BB962C8B-B14F-4D97-AF65-F5344CB8AC3E}">
        <p14:creationId xmlns:p14="http://schemas.microsoft.com/office/powerpoint/2010/main" val="3532033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4E3331-93D4-0F48-BE37-EBFE7A3776FE}"/>
              </a:ext>
            </a:extLst>
          </p:cNvPr>
          <p:cNvSpPr>
            <a:spLocks noGrp="1"/>
          </p:cNvSpPr>
          <p:nvPr>
            <p:ph type="title"/>
          </p:nvPr>
        </p:nvSpPr>
        <p:spPr/>
        <p:txBody>
          <a:bodyPr/>
          <a:lstStyle/>
          <a:p>
            <a:r>
              <a:rPr lang="fi-FI" dirty="0"/>
              <a:t>Säännölliset lausekkeet</a:t>
            </a:r>
          </a:p>
        </p:txBody>
      </p:sp>
      <p:sp>
        <p:nvSpPr>
          <p:cNvPr id="3" name="Sisällön paikkamerkki 2">
            <a:extLst>
              <a:ext uri="{FF2B5EF4-FFF2-40B4-BE49-F238E27FC236}">
                <a16:creationId xmlns:a16="http://schemas.microsoft.com/office/drawing/2014/main" id="{2239A865-2AD2-AE48-920D-94DB21CBCB00}"/>
              </a:ext>
            </a:extLst>
          </p:cNvPr>
          <p:cNvSpPr>
            <a:spLocks noGrp="1"/>
          </p:cNvSpPr>
          <p:nvPr>
            <p:ph sz="quarter" idx="12"/>
          </p:nvPr>
        </p:nvSpPr>
        <p:spPr/>
        <p:txBody>
          <a:bodyPr/>
          <a:lstStyle/>
          <a:p>
            <a:r>
              <a:rPr lang="fi-FI" dirty="0"/>
              <a:t>Ahneet ja laiskat osumat tehdään seuraavasti:</a:t>
            </a:r>
          </a:p>
          <a:p>
            <a:pPr lvl="1"/>
            <a:r>
              <a:rPr lang="fi-FI" dirty="0" err="1"/>
              <a:t>let</a:t>
            </a:r>
            <a:r>
              <a:rPr lang="fi-FI" dirty="0"/>
              <a:t> lause = 'Mantalla on panta päässä ja santaa varpaissa ja kantapäissä ja kädessä rantapallo’;</a:t>
            </a:r>
            <a:br>
              <a:rPr lang="fi-FI" dirty="0"/>
            </a:br>
            <a:r>
              <a:rPr lang="fi-FI" dirty="0" err="1"/>
              <a:t>let</a:t>
            </a:r>
            <a:r>
              <a:rPr lang="fi-FI" dirty="0"/>
              <a:t> sana = /v[a-z]*a/; </a:t>
            </a:r>
            <a:r>
              <a:rPr lang="fi-FI" dirty="0">
                <a:sym typeface="Wingdings" pitchFamily="2" charset="2"/>
              </a:rPr>
              <a:t> varpaissa (ahne osuma)</a:t>
            </a:r>
            <a:br>
              <a:rPr lang="fi-FI" dirty="0">
                <a:sym typeface="Wingdings" pitchFamily="2" charset="2"/>
              </a:rPr>
            </a:br>
            <a:r>
              <a:rPr lang="fi-FI" dirty="0" err="1"/>
              <a:t>let</a:t>
            </a:r>
            <a:r>
              <a:rPr lang="fi-FI" dirty="0"/>
              <a:t> sana = /v[a-z]*?a/; </a:t>
            </a:r>
            <a:r>
              <a:rPr lang="fi-FI" dirty="0">
                <a:sym typeface="Wingdings" pitchFamily="2" charset="2"/>
              </a:rPr>
              <a:t> </a:t>
            </a:r>
            <a:r>
              <a:rPr lang="fi-FI" dirty="0" err="1">
                <a:sym typeface="Wingdings" pitchFamily="2" charset="2"/>
              </a:rPr>
              <a:t>va</a:t>
            </a:r>
            <a:r>
              <a:rPr lang="fi-FI" dirty="0">
                <a:sym typeface="Wingdings" pitchFamily="2" charset="2"/>
              </a:rPr>
              <a:t> (laiska osuma)</a:t>
            </a:r>
          </a:p>
          <a:p>
            <a:r>
              <a:rPr lang="fi-FI" dirty="0">
                <a:sym typeface="Wingdings" pitchFamily="2" charset="2"/>
              </a:rPr>
              <a:t>Merkkijonon alusta voidaan etsiä em. poistavalla attribuutilla ^, eli sana = /^Manta/</a:t>
            </a:r>
          </a:p>
          <a:p>
            <a:pPr lvl="1"/>
            <a:r>
              <a:rPr lang="fi-FI" dirty="0" err="1">
                <a:sym typeface="Wingdings" pitchFamily="2" charset="2"/>
              </a:rPr>
              <a:t>sana.test</a:t>
            </a:r>
            <a:r>
              <a:rPr lang="fi-FI" dirty="0">
                <a:sym typeface="Wingdings" pitchFamily="2" charset="2"/>
              </a:rPr>
              <a:t>(lause)  </a:t>
            </a:r>
            <a:r>
              <a:rPr lang="fi-FI" dirty="0" err="1">
                <a:sym typeface="Wingdings" pitchFamily="2" charset="2"/>
              </a:rPr>
              <a:t>true</a:t>
            </a:r>
            <a:endParaRPr lang="fi-FI" dirty="0">
              <a:sym typeface="Wingdings" pitchFamily="2" charset="2"/>
            </a:endParaRPr>
          </a:p>
          <a:p>
            <a:pPr lvl="1"/>
            <a:r>
              <a:rPr lang="fi-FI" dirty="0">
                <a:sym typeface="Wingdings" pitchFamily="2" charset="2"/>
              </a:rPr>
              <a:t>Mutta sana = /^panta/;  </a:t>
            </a:r>
            <a:r>
              <a:rPr lang="fi-FI" dirty="0" err="1">
                <a:sym typeface="Wingdings" pitchFamily="2" charset="2"/>
              </a:rPr>
              <a:t>false</a:t>
            </a:r>
            <a:r>
              <a:rPr lang="fi-FI" dirty="0">
                <a:sym typeface="Wingdings" pitchFamily="2" charset="2"/>
              </a:rPr>
              <a:t> (ei alussa)</a:t>
            </a:r>
          </a:p>
          <a:p>
            <a:r>
              <a:rPr lang="fi-FI" dirty="0">
                <a:sym typeface="Wingdings" pitchFamily="2" charset="2"/>
              </a:rPr>
              <a:t>Samalla tavalla voidaan etsiä merkkijonon lopusta $-attribuutilla</a:t>
            </a:r>
          </a:p>
          <a:p>
            <a:pPr lvl="1"/>
            <a:r>
              <a:rPr lang="fi-FI" dirty="0" err="1">
                <a:sym typeface="Wingdings" pitchFamily="2" charset="2"/>
              </a:rPr>
              <a:t>let</a:t>
            </a:r>
            <a:r>
              <a:rPr lang="fi-FI" dirty="0">
                <a:sym typeface="Wingdings" pitchFamily="2" charset="2"/>
              </a:rPr>
              <a:t> sana = /pallo$/; </a:t>
            </a:r>
            <a:r>
              <a:rPr lang="fi-FI" dirty="0" err="1">
                <a:sym typeface="Wingdings" pitchFamily="2" charset="2"/>
              </a:rPr>
              <a:t>sana.test</a:t>
            </a:r>
            <a:r>
              <a:rPr lang="fi-FI" dirty="0">
                <a:sym typeface="Wingdings" pitchFamily="2" charset="2"/>
              </a:rPr>
              <a:t>(lause)  </a:t>
            </a:r>
            <a:r>
              <a:rPr lang="fi-FI" dirty="0" err="1">
                <a:sym typeface="Wingdings" pitchFamily="2" charset="2"/>
              </a:rPr>
              <a:t>true</a:t>
            </a:r>
            <a:endParaRPr lang="fi-FI" dirty="0"/>
          </a:p>
        </p:txBody>
      </p:sp>
    </p:spTree>
    <p:extLst>
      <p:ext uri="{BB962C8B-B14F-4D97-AF65-F5344CB8AC3E}">
        <p14:creationId xmlns:p14="http://schemas.microsoft.com/office/powerpoint/2010/main" val="1093017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FB2A2EE-06ED-824D-9FF1-61EE7C32470D}"/>
              </a:ext>
            </a:extLst>
          </p:cNvPr>
          <p:cNvSpPr>
            <a:spLocks noGrp="1"/>
          </p:cNvSpPr>
          <p:nvPr>
            <p:ph type="title"/>
          </p:nvPr>
        </p:nvSpPr>
        <p:spPr/>
        <p:txBody>
          <a:bodyPr/>
          <a:lstStyle/>
          <a:p>
            <a:r>
              <a:rPr lang="fi-FI" dirty="0"/>
              <a:t>Säännölliset lausekkeet</a:t>
            </a:r>
          </a:p>
        </p:txBody>
      </p:sp>
      <p:sp>
        <p:nvSpPr>
          <p:cNvPr id="3" name="Sisällön paikkamerkki 2">
            <a:extLst>
              <a:ext uri="{FF2B5EF4-FFF2-40B4-BE49-F238E27FC236}">
                <a16:creationId xmlns:a16="http://schemas.microsoft.com/office/drawing/2014/main" id="{79AED4C6-399A-1244-A042-82D41C9D0943}"/>
              </a:ext>
            </a:extLst>
          </p:cNvPr>
          <p:cNvSpPr>
            <a:spLocks noGrp="1"/>
          </p:cNvSpPr>
          <p:nvPr>
            <p:ph sz="quarter" idx="12"/>
          </p:nvPr>
        </p:nvSpPr>
        <p:spPr/>
        <p:txBody>
          <a:bodyPr/>
          <a:lstStyle/>
          <a:p>
            <a:r>
              <a:rPr lang="fi-FI" dirty="0"/>
              <a:t>Jos haluamme etsiä, onko merkkijonossa kirjaimia (pieniä tai isoja) tai numeroita tai _-merkki, voimme tehdä sen joko </a:t>
            </a:r>
            <a:r>
              <a:rPr lang="fi-FI" dirty="0" err="1"/>
              <a:t>let</a:t>
            </a:r>
            <a:r>
              <a:rPr lang="fi-FI" dirty="0"/>
              <a:t> sana = /[a-zA-Z0-9_]/; tai </a:t>
            </a:r>
            <a:r>
              <a:rPr lang="fi-FI" dirty="0" err="1"/>
              <a:t>let</a:t>
            </a:r>
            <a:r>
              <a:rPr lang="fi-FI" dirty="0"/>
              <a:t> sana = /\w/;</a:t>
            </a:r>
          </a:p>
          <a:p>
            <a:r>
              <a:rPr lang="fi-FI" dirty="0"/>
              <a:t>Jos taas haluamme etsiä kaikkia muita, paitsi ko. merkkejä, teemme sen käänteisesti: sana = /[^a-zA-Z0-9_]/; tai </a:t>
            </a:r>
            <a:r>
              <a:rPr lang="fi-FI" dirty="0" err="1"/>
              <a:t>let</a:t>
            </a:r>
            <a:r>
              <a:rPr lang="fi-FI" dirty="0"/>
              <a:t> sana = /\W/;</a:t>
            </a:r>
          </a:p>
          <a:p>
            <a:pPr lvl="1"/>
            <a:r>
              <a:rPr lang="fi-FI" dirty="0" err="1"/>
              <a:t>let</a:t>
            </a:r>
            <a:r>
              <a:rPr lang="fi-FI" dirty="0"/>
              <a:t> lause = 'Heippa maailma, onpa hyvä ilma’;</a:t>
            </a:r>
          </a:p>
          <a:p>
            <a:pPr lvl="1"/>
            <a:r>
              <a:rPr lang="fi-FI" dirty="0" err="1"/>
              <a:t>let</a:t>
            </a:r>
            <a:r>
              <a:rPr lang="fi-FI" dirty="0"/>
              <a:t> sana = /[a-zA-Z0-9_]/; </a:t>
            </a:r>
            <a:r>
              <a:rPr lang="fi-FI" dirty="0">
                <a:sym typeface="Wingdings" pitchFamily="2" charset="2"/>
              </a:rPr>
              <a:t> </a:t>
            </a:r>
            <a:r>
              <a:rPr lang="fi-FI" dirty="0" err="1">
                <a:sym typeface="Wingdings" pitchFamily="2" charset="2"/>
              </a:rPr>
              <a:t>sana.test</a:t>
            </a:r>
            <a:r>
              <a:rPr lang="fi-FI" dirty="0">
                <a:sym typeface="Wingdings" pitchFamily="2" charset="2"/>
              </a:rPr>
              <a:t>(lause)  </a:t>
            </a:r>
            <a:r>
              <a:rPr lang="fi-FI" dirty="0" err="1">
                <a:sym typeface="Wingdings" pitchFamily="2" charset="2"/>
              </a:rPr>
              <a:t>true</a:t>
            </a:r>
            <a:endParaRPr lang="fi-FI" dirty="0">
              <a:sym typeface="Wingdings" pitchFamily="2" charset="2"/>
            </a:endParaRPr>
          </a:p>
          <a:p>
            <a:pPr lvl="1"/>
            <a:r>
              <a:rPr lang="fi-FI" dirty="0" err="1"/>
              <a:t>let</a:t>
            </a:r>
            <a:r>
              <a:rPr lang="fi-FI" dirty="0"/>
              <a:t> sana = /[^a-zA-Z0-9_]/; --&gt; </a:t>
            </a:r>
            <a:r>
              <a:rPr lang="fi-FI" dirty="0" err="1"/>
              <a:t>lause.match</a:t>
            </a:r>
            <a:r>
              <a:rPr lang="fi-FI" dirty="0"/>
              <a:t>(sana) </a:t>
            </a:r>
            <a:r>
              <a:rPr lang="fi-FI" dirty="0">
                <a:sym typeface="Wingdings" pitchFamily="2" charset="2"/>
              </a:rPr>
              <a:t> palauttaa ensimmäisen välilyönnin sijainnin (</a:t>
            </a:r>
            <a:r>
              <a:rPr lang="fi-FI" dirty="0" err="1">
                <a:sym typeface="Wingdings" pitchFamily="2" charset="2"/>
              </a:rPr>
              <a:t>index</a:t>
            </a:r>
            <a:r>
              <a:rPr lang="fi-FI" dirty="0">
                <a:sym typeface="Wingdings" pitchFamily="2" charset="2"/>
              </a:rPr>
              <a:t> 6)</a:t>
            </a:r>
          </a:p>
          <a:p>
            <a:r>
              <a:rPr lang="fi-FI" dirty="0">
                <a:sym typeface="Wingdings" pitchFamily="2" charset="2"/>
              </a:rPr>
              <a:t>Vastaavasti kaikki numerot: [0-9] tai \d</a:t>
            </a:r>
          </a:p>
          <a:p>
            <a:r>
              <a:rPr lang="fi-FI" dirty="0">
                <a:sym typeface="Wingdings" pitchFamily="2" charset="2"/>
              </a:rPr>
              <a:t>Tai kaikki muut kuin numerot \D (kirjaimet, välilyönnit, erikoismerkit jne.)</a:t>
            </a:r>
            <a:endParaRPr lang="fi-FI" dirty="0"/>
          </a:p>
        </p:txBody>
      </p:sp>
    </p:spTree>
    <p:extLst>
      <p:ext uri="{BB962C8B-B14F-4D97-AF65-F5344CB8AC3E}">
        <p14:creationId xmlns:p14="http://schemas.microsoft.com/office/powerpoint/2010/main" val="622120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03C1F26-97AF-1D43-9D3F-241F1E0321F4}"/>
              </a:ext>
            </a:extLst>
          </p:cNvPr>
          <p:cNvSpPr>
            <a:spLocks noGrp="1"/>
          </p:cNvSpPr>
          <p:nvPr>
            <p:ph type="title"/>
          </p:nvPr>
        </p:nvSpPr>
        <p:spPr>
          <a:xfrm>
            <a:off x="791918" y="212352"/>
            <a:ext cx="5761282" cy="602988"/>
          </a:xfrm>
        </p:spPr>
        <p:txBody>
          <a:bodyPr/>
          <a:lstStyle/>
          <a:p>
            <a:r>
              <a:rPr lang="fi-FI" dirty="0"/>
              <a:t>Säännölliset lausekkeet - välit</a:t>
            </a:r>
          </a:p>
        </p:txBody>
      </p:sp>
      <p:sp>
        <p:nvSpPr>
          <p:cNvPr id="3" name="Sisällön paikkamerkki 2">
            <a:extLst>
              <a:ext uri="{FF2B5EF4-FFF2-40B4-BE49-F238E27FC236}">
                <a16:creationId xmlns:a16="http://schemas.microsoft.com/office/drawing/2014/main" id="{07B571EE-DC03-FC40-84AC-66BDD9C2760B}"/>
              </a:ext>
            </a:extLst>
          </p:cNvPr>
          <p:cNvSpPr>
            <a:spLocks noGrp="1"/>
          </p:cNvSpPr>
          <p:nvPr>
            <p:ph sz="quarter" idx="12"/>
          </p:nvPr>
        </p:nvSpPr>
        <p:spPr>
          <a:xfrm>
            <a:off x="791918" y="876300"/>
            <a:ext cx="5761282" cy="5524500"/>
          </a:xfrm>
        </p:spPr>
        <p:txBody>
          <a:bodyPr/>
          <a:lstStyle/>
          <a:p>
            <a:r>
              <a:rPr lang="fi-FI" dirty="0"/>
              <a:t>Välilyönnit löytyy \s –komennolla, eli</a:t>
            </a:r>
          </a:p>
          <a:p>
            <a:pPr lvl="1"/>
            <a:r>
              <a:rPr lang="fi-FI" dirty="0" err="1"/>
              <a:t>let</a:t>
            </a:r>
            <a:r>
              <a:rPr lang="fi-FI" dirty="0"/>
              <a:t> lause = 'Heippa maailma, onpa hyvä ilma’;</a:t>
            </a:r>
            <a:br>
              <a:rPr lang="fi-FI" dirty="0"/>
            </a:br>
            <a:r>
              <a:rPr lang="fi-FI" dirty="0" err="1"/>
              <a:t>let</a:t>
            </a:r>
            <a:r>
              <a:rPr lang="fi-FI" dirty="0"/>
              <a:t> sana = /\s/g; </a:t>
            </a:r>
            <a:r>
              <a:rPr lang="fi-FI" dirty="0">
                <a:sym typeface="Wingdings" pitchFamily="2" charset="2"/>
              </a:rPr>
              <a:t> </a:t>
            </a:r>
            <a:r>
              <a:rPr lang="fi-FI" dirty="0"/>
              <a:t>[ ' ', ' ', ' ', ' ’ ]</a:t>
            </a:r>
          </a:p>
          <a:p>
            <a:r>
              <a:rPr lang="fi-FI" dirty="0"/>
              <a:t>Jos taas haluat laskea, montako kirjainta ilman välilyöntejä, voit tehdä sen käänteisellä s:llä (iso S)</a:t>
            </a:r>
          </a:p>
          <a:p>
            <a:pPr lvl="1"/>
            <a:r>
              <a:rPr lang="fi-FI" dirty="0" err="1"/>
              <a:t>Let</a:t>
            </a:r>
            <a:r>
              <a:rPr lang="fi-FI" dirty="0"/>
              <a:t> sana = /\S/g; </a:t>
            </a:r>
            <a:br>
              <a:rPr lang="fi-FI" dirty="0"/>
            </a:br>
            <a:r>
              <a:rPr lang="fi-FI" dirty="0" err="1"/>
              <a:t>lause.match</a:t>
            </a:r>
            <a:r>
              <a:rPr lang="fi-FI" dirty="0"/>
              <a:t>(sana).</a:t>
            </a:r>
            <a:r>
              <a:rPr lang="fi-FI" dirty="0" err="1"/>
              <a:t>length</a:t>
            </a:r>
            <a:r>
              <a:rPr lang="fi-FI" dirty="0"/>
              <a:t> </a:t>
            </a:r>
            <a:r>
              <a:rPr lang="fi-FI" dirty="0">
                <a:sym typeface="Wingdings" pitchFamily="2" charset="2"/>
              </a:rPr>
              <a:t> 26</a:t>
            </a:r>
            <a:br>
              <a:rPr lang="fi-FI" dirty="0">
                <a:sym typeface="Wingdings" pitchFamily="2" charset="2"/>
              </a:rPr>
            </a:br>
            <a:r>
              <a:rPr lang="fi-FI" dirty="0">
                <a:sym typeface="Wingdings" pitchFamily="2" charset="2"/>
              </a:rPr>
              <a:t>HUOM! </a:t>
            </a:r>
            <a:r>
              <a:rPr lang="fi-FI" dirty="0" err="1">
                <a:sym typeface="Wingdings" pitchFamily="2" charset="2"/>
              </a:rPr>
              <a:t>lause.length</a:t>
            </a:r>
            <a:r>
              <a:rPr lang="fi-FI" dirty="0">
                <a:sym typeface="Wingdings" pitchFamily="2" charset="2"/>
              </a:rPr>
              <a:t>  30</a:t>
            </a:r>
          </a:p>
          <a:p>
            <a:r>
              <a:rPr lang="fi-FI" dirty="0">
                <a:sym typeface="Wingdings" pitchFamily="2" charset="2"/>
              </a:rPr>
              <a:t>Jos haluat määrittää, millä välillä kirjaimia tulee olla, voit laittaa alku ja loppumäärän kaarisulkeisiin</a:t>
            </a:r>
          </a:p>
          <a:p>
            <a:pPr lvl="1"/>
            <a:r>
              <a:rPr lang="fi-FI" dirty="0" err="1"/>
              <a:t>let</a:t>
            </a:r>
            <a:r>
              <a:rPr lang="fi-FI" dirty="0"/>
              <a:t> </a:t>
            </a:r>
            <a:r>
              <a:rPr lang="fi-FI" dirty="0" err="1"/>
              <a:t>soccer</a:t>
            </a:r>
            <a:r>
              <a:rPr lang="fi-FI" dirty="0"/>
              <a:t> = "</a:t>
            </a:r>
            <a:r>
              <a:rPr lang="fi-FI" dirty="0" err="1"/>
              <a:t>gooooooooal</a:t>
            </a:r>
            <a:r>
              <a:rPr lang="fi-FI" dirty="0"/>
              <a:t>!";</a:t>
            </a:r>
            <a:br>
              <a:rPr lang="fi-FI" dirty="0"/>
            </a:br>
            <a:r>
              <a:rPr lang="fi-FI" dirty="0" err="1"/>
              <a:t>let</a:t>
            </a:r>
            <a:r>
              <a:rPr lang="fi-FI" dirty="0"/>
              <a:t> sana = /go{3,8}</a:t>
            </a:r>
            <a:r>
              <a:rPr lang="fi-FI" dirty="0" err="1"/>
              <a:t>al</a:t>
            </a:r>
            <a:r>
              <a:rPr lang="fi-FI" dirty="0"/>
              <a:t>!/ </a:t>
            </a:r>
            <a:r>
              <a:rPr lang="fi-FI" dirty="0">
                <a:sym typeface="Wingdings" pitchFamily="2" charset="2"/>
              </a:rPr>
              <a:t> </a:t>
            </a:r>
            <a:r>
              <a:rPr lang="fi-FI" dirty="0" err="1">
                <a:sym typeface="Wingdings" pitchFamily="2" charset="2"/>
              </a:rPr>
              <a:t>true</a:t>
            </a:r>
            <a:br>
              <a:rPr lang="fi-FI" dirty="0">
                <a:sym typeface="Wingdings" pitchFamily="2" charset="2"/>
              </a:rPr>
            </a:br>
            <a:r>
              <a:rPr lang="fi-FI" dirty="0">
                <a:sym typeface="Wingdings" pitchFamily="2" charset="2"/>
              </a:rPr>
              <a:t>alkaa g-kirjaimella, jonka jälkeen 3-8 o-kirjainta ja lopussa </a:t>
            </a:r>
            <a:r>
              <a:rPr lang="fi-FI" dirty="0" err="1">
                <a:sym typeface="Wingdings" pitchFamily="2" charset="2"/>
              </a:rPr>
              <a:t>al</a:t>
            </a:r>
            <a:r>
              <a:rPr lang="fi-FI" dirty="0">
                <a:sym typeface="Wingdings" pitchFamily="2" charset="2"/>
              </a:rPr>
              <a:t>!</a:t>
            </a:r>
          </a:p>
          <a:p>
            <a:pPr lvl="1"/>
            <a:r>
              <a:rPr lang="fi-FI" dirty="0">
                <a:sym typeface="Wingdings" pitchFamily="2" charset="2"/>
              </a:rPr>
              <a:t>Vastaavasti, jos haluaa määrittää vain minimimäärän</a:t>
            </a:r>
            <a:br>
              <a:rPr lang="fi-FI" dirty="0">
                <a:sym typeface="Wingdings" pitchFamily="2" charset="2"/>
              </a:rPr>
            </a:br>
            <a:r>
              <a:rPr lang="fi-FI" dirty="0" err="1">
                <a:sym typeface="Wingdings" pitchFamily="2" charset="2"/>
              </a:rPr>
              <a:t>let</a:t>
            </a:r>
            <a:r>
              <a:rPr lang="fi-FI" dirty="0">
                <a:sym typeface="Wingdings" pitchFamily="2" charset="2"/>
              </a:rPr>
              <a:t> sana = /go{3, }</a:t>
            </a:r>
            <a:r>
              <a:rPr lang="fi-FI" dirty="0" err="1">
                <a:sym typeface="Wingdings" pitchFamily="2" charset="2"/>
              </a:rPr>
              <a:t>al</a:t>
            </a:r>
            <a:r>
              <a:rPr lang="fi-FI" dirty="0">
                <a:sym typeface="Wingdings" pitchFamily="2" charset="2"/>
              </a:rPr>
              <a:t>!/  </a:t>
            </a:r>
            <a:r>
              <a:rPr lang="fi-FI" dirty="0" err="1">
                <a:sym typeface="Wingdings" pitchFamily="2" charset="2"/>
              </a:rPr>
              <a:t>true</a:t>
            </a:r>
            <a:br>
              <a:rPr lang="fi-FI" dirty="0">
                <a:sym typeface="Wingdings" pitchFamily="2" charset="2"/>
              </a:rPr>
            </a:br>
            <a:r>
              <a:rPr lang="fi-FI" dirty="0">
                <a:sym typeface="Wingdings" pitchFamily="2" charset="2"/>
              </a:rPr>
              <a:t>alkaa g-kirjaimella, jonka jälkeen 3-ääretön o-kirjainta ja lopussa </a:t>
            </a:r>
            <a:r>
              <a:rPr lang="fi-FI" dirty="0" err="1">
                <a:sym typeface="Wingdings" pitchFamily="2" charset="2"/>
              </a:rPr>
              <a:t>al</a:t>
            </a:r>
            <a:r>
              <a:rPr lang="fi-FI" dirty="0">
                <a:sym typeface="Wingdings" pitchFamily="2" charset="2"/>
              </a:rPr>
              <a:t>!</a:t>
            </a:r>
          </a:p>
          <a:p>
            <a:pPr lvl="1"/>
            <a:r>
              <a:rPr lang="fi-FI" dirty="0">
                <a:sym typeface="Wingdings" pitchFamily="2" charset="2"/>
              </a:rPr>
              <a:t>Ja juuri tietty määrä: </a:t>
            </a:r>
            <a:r>
              <a:rPr lang="fi-FI" dirty="0" err="1">
                <a:sym typeface="Wingdings" pitchFamily="2" charset="2"/>
              </a:rPr>
              <a:t>let</a:t>
            </a:r>
            <a:r>
              <a:rPr lang="fi-FI" dirty="0">
                <a:sym typeface="Wingdings" pitchFamily="2" charset="2"/>
              </a:rPr>
              <a:t> sana = /go{3}</a:t>
            </a:r>
            <a:r>
              <a:rPr lang="fi-FI" dirty="0" err="1">
                <a:sym typeface="Wingdings" pitchFamily="2" charset="2"/>
              </a:rPr>
              <a:t>al</a:t>
            </a:r>
            <a:r>
              <a:rPr lang="fi-FI" dirty="0">
                <a:sym typeface="Wingdings" pitchFamily="2" charset="2"/>
              </a:rPr>
              <a:t>!/  </a:t>
            </a:r>
            <a:r>
              <a:rPr lang="fi-FI" dirty="0" err="1">
                <a:sym typeface="Wingdings" pitchFamily="2" charset="2"/>
              </a:rPr>
              <a:t>false</a:t>
            </a:r>
            <a:endParaRPr lang="fi-FI" dirty="0">
              <a:sym typeface="Wingdings" pitchFamily="2" charset="2"/>
            </a:endParaRPr>
          </a:p>
          <a:p>
            <a:pPr lvl="1"/>
            <a:endParaRPr lang="fi-FI" dirty="0"/>
          </a:p>
        </p:txBody>
      </p:sp>
    </p:spTree>
    <p:extLst>
      <p:ext uri="{BB962C8B-B14F-4D97-AF65-F5344CB8AC3E}">
        <p14:creationId xmlns:p14="http://schemas.microsoft.com/office/powerpoint/2010/main" val="318658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5A252F7-7BF1-E844-A80F-B7E4FE1B957A}"/>
              </a:ext>
            </a:extLst>
          </p:cNvPr>
          <p:cNvSpPr>
            <a:spLocks noGrp="1"/>
          </p:cNvSpPr>
          <p:nvPr>
            <p:ph type="title"/>
          </p:nvPr>
        </p:nvSpPr>
        <p:spPr/>
        <p:txBody>
          <a:bodyPr/>
          <a:lstStyle/>
          <a:p>
            <a:r>
              <a:rPr lang="fi-FI" dirty="0"/>
              <a:t>Säännölliset lausekkeet</a:t>
            </a:r>
          </a:p>
        </p:txBody>
      </p:sp>
      <p:sp>
        <p:nvSpPr>
          <p:cNvPr id="3" name="Sisällön paikkamerkki 2">
            <a:extLst>
              <a:ext uri="{FF2B5EF4-FFF2-40B4-BE49-F238E27FC236}">
                <a16:creationId xmlns:a16="http://schemas.microsoft.com/office/drawing/2014/main" id="{B9CE1A39-963C-EC4F-974D-409BEED222DB}"/>
              </a:ext>
            </a:extLst>
          </p:cNvPr>
          <p:cNvSpPr>
            <a:spLocks noGrp="1"/>
          </p:cNvSpPr>
          <p:nvPr>
            <p:ph sz="quarter" idx="12"/>
          </p:nvPr>
        </p:nvSpPr>
        <p:spPr/>
        <p:txBody>
          <a:bodyPr/>
          <a:lstStyle/>
          <a:p>
            <a:r>
              <a:rPr lang="fi-FI" dirty="0"/>
              <a:t>Jos haluat määrittää mahdollisen kirjaimen, voit tehdä sen ?-merkin avulla</a:t>
            </a:r>
          </a:p>
          <a:p>
            <a:pPr lvl="1"/>
            <a:r>
              <a:rPr lang="fi-FI" dirty="0" err="1"/>
              <a:t>Let</a:t>
            </a:r>
            <a:r>
              <a:rPr lang="fi-FI" dirty="0"/>
              <a:t> lause1 = ”Minulla on saviklöntti”;</a:t>
            </a:r>
            <a:br>
              <a:rPr lang="fi-FI" dirty="0"/>
            </a:br>
            <a:r>
              <a:rPr lang="fi-FI" dirty="0" err="1"/>
              <a:t>let</a:t>
            </a:r>
            <a:r>
              <a:rPr lang="fi-FI" dirty="0"/>
              <a:t> lause2 = ”Ja minulla on saavi vettä”;</a:t>
            </a:r>
            <a:br>
              <a:rPr lang="fi-FI" dirty="0"/>
            </a:br>
            <a:r>
              <a:rPr lang="fi-FI" dirty="0" err="1"/>
              <a:t>let</a:t>
            </a:r>
            <a:r>
              <a:rPr lang="fi-FI" dirty="0"/>
              <a:t> sana = /</a:t>
            </a:r>
            <a:r>
              <a:rPr lang="fi-FI" dirty="0" err="1"/>
              <a:t>sa</a:t>
            </a:r>
            <a:r>
              <a:rPr lang="fi-FI" dirty="0" err="1">
                <a:solidFill>
                  <a:srgbClr val="FF0000"/>
                </a:solidFill>
              </a:rPr>
              <a:t>a?</a:t>
            </a:r>
            <a:r>
              <a:rPr lang="fi-FI" dirty="0" err="1"/>
              <a:t>vi</a:t>
            </a:r>
            <a:r>
              <a:rPr lang="fi-FI" dirty="0"/>
              <a:t>/;</a:t>
            </a:r>
            <a:br>
              <a:rPr lang="fi-FI" dirty="0"/>
            </a:br>
            <a:r>
              <a:rPr lang="fi-FI" dirty="0" err="1"/>
              <a:t>sana.test</a:t>
            </a:r>
            <a:r>
              <a:rPr lang="fi-FI" dirty="0"/>
              <a:t>(lause1) </a:t>
            </a:r>
            <a:r>
              <a:rPr lang="fi-FI" dirty="0">
                <a:sym typeface="Wingdings" pitchFamily="2" charset="2"/>
              </a:rPr>
              <a:t> </a:t>
            </a:r>
            <a:r>
              <a:rPr lang="fi-FI" dirty="0" err="1">
                <a:sym typeface="Wingdings" pitchFamily="2" charset="2"/>
              </a:rPr>
              <a:t>true</a:t>
            </a:r>
            <a:r>
              <a:rPr lang="fi-FI" dirty="0">
                <a:sym typeface="Wingdings" pitchFamily="2" charset="2"/>
              </a:rPr>
              <a:t> ja </a:t>
            </a:r>
            <a:r>
              <a:rPr lang="fi-FI" dirty="0" err="1">
                <a:sym typeface="Wingdings" pitchFamily="2" charset="2"/>
              </a:rPr>
              <a:t>sana.test</a:t>
            </a:r>
            <a:r>
              <a:rPr lang="fi-FI" dirty="0">
                <a:sym typeface="Wingdings" pitchFamily="2" charset="2"/>
              </a:rPr>
              <a:t>(lause2)  </a:t>
            </a:r>
            <a:r>
              <a:rPr lang="fi-FI" dirty="0" err="1">
                <a:sym typeface="Wingdings" pitchFamily="2" charset="2"/>
              </a:rPr>
              <a:t>true</a:t>
            </a:r>
            <a:br>
              <a:rPr lang="fi-FI" dirty="0">
                <a:sym typeface="Wingdings" pitchFamily="2" charset="2"/>
              </a:rPr>
            </a:br>
            <a:r>
              <a:rPr lang="fi-FI" dirty="0">
                <a:sym typeface="Wingdings" pitchFamily="2" charset="2"/>
              </a:rPr>
              <a:t>jälkimmäinen </a:t>
            </a:r>
            <a:r>
              <a:rPr lang="fi-FI" dirty="0">
                <a:solidFill>
                  <a:srgbClr val="FF0000"/>
                </a:solidFill>
                <a:sym typeface="Wingdings" pitchFamily="2" charset="2"/>
              </a:rPr>
              <a:t>a</a:t>
            </a:r>
            <a:r>
              <a:rPr lang="fi-FI" dirty="0">
                <a:sym typeface="Wingdings" pitchFamily="2" charset="2"/>
              </a:rPr>
              <a:t> on vaihtoehtoinen</a:t>
            </a:r>
          </a:p>
          <a:p>
            <a:r>
              <a:rPr lang="fi-FI" dirty="0" err="1">
                <a:sym typeface="Wingdings" pitchFamily="2" charset="2"/>
              </a:rPr>
              <a:t>Positiinen</a:t>
            </a:r>
            <a:r>
              <a:rPr lang="fi-FI" dirty="0">
                <a:sym typeface="Wingdings" pitchFamily="2" charset="2"/>
              </a:rPr>
              <a:t> ja negatiinen ”eteenpäin katsoja” tehdään seuraavasti</a:t>
            </a:r>
          </a:p>
          <a:p>
            <a:pPr lvl="1"/>
            <a:r>
              <a:rPr lang="fi-FI" dirty="0">
                <a:sym typeface="Wingdings" pitchFamily="2" charset="2"/>
              </a:rPr>
              <a:t>Positiivinen lisätään merkkijonoon (?=etsittävä)</a:t>
            </a:r>
          </a:p>
          <a:p>
            <a:pPr lvl="1"/>
            <a:r>
              <a:rPr lang="fi-FI" dirty="0">
                <a:sym typeface="Wingdings" pitchFamily="2" charset="2"/>
              </a:rPr>
              <a:t>Negatiivinen lisätään merkkijonoon(?!etsittävä)</a:t>
            </a:r>
            <a:endParaRPr lang="fi-FI" dirty="0"/>
          </a:p>
        </p:txBody>
      </p:sp>
    </p:spTree>
    <p:extLst>
      <p:ext uri="{BB962C8B-B14F-4D97-AF65-F5344CB8AC3E}">
        <p14:creationId xmlns:p14="http://schemas.microsoft.com/office/powerpoint/2010/main" val="1091374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404B7E5-1698-B44D-A170-F4129D5CB905}"/>
              </a:ext>
            </a:extLst>
          </p:cNvPr>
          <p:cNvSpPr>
            <a:spLocks noGrp="1"/>
          </p:cNvSpPr>
          <p:nvPr>
            <p:ph type="title"/>
          </p:nvPr>
        </p:nvSpPr>
        <p:spPr>
          <a:xfrm>
            <a:off x="791918" y="212352"/>
            <a:ext cx="5761282" cy="549648"/>
          </a:xfrm>
        </p:spPr>
        <p:txBody>
          <a:bodyPr/>
          <a:lstStyle/>
          <a:p>
            <a:r>
              <a:rPr lang="fi-FI" dirty="0"/>
              <a:t>Säännölliset lausekkeet</a:t>
            </a:r>
          </a:p>
        </p:txBody>
      </p:sp>
      <p:sp>
        <p:nvSpPr>
          <p:cNvPr id="3" name="Sisällön paikkamerkki 2">
            <a:extLst>
              <a:ext uri="{FF2B5EF4-FFF2-40B4-BE49-F238E27FC236}">
                <a16:creationId xmlns:a16="http://schemas.microsoft.com/office/drawing/2014/main" id="{8E54D5F2-3F15-9B49-B763-B8E2CEB92026}"/>
              </a:ext>
            </a:extLst>
          </p:cNvPr>
          <p:cNvSpPr>
            <a:spLocks noGrp="1"/>
          </p:cNvSpPr>
          <p:nvPr>
            <p:ph sz="quarter" idx="12"/>
          </p:nvPr>
        </p:nvSpPr>
        <p:spPr>
          <a:xfrm>
            <a:off x="791918" y="1043940"/>
            <a:ext cx="5761282" cy="5356860"/>
          </a:xfrm>
        </p:spPr>
        <p:txBody>
          <a:bodyPr/>
          <a:lstStyle/>
          <a:p>
            <a:r>
              <a:rPr lang="fi-FI" dirty="0"/>
              <a:t>Voimme myös etsiä sanoja ja vaihtaa niiden paikkaa</a:t>
            </a:r>
          </a:p>
          <a:p>
            <a:pPr lvl="1"/>
            <a:r>
              <a:rPr lang="fi-FI" dirty="0"/>
              <a:t>Sanan etsintä /^(\w+)\s, eli kirjaimia tai numeroita ääretön määrä yhdessä ja sitten välilyönti (\s)</a:t>
            </a:r>
          </a:p>
          <a:p>
            <a:pPr lvl="1"/>
            <a:r>
              <a:rPr lang="fi-FI" dirty="0"/>
              <a:t>Voimme vaihtaa sanan .</a:t>
            </a:r>
            <a:r>
              <a:rPr lang="fi-FI" dirty="0" err="1"/>
              <a:t>replace</a:t>
            </a:r>
            <a:r>
              <a:rPr lang="fi-FI" dirty="0"/>
              <a:t>(vanha, uusi)-metodilla</a:t>
            </a:r>
          </a:p>
          <a:p>
            <a:pPr lvl="1"/>
            <a:r>
              <a:rPr lang="fi-FI" dirty="0" err="1"/>
              <a:t>let</a:t>
            </a:r>
            <a:r>
              <a:rPr lang="fi-FI" dirty="0"/>
              <a:t> lause = 'Heippa maailma, onpa hyvä ilma’;</a:t>
            </a:r>
            <a:br>
              <a:rPr lang="fi-FI" dirty="0"/>
            </a:br>
            <a:r>
              <a:rPr lang="fi-FI" dirty="0" err="1"/>
              <a:t>let</a:t>
            </a:r>
            <a:r>
              <a:rPr lang="fi-FI" dirty="0"/>
              <a:t> sana = /maailma/;</a:t>
            </a:r>
            <a:br>
              <a:rPr lang="fi-FI" dirty="0"/>
            </a:br>
            <a:r>
              <a:rPr lang="fi-FI" dirty="0" err="1"/>
              <a:t>lause.replace</a:t>
            </a:r>
            <a:r>
              <a:rPr lang="fi-FI" dirty="0"/>
              <a:t>(sana, ”Suomi”); --&gt; Heippa Suomi, onpa hyvä ilma</a:t>
            </a:r>
          </a:p>
          <a:p>
            <a:pPr lvl="1"/>
            <a:r>
              <a:rPr lang="fi-FI" dirty="0"/>
              <a:t>Tai </a:t>
            </a:r>
            <a:r>
              <a:rPr lang="fi-FI" dirty="0" err="1"/>
              <a:t>let</a:t>
            </a:r>
            <a:r>
              <a:rPr lang="fi-FI" dirty="0"/>
              <a:t> lause = ”Kaksi vanhaa puuta”;</a:t>
            </a:r>
            <a:br>
              <a:rPr lang="fi-FI" dirty="0"/>
            </a:br>
            <a:r>
              <a:rPr lang="fi-FI" dirty="0" err="1"/>
              <a:t>let</a:t>
            </a:r>
            <a:r>
              <a:rPr lang="fi-FI" dirty="0"/>
              <a:t> sana = /^(\w+)\s(\w+)\s(\w+)/;</a:t>
            </a:r>
            <a:br>
              <a:rPr lang="fi-FI" dirty="0"/>
            </a:br>
            <a:r>
              <a:rPr lang="fi-FI" dirty="0" err="1"/>
              <a:t>lause.replace</a:t>
            </a:r>
            <a:r>
              <a:rPr lang="fi-FI" dirty="0"/>
              <a:t>(sana, ’$3 $2 $1’);</a:t>
            </a:r>
          </a:p>
          <a:p>
            <a:r>
              <a:rPr lang="fi-FI" dirty="0"/>
              <a:t>Tyhjien välien poistaminen alusta ja lopusta: </a:t>
            </a:r>
            <a:r>
              <a:rPr lang="fi-FI" dirty="0" err="1"/>
              <a:t>trim</a:t>
            </a:r>
            <a:r>
              <a:rPr lang="fi-FI" dirty="0"/>
              <a:t>()-metodi</a:t>
            </a:r>
          </a:p>
          <a:p>
            <a:pPr lvl="1"/>
            <a:r>
              <a:rPr lang="fi-FI" dirty="0" err="1"/>
              <a:t>let</a:t>
            </a:r>
            <a:r>
              <a:rPr lang="fi-FI" dirty="0"/>
              <a:t> lause = ”   Heippa maailma!   ”;</a:t>
            </a:r>
            <a:br>
              <a:rPr lang="fi-FI" dirty="0"/>
            </a:br>
            <a:r>
              <a:rPr lang="fi-FI" dirty="0" err="1"/>
              <a:t>lause.trim</a:t>
            </a:r>
            <a:r>
              <a:rPr lang="fi-FI" dirty="0"/>
              <a:t>(); </a:t>
            </a:r>
            <a:r>
              <a:rPr lang="fi-FI" dirty="0">
                <a:sym typeface="Wingdings" pitchFamily="2" charset="2"/>
              </a:rPr>
              <a:t> ”Heippa maailma!”</a:t>
            </a:r>
          </a:p>
          <a:p>
            <a:pPr lvl="1"/>
            <a:r>
              <a:rPr lang="fi-FI" dirty="0">
                <a:sym typeface="Wingdings" pitchFamily="2" charset="2"/>
              </a:rPr>
              <a:t>Tai sana = /^\s+|\s+$/g;</a:t>
            </a:r>
            <a:br>
              <a:rPr lang="fi-FI" dirty="0">
                <a:sym typeface="Wingdings" pitchFamily="2" charset="2"/>
              </a:rPr>
            </a:br>
            <a:r>
              <a:rPr lang="fi-FI" dirty="0" err="1">
                <a:sym typeface="Wingdings" pitchFamily="2" charset="2"/>
              </a:rPr>
              <a:t>lause.replace</a:t>
            </a:r>
            <a:r>
              <a:rPr lang="fi-FI" dirty="0">
                <a:sym typeface="Wingdings" pitchFamily="2" charset="2"/>
              </a:rPr>
              <a:t>(sana, ””);</a:t>
            </a:r>
            <a:endParaRPr lang="fi-FI" dirty="0"/>
          </a:p>
          <a:p>
            <a:pPr lvl="1"/>
            <a:endParaRPr lang="fi-FI" dirty="0"/>
          </a:p>
          <a:p>
            <a:pPr lvl="1"/>
            <a:endParaRPr lang="fi-FI" dirty="0"/>
          </a:p>
          <a:p>
            <a:pPr lvl="1"/>
            <a:endParaRPr lang="fi-FI" dirty="0"/>
          </a:p>
        </p:txBody>
      </p:sp>
    </p:spTree>
    <p:extLst>
      <p:ext uri="{BB962C8B-B14F-4D97-AF65-F5344CB8AC3E}">
        <p14:creationId xmlns:p14="http://schemas.microsoft.com/office/powerpoint/2010/main" val="1031495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B249AC6-3858-3146-A7A7-6792E01DE0C7}"/>
              </a:ext>
            </a:extLst>
          </p:cNvPr>
          <p:cNvSpPr>
            <a:spLocks noGrp="1"/>
          </p:cNvSpPr>
          <p:nvPr>
            <p:ph type="title"/>
          </p:nvPr>
        </p:nvSpPr>
        <p:spPr/>
        <p:txBody>
          <a:bodyPr/>
          <a:lstStyle/>
          <a:p>
            <a:r>
              <a:rPr lang="fi-FI" dirty="0"/>
              <a:t>Maanantai 20.04.2020</a:t>
            </a:r>
          </a:p>
        </p:txBody>
      </p:sp>
    </p:spTree>
    <p:extLst>
      <p:ext uri="{BB962C8B-B14F-4D97-AF65-F5344CB8AC3E}">
        <p14:creationId xmlns:p14="http://schemas.microsoft.com/office/powerpoint/2010/main" val="3055619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21EFD27-B630-5244-8493-7FA5F5E8831B}"/>
              </a:ext>
            </a:extLst>
          </p:cNvPr>
          <p:cNvSpPr>
            <a:spLocks noGrp="1"/>
          </p:cNvSpPr>
          <p:nvPr>
            <p:ph type="title"/>
          </p:nvPr>
        </p:nvSpPr>
        <p:spPr/>
        <p:txBody>
          <a:bodyPr/>
          <a:lstStyle/>
          <a:p>
            <a:r>
              <a:rPr lang="fi-FI" dirty="0"/>
              <a:t>Virheenkorjaus</a:t>
            </a:r>
          </a:p>
        </p:txBody>
      </p:sp>
      <p:sp>
        <p:nvSpPr>
          <p:cNvPr id="3" name="Sisällön paikkamerkki 2">
            <a:extLst>
              <a:ext uri="{FF2B5EF4-FFF2-40B4-BE49-F238E27FC236}">
                <a16:creationId xmlns:a16="http://schemas.microsoft.com/office/drawing/2014/main" id="{2BC46B46-33CC-9641-9870-F67F9D5AF192}"/>
              </a:ext>
            </a:extLst>
          </p:cNvPr>
          <p:cNvSpPr>
            <a:spLocks noGrp="1"/>
          </p:cNvSpPr>
          <p:nvPr>
            <p:ph sz="quarter" idx="12"/>
          </p:nvPr>
        </p:nvSpPr>
        <p:spPr/>
        <p:txBody>
          <a:bodyPr/>
          <a:lstStyle/>
          <a:p>
            <a:r>
              <a:rPr lang="fi-FI" dirty="0"/>
              <a:t>Virheenkorjaus on arvokas ja (valitettavasti) välttämätön työkalu ohjelmoijille. </a:t>
            </a:r>
          </a:p>
          <a:p>
            <a:r>
              <a:rPr lang="fi-FI" dirty="0"/>
              <a:t>Se seuraa testausvaihetta, jossa tarkistetaan, toimiiko koodi oikein, ja huomataan, että se ei toimi. </a:t>
            </a:r>
          </a:p>
          <a:p>
            <a:r>
              <a:rPr lang="fi-FI" dirty="0"/>
              <a:t>Vianmääritys on prosessi, jolla löydetään tarkalleen mikä ei toimi ja korjataan se. </a:t>
            </a:r>
          </a:p>
          <a:p>
            <a:r>
              <a:rPr lang="fi-FI" dirty="0"/>
              <a:t>Kun olet viettänyt aikaa loistavan koodilohkon luomiseen, on vaikeaa huomata, että siinä voi olla virheitä. Nämä kysymykset ovat yleensä kolmessa muodossa:</a:t>
            </a:r>
          </a:p>
          <a:p>
            <a:pPr lvl="1"/>
            <a:r>
              <a:rPr lang="fi-FI" dirty="0"/>
              <a:t>syntaksivirheet, jotka estävät ohjelman suorittamisen</a:t>
            </a:r>
          </a:p>
          <a:p>
            <a:pPr lvl="1"/>
            <a:r>
              <a:rPr lang="fi-FI" dirty="0"/>
              <a:t>ajonaikaiset virheet, kun koodi ei suoriteta suoritusta tai jolla on odottamatonta käyttäytymistä</a:t>
            </a:r>
          </a:p>
          <a:p>
            <a:pPr lvl="1"/>
            <a:r>
              <a:rPr lang="fi-FI" dirty="0"/>
              <a:t>semanttiset (tai loogiset) virheet, kun koodi ei tee sitä mitä tarkoitetaan.</a:t>
            </a:r>
          </a:p>
        </p:txBody>
      </p:sp>
    </p:spTree>
    <p:extLst>
      <p:ext uri="{BB962C8B-B14F-4D97-AF65-F5344CB8AC3E}">
        <p14:creationId xmlns:p14="http://schemas.microsoft.com/office/powerpoint/2010/main" val="3080785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C50F0D-076B-E245-B788-CC5D785C16AD}"/>
              </a:ext>
            </a:extLst>
          </p:cNvPr>
          <p:cNvSpPr>
            <a:spLocks noGrp="1"/>
          </p:cNvSpPr>
          <p:nvPr>
            <p:ph type="title"/>
          </p:nvPr>
        </p:nvSpPr>
        <p:spPr/>
        <p:txBody>
          <a:bodyPr/>
          <a:lstStyle/>
          <a:p>
            <a:r>
              <a:rPr lang="fi-FI" dirty="0"/>
              <a:t>Virheenkorjaus</a:t>
            </a:r>
          </a:p>
        </p:txBody>
      </p:sp>
      <p:sp>
        <p:nvSpPr>
          <p:cNvPr id="3" name="Sisällön paikkamerkki 2">
            <a:extLst>
              <a:ext uri="{FF2B5EF4-FFF2-40B4-BE49-F238E27FC236}">
                <a16:creationId xmlns:a16="http://schemas.microsoft.com/office/drawing/2014/main" id="{0A77110C-2CA1-D244-AE19-5B58D972F183}"/>
              </a:ext>
            </a:extLst>
          </p:cNvPr>
          <p:cNvSpPr>
            <a:spLocks noGrp="1"/>
          </p:cNvSpPr>
          <p:nvPr>
            <p:ph sz="quarter" idx="12"/>
          </p:nvPr>
        </p:nvSpPr>
        <p:spPr/>
        <p:txBody>
          <a:bodyPr/>
          <a:lstStyle/>
          <a:p>
            <a:r>
              <a:rPr lang="fi-FI" dirty="0"/>
              <a:t>Nykyaikaiset koodieditorit (ja kokemus) voivat auttaa tunnistamaan syntaksivirheet. </a:t>
            </a:r>
          </a:p>
          <a:p>
            <a:r>
              <a:rPr lang="fi-FI" dirty="0"/>
              <a:t>Semanttisia ja ajonaikaisia virheitä on vaikeampi löytää. Ne voivat aiheuttaa ohjelmasi kaatumisen, saattaa sen toimimaan lopullisesti tai antaa väärän tulosteen. </a:t>
            </a:r>
          </a:p>
          <a:p>
            <a:r>
              <a:rPr lang="fi-FI" dirty="0"/>
              <a:t>Virheenkorjaus on kuin yrittäisit ymmärtää, miksi koodisi käyttäytyy sellaisena kuin se on. </a:t>
            </a:r>
          </a:p>
          <a:p>
            <a:r>
              <a:rPr lang="fi-FI" dirty="0"/>
              <a:t>Esimerkki syntaksivirheestä - jonka koodieditori usein havaitsee:</a:t>
            </a:r>
            <a:br>
              <a:rPr lang="fi-FI" dirty="0"/>
            </a:br>
            <a:endParaRPr lang="fi-FI" dirty="0"/>
          </a:p>
        </p:txBody>
      </p:sp>
      <p:pic>
        <p:nvPicPr>
          <p:cNvPr id="4" name="Kuva 3">
            <a:extLst>
              <a:ext uri="{FF2B5EF4-FFF2-40B4-BE49-F238E27FC236}">
                <a16:creationId xmlns:a16="http://schemas.microsoft.com/office/drawing/2014/main" id="{6A343456-8F2E-1F49-B1B4-D193932685C3}"/>
              </a:ext>
            </a:extLst>
          </p:cNvPr>
          <p:cNvPicPr>
            <a:picLocks noChangeAspect="1"/>
          </p:cNvPicPr>
          <p:nvPr/>
        </p:nvPicPr>
        <p:blipFill>
          <a:blip r:embed="rId2"/>
          <a:stretch>
            <a:fillRect/>
          </a:stretch>
        </p:blipFill>
        <p:spPr>
          <a:xfrm>
            <a:off x="1173480" y="4466246"/>
            <a:ext cx="5947410" cy="1607902"/>
          </a:xfrm>
          <a:prstGeom prst="rect">
            <a:avLst/>
          </a:prstGeom>
        </p:spPr>
      </p:pic>
      <p:sp>
        <p:nvSpPr>
          <p:cNvPr id="5" name="Alanuoli 4">
            <a:extLst>
              <a:ext uri="{FF2B5EF4-FFF2-40B4-BE49-F238E27FC236}">
                <a16:creationId xmlns:a16="http://schemas.microsoft.com/office/drawing/2014/main" id="{6CA94F92-19AE-8747-AAC7-02145F41ACB2}"/>
              </a:ext>
            </a:extLst>
          </p:cNvPr>
          <p:cNvSpPr/>
          <p:nvPr/>
        </p:nvSpPr>
        <p:spPr>
          <a:xfrm rot="3517496">
            <a:off x="3627119" y="4262746"/>
            <a:ext cx="220980" cy="4876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pic>
        <p:nvPicPr>
          <p:cNvPr id="6" name="Kuva 5">
            <a:extLst>
              <a:ext uri="{FF2B5EF4-FFF2-40B4-BE49-F238E27FC236}">
                <a16:creationId xmlns:a16="http://schemas.microsoft.com/office/drawing/2014/main" id="{76DB9B9A-47F9-554F-8A47-D7FB5DD2596A}"/>
              </a:ext>
            </a:extLst>
          </p:cNvPr>
          <p:cNvPicPr>
            <a:picLocks noChangeAspect="1"/>
          </p:cNvPicPr>
          <p:nvPr/>
        </p:nvPicPr>
        <p:blipFill>
          <a:blip r:embed="rId3"/>
          <a:stretch>
            <a:fillRect/>
          </a:stretch>
        </p:blipFill>
        <p:spPr>
          <a:xfrm>
            <a:off x="6379210" y="3637599"/>
            <a:ext cx="2146300" cy="647700"/>
          </a:xfrm>
          <a:prstGeom prst="rect">
            <a:avLst/>
          </a:prstGeom>
        </p:spPr>
      </p:pic>
    </p:spTree>
    <p:extLst>
      <p:ext uri="{BB962C8B-B14F-4D97-AF65-F5344CB8AC3E}">
        <p14:creationId xmlns:p14="http://schemas.microsoft.com/office/powerpoint/2010/main" val="185734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0DF0889-F3BE-1346-BE5F-1503AF6F78D5}"/>
              </a:ext>
            </a:extLst>
          </p:cNvPr>
          <p:cNvSpPr>
            <a:spLocks noGrp="1"/>
          </p:cNvSpPr>
          <p:nvPr>
            <p:ph type="title"/>
          </p:nvPr>
        </p:nvSpPr>
        <p:spPr/>
        <p:txBody>
          <a:bodyPr/>
          <a:lstStyle/>
          <a:p>
            <a:r>
              <a:rPr lang="fi-FI" dirty="0"/>
              <a:t>Virheenkorjaus</a:t>
            </a:r>
          </a:p>
        </p:txBody>
      </p:sp>
      <p:sp>
        <p:nvSpPr>
          <p:cNvPr id="3" name="Sisällön paikkamerkki 2">
            <a:extLst>
              <a:ext uri="{FF2B5EF4-FFF2-40B4-BE49-F238E27FC236}">
                <a16:creationId xmlns:a16="http://schemas.microsoft.com/office/drawing/2014/main" id="{EC999BE4-4D5E-FB4A-BE14-450D1A739FAA}"/>
              </a:ext>
            </a:extLst>
          </p:cNvPr>
          <p:cNvSpPr>
            <a:spLocks noGrp="1"/>
          </p:cNvSpPr>
          <p:nvPr>
            <p:ph sz="quarter" idx="12"/>
          </p:nvPr>
        </p:nvSpPr>
        <p:spPr/>
        <p:txBody>
          <a:bodyPr/>
          <a:lstStyle/>
          <a:p>
            <a:r>
              <a:rPr lang="fi-FI" dirty="0"/>
              <a:t>Tässä on esimerkki ajonaikaisesta virheestä - joka usein havaitaan ohjelman suorittaessa:</a:t>
            </a:r>
          </a:p>
          <a:p>
            <a:endParaRPr lang="fi-FI" dirty="0"/>
          </a:p>
          <a:p>
            <a:endParaRPr lang="fi-FI" dirty="0"/>
          </a:p>
          <a:p>
            <a:endParaRPr lang="fi-FI" dirty="0"/>
          </a:p>
          <a:p>
            <a:endParaRPr lang="fi-FI" dirty="0"/>
          </a:p>
          <a:p>
            <a:endParaRPr lang="fi-FI" dirty="0"/>
          </a:p>
          <a:p>
            <a:r>
              <a:rPr lang="fi-FI" dirty="0"/>
              <a:t>Esimerkki semanttisesta virheestä - havaitaan usein koodilähdön testaamisen jälkeen:</a:t>
            </a:r>
          </a:p>
          <a:p>
            <a:endParaRPr lang="fi-FI" dirty="0"/>
          </a:p>
        </p:txBody>
      </p:sp>
      <p:pic>
        <p:nvPicPr>
          <p:cNvPr id="4" name="Kuva 3">
            <a:extLst>
              <a:ext uri="{FF2B5EF4-FFF2-40B4-BE49-F238E27FC236}">
                <a16:creationId xmlns:a16="http://schemas.microsoft.com/office/drawing/2014/main" id="{F86CF7E5-EAF4-564E-AC2D-DF8DDB884221}"/>
              </a:ext>
            </a:extLst>
          </p:cNvPr>
          <p:cNvPicPr>
            <a:picLocks noChangeAspect="1"/>
          </p:cNvPicPr>
          <p:nvPr/>
        </p:nvPicPr>
        <p:blipFill>
          <a:blip r:embed="rId2"/>
          <a:stretch>
            <a:fillRect/>
          </a:stretch>
        </p:blipFill>
        <p:spPr>
          <a:xfrm>
            <a:off x="1219200" y="2409190"/>
            <a:ext cx="4831080" cy="1626104"/>
          </a:xfrm>
          <a:prstGeom prst="rect">
            <a:avLst/>
          </a:prstGeom>
        </p:spPr>
      </p:pic>
      <p:pic>
        <p:nvPicPr>
          <p:cNvPr id="5" name="Kuva 4">
            <a:extLst>
              <a:ext uri="{FF2B5EF4-FFF2-40B4-BE49-F238E27FC236}">
                <a16:creationId xmlns:a16="http://schemas.microsoft.com/office/drawing/2014/main" id="{A740F687-4CC0-FE46-A4B2-D5708E4BE88E}"/>
              </a:ext>
            </a:extLst>
          </p:cNvPr>
          <p:cNvPicPr>
            <a:picLocks noChangeAspect="1"/>
          </p:cNvPicPr>
          <p:nvPr/>
        </p:nvPicPr>
        <p:blipFill>
          <a:blip r:embed="rId3"/>
          <a:stretch>
            <a:fillRect/>
          </a:stretch>
        </p:blipFill>
        <p:spPr>
          <a:xfrm>
            <a:off x="1219200" y="4680319"/>
            <a:ext cx="4831080" cy="1387142"/>
          </a:xfrm>
          <a:prstGeom prst="rect">
            <a:avLst/>
          </a:prstGeom>
        </p:spPr>
      </p:pic>
    </p:spTree>
    <p:extLst>
      <p:ext uri="{BB962C8B-B14F-4D97-AF65-F5344CB8AC3E}">
        <p14:creationId xmlns:p14="http://schemas.microsoft.com/office/powerpoint/2010/main" val="61698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1B2B1D-746E-0F49-BAB9-1C5FEA450DB9}"/>
              </a:ext>
            </a:extLst>
          </p:cNvPr>
          <p:cNvSpPr>
            <a:spLocks noGrp="1"/>
          </p:cNvSpPr>
          <p:nvPr>
            <p:ph type="title"/>
          </p:nvPr>
        </p:nvSpPr>
        <p:spPr>
          <a:xfrm>
            <a:off x="791918" y="532392"/>
            <a:ext cx="5761282" cy="747768"/>
          </a:xfrm>
        </p:spPr>
        <p:txBody>
          <a:bodyPr/>
          <a:lstStyle/>
          <a:p>
            <a:r>
              <a:rPr lang="fi-FI" dirty="0"/>
              <a:t>Virheenkorjaus</a:t>
            </a:r>
          </a:p>
        </p:txBody>
      </p:sp>
      <p:sp>
        <p:nvSpPr>
          <p:cNvPr id="3" name="Sisällön paikkamerkki 2">
            <a:extLst>
              <a:ext uri="{FF2B5EF4-FFF2-40B4-BE49-F238E27FC236}">
                <a16:creationId xmlns:a16="http://schemas.microsoft.com/office/drawing/2014/main" id="{D732A6AF-B98D-2C4A-9502-07A22FEF0D7B}"/>
              </a:ext>
            </a:extLst>
          </p:cNvPr>
          <p:cNvSpPr>
            <a:spLocks noGrp="1"/>
          </p:cNvSpPr>
          <p:nvPr>
            <p:ph sz="quarter" idx="12"/>
          </p:nvPr>
        </p:nvSpPr>
        <p:spPr>
          <a:xfrm>
            <a:off x="791918" y="1485900"/>
            <a:ext cx="5761282" cy="4914900"/>
          </a:xfrm>
        </p:spPr>
        <p:txBody>
          <a:bodyPr>
            <a:normAutofit/>
          </a:bodyPr>
          <a:lstStyle/>
          <a:p>
            <a:r>
              <a:rPr lang="fi-FI" dirty="0"/>
              <a:t>Virheenkorjaus on turhauttavaa, mutta se auttaa kehittämään (ja seuraamaan) vaiheittaista lähestymistapaa koodisi tarkistamiseen. </a:t>
            </a:r>
          </a:p>
          <a:p>
            <a:r>
              <a:rPr lang="fi-FI" dirty="0"/>
              <a:t>Tämä tarkoittaa väliarvojen ja muuttujatyyppien tarkistamista, ovatko ne sellaisia, minkä niiden pitäisi olla. </a:t>
            </a:r>
          </a:p>
          <a:p>
            <a:r>
              <a:rPr lang="fi-FI" dirty="0"/>
              <a:t>Voit aloittaa yksinkertaisella eliminointiprosessilla.</a:t>
            </a:r>
          </a:p>
          <a:p>
            <a:pPr lvl="1"/>
            <a:r>
              <a:rPr lang="fi-FI" dirty="0"/>
              <a:t>Esimerkiksi, jos funktio A toimii ja palauttaa sen, minkä sen on tarkoitus, toiminnossa B saattaa olla ongelma. </a:t>
            </a:r>
          </a:p>
          <a:p>
            <a:pPr lvl="1"/>
            <a:r>
              <a:rPr lang="fi-FI" dirty="0"/>
              <a:t>Tai ryhdy tarkastelemaan arvoja koodilohkon keskeltä, yrittääksesi leikata hakutila puoleen. </a:t>
            </a:r>
          </a:p>
          <a:p>
            <a:pPr lvl="2"/>
            <a:r>
              <a:rPr lang="fi-FI" dirty="0"/>
              <a:t>Ongelma yhdessä paikassa ilmaisee virheen koodin ensimmäisessä puoliskossa. Jos ei, se on todennäköisesti toisessa.</a:t>
            </a:r>
          </a:p>
          <a:p>
            <a:r>
              <a:rPr lang="fi-FI" dirty="0"/>
              <a:t>Virheenkorjaus on opittava taito, joka vaatii vain vähän kärsivällisyyttä ja harjoittelua, jotta sen hallitsee.</a:t>
            </a:r>
          </a:p>
        </p:txBody>
      </p:sp>
    </p:spTree>
    <p:extLst>
      <p:ext uri="{BB962C8B-B14F-4D97-AF65-F5344CB8AC3E}">
        <p14:creationId xmlns:p14="http://schemas.microsoft.com/office/powerpoint/2010/main" val="67848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F24641E-F38B-5645-B288-4501768C94F4}"/>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7ACE81B2-4703-6742-AAAD-ECF64FA78C74}"/>
              </a:ext>
            </a:extLst>
          </p:cNvPr>
          <p:cNvSpPr>
            <a:spLocks noGrp="1"/>
          </p:cNvSpPr>
          <p:nvPr>
            <p:ph sz="quarter" idx="12"/>
          </p:nvPr>
        </p:nvSpPr>
        <p:spPr/>
        <p:txBody>
          <a:bodyPr/>
          <a:lstStyle/>
          <a:p>
            <a:r>
              <a:rPr lang="fi-FI" dirty="0"/>
              <a:t>Yhdellä lisäykset</a:t>
            </a:r>
          </a:p>
          <a:p>
            <a:pPr lvl="1"/>
            <a:r>
              <a:rPr lang="fi-FI" dirty="0"/>
              <a:t>Voimme helposti lisätä yhdellä joko:</a:t>
            </a:r>
          </a:p>
          <a:p>
            <a:pPr lvl="2"/>
            <a:r>
              <a:rPr lang="fi-FI" dirty="0" err="1"/>
              <a:t>var</a:t>
            </a:r>
            <a:r>
              <a:rPr lang="fi-FI" dirty="0"/>
              <a:t> a = 6;</a:t>
            </a:r>
          </a:p>
          <a:p>
            <a:pPr lvl="2"/>
            <a:r>
              <a:rPr lang="fi-FI" dirty="0"/>
              <a:t>a = a + 1;</a:t>
            </a:r>
          </a:p>
          <a:p>
            <a:pPr lvl="2"/>
            <a:r>
              <a:rPr lang="fi-FI" dirty="0"/>
              <a:t>TAI a++;</a:t>
            </a:r>
          </a:p>
          <a:p>
            <a:r>
              <a:rPr lang="fi-FI" dirty="0"/>
              <a:t>Yhdellä vähennykset</a:t>
            </a:r>
          </a:p>
          <a:p>
            <a:pPr lvl="1"/>
            <a:r>
              <a:rPr lang="fi-FI" dirty="0"/>
              <a:t>Voimme helposti vähentää yhdellä joko:</a:t>
            </a:r>
          </a:p>
          <a:p>
            <a:pPr lvl="2"/>
            <a:r>
              <a:rPr lang="fi-FI" dirty="0" err="1"/>
              <a:t>var</a:t>
            </a:r>
            <a:r>
              <a:rPr lang="fi-FI" dirty="0"/>
              <a:t> b = 6;</a:t>
            </a:r>
          </a:p>
          <a:p>
            <a:pPr lvl="2"/>
            <a:r>
              <a:rPr lang="fi-FI" dirty="0"/>
              <a:t>b = b – 1;</a:t>
            </a:r>
          </a:p>
          <a:p>
            <a:pPr lvl="2"/>
            <a:r>
              <a:rPr lang="fi-FI" dirty="0"/>
              <a:t>TAI b--;</a:t>
            </a:r>
          </a:p>
          <a:p>
            <a:r>
              <a:rPr lang="fi-FI" dirty="0"/>
              <a:t>Desimaalinumerot erotetaan PISTEELLÄ:</a:t>
            </a:r>
          </a:p>
          <a:p>
            <a:pPr lvl="1"/>
            <a:r>
              <a:rPr lang="fi-FI" dirty="0" err="1"/>
              <a:t>var</a:t>
            </a:r>
            <a:r>
              <a:rPr lang="fi-FI" dirty="0"/>
              <a:t> c = 10.23;</a:t>
            </a:r>
          </a:p>
          <a:p>
            <a:pPr lvl="1"/>
            <a:endParaRPr lang="fi-FI" dirty="0"/>
          </a:p>
        </p:txBody>
      </p:sp>
    </p:spTree>
    <p:extLst>
      <p:ext uri="{BB962C8B-B14F-4D97-AF65-F5344CB8AC3E}">
        <p14:creationId xmlns:p14="http://schemas.microsoft.com/office/powerpoint/2010/main" val="3175486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25E80CB-C70B-D54E-8105-CDA79C046080}"/>
              </a:ext>
            </a:extLst>
          </p:cNvPr>
          <p:cNvSpPr>
            <a:spLocks noGrp="1"/>
          </p:cNvSpPr>
          <p:nvPr>
            <p:ph type="title"/>
          </p:nvPr>
        </p:nvSpPr>
        <p:spPr/>
        <p:txBody>
          <a:bodyPr/>
          <a:lstStyle/>
          <a:p>
            <a:r>
              <a:rPr lang="fi-FI" dirty="0"/>
              <a:t>Virheenkorjaus</a:t>
            </a:r>
          </a:p>
        </p:txBody>
      </p:sp>
      <p:sp>
        <p:nvSpPr>
          <p:cNvPr id="3" name="Sisällön paikkamerkki 2">
            <a:extLst>
              <a:ext uri="{FF2B5EF4-FFF2-40B4-BE49-F238E27FC236}">
                <a16:creationId xmlns:a16="http://schemas.microsoft.com/office/drawing/2014/main" id="{C9B4C5B1-309B-A348-B52A-BDB1B7522C5D}"/>
              </a:ext>
            </a:extLst>
          </p:cNvPr>
          <p:cNvSpPr>
            <a:spLocks noGrp="1"/>
          </p:cNvSpPr>
          <p:nvPr>
            <p:ph sz="quarter" idx="12"/>
          </p:nvPr>
        </p:nvSpPr>
        <p:spPr/>
        <p:txBody>
          <a:bodyPr/>
          <a:lstStyle/>
          <a:p>
            <a:r>
              <a:rPr lang="fi-FI" dirty="0"/>
              <a:t>Sekä Chromella että Firefoxilla on erinomaiset JavaScript-konsolit, tunnetaan myös nimellä </a:t>
            </a:r>
            <a:r>
              <a:rPr lang="fi-FI" dirty="0" err="1"/>
              <a:t>DevTools</a:t>
            </a:r>
            <a:r>
              <a:rPr lang="fi-FI" dirty="0"/>
              <a:t>, JavaScriptin virheenkorjaamiseen.</a:t>
            </a:r>
          </a:p>
          <a:p>
            <a:r>
              <a:rPr lang="fi-FI" dirty="0"/>
              <a:t>Kehittäjätyökalut löytyvät Chromen valikosta tai Firefoxin valikon Web-konsolista. Jos käytät toista selainta tai matkapuhelinta, suosittelemme vaihtamista Firefoxiin tai Chromeen</a:t>
            </a:r>
          </a:p>
          <a:p>
            <a:r>
              <a:rPr lang="fi-FI" dirty="0" err="1"/>
              <a:t>Console.log</a:t>
            </a:r>
            <a:r>
              <a:rPr lang="fi-FI" dirty="0"/>
              <a:t> () -menetelmä, joka "tulostaa" suluissa olevan sisällön tulosteen konsolille, on todennäköisesti hyödyllisin virheenkorjaustyökalu. </a:t>
            </a:r>
          </a:p>
          <a:p>
            <a:pPr lvl="1"/>
            <a:r>
              <a:rPr lang="fi-FI" dirty="0"/>
              <a:t>Sijoittamalla se strategisiin pisteisiin koodissa, voit näyttää muuttujien väliarvot. </a:t>
            </a:r>
          </a:p>
          <a:p>
            <a:pPr lvl="1"/>
            <a:r>
              <a:rPr lang="fi-FI" dirty="0"/>
              <a:t>Hyvä käytäntö on saada idea siitä, minkä tuloksen tulisi olla, ennen kuin katsot mitä se on. </a:t>
            </a:r>
          </a:p>
          <a:p>
            <a:pPr lvl="1"/>
            <a:r>
              <a:rPr lang="fi-FI" dirty="0"/>
              <a:t>Jos sinulla on tarkistuspisteitä nähdäksesi laskelmien tilan koko koodilla, voit kaventaa ongelman sijaintia.</a:t>
            </a:r>
          </a:p>
        </p:txBody>
      </p:sp>
    </p:spTree>
    <p:extLst>
      <p:ext uri="{BB962C8B-B14F-4D97-AF65-F5344CB8AC3E}">
        <p14:creationId xmlns:p14="http://schemas.microsoft.com/office/powerpoint/2010/main" val="9457793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B48A9CD-C48C-374F-96A8-A78CD034F01F}"/>
              </a:ext>
            </a:extLst>
          </p:cNvPr>
          <p:cNvSpPr>
            <a:spLocks noGrp="1"/>
          </p:cNvSpPr>
          <p:nvPr>
            <p:ph type="title"/>
          </p:nvPr>
        </p:nvSpPr>
        <p:spPr>
          <a:xfrm>
            <a:off x="791918" y="212352"/>
            <a:ext cx="5761282" cy="1136388"/>
          </a:xfrm>
        </p:spPr>
        <p:txBody>
          <a:bodyPr/>
          <a:lstStyle/>
          <a:p>
            <a:r>
              <a:rPr lang="fi-FI" dirty="0"/>
              <a:t>Virheenkorjaus</a:t>
            </a:r>
          </a:p>
        </p:txBody>
      </p:sp>
      <p:sp>
        <p:nvSpPr>
          <p:cNvPr id="3" name="Sisällön paikkamerkki 2">
            <a:extLst>
              <a:ext uri="{FF2B5EF4-FFF2-40B4-BE49-F238E27FC236}">
                <a16:creationId xmlns:a16="http://schemas.microsoft.com/office/drawing/2014/main" id="{14D5A006-75B0-B643-91E2-3B20FF68333A}"/>
              </a:ext>
            </a:extLst>
          </p:cNvPr>
          <p:cNvSpPr>
            <a:spLocks noGrp="1"/>
          </p:cNvSpPr>
          <p:nvPr>
            <p:ph sz="quarter" idx="12"/>
          </p:nvPr>
        </p:nvSpPr>
        <p:spPr>
          <a:xfrm>
            <a:off x="791918" y="2293620"/>
            <a:ext cx="6408982" cy="4107180"/>
          </a:xfrm>
        </p:spPr>
        <p:txBody>
          <a:bodyPr>
            <a:normAutofit/>
          </a:bodyPr>
          <a:lstStyle/>
          <a:p>
            <a:r>
              <a:rPr lang="fi-FI" dirty="0" err="1"/>
              <a:t>Freecodecampin</a:t>
            </a:r>
            <a:r>
              <a:rPr lang="fi-FI" dirty="0"/>
              <a:t> oma </a:t>
            </a:r>
            <a:r>
              <a:rPr lang="fi-FI" dirty="0" err="1"/>
              <a:t>consoli</a:t>
            </a:r>
            <a:r>
              <a:rPr lang="fi-FI" dirty="0"/>
              <a:t> ei näytä ajetun koodin tulosta, vaan ainoastaan sen, menikö koodisi läpi vai ei</a:t>
            </a:r>
          </a:p>
          <a:p>
            <a:r>
              <a:rPr lang="fi-FI" dirty="0"/>
              <a:t>Siksi voit tehdä niin, että avaat edellisessä diassa mainitun </a:t>
            </a:r>
            <a:r>
              <a:rPr lang="fi-FI" dirty="0" err="1"/>
              <a:t>DevToolsin</a:t>
            </a:r>
            <a:r>
              <a:rPr lang="fi-FI" dirty="0"/>
              <a:t> ja ajat koodin siellä (eli kopioit sen sinne ja ajat)</a:t>
            </a:r>
          </a:p>
          <a:p>
            <a:r>
              <a:rPr lang="fi-FI" dirty="0"/>
              <a:t>Tehtävä ”</a:t>
            </a:r>
            <a:r>
              <a:rPr lang="fi-FI" dirty="0" err="1"/>
              <a:t>Understanding</a:t>
            </a:r>
            <a:r>
              <a:rPr lang="fi-FI" dirty="0"/>
              <a:t> </a:t>
            </a:r>
            <a:r>
              <a:rPr lang="fi-FI" dirty="0" err="1"/>
              <a:t>the</a:t>
            </a:r>
            <a:r>
              <a:rPr lang="fi-FI" dirty="0"/>
              <a:t> </a:t>
            </a:r>
            <a:r>
              <a:rPr lang="fi-FI" dirty="0" err="1"/>
              <a:t>Differences</a:t>
            </a:r>
            <a:r>
              <a:rPr lang="fi-FI" dirty="0"/>
              <a:t> </a:t>
            </a:r>
            <a:r>
              <a:rPr lang="fi-FI" dirty="0" err="1"/>
              <a:t>between</a:t>
            </a:r>
            <a:r>
              <a:rPr lang="fi-FI" dirty="0"/>
              <a:t>…” ei toimi, niin kuin </a:t>
            </a:r>
            <a:r>
              <a:rPr lang="fi-FI" dirty="0" err="1"/>
              <a:t>Freecodecamp</a:t>
            </a:r>
            <a:r>
              <a:rPr lang="fi-FI" dirty="0"/>
              <a:t> sanoo, vaan yllä mainitulla tavalla.</a:t>
            </a:r>
          </a:p>
        </p:txBody>
      </p:sp>
    </p:spTree>
    <p:extLst>
      <p:ext uri="{BB962C8B-B14F-4D97-AF65-F5344CB8AC3E}">
        <p14:creationId xmlns:p14="http://schemas.microsoft.com/office/powerpoint/2010/main" val="4125382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38980A8-2013-2D4C-9976-8E191A5E1E31}"/>
              </a:ext>
            </a:extLst>
          </p:cNvPr>
          <p:cNvSpPr>
            <a:spLocks noGrp="1"/>
          </p:cNvSpPr>
          <p:nvPr>
            <p:ph type="title"/>
          </p:nvPr>
        </p:nvSpPr>
        <p:spPr>
          <a:xfrm>
            <a:off x="791918" y="212352"/>
            <a:ext cx="6119422" cy="1440392"/>
          </a:xfrm>
        </p:spPr>
        <p:txBody>
          <a:bodyPr/>
          <a:lstStyle/>
          <a:p>
            <a:r>
              <a:rPr lang="fi-FI" dirty="0"/>
              <a:t>Virheenkorjaus– tyypin tarkastus</a:t>
            </a:r>
          </a:p>
        </p:txBody>
      </p:sp>
      <p:sp>
        <p:nvSpPr>
          <p:cNvPr id="3" name="Sisällön paikkamerkki 2">
            <a:extLst>
              <a:ext uri="{FF2B5EF4-FFF2-40B4-BE49-F238E27FC236}">
                <a16:creationId xmlns:a16="http://schemas.microsoft.com/office/drawing/2014/main" id="{CB5B032B-4753-774B-996B-02AC62FEA2BA}"/>
              </a:ext>
            </a:extLst>
          </p:cNvPr>
          <p:cNvSpPr>
            <a:spLocks noGrp="1"/>
          </p:cNvSpPr>
          <p:nvPr>
            <p:ph sz="quarter" idx="12"/>
          </p:nvPr>
        </p:nvSpPr>
        <p:spPr>
          <a:xfrm>
            <a:off x="791918" y="1865096"/>
            <a:ext cx="7445302" cy="4535704"/>
          </a:xfrm>
        </p:spPr>
        <p:txBody>
          <a:bodyPr/>
          <a:lstStyle/>
          <a:p>
            <a:r>
              <a:rPr lang="fi-FI" dirty="0" err="1"/>
              <a:t>typeof</a:t>
            </a:r>
            <a:r>
              <a:rPr lang="fi-FI" dirty="0"/>
              <a:t> -komennolla voit tarkastaa, minkä tyyppinen tai mikä datarakenne muuttujalla on</a:t>
            </a:r>
          </a:p>
          <a:p>
            <a:r>
              <a:rPr lang="fi-FI" dirty="0"/>
              <a:t> Tämä on hyödyllinen virheenkorjauksessa, kun työskentelet useiden tietotyyppien kanssa. </a:t>
            </a:r>
          </a:p>
          <a:p>
            <a:r>
              <a:rPr lang="fi-FI" dirty="0"/>
              <a:t>Jos luulet lisääväsi kaksi numeroa, mutta yksi on oikeastaan merkkijono, tulokset voivat olla odottamattomia. </a:t>
            </a:r>
          </a:p>
          <a:p>
            <a:r>
              <a:rPr lang="fi-FI" dirty="0"/>
              <a:t>Tyyppivirheet voivat piiloutua laskelmiin tai funktiokutsuihin. </a:t>
            </a:r>
          </a:p>
          <a:p>
            <a:r>
              <a:rPr lang="fi-FI" dirty="0"/>
              <a:t>Ole erityisen varovainen, kun käytät ja käsittelet ulkoisia tietoja JavaScript-objektiohjelman (JSON) muodossa.</a:t>
            </a:r>
          </a:p>
          <a:p>
            <a:r>
              <a:rPr lang="fi-FI" dirty="0"/>
              <a:t>Tässä on esimerkkejä </a:t>
            </a:r>
            <a:r>
              <a:rPr lang="fi-FI" dirty="0" err="1"/>
              <a:t>typeof</a:t>
            </a:r>
            <a:r>
              <a:rPr lang="fi-FI" dirty="0"/>
              <a:t>: n käyttämisestä:</a:t>
            </a:r>
          </a:p>
          <a:p>
            <a:endParaRPr lang="fi-FI" dirty="0"/>
          </a:p>
        </p:txBody>
      </p:sp>
      <p:pic>
        <p:nvPicPr>
          <p:cNvPr id="4" name="Kuva 3">
            <a:extLst>
              <a:ext uri="{FF2B5EF4-FFF2-40B4-BE49-F238E27FC236}">
                <a16:creationId xmlns:a16="http://schemas.microsoft.com/office/drawing/2014/main" id="{9E4511AC-AA4E-AA47-8A57-86727EB639FE}"/>
              </a:ext>
            </a:extLst>
          </p:cNvPr>
          <p:cNvPicPr>
            <a:picLocks noChangeAspect="1"/>
          </p:cNvPicPr>
          <p:nvPr/>
        </p:nvPicPr>
        <p:blipFill>
          <a:blip r:embed="rId2"/>
          <a:stretch>
            <a:fillRect/>
          </a:stretch>
        </p:blipFill>
        <p:spPr>
          <a:xfrm>
            <a:off x="1304290" y="4973320"/>
            <a:ext cx="4965700" cy="736600"/>
          </a:xfrm>
          <a:prstGeom prst="rect">
            <a:avLst/>
          </a:prstGeom>
        </p:spPr>
      </p:pic>
      <p:pic>
        <p:nvPicPr>
          <p:cNvPr id="5" name="Kuva 4">
            <a:extLst>
              <a:ext uri="{FF2B5EF4-FFF2-40B4-BE49-F238E27FC236}">
                <a16:creationId xmlns:a16="http://schemas.microsoft.com/office/drawing/2014/main" id="{D4888F2A-06F1-D648-A570-B15FE78406F9}"/>
              </a:ext>
            </a:extLst>
          </p:cNvPr>
          <p:cNvPicPr>
            <a:picLocks noChangeAspect="1"/>
          </p:cNvPicPr>
          <p:nvPr/>
        </p:nvPicPr>
        <p:blipFill>
          <a:blip r:embed="rId3"/>
          <a:stretch>
            <a:fillRect/>
          </a:stretch>
        </p:blipFill>
        <p:spPr>
          <a:xfrm>
            <a:off x="6414062" y="4611370"/>
            <a:ext cx="736600" cy="927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71710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2C20F7C-5F5D-F146-AFF0-B61A17170714}"/>
              </a:ext>
            </a:extLst>
          </p:cNvPr>
          <p:cNvSpPr>
            <a:spLocks noGrp="1"/>
          </p:cNvSpPr>
          <p:nvPr>
            <p:ph type="title"/>
          </p:nvPr>
        </p:nvSpPr>
        <p:spPr>
          <a:xfrm>
            <a:off x="791918" y="212352"/>
            <a:ext cx="6348022" cy="1440392"/>
          </a:xfrm>
        </p:spPr>
        <p:txBody>
          <a:bodyPr/>
          <a:lstStyle/>
          <a:p>
            <a:r>
              <a:rPr lang="fi-FI" dirty="0"/>
              <a:t>Virheenkorjaus – yleisimmät tavat</a:t>
            </a:r>
          </a:p>
        </p:txBody>
      </p:sp>
      <p:sp>
        <p:nvSpPr>
          <p:cNvPr id="3" name="Sisällön paikkamerkki 2">
            <a:extLst>
              <a:ext uri="{FF2B5EF4-FFF2-40B4-BE49-F238E27FC236}">
                <a16:creationId xmlns:a16="http://schemas.microsoft.com/office/drawing/2014/main" id="{7F6A93AE-1FA2-3241-BAEC-FBAAA59C2914}"/>
              </a:ext>
            </a:extLst>
          </p:cNvPr>
          <p:cNvSpPr>
            <a:spLocks noGrp="1"/>
          </p:cNvSpPr>
          <p:nvPr>
            <p:ph sz="quarter" idx="12"/>
          </p:nvPr>
        </p:nvSpPr>
        <p:spPr/>
        <p:txBody>
          <a:bodyPr/>
          <a:lstStyle/>
          <a:p>
            <a:r>
              <a:rPr lang="fi-FI" dirty="0" err="1"/>
              <a:t>Console.log</a:t>
            </a:r>
            <a:r>
              <a:rPr lang="fi-FI" dirty="0"/>
              <a:t> () - ja </a:t>
            </a:r>
            <a:r>
              <a:rPr lang="fi-FI" dirty="0" err="1"/>
              <a:t>typeof</a:t>
            </a:r>
            <a:r>
              <a:rPr lang="fi-FI" dirty="0"/>
              <a:t>-menetelmät ovat kaksi päätapaa tarkistaa väliarvot ja ohjelmalähdön tyypit. </a:t>
            </a:r>
          </a:p>
          <a:p>
            <a:r>
              <a:rPr lang="fi-FI" dirty="0"/>
              <a:t>Nyt päästään yleisimpiin muotoihin, joita virheet aiheuttavat. </a:t>
            </a:r>
          </a:p>
          <a:p>
            <a:r>
              <a:rPr lang="fi-FI" dirty="0"/>
              <a:t>Yksi syntaksitason virhe, jonka nopeat kirjoittavat yleensä aiheuttavat, on kirjoitusvirhe.</a:t>
            </a:r>
          </a:p>
          <a:p>
            <a:r>
              <a:rPr lang="fi-FI" dirty="0"/>
              <a:t>Siirtyneet, puuttuvat tai väärin merkatut isot merkit muuttujan tai funktion nimessä saa selaimen etsimään objektia, jota ei ole olemassa, ja ohjelma valittaa virheen muodossa. </a:t>
            </a:r>
          </a:p>
          <a:p>
            <a:r>
              <a:rPr lang="fi-FI" dirty="0"/>
              <a:t>JavaScript-muuttujien ja funktioiden nimien kirjainkoolla on väliä.</a:t>
            </a:r>
          </a:p>
          <a:p>
            <a:pPr lvl="1"/>
            <a:r>
              <a:rPr lang="fi-FI" dirty="0" err="1"/>
              <a:t>aitoAsia</a:t>
            </a:r>
            <a:r>
              <a:rPr lang="fi-FI" dirty="0"/>
              <a:t> != </a:t>
            </a:r>
            <a:r>
              <a:rPr lang="fi-FI" dirty="0" err="1"/>
              <a:t>AitoAsia</a:t>
            </a:r>
            <a:r>
              <a:rPr lang="fi-FI" dirty="0"/>
              <a:t> != </a:t>
            </a:r>
            <a:r>
              <a:rPr lang="fi-FI" dirty="0" err="1"/>
              <a:t>aitoAsiA</a:t>
            </a:r>
            <a:r>
              <a:rPr lang="fi-FI" dirty="0"/>
              <a:t> != Aitoasia</a:t>
            </a:r>
          </a:p>
        </p:txBody>
      </p:sp>
    </p:spTree>
    <p:extLst>
      <p:ext uri="{BB962C8B-B14F-4D97-AF65-F5344CB8AC3E}">
        <p14:creationId xmlns:p14="http://schemas.microsoft.com/office/powerpoint/2010/main" val="355347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A8AF47C-A28A-2F4F-9497-83F1BDFEDEA1}"/>
              </a:ext>
            </a:extLst>
          </p:cNvPr>
          <p:cNvSpPr>
            <a:spLocks noGrp="1"/>
          </p:cNvSpPr>
          <p:nvPr>
            <p:ph type="title"/>
          </p:nvPr>
        </p:nvSpPr>
        <p:spPr>
          <a:xfrm>
            <a:off x="791918" y="212352"/>
            <a:ext cx="6355642" cy="1440392"/>
          </a:xfrm>
        </p:spPr>
        <p:txBody>
          <a:bodyPr/>
          <a:lstStyle/>
          <a:p>
            <a:r>
              <a:rPr lang="fi-FI" dirty="0"/>
              <a:t>Virheenkorjaus – puuttuvat merkit</a:t>
            </a:r>
          </a:p>
        </p:txBody>
      </p:sp>
      <p:sp>
        <p:nvSpPr>
          <p:cNvPr id="3" name="Sisällön paikkamerkki 2">
            <a:extLst>
              <a:ext uri="{FF2B5EF4-FFF2-40B4-BE49-F238E27FC236}">
                <a16:creationId xmlns:a16="http://schemas.microsoft.com/office/drawing/2014/main" id="{408D8866-271B-E440-BEE8-C459054D385C}"/>
              </a:ext>
            </a:extLst>
          </p:cNvPr>
          <p:cNvSpPr>
            <a:spLocks noGrp="1"/>
          </p:cNvSpPr>
          <p:nvPr>
            <p:ph sz="quarter" idx="12"/>
          </p:nvPr>
        </p:nvSpPr>
        <p:spPr/>
        <p:txBody>
          <a:bodyPr/>
          <a:lstStyle/>
          <a:p>
            <a:r>
              <a:rPr lang="fi-FI" dirty="0"/>
              <a:t>Toinen syntaksivirhe, jota pitää varoa, on, että kaikissa avaussulkeissa, suluissa, aaltosuluissa ja lainausmerkeissä on suljinpari. </a:t>
            </a:r>
          </a:p>
          <a:p>
            <a:r>
              <a:rPr lang="fi-FI"/>
              <a:t>Merkki unohtuu </a:t>
            </a:r>
            <a:r>
              <a:rPr lang="fi-FI" dirty="0"/>
              <a:t>yleensä, kun muokkaat olemassa olevaa koodia ja lisäät kohteita johonkin em. tyypeistä. </a:t>
            </a:r>
          </a:p>
          <a:p>
            <a:r>
              <a:rPr lang="fi-FI" dirty="0"/>
              <a:t>Ole myös varovainen, kun liität koodilohkoja muihin, kuten lisäämällä </a:t>
            </a:r>
            <a:r>
              <a:rPr lang="fi-FI" dirty="0" err="1"/>
              <a:t>callback</a:t>
            </a:r>
            <a:r>
              <a:rPr lang="fi-FI" dirty="0"/>
              <a:t>-toiminto argumentiksi metodille.</a:t>
            </a:r>
          </a:p>
          <a:p>
            <a:r>
              <a:rPr lang="fi-FI" dirty="0"/>
              <a:t>Yksi tapa välttää tämä virhe on heti kun kirjoitat avausmerkin, kirjoitat heti myös lopetusmerkin, siirrät osoittimen takaisin niiden välillä ja jatka koodausta. </a:t>
            </a:r>
          </a:p>
          <a:p>
            <a:r>
              <a:rPr lang="fi-FI" dirty="0"/>
              <a:t>Onneksi useimmat nykyaikaiset koodieditorit generoivat parin toisen puoliskon automaattisesti.</a:t>
            </a:r>
          </a:p>
          <a:p>
            <a:endParaRPr lang="fi-FI" dirty="0"/>
          </a:p>
        </p:txBody>
      </p:sp>
    </p:spTree>
    <p:extLst>
      <p:ext uri="{BB962C8B-B14F-4D97-AF65-F5344CB8AC3E}">
        <p14:creationId xmlns:p14="http://schemas.microsoft.com/office/powerpoint/2010/main" val="2386640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46964AA-7334-1F44-A223-DE6F531F1A23}"/>
              </a:ext>
            </a:extLst>
          </p:cNvPr>
          <p:cNvSpPr>
            <a:spLocks noGrp="1"/>
          </p:cNvSpPr>
          <p:nvPr>
            <p:ph type="title"/>
          </p:nvPr>
        </p:nvSpPr>
        <p:spPr/>
        <p:txBody>
          <a:bodyPr/>
          <a:lstStyle/>
          <a:p>
            <a:r>
              <a:rPr lang="fi-FI" dirty="0"/>
              <a:t>Virheenkorjaus – </a:t>
            </a:r>
            <a:br>
              <a:rPr lang="fi-FI" dirty="0"/>
            </a:br>
            <a:r>
              <a:rPr lang="fi-FI" dirty="0"/>
              <a:t>lainausmerkit ja sitaattimerkit</a:t>
            </a:r>
          </a:p>
        </p:txBody>
      </p:sp>
      <p:sp>
        <p:nvSpPr>
          <p:cNvPr id="3" name="Sisällön paikkamerkki 2">
            <a:extLst>
              <a:ext uri="{FF2B5EF4-FFF2-40B4-BE49-F238E27FC236}">
                <a16:creationId xmlns:a16="http://schemas.microsoft.com/office/drawing/2014/main" id="{66FB93DC-ABF7-FF4E-A3CE-B42520BCC533}"/>
              </a:ext>
            </a:extLst>
          </p:cNvPr>
          <p:cNvSpPr>
            <a:spLocks noGrp="1"/>
          </p:cNvSpPr>
          <p:nvPr>
            <p:ph sz="quarter" idx="12"/>
          </p:nvPr>
        </p:nvSpPr>
        <p:spPr/>
        <p:txBody>
          <a:bodyPr/>
          <a:lstStyle/>
          <a:p>
            <a:r>
              <a:rPr lang="fi-FI" dirty="0"/>
              <a:t>JavaScript sallii sekä yhden (') kuin kaksinkertaisen (") lainauksen. Se kumpaa käytetään, riippuu yleensä henkilökohtaisista mieltymyksistä, joitain poikkeuksia lukuun ottamatta.</a:t>
            </a:r>
          </a:p>
          <a:p>
            <a:r>
              <a:rPr lang="fi-FI" dirty="0"/>
              <a:t>Kaksi vaihtoehtoa on hienoa, kun merkkijonossa on </a:t>
            </a:r>
            <a:r>
              <a:rPr lang="fi-FI" dirty="0" err="1"/>
              <a:t>lainatuksia</a:t>
            </a:r>
            <a:r>
              <a:rPr lang="fi-FI" dirty="0"/>
              <a:t> tai jotain muuta tekstiä, joka on lainausmerkeissä. Ole varovainen, ettet sulje merkkijonoa liian aikaisin, mikä aiheuttaa syntaksivirheen.</a:t>
            </a:r>
          </a:p>
          <a:p>
            <a:r>
              <a:rPr lang="fi-FI" dirty="0"/>
              <a:t>Tässä on esimerkkejä lainausten sekoittamisesta:</a:t>
            </a:r>
          </a:p>
          <a:p>
            <a:endParaRPr lang="fi-FI" dirty="0"/>
          </a:p>
        </p:txBody>
      </p:sp>
      <p:pic>
        <p:nvPicPr>
          <p:cNvPr id="5" name="Kuva 4">
            <a:extLst>
              <a:ext uri="{FF2B5EF4-FFF2-40B4-BE49-F238E27FC236}">
                <a16:creationId xmlns:a16="http://schemas.microsoft.com/office/drawing/2014/main" id="{A686C555-598D-064D-834D-4826F771C03C}"/>
              </a:ext>
            </a:extLst>
          </p:cNvPr>
          <p:cNvPicPr>
            <a:picLocks noChangeAspect="1"/>
          </p:cNvPicPr>
          <p:nvPr/>
        </p:nvPicPr>
        <p:blipFill>
          <a:blip r:embed="rId2"/>
          <a:stretch>
            <a:fillRect/>
          </a:stretch>
        </p:blipFill>
        <p:spPr>
          <a:xfrm>
            <a:off x="1234440" y="4453893"/>
            <a:ext cx="7909560" cy="995281"/>
          </a:xfrm>
          <a:prstGeom prst="rect">
            <a:avLst/>
          </a:prstGeom>
        </p:spPr>
      </p:pic>
    </p:spTree>
    <p:extLst>
      <p:ext uri="{BB962C8B-B14F-4D97-AF65-F5344CB8AC3E}">
        <p14:creationId xmlns:p14="http://schemas.microsoft.com/office/powerpoint/2010/main" val="5522515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8EC9AA-7DE8-8F4A-842A-787E6582CDAA}"/>
              </a:ext>
            </a:extLst>
          </p:cNvPr>
          <p:cNvSpPr>
            <a:spLocks noGrp="1"/>
          </p:cNvSpPr>
          <p:nvPr>
            <p:ph type="title"/>
          </p:nvPr>
        </p:nvSpPr>
        <p:spPr>
          <a:xfrm>
            <a:off x="791918" y="212352"/>
            <a:ext cx="6180382" cy="1440392"/>
          </a:xfrm>
        </p:spPr>
        <p:txBody>
          <a:bodyPr/>
          <a:lstStyle/>
          <a:p>
            <a:r>
              <a:rPr lang="fi-FI" dirty="0"/>
              <a:t>Virheenkorjaus – </a:t>
            </a:r>
            <a:br>
              <a:rPr lang="fi-FI" dirty="0"/>
            </a:br>
            <a:r>
              <a:rPr lang="fi-FI" dirty="0"/>
              <a:t>arvon syöttö vertaamisen sijaan</a:t>
            </a:r>
          </a:p>
        </p:txBody>
      </p:sp>
      <p:sp>
        <p:nvSpPr>
          <p:cNvPr id="3" name="Sisällön paikkamerkki 2">
            <a:extLst>
              <a:ext uri="{FF2B5EF4-FFF2-40B4-BE49-F238E27FC236}">
                <a16:creationId xmlns:a16="http://schemas.microsoft.com/office/drawing/2014/main" id="{56C70021-1AA2-CA4E-80A1-A2A229461B69}"/>
              </a:ext>
            </a:extLst>
          </p:cNvPr>
          <p:cNvSpPr>
            <a:spLocks noGrp="1"/>
          </p:cNvSpPr>
          <p:nvPr>
            <p:ph sz="quarter" idx="12"/>
          </p:nvPr>
        </p:nvSpPr>
        <p:spPr/>
        <p:txBody>
          <a:bodyPr/>
          <a:lstStyle/>
          <a:p>
            <a:r>
              <a:rPr lang="fi-FI" dirty="0"/>
              <a:t>Vaihtoehdot ohjelmassa, eli ne valinnat, jotka tekevät erilaisia asioita, jos tietyt ehdot täyttyvät, perustuvat </a:t>
            </a:r>
            <a:r>
              <a:rPr lang="fi-FI" dirty="0" err="1"/>
              <a:t>Javascript</a:t>
            </a:r>
            <a:r>
              <a:rPr lang="fi-FI" dirty="0"/>
              <a:t>-kielen lauseisiin </a:t>
            </a:r>
            <a:r>
              <a:rPr lang="fi-FI" dirty="0" err="1"/>
              <a:t>if</a:t>
            </a:r>
            <a:r>
              <a:rPr lang="fi-FI" dirty="0"/>
              <a:t>, </a:t>
            </a:r>
            <a:r>
              <a:rPr lang="fi-FI" dirty="0" err="1"/>
              <a:t>else</a:t>
            </a:r>
            <a:r>
              <a:rPr lang="fi-FI" dirty="0"/>
              <a:t> </a:t>
            </a:r>
            <a:r>
              <a:rPr lang="fi-FI" dirty="0" err="1"/>
              <a:t>if</a:t>
            </a:r>
            <a:r>
              <a:rPr lang="fi-FI" dirty="0"/>
              <a:t> ja </a:t>
            </a:r>
            <a:r>
              <a:rPr lang="fi-FI" dirty="0" err="1"/>
              <a:t>else</a:t>
            </a:r>
            <a:r>
              <a:rPr lang="fi-FI" dirty="0"/>
              <a:t>. Ehtoa joskus testataan, onko tulos yhtä suuri kuin arvo.</a:t>
            </a:r>
          </a:p>
          <a:p>
            <a:r>
              <a:rPr lang="fi-FI" dirty="0"/>
              <a:t>Tätä logiikkaa kuvataan lauseella "jos x on yhtä suuri kuin y, niin ...", joka voi kirjaimellisesti kääntää koodiksi käyttämällä =-merkkiä tai sijoitusoperaatiota. Tämä johtaa odottamattomaan virheeseen ohjelmassa.</a:t>
            </a:r>
          </a:p>
          <a:p>
            <a:r>
              <a:rPr lang="fi-FI" dirty="0"/>
              <a:t>Kuten aiemmissa haasteissa on käsitelty, JavaScriptissä oleva sijoitusoperaattori (=) antaa arvon muuttujan nimelle. Ja == ja === operaattorit tarkistavat tasa-arvon (</a:t>
            </a:r>
            <a:r>
              <a:rPr lang="fi-FI" dirty="0" err="1"/>
              <a:t>triple</a:t>
            </a:r>
            <a:r>
              <a:rPr lang="fi-FI" dirty="0"/>
              <a:t> === testit tiukkaa yhtäläisyyttä varten, mikä tarkoittaa, että sekä arvo että tyyppi ovat samat).</a:t>
            </a:r>
          </a:p>
        </p:txBody>
      </p:sp>
      <p:pic>
        <p:nvPicPr>
          <p:cNvPr id="5" name="Kuva 4">
            <a:extLst>
              <a:ext uri="{FF2B5EF4-FFF2-40B4-BE49-F238E27FC236}">
                <a16:creationId xmlns:a16="http://schemas.microsoft.com/office/drawing/2014/main" id="{082EF482-0081-084E-8266-4F4DC6843185}"/>
              </a:ext>
            </a:extLst>
          </p:cNvPr>
          <p:cNvPicPr>
            <a:picLocks noChangeAspect="1"/>
          </p:cNvPicPr>
          <p:nvPr/>
        </p:nvPicPr>
        <p:blipFill>
          <a:blip r:embed="rId2"/>
          <a:stretch>
            <a:fillRect/>
          </a:stretch>
        </p:blipFill>
        <p:spPr>
          <a:xfrm>
            <a:off x="1211018" y="5469951"/>
            <a:ext cx="5761282" cy="1304441"/>
          </a:xfrm>
          <a:prstGeom prst="rect">
            <a:avLst/>
          </a:prstGeom>
        </p:spPr>
      </p:pic>
    </p:spTree>
    <p:extLst>
      <p:ext uri="{BB962C8B-B14F-4D97-AF65-F5344CB8AC3E}">
        <p14:creationId xmlns:p14="http://schemas.microsoft.com/office/powerpoint/2010/main" val="1663722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B89F4BF-38EB-5546-BF10-F9E4280D3652}"/>
              </a:ext>
            </a:extLst>
          </p:cNvPr>
          <p:cNvSpPr>
            <a:spLocks noGrp="1"/>
          </p:cNvSpPr>
          <p:nvPr>
            <p:ph type="title"/>
          </p:nvPr>
        </p:nvSpPr>
        <p:spPr/>
        <p:txBody>
          <a:bodyPr/>
          <a:lstStyle/>
          <a:p>
            <a:r>
              <a:rPr lang="fi-FI" dirty="0"/>
              <a:t>Virheenkorjaus – puuttuvat sulut funktiokutsun jälkeen</a:t>
            </a:r>
          </a:p>
        </p:txBody>
      </p:sp>
      <p:sp>
        <p:nvSpPr>
          <p:cNvPr id="3" name="Sisällön paikkamerkki 2">
            <a:extLst>
              <a:ext uri="{FF2B5EF4-FFF2-40B4-BE49-F238E27FC236}">
                <a16:creationId xmlns:a16="http://schemas.microsoft.com/office/drawing/2014/main" id="{E386B097-D95F-3F42-A05E-8E3B26618690}"/>
              </a:ext>
            </a:extLst>
          </p:cNvPr>
          <p:cNvSpPr>
            <a:spLocks noGrp="1"/>
          </p:cNvSpPr>
          <p:nvPr>
            <p:ph sz="quarter" idx="12"/>
          </p:nvPr>
        </p:nvSpPr>
        <p:spPr/>
        <p:txBody>
          <a:bodyPr/>
          <a:lstStyle/>
          <a:p>
            <a:r>
              <a:rPr lang="fi-FI" dirty="0"/>
              <a:t>Kun funktioon tai metodiin ei syötetä argumentteja, saattaa unohtaa (tyhjät) avaus- ja sulkemissulkeet kutsuessaan sitä. </a:t>
            </a:r>
          </a:p>
          <a:p>
            <a:r>
              <a:rPr lang="fi-FI" dirty="0"/>
              <a:t>Usein funktion kutsun tulos tallennetaan muuttujaan muuta käyttöä varten. </a:t>
            </a:r>
          </a:p>
          <a:p>
            <a:r>
              <a:rPr lang="fi-FI" dirty="0"/>
              <a:t>Tällaisen virheen voi havaita kirjaamalla muuttujien arvot (tai niiden tyypit) konsoliin ja katsomalla, onko jokin niistä asetettu funktioviitteeksi odotetun arvon sijasta, jonka funktio palauttaa.</a:t>
            </a:r>
          </a:p>
        </p:txBody>
      </p:sp>
      <p:pic>
        <p:nvPicPr>
          <p:cNvPr id="4" name="Kuva 3">
            <a:extLst>
              <a:ext uri="{FF2B5EF4-FFF2-40B4-BE49-F238E27FC236}">
                <a16:creationId xmlns:a16="http://schemas.microsoft.com/office/drawing/2014/main" id="{C9048A44-FC81-694B-8E5F-126B674C8B5F}"/>
              </a:ext>
            </a:extLst>
          </p:cNvPr>
          <p:cNvPicPr>
            <a:picLocks noChangeAspect="1"/>
          </p:cNvPicPr>
          <p:nvPr/>
        </p:nvPicPr>
        <p:blipFill>
          <a:blip r:embed="rId2"/>
          <a:stretch>
            <a:fillRect/>
          </a:stretch>
        </p:blipFill>
        <p:spPr>
          <a:xfrm>
            <a:off x="1234440" y="4374575"/>
            <a:ext cx="7909560" cy="1356605"/>
          </a:xfrm>
          <a:prstGeom prst="rect">
            <a:avLst/>
          </a:prstGeom>
        </p:spPr>
      </p:pic>
    </p:spTree>
    <p:extLst>
      <p:ext uri="{BB962C8B-B14F-4D97-AF65-F5344CB8AC3E}">
        <p14:creationId xmlns:p14="http://schemas.microsoft.com/office/powerpoint/2010/main" val="19687264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B4EC29D-6919-7345-9AE1-12F1A9C2A368}"/>
              </a:ext>
            </a:extLst>
          </p:cNvPr>
          <p:cNvSpPr>
            <a:spLocks noGrp="1"/>
          </p:cNvSpPr>
          <p:nvPr>
            <p:ph type="title"/>
          </p:nvPr>
        </p:nvSpPr>
        <p:spPr>
          <a:xfrm>
            <a:off x="791918" y="212352"/>
            <a:ext cx="6127042" cy="1440392"/>
          </a:xfrm>
        </p:spPr>
        <p:txBody>
          <a:bodyPr>
            <a:normAutofit/>
          </a:bodyPr>
          <a:lstStyle/>
          <a:p>
            <a:r>
              <a:rPr lang="fi-FI" dirty="0"/>
              <a:t>Virheenkorjaus – argumenttien lähetys väärässä järjestyksessä</a:t>
            </a:r>
          </a:p>
        </p:txBody>
      </p:sp>
      <p:sp>
        <p:nvSpPr>
          <p:cNvPr id="3" name="Sisällön paikkamerkki 2">
            <a:extLst>
              <a:ext uri="{FF2B5EF4-FFF2-40B4-BE49-F238E27FC236}">
                <a16:creationId xmlns:a16="http://schemas.microsoft.com/office/drawing/2014/main" id="{ADDDB98A-39D6-C248-9357-BF0FE2CC451A}"/>
              </a:ext>
            </a:extLst>
          </p:cNvPr>
          <p:cNvSpPr>
            <a:spLocks noGrp="1"/>
          </p:cNvSpPr>
          <p:nvPr>
            <p:ph sz="quarter" idx="12"/>
          </p:nvPr>
        </p:nvSpPr>
        <p:spPr/>
        <p:txBody>
          <a:bodyPr/>
          <a:lstStyle/>
          <a:p>
            <a:r>
              <a:rPr lang="fi-FI" dirty="0"/>
              <a:t>Funktion kutsun seuraava ongelma, jota on syytä varoa, on, kun toiminnon argumentit toimitetaan väärässä järjestyksessä. </a:t>
            </a:r>
          </a:p>
          <a:p>
            <a:r>
              <a:rPr lang="fi-FI" dirty="0"/>
              <a:t>Jos argumentit ovat erityyppisiä, kuten esimerkiksi taulukkoa ja kokonaislukua odottava toiminto, tämä todennäköisesti heittää ajonaikaisen virheen. </a:t>
            </a:r>
          </a:p>
          <a:p>
            <a:r>
              <a:rPr lang="fi-FI" dirty="0"/>
              <a:t>Jos argumentit ovat </a:t>
            </a:r>
            <a:r>
              <a:rPr lang="fi-FI" dirty="0" err="1"/>
              <a:t>samantyyppisiä</a:t>
            </a:r>
            <a:r>
              <a:rPr lang="fi-FI" dirty="0"/>
              <a:t> (esimerkiksi kaikki kokonaisluvut), koodin logiikassa ei ole </a:t>
            </a:r>
            <a:r>
              <a:rPr lang="fi-FI" dirty="0" err="1"/>
              <a:t>järjeä</a:t>
            </a:r>
            <a:r>
              <a:rPr lang="fi-FI" dirty="0"/>
              <a:t>. </a:t>
            </a:r>
          </a:p>
          <a:p>
            <a:r>
              <a:rPr lang="fi-FI" dirty="0"/>
              <a:t>Varmista, että annat kaikki vaadittavat argumentit oikeassa järjestyksessä näiden ongelmien välttämiseksi.</a:t>
            </a:r>
          </a:p>
        </p:txBody>
      </p:sp>
      <p:pic>
        <p:nvPicPr>
          <p:cNvPr id="4" name="Kuva 3">
            <a:extLst>
              <a:ext uri="{FF2B5EF4-FFF2-40B4-BE49-F238E27FC236}">
                <a16:creationId xmlns:a16="http://schemas.microsoft.com/office/drawing/2014/main" id="{0F0B852B-5A28-6D4F-BCEC-01CED211D103}"/>
              </a:ext>
            </a:extLst>
          </p:cNvPr>
          <p:cNvPicPr>
            <a:picLocks noChangeAspect="1"/>
          </p:cNvPicPr>
          <p:nvPr/>
        </p:nvPicPr>
        <p:blipFill>
          <a:blip r:embed="rId2"/>
          <a:stretch>
            <a:fillRect/>
          </a:stretch>
        </p:blipFill>
        <p:spPr>
          <a:xfrm>
            <a:off x="1190698" y="4692024"/>
            <a:ext cx="6127042" cy="2089775"/>
          </a:xfrm>
          <a:prstGeom prst="rect">
            <a:avLst/>
          </a:prstGeom>
        </p:spPr>
      </p:pic>
    </p:spTree>
    <p:extLst>
      <p:ext uri="{BB962C8B-B14F-4D97-AF65-F5344CB8AC3E}">
        <p14:creationId xmlns:p14="http://schemas.microsoft.com/office/powerpoint/2010/main" val="10011303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674CC54-5656-0942-84EB-6A8AC5113D92}"/>
              </a:ext>
            </a:extLst>
          </p:cNvPr>
          <p:cNvSpPr>
            <a:spLocks noGrp="1"/>
          </p:cNvSpPr>
          <p:nvPr>
            <p:ph type="title"/>
          </p:nvPr>
        </p:nvSpPr>
        <p:spPr/>
        <p:txBody>
          <a:bodyPr/>
          <a:lstStyle/>
          <a:p>
            <a:r>
              <a:rPr lang="fi-FI" dirty="0"/>
              <a:t>Virheenkorjaus – virheellinen lukumäärä taulukoissa</a:t>
            </a:r>
          </a:p>
        </p:txBody>
      </p:sp>
      <p:sp>
        <p:nvSpPr>
          <p:cNvPr id="3" name="Sisällön paikkamerkki 2">
            <a:extLst>
              <a:ext uri="{FF2B5EF4-FFF2-40B4-BE49-F238E27FC236}">
                <a16:creationId xmlns:a16="http://schemas.microsoft.com/office/drawing/2014/main" id="{79096DA1-C19E-0E4F-A0A9-F2C480B4DB2A}"/>
              </a:ext>
            </a:extLst>
          </p:cNvPr>
          <p:cNvSpPr>
            <a:spLocks noGrp="1"/>
          </p:cNvSpPr>
          <p:nvPr>
            <p:ph sz="quarter" idx="12"/>
          </p:nvPr>
        </p:nvSpPr>
        <p:spPr>
          <a:xfrm>
            <a:off x="791918" y="1865096"/>
            <a:ext cx="5875582" cy="4535704"/>
          </a:xfrm>
        </p:spPr>
        <p:txBody>
          <a:bodyPr/>
          <a:lstStyle/>
          <a:p>
            <a:r>
              <a:rPr lang="fi-FI" dirty="0"/>
              <a:t>JavaScriptin indeksointi alkaa nollasta, ei yhdestä, mikä tarkoittaa, että viimeinen luku on aina yhtä pienempi kuin kohteen pituus. Jos yrität käyttää indeksiä, joka on yhtä suuri kuin pituus, ohjelma saattaa heittää "indeksin alueen ulkopuolella" -viitevirheen tai tulostaa määrittelemättömän.</a:t>
            </a:r>
          </a:p>
          <a:p>
            <a:r>
              <a:rPr lang="fi-FI" dirty="0"/>
              <a:t>Kun käytät merkkijono- tai matriisimenetelmiä, jotka ottavat indeksialueita argumenteiksi, kannattaa lukea dokumentaatio ja ymmärtää, ovatko ne kattavia (annetun indeksin kohde on osa arvoa) vai ei. Tässä on esimerkkejä yhden virheen käytöstä:</a:t>
            </a:r>
          </a:p>
        </p:txBody>
      </p:sp>
      <p:pic>
        <p:nvPicPr>
          <p:cNvPr id="4" name="Kuva 3">
            <a:extLst>
              <a:ext uri="{FF2B5EF4-FFF2-40B4-BE49-F238E27FC236}">
                <a16:creationId xmlns:a16="http://schemas.microsoft.com/office/drawing/2014/main" id="{3A911591-DC07-FF43-A0A9-B57622B32F2B}"/>
              </a:ext>
            </a:extLst>
          </p:cNvPr>
          <p:cNvPicPr>
            <a:picLocks noChangeAspect="1"/>
          </p:cNvPicPr>
          <p:nvPr/>
        </p:nvPicPr>
        <p:blipFill>
          <a:blip r:embed="rId2"/>
          <a:stretch>
            <a:fillRect/>
          </a:stretch>
        </p:blipFill>
        <p:spPr>
          <a:xfrm>
            <a:off x="1234440" y="4549139"/>
            <a:ext cx="4831080" cy="2265905"/>
          </a:xfrm>
          <a:prstGeom prst="rect">
            <a:avLst/>
          </a:prstGeom>
        </p:spPr>
      </p:pic>
    </p:spTree>
    <p:extLst>
      <p:ext uri="{BB962C8B-B14F-4D97-AF65-F5344CB8AC3E}">
        <p14:creationId xmlns:p14="http://schemas.microsoft.com/office/powerpoint/2010/main" val="197925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97E00-2BB5-3948-81F4-6722E2BD06E4}"/>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0D56776C-7AE1-4F48-993C-5099A53B0348}"/>
              </a:ext>
            </a:extLst>
          </p:cNvPr>
          <p:cNvSpPr>
            <a:spLocks noGrp="1"/>
          </p:cNvSpPr>
          <p:nvPr>
            <p:ph sz="quarter" idx="12"/>
          </p:nvPr>
        </p:nvSpPr>
        <p:spPr/>
        <p:txBody>
          <a:bodyPr/>
          <a:lstStyle/>
          <a:p>
            <a:r>
              <a:rPr lang="fi-FI" dirty="0"/>
              <a:t>Lisääminen, vähentäminen, kertominen tai jakaminen muulla kuin yhdellä:</a:t>
            </a:r>
          </a:p>
          <a:p>
            <a:pPr lvl="1"/>
            <a:r>
              <a:rPr lang="fi-FI" dirty="0" err="1"/>
              <a:t>var</a:t>
            </a:r>
            <a:r>
              <a:rPr lang="fi-FI" dirty="0"/>
              <a:t> a = 10, b = 10;</a:t>
            </a:r>
          </a:p>
          <a:p>
            <a:pPr lvl="1"/>
            <a:r>
              <a:rPr lang="fi-FI" dirty="0"/>
              <a:t>a = a + 5;		TAI		a += 5;		// a = 15</a:t>
            </a:r>
          </a:p>
          <a:p>
            <a:pPr lvl="1"/>
            <a:r>
              <a:rPr lang="fi-FI" dirty="0"/>
              <a:t>b = b – 5;		TAI 		b -= 5;		// b = 5</a:t>
            </a:r>
          </a:p>
          <a:p>
            <a:pPr lvl="1"/>
            <a:r>
              <a:rPr lang="fi-FI" dirty="0"/>
              <a:t>a = a * 10;		TAI		a *= 10;		// a = 150;</a:t>
            </a:r>
          </a:p>
          <a:p>
            <a:pPr lvl="1"/>
            <a:r>
              <a:rPr lang="fi-FI" dirty="0"/>
              <a:t>a = a / 10;		TAI		a /= 10;		// a = 15;</a:t>
            </a:r>
          </a:p>
          <a:p>
            <a:r>
              <a:rPr lang="fi-FI" dirty="0"/>
              <a:t>Tulostaminen konsoliin (tästä tarkemmin luennolla)</a:t>
            </a:r>
          </a:p>
          <a:p>
            <a:pPr lvl="1"/>
            <a:r>
              <a:rPr lang="fi-FI" dirty="0" err="1"/>
              <a:t>console.log</a:t>
            </a:r>
            <a:r>
              <a:rPr lang="fi-FI" dirty="0"/>
              <a:t>(’Heippa maailma’); 	// Heippa maailma</a:t>
            </a:r>
          </a:p>
          <a:p>
            <a:pPr lvl="1"/>
            <a:r>
              <a:rPr lang="fi-FI" dirty="0" err="1"/>
              <a:t>console.log</a:t>
            </a:r>
            <a:r>
              <a:rPr lang="fi-FI" dirty="0"/>
              <a:t>(a);				// 15</a:t>
            </a:r>
          </a:p>
          <a:p>
            <a:pPr lvl="1"/>
            <a:r>
              <a:rPr lang="fi-FI" dirty="0" err="1"/>
              <a:t>console.log</a:t>
            </a:r>
            <a:r>
              <a:rPr lang="fi-FI" dirty="0"/>
              <a:t>(</a:t>
            </a:r>
            <a:r>
              <a:rPr lang="fi-FI" dirty="0" err="1"/>
              <a:t>a+b</a:t>
            </a:r>
            <a:r>
              <a:rPr lang="fi-FI" dirty="0"/>
              <a:t>);			// 20</a:t>
            </a:r>
          </a:p>
          <a:p>
            <a:pPr lvl="1"/>
            <a:endParaRPr lang="fi-FI" dirty="0"/>
          </a:p>
          <a:p>
            <a:pPr lvl="1"/>
            <a:endParaRPr lang="fi-FI" dirty="0"/>
          </a:p>
          <a:p>
            <a:pPr lvl="1"/>
            <a:endParaRPr lang="fi-FI" dirty="0"/>
          </a:p>
          <a:p>
            <a:pPr lvl="1"/>
            <a:endParaRPr lang="fi-FI" dirty="0"/>
          </a:p>
        </p:txBody>
      </p:sp>
    </p:spTree>
    <p:extLst>
      <p:ext uri="{BB962C8B-B14F-4D97-AF65-F5344CB8AC3E}">
        <p14:creationId xmlns:p14="http://schemas.microsoft.com/office/powerpoint/2010/main" val="22883928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6EAFD39-3D47-ED43-8994-14F22475AD43}"/>
              </a:ext>
            </a:extLst>
          </p:cNvPr>
          <p:cNvSpPr>
            <a:spLocks noGrp="1"/>
          </p:cNvSpPr>
          <p:nvPr>
            <p:ph type="title"/>
          </p:nvPr>
        </p:nvSpPr>
        <p:spPr/>
        <p:txBody>
          <a:bodyPr/>
          <a:lstStyle/>
          <a:p>
            <a:r>
              <a:rPr lang="fi-FI" dirty="0"/>
              <a:t>Virheenkorjaus – muuttujan uudelleen määrittäminen</a:t>
            </a:r>
          </a:p>
        </p:txBody>
      </p:sp>
      <p:sp>
        <p:nvSpPr>
          <p:cNvPr id="3" name="Sisällön paikkamerkki 2">
            <a:extLst>
              <a:ext uri="{FF2B5EF4-FFF2-40B4-BE49-F238E27FC236}">
                <a16:creationId xmlns:a16="http://schemas.microsoft.com/office/drawing/2014/main" id="{5F0D087B-C113-BC44-996F-EE378B17F673}"/>
              </a:ext>
            </a:extLst>
          </p:cNvPr>
          <p:cNvSpPr>
            <a:spLocks noGrp="1"/>
          </p:cNvSpPr>
          <p:nvPr>
            <p:ph sz="quarter" idx="12"/>
          </p:nvPr>
        </p:nvSpPr>
        <p:spPr/>
        <p:txBody>
          <a:bodyPr/>
          <a:lstStyle/>
          <a:p>
            <a:r>
              <a:rPr lang="fi-FI" dirty="0"/>
              <a:t>Joskus on tarpeen tallentaa tiedot, lisäyslaskurit tai asettaa muuttujat uudelleen silmukkaan. </a:t>
            </a:r>
          </a:p>
          <a:p>
            <a:r>
              <a:rPr lang="fi-FI" dirty="0"/>
              <a:t>Mahdollinen ongelma on, kun muuttujien joko pitäisi alkaa alusta, eivätkä ala, tai päinvastoin. </a:t>
            </a:r>
          </a:p>
          <a:p>
            <a:r>
              <a:rPr lang="fi-FI" dirty="0"/>
              <a:t>Tämä on erityisen vaarallista, jos nollaat vahingossa terminaaliehdossa käytettävän muuttujan, aiheuttaen äärettömän silmukan.</a:t>
            </a:r>
          </a:p>
          <a:p>
            <a:r>
              <a:rPr lang="fi-FI" dirty="0"/>
              <a:t>Tulostamalla muuttuja-arvot jokaisella silmukkajaksolla käyttämällä </a:t>
            </a:r>
            <a:r>
              <a:rPr lang="fi-FI" dirty="0" err="1"/>
              <a:t>console.log</a:t>
            </a:r>
            <a:r>
              <a:rPr lang="fi-FI" dirty="0"/>
              <a:t> () -toimintoa voidaan löytää virheellinen virhe, joka liittyy nollaamiseen tai muuttujan nollaamiseen liittyviin ongelmiin.</a:t>
            </a:r>
          </a:p>
          <a:p>
            <a:endParaRPr lang="fi-FI" dirty="0"/>
          </a:p>
        </p:txBody>
      </p:sp>
    </p:spTree>
    <p:extLst>
      <p:ext uri="{BB962C8B-B14F-4D97-AF65-F5344CB8AC3E}">
        <p14:creationId xmlns:p14="http://schemas.microsoft.com/office/powerpoint/2010/main" val="33229601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6426337-2C86-6046-8102-47047D9E474C}"/>
              </a:ext>
            </a:extLst>
          </p:cNvPr>
          <p:cNvSpPr>
            <a:spLocks noGrp="1"/>
          </p:cNvSpPr>
          <p:nvPr>
            <p:ph type="title"/>
          </p:nvPr>
        </p:nvSpPr>
        <p:spPr>
          <a:xfrm>
            <a:off x="791918" y="212352"/>
            <a:ext cx="6492802" cy="648708"/>
          </a:xfrm>
        </p:spPr>
        <p:txBody>
          <a:bodyPr/>
          <a:lstStyle/>
          <a:p>
            <a:r>
              <a:rPr lang="fi-FI" dirty="0"/>
              <a:t>Virheenkorjaus – ääretön silmukka</a:t>
            </a:r>
          </a:p>
        </p:txBody>
      </p:sp>
      <p:sp>
        <p:nvSpPr>
          <p:cNvPr id="3" name="Sisällön paikkamerkki 2">
            <a:extLst>
              <a:ext uri="{FF2B5EF4-FFF2-40B4-BE49-F238E27FC236}">
                <a16:creationId xmlns:a16="http://schemas.microsoft.com/office/drawing/2014/main" id="{0F9C893A-9CFB-5544-A678-3B06EDD8FB0B}"/>
              </a:ext>
            </a:extLst>
          </p:cNvPr>
          <p:cNvSpPr>
            <a:spLocks noGrp="1"/>
          </p:cNvSpPr>
          <p:nvPr>
            <p:ph sz="quarter" idx="12"/>
          </p:nvPr>
        </p:nvSpPr>
        <p:spPr>
          <a:xfrm>
            <a:off x="791918" y="861060"/>
            <a:ext cx="7361482" cy="5539740"/>
          </a:xfrm>
        </p:spPr>
        <p:txBody>
          <a:bodyPr>
            <a:normAutofit/>
          </a:bodyPr>
          <a:lstStyle/>
          <a:p>
            <a:r>
              <a:rPr lang="fi-FI" dirty="0"/>
              <a:t>Silmukat ovat hienoja työkaluja, kun tarvitset ohjelman suorittamaan koodilohkon tietyn määrän kertoja tai kunnes ehto täyttyy, mutta he tarvitsevat ehdon, joka päättää silmukan. </a:t>
            </a:r>
          </a:p>
          <a:p>
            <a:r>
              <a:rPr lang="fi-FI" dirty="0"/>
              <a:t>Äärettömät silmukat todennäköisesti jäädyttävät tai kaatavat selaimen ja aiheuttavat yleisen ohjelman suorituksen </a:t>
            </a:r>
            <a:r>
              <a:rPr lang="fi-FI" dirty="0" err="1"/>
              <a:t>sekasorton</a:t>
            </a:r>
            <a:r>
              <a:rPr lang="fi-FI" dirty="0"/>
              <a:t>, jota kukaan ei halua.</a:t>
            </a:r>
          </a:p>
          <a:p>
            <a:r>
              <a:rPr lang="fi-FI" dirty="0"/>
              <a:t>Tämän osan johdannossa oli esimerkki äärettömästä silmukasta - siinä ei ollut toimivaa ehtoa, jolla silmukan olisi saatu katkaistuksi. ÄLÄ käytä tätä toimintoa!</a:t>
            </a:r>
          </a:p>
          <a:p>
            <a:r>
              <a:rPr lang="fi-FI" dirty="0"/>
              <a:t>Ohjelmoijan tehtävänä on varmistaa, että ehto, joka kertoo ohjelmalle, milloin irtautua silmukasta, lopulta saavutetaan. </a:t>
            </a:r>
          </a:p>
          <a:p>
            <a:r>
              <a:rPr lang="fi-FI" dirty="0"/>
              <a:t>Yksi virhe on laskurimuuttujan lisääminen tai pienentäminen väärään suuntaan ehdon olosuhteista. </a:t>
            </a:r>
          </a:p>
          <a:p>
            <a:r>
              <a:rPr lang="fi-FI" dirty="0"/>
              <a:t>Toinen nollaa laskurin tai hakemistomuuttujan vahingossa silmukkakoodissa sen sijaan, että sitä kasvatetaan tai pienennetään.</a:t>
            </a:r>
          </a:p>
        </p:txBody>
      </p:sp>
      <p:pic>
        <p:nvPicPr>
          <p:cNvPr id="4" name="Kuva 3">
            <a:extLst>
              <a:ext uri="{FF2B5EF4-FFF2-40B4-BE49-F238E27FC236}">
                <a16:creationId xmlns:a16="http://schemas.microsoft.com/office/drawing/2014/main" id="{FE9F6578-12F9-2243-B4EC-39C6C68CD34C}"/>
              </a:ext>
            </a:extLst>
          </p:cNvPr>
          <p:cNvPicPr>
            <a:picLocks noChangeAspect="1"/>
          </p:cNvPicPr>
          <p:nvPr/>
        </p:nvPicPr>
        <p:blipFill>
          <a:blip r:embed="rId2"/>
          <a:stretch>
            <a:fillRect/>
          </a:stretch>
        </p:blipFill>
        <p:spPr>
          <a:xfrm>
            <a:off x="1196340" y="4954270"/>
            <a:ext cx="4831080" cy="1626104"/>
          </a:xfrm>
          <a:prstGeom prst="rect">
            <a:avLst/>
          </a:prstGeom>
        </p:spPr>
      </p:pic>
    </p:spTree>
    <p:extLst>
      <p:ext uri="{BB962C8B-B14F-4D97-AF65-F5344CB8AC3E}">
        <p14:creationId xmlns:p14="http://schemas.microsoft.com/office/powerpoint/2010/main" val="1605895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1EF1F78-D20D-124A-9B94-A599C49F7883}"/>
              </a:ext>
            </a:extLst>
          </p:cNvPr>
          <p:cNvSpPr>
            <a:spLocks noGrp="1"/>
          </p:cNvSpPr>
          <p:nvPr>
            <p:ph type="title"/>
          </p:nvPr>
        </p:nvSpPr>
        <p:spPr/>
        <p:txBody>
          <a:bodyPr/>
          <a:lstStyle/>
          <a:p>
            <a:r>
              <a:rPr lang="fi-FI" dirty="0"/>
              <a:t>Maanantai 27.4.2020</a:t>
            </a:r>
          </a:p>
        </p:txBody>
      </p:sp>
    </p:spTree>
    <p:extLst>
      <p:ext uri="{BB962C8B-B14F-4D97-AF65-F5344CB8AC3E}">
        <p14:creationId xmlns:p14="http://schemas.microsoft.com/office/powerpoint/2010/main" val="24871955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a:extLst>
              <a:ext uri="{FF2B5EF4-FFF2-40B4-BE49-F238E27FC236}">
                <a16:creationId xmlns:a16="http://schemas.microsoft.com/office/drawing/2014/main" id="{B88D784F-40C5-3B43-B2F3-CFA504E29E08}"/>
              </a:ext>
            </a:extLst>
          </p:cNvPr>
          <p:cNvSpPr>
            <a:spLocks noGrp="1"/>
          </p:cNvSpPr>
          <p:nvPr>
            <p:ph type="title"/>
          </p:nvPr>
        </p:nvSpPr>
        <p:spPr>
          <a:xfrm>
            <a:off x="791918" y="212352"/>
            <a:ext cx="5761282" cy="591584"/>
          </a:xfrm>
        </p:spPr>
        <p:txBody>
          <a:bodyPr/>
          <a:lstStyle/>
          <a:p>
            <a:r>
              <a:rPr lang="fi-FI" dirty="0"/>
              <a:t>Taulukkomuuttujien kertaus</a:t>
            </a:r>
          </a:p>
        </p:txBody>
      </p:sp>
      <p:sp>
        <p:nvSpPr>
          <p:cNvPr id="6" name="Sisällön paikkamerkki 5">
            <a:extLst>
              <a:ext uri="{FF2B5EF4-FFF2-40B4-BE49-F238E27FC236}">
                <a16:creationId xmlns:a16="http://schemas.microsoft.com/office/drawing/2014/main" id="{45E41C06-7FA7-E64C-9650-07AA5050BA1D}"/>
              </a:ext>
            </a:extLst>
          </p:cNvPr>
          <p:cNvSpPr>
            <a:spLocks noGrp="1"/>
          </p:cNvSpPr>
          <p:nvPr>
            <p:ph sz="quarter" idx="12"/>
          </p:nvPr>
        </p:nvSpPr>
        <p:spPr>
          <a:xfrm>
            <a:off x="791918" y="803936"/>
            <a:ext cx="5761282" cy="5596864"/>
          </a:xfrm>
        </p:spPr>
        <p:txBody>
          <a:bodyPr/>
          <a:lstStyle/>
          <a:p>
            <a:r>
              <a:rPr lang="fi-FI" dirty="0"/>
              <a:t>Taulukkomuuttuja voidaan määritellä joko tyhjänä</a:t>
            </a:r>
          </a:p>
          <a:p>
            <a:pPr lvl="1"/>
            <a:r>
              <a:rPr lang="fi-FI" dirty="0" err="1"/>
              <a:t>let</a:t>
            </a:r>
            <a:r>
              <a:rPr lang="fi-FI" dirty="0"/>
              <a:t> taulukko = [ ];</a:t>
            </a:r>
          </a:p>
          <a:p>
            <a:r>
              <a:rPr lang="fi-FI" dirty="0"/>
              <a:t>Tai valmiiksi täytettynä</a:t>
            </a:r>
          </a:p>
          <a:p>
            <a:pPr lvl="1"/>
            <a:r>
              <a:rPr lang="fi-FI" dirty="0" err="1"/>
              <a:t>let</a:t>
            </a:r>
            <a:r>
              <a:rPr lang="fi-FI" dirty="0"/>
              <a:t> taulukko = [”merkkijono”, 2, </a:t>
            </a:r>
            <a:r>
              <a:rPr lang="fi-FI" dirty="0" err="1"/>
              <a:t>true</a:t>
            </a:r>
            <a:r>
              <a:rPr lang="fi-FI" dirty="0"/>
              <a:t>];</a:t>
            </a:r>
          </a:p>
          <a:p>
            <a:r>
              <a:rPr lang="fi-FI" dirty="0"/>
              <a:t>Taulukko voi sisältää myös objekteja</a:t>
            </a:r>
          </a:p>
          <a:p>
            <a:pPr lvl="1"/>
            <a:r>
              <a:rPr lang="fi-FI" dirty="0" err="1"/>
              <a:t>let</a:t>
            </a:r>
            <a:r>
              <a:rPr lang="fi-FI" dirty="0"/>
              <a:t> taulukko = [{otsikko: ”merkkijono, otsikko2: 3}]</a:t>
            </a:r>
          </a:p>
          <a:p>
            <a:r>
              <a:rPr lang="fi-FI" dirty="0"/>
              <a:t>Sekä tietenkin edellisten yhdistelmiä</a:t>
            </a:r>
          </a:p>
          <a:p>
            <a:pPr lvl="1"/>
            <a:r>
              <a:rPr lang="fi-FI" dirty="0" err="1"/>
              <a:t>let</a:t>
            </a:r>
            <a:r>
              <a:rPr lang="fi-FI" dirty="0"/>
              <a:t> taulukko = [’merkkijono’, 2, {nimi: ’Jaska’, </a:t>
            </a:r>
            <a:r>
              <a:rPr lang="fi-FI" dirty="0" err="1"/>
              <a:t>ika</a:t>
            </a:r>
            <a:r>
              <a:rPr lang="fi-FI" dirty="0"/>
              <a:t>: 3}, </a:t>
            </a:r>
            <a:r>
              <a:rPr lang="fi-FI" dirty="0" err="1"/>
              <a:t>true</a:t>
            </a:r>
            <a:r>
              <a:rPr lang="fi-FI" dirty="0"/>
              <a:t>]</a:t>
            </a:r>
          </a:p>
          <a:p>
            <a:pPr lvl="1"/>
            <a:r>
              <a:rPr lang="fi-FI" dirty="0"/>
              <a:t>Edellisestä saadaan</a:t>
            </a:r>
          </a:p>
          <a:p>
            <a:pPr lvl="2"/>
            <a:r>
              <a:rPr lang="fi-FI" dirty="0" err="1"/>
              <a:t>taulukko.length</a:t>
            </a:r>
            <a:r>
              <a:rPr lang="fi-FI" dirty="0"/>
              <a:t> = 4</a:t>
            </a:r>
          </a:p>
          <a:p>
            <a:pPr lvl="2"/>
            <a:r>
              <a:rPr lang="fi-FI" dirty="0"/>
              <a:t>taulukko[0] = ’merkkijono’</a:t>
            </a:r>
          </a:p>
          <a:p>
            <a:pPr lvl="2"/>
            <a:r>
              <a:rPr lang="fi-FI" dirty="0"/>
              <a:t>taulukko[1] = 2</a:t>
            </a:r>
          </a:p>
          <a:p>
            <a:pPr lvl="2"/>
            <a:r>
              <a:rPr lang="fi-FI" dirty="0"/>
              <a:t>taulukko[2] = {nimi: ’</a:t>
            </a:r>
            <a:r>
              <a:rPr lang="fi-FI" dirty="0" err="1"/>
              <a:t>jaska</a:t>
            </a:r>
            <a:r>
              <a:rPr lang="fi-FI" dirty="0"/>
              <a:t>’, </a:t>
            </a:r>
            <a:r>
              <a:rPr lang="fi-FI" dirty="0" err="1"/>
              <a:t>ika</a:t>
            </a:r>
            <a:r>
              <a:rPr lang="fi-FI" dirty="0"/>
              <a:t>: 3}</a:t>
            </a:r>
          </a:p>
          <a:p>
            <a:pPr lvl="2"/>
            <a:r>
              <a:rPr lang="fi-FI" dirty="0"/>
              <a:t>taulukko[2].nimi = ’</a:t>
            </a:r>
            <a:r>
              <a:rPr lang="fi-FI" dirty="0" err="1"/>
              <a:t>jaska</a:t>
            </a:r>
            <a:r>
              <a:rPr lang="fi-FI" dirty="0"/>
              <a:t>’ / taulukko[2].</a:t>
            </a:r>
            <a:r>
              <a:rPr lang="fi-FI" dirty="0" err="1"/>
              <a:t>ika</a:t>
            </a:r>
            <a:r>
              <a:rPr lang="fi-FI" dirty="0"/>
              <a:t> = 3</a:t>
            </a:r>
          </a:p>
          <a:p>
            <a:pPr lvl="2"/>
            <a:r>
              <a:rPr lang="fi-FI" dirty="0"/>
              <a:t>Taulukko[3] = </a:t>
            </a:r>
            <a:r>
              <a:rPr lang="fi-FI" dirty="0" err="1"/>
              <a:t>true</a:t>
            </a:r>
            <a:endParaRPr lang="fi-FI" dirty="0"/>
          </a:p>
          <a:p>
            <a:pPr lvl="2"/>
            <a:endParaRPr lang="fi-FI" dirty="0"/>
          </a:p>
          <a:p>
            <a:pPr lvl="1"/>
            <a:endParaRPr lang="fi-FI" dirty="0"/>
          </a:p>
        </p:txBody>
      </p:sp>
    </p:spTree>
    <p:extLst>
      <p:ext uri="{BB962C8B-B14F-4D97-AF65-F5344CB8AC3E}">
        <p14:creationId xmlns:p14="http://schemas.microsoft.com/office/powerpoint/2010/main" val="738861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6C23DB5-C551-1741-BCF8-1E6EF8D14E30}"/>
              </a:ext>
            </a:extLst>
          </p:cNvPr>
          <p:cNvSpPr>
            <a:spLocks noGrp="1"/>
          </p:cNvSpPr>
          <p:nvPr>
            <p:ph type="title"/>
          </p:nvPr>
        </p:nvSpPr>
        <p:spPr/>
        <p:txBody>
          <a:bodyPr/>
          <a:lstStyle/>
          <a:p>
            <a:r>
              <a:rPr lang="fi-FI" dirty="0"/>
              <a:t>Taulukon muokkaus</a:t>
            </a:r>
          </a:p>
        </p:txBody>
      </p:sp>
      <p:sp>
        <p:nvSpPr>
          <p:cNvPr id="3" name="Sisällön paikkamerkki 2">
            <a:extLst>
              <a:ext uri="{FF2B5EF4-FFF2-40B4-BE49-F238E27FC236}">
                <a16:creationId xmlns:a16="http://schemas.microsoft.com/office/drawing/2014/main" id="{AEE0DD61-AD31-2940-9992-F29F21DD2F8F}"/>
              </a:ext>
            </a:extLst>
          </p:cNvPr>
          <p:cNvSpPr>
            <a:spLocks noGrp="1"/>
          </p:cNvSpPr>
          <p:nvPr>
            <p:ph sz="quarter" idx="12"/>
          </p:nvPr>
        </p:nvSpPr>
        <p:spPr>
          <a:xfrm>
            <a:off x="791918" y="1865096"/>
            <a:ext cx="5761282" cy="4992904"/>
          </a:xfrm>
        </p:spPr>
        <p:txBody>
          <a:bodyPr>
            <a:normAutofit/>
          </a:bodyPr>
          <a:lstStyle/>
          <a:p>
            <a:r>
              <a:rPr lang="fi-FI" dirty="0"/>
              <a:t>Taulukkoon voi syöttää arvoja kuten edellä, mutta arvon muutos tapahtuu:</a:t>
            </a:r>
          </a:p>
          <a:p>
            <a:pPr lvl="1"/>
            <a:r>
              <a:rPr lang="fi-FI" dirty="0"/>
              <a:t>taulukko[1] = 4, jolloin esimerkin mukaisesti 2 </a:t>
            </a:r>
            <a:r>
              <a:rPr lang="fi-FI" dirty="0">
                <a:sym typeface="Wingdings" pitchFamily="2" charset="2"/>
              </a:rPr>
              <a:t> 4</a:t>
            </a:r>
          </a:p>
          <a:p>
            <a:pPr lvl="1"/>
            <a:r>
              <a:rPr lang="fi-FI" dirty="0">
                <a:sym typeface="Wingdings" pitchFamily="2" charset="2"/>
              </a:rPr>
              <a:t>Taulukkoon voi lisätä loppuun .</a:t>
            </a:r>
            <a:r>
              <a:rPr lang="fi-FI" dirty="0" err="1">
                <a:sym typeface="Wingdings" pitchFamily="2" charset="2"/>
              </a:rPr>
              <a:t>push</a:t>
            </a:r>
            <a:r>
              <a:rPr lang="fi-FI" dirty="0">
                <a:sym typeface="Wingdings" pitchFamily="2" charset="2"/>
              </a:rPr>
              <a:t>()—komennolla:</a:t>
            </a:r>
          </a:p>
          <a:p>
            <a:pPr lvl="2"/>
            <a:r>
              <a:rPr lang="fi-FI" dirty="0" err="1">
                <a:sym typeface="Wingdings" pitchFamily="2" charset="2"/>
              </a:rPr>
              <a:t>taulukko.push</a:t>
            </a:r>
            <a:r>
              <a:rPr lang="fi-FI" dirty="0">
                <a:sym typeface="Wingdings" pitchFamily="2" charset="2"/>
              </a:rPr>
              <a:t>(</a:t>
            </a:r>
            <a:r>
              <a:rPr lang="fi-FI" dirty="0" err="1">
                <a:sym typeface="Wingdings" pitchFamily="2" charset="2"/>
              </a:rPr>
              <a:t>false</a:t>
            </a:r>
            <a:r>
              <a:rPr lang="fi-FI" dirty="0">
                <a:sym typeface="Wingdings" pitchFamily="2" charset="2"/>
              </a:rPr>
              <a:t>)  </a:t>
            </a:r>
            <a:r>
              <a:rPr lang="fi-FI" dirty="0"/>
              <a:t>[’merkkijono’, 4, {nimi: ’Jaska’, </a:t>
            </a:r>
            <a:r>
              <a:rPr lang="fi-FI" dirty="0" err="1"/>
              <a:t>ika</a:t>
            </a:r>
            <a:r>
              <a:rPr lang="fi-FI" dirty="0"/>
              <a:t>: 3}, </a:t>
            </a:r>
            <a:r>
              <a:rPr lang="fi-FI" dirty="0" err="1"/>
              <a:t>true</a:t>
            </a:r>
            <a:r>
              <a:rPr lang="fi-FI" dirty="0"/>
              <a:t>, </a:t>
            </a:r>
            <a:r>
              <a:rPr lang="fi-FI" dirty="0" err="1"/>
              <a:t>false</a:t>
            </a:r>
            <a:r>
              <a:rPr lang="fi-FI" dirty="0"/>
              <a:t>]</a:t>
            </a:r>
          </a:p>
          <a:p>
            <a:pPr lvl="1"/>
            <a:r>
              <a:rPr lang="fi-FI" dirty="0">
                <a:sym typeface="Wingdings" pitchFamily="2" charset="2"/>
              </a:rPr>
              <a:t>Ja alkuun komennolla .</a:t>
            </a:r>
            <a:r>
              <a:rPr lang="fi-FI" dirty="0" err="1">
                <a:sym typeface="Wingdings" pitchFamily="2" charset="2"/>
              </a:rPr>
              <a:t>unshift</a:t>
            </a:r>
            <a:r>
              <a:rPr lang="fi-FI" dirty="0">
                <a:sym typeface="Wingdings" pitchFamily="2" charset="2"/>
              </a:rPr>
              <a:t>():</a:t>
            </a:r>
          </a:p>
          <a:p>
            <a:pPr lvl="2"/>
            <a:r>
              <a:rPr lang="fi-FI" dirty="0" err="1">
                <a:sym typeface="Wingdings" pitchFamily="2" charset="2"/>
              </a:rPr>
              <a:t>taulukko.unshift</a:t>
            </a:r>
            <a:r>
              <a:rPr lang="fi-FI" dirty="0">
                <a:sym typeface="Wingdings" pitchFamily="2" charset="2"/>
              </a:rPr>
              <a:t>(2)  </a:t>
            </a:r>
            <a:r>
              <a:rPr lang="fi-FI" dirty="0"/>
              <a:t>[2, ’merkkijono’, 4, {nimi: ’Jaska’, </a:t>
            </a:r>
            <a:r>
              <a:rPr lang="fi-FI" dirty="0" err="1"/>
              <a:t>ika</a:t>
            </a:r>
            <a:r>
              <a:rPr lang="fi-FI" dirty="0"/>
              <a:t>: 3}, </a:t>
            </a:r>
            <a:r>
              <a:rPr lang="fi-FI" dirty="0" err="1"/>
              <a:t>true</a:t>
            </a:r>
            <a:r>
              <a:rPr lang="fi-FI" dirty="0"/>
              <a:t>]</a:t>
            </a:r>
          </a:p>
          <a:p>
            <a:pPr lvl="1"/>
            <a:r>
              <a:rPr lang="fi-FI" dirty="0">
                <a:sym typeface="Wingdings" pitchFamily="2" charset="2"/>
              </a:rPr>
              <a:t>Taulukosta voi poistaa alusta .</a:t>
            </a:r>
            <a:r>
              <a:rPr lang="fi-FI" dirty="0" err="1">
                <a:sym typeface="Wingdings" pitchFamily="2" charset="2"/>
              </a:rPr>
              <a:t>shift</a:t>
            </a:r>
            <a:r>
              <a:rPr lang="fi-FI" dirty="0">
                <a:sym typeface="Wingdings" pitchFamily="2" charset="2"/>
              </a:rPr>
              <a:t>() –komennolla</a:t>
            </a:r>
          </a:p>
          <a:p>
            <a:pPr lvl="2"/>
            <a:r>
              <a:rPr lang="fi-FI" dirty="0" err="1">
                <a:sym typeface="Wingdings" pitchFamily="2" charset="2"/>
              </a:rPr>
              <a:t>taulukko.shift</a:t>
            </a:r>
            <a:r>
              <a:rPr lang="fi-FI" dirty="0">
                <a:sym typeface="Wingdings" pitchFamily="2" charset="2"/>
              </a:rPr>
              <a:t>()   </a:t>
            </a:r>
            <a:r>
              <a:rPr lang="fi-FI" dirty="0"/>
              <a:t>[’merkkijono’, 4, {nimi: ’Jaska’, </a:t>
            </a:r>
            <a:r>
              <a:rPr lang="fi-FI" dirty="0" err="1"/>
              <a:t>ika</a:t>
            </a:r>
            <a:r>
              <a:rPr lang="fi-FI" dirty="0"/>
              <a:t>: 3}, </a:t>
            </a:r>
            <a:r>
              <a:rPr lang="fi-FI" dirty="0" err="1"/>
              <a:t>true</a:t>
            </a:r>
            <a:r>
              <a:rPr lang="fi-FI" dirty="0"/>
              <a:t>]</a:t>
            </a:r>
          </a:p>
          <a:p>
            <a:pPr lvl="1"/>
            <a:r>
              <a:rPr lang="fi-FI" dirty="0">
                <a:sym typeface="Wingdings" pitchFamily="2" charset="2"/>
              </a:rPr>
              <a:t>Ja lopusta komennolla .pop()</a:t>
            </a:r>
          </a:p>
          <a:p>
            <a:pPr lvl="2"/>
            <a:r>
              <a:rPr lang="fi-FI" dirty="0" err="1">
                <a:sym typeface="Wingdings" pitchFamily="2" charset="2"/>
              </a:rPr>
              <a:t>taulukko.pop</a:t>
            </a:r>
            <a:r>
              <a:rPr lang="fi-FI" dirty="0">
                <a:sym typeface="Wingdings" pitchFamily="2" charset="2"/>
              </a:rPr>
              <a:t>()   </a:t>
            </a:r>
            <a:r>
              <a:rPr lang="fi-FI" dirty="0"/>
              <a:t>[’merkkijono’, 4, {nimi: ’Jaska’, </a:t>
            </a:r>
            <a:r>
              <a:rPr lang="fi-FI" dirty="0" err="1"/>
              <a:t>ika</a:t>
            </a:r>
            <a:r>
              <a:rPr lang="fi-FI" dirty="0"/>
              <a:t>: 3}]</a:t>
            </a:r>
          </a:p>
        </p:txBody>
      </p:sp>
    </p:spTree>
    <p:extLst>
      <p:ext uri="{BB962C8B-B14F-4D97-AF65-F5344CB8AC3E}">
        <p14:creationId xmlns:p14="http://schemas.microsoft.com/office/powerpoint/2010/main" val="32029163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864C3A-D392-F449-A88C-88C926AA5202}"/>
              </a:ext>
            </a:extLst>
          </p:cNvPr>
          <p:cNvSpPr>
            <a:spLocks noGrp="1"/>
          </p:cNvSpPr>
          <p:nvPr>
            <p:ph type="title"/>
          </p:nvPr>
        </p:nvSpPr>
        <p:spPr>
          <a:xfrm>
            <a:off x="791918" y="212352"/>
            <a:ext cx="5761282" cy="659090"/>
          </a:xfrm>
        </p:spPr>
        <p:txBody>
          <a:bodyPr>
            <a:normAutofit/>
          </a:bodyPr>
          <a:lstStyle/>
          <a:p>
            <a:r>
              <a:rPr lang="fi-FI" dirty="0"/>
              <a:t>Taulukon muokkaus</a:t>
            </a:r>
          </a:p>
        </p:txBody>
      </p:sp>
      <p:sp>
        <p:nvSpPr>
          <p:cNvPr id="3" name="Sisällön paikkamerkki 2">
            <a:extLst>
              <a:ext uri="{FF2B5EF4-FFF2-40B4-BE49-F238E27FC236}">
                <a16:creationId xmlns:a16="http://schemas.microsoft.com/office/drawing/2014/main" id="{11F2691E-1465-6A41-8C7B-2E0D4B8BEF75}"/>
              </a:ext>
            </a:extLst>
          </p:cNvPr>
          <p:cNvSpPr>
            <a:spLocks noGrp="1"/>
          </p:cNvSpPr>
          <p:nvPr>
            <p:ph sz="quarter" idx="12"/>
          </p:nvPr>
        </p:nvSpPr>
        <p:spPr>
          <a:xfrm>
            <a:off x="791917" y="871442"/>
            <a:ext cx="6897635" cy="5529358"/>
          </a:xfrm>
        </p:spPr>
        <p:txBody>
          <a:bodyPr/>
          <a:lstStyle/>
          <a:p>
            <a:r>
              <a:rPr lang="fi-FI" dirty="0"/>
              <a:t>Edellä opeteltiin lisäämään ja poistamaan alusta ja lopusta, voimme myös poistaa .</a:t>
            </a:r>
            <a:r>
              <a:rPr lang="fi-FI" dirty="0" err="1"/>
              <a:t>splice</a:t>
            </a:r>
            <a:r>
              <a:rPr lang="fi-FI" dirty="0"/>
              <a:t>() –komennolla, mistä haluamme. Ko. komento ottaa 2 </a:t>
            </a:r>
            <a:r>
              <a:rPr lang="fi-FI" dirty="0" err="1"/>
              <a:t>parametriä</a:t>
            </a:r>
            <a:r>
              <a:rPr lang="fi-FI" dirty="0"/>
              <a:t>, eli mistä ja kuinka paljon:</a:t>
            </a:r>
          </a:p>
          <a:p>
            <a:pPr lvl="1"/>
            <a:r>
              <a:rPr lang="fi-FI" dirty="0"/>
              <a:t>taulukko = [2, ’merkkijono’, 4, {nimi: ’Jaska’, </a:t>
            </a:r>
            <a:r>
              <a:rPr lang="fi-FI" dirty="0" err="1"/>
              <a:t>ika</a:t>
            </a:r>
            <a:r>
              <a:rPr lang="fi-FI" dirty="0"/>
              <a:t>: 3}, </a:t>
            </a:r>
            <a:r>
              <a:rPr lang="fi-FI" dirty="0" err="1"/>
              <a:t>true</a:t>
            </a:r>
            <a:r>
              <a:rPr lang="fi-FI" dirty="0"/>
              <a:t>]</a:t>
            </a:r>
          </a:p>
          <a:p>
            <a:pPr lvl="1"/>
            <a:r>
              <a:rPr lang="fi-FI" dirty="0" err="1"/>
              <a:t>taulukko.splice</a:t>
            </a:r>
            <a:r>
              <a:rPr lang="fi-FI" dirty="0"/>
              <a:t>(3, 2) // poistaa 4. elementistä lähtien 2 elementtiä </a:t>
            </a:r>
            <a:r>
              <a:rPr lang="fi-FI" dirty="0">
                <a:sym typeface="Wingdings" pitchFamily="2" charset="2"/>
              </a:rPr>
              <a:t> </a:t>
            </a:r>
            <a:r>
              <a:rPr lang="fi-FI" dirty="0"/>
              <a:t>[2, ’merkkijono’, 4] </a:t>
            </a:r>
          </a:p>
          <a:p>
            <a:r>
              <a:rPr lang="fi-FI" dirty="0">
                <a:sym typeface="Wingdings" pitchFamily="2" charset="2"/>
              </a:rPr>
              <a:t>Voimme myös luoda uuden taulukkoelementin tuhottavista elementeistä</a:t>
            </a:r>
          </a:p>
          <a:p>
            <a:pPr lvl="1"/>
            <a:r>
              <a:rPr lang="fi-FI" dirty="0"/>
              <a:t>taulukko = [2, ’merkkijono’, 4, {nimi: ’Jaska’, </a:t>
            </a:r>
            <a:r>
              <a:rPr lang="fi-FI" dirty="0" err="1"/>
              <a:t>ika</a:t>
            </a:r>
            <a:r>
              <a:rPr lang="fi-FI" dirty="0"/>
              <a:t>: 3}, </a:t>
            </a:r>
            <a:r>
              <a:rPr lang="fi-FI" dirty="0" err="1"/>
              <a:t>true</a:t>
            </a:r>
            <a:r>
              <a:rPr lang="fi-FI" dirty="0"/>
              <a:t>]</a:t>
            </a:r>
          </a:p>
          <a:p>
            <a:pPr lvl="1"/>
            <a:r>
              <a:rPr lang="fi-FI" dirty="0" err="1"/>
              <a:t>uusiTaulukko</a:t>
            </a:r>
            <a:r>
              <a:rPr lang="fi-FI" dirty="0"/>
              <a:t> = </a:t>
            </a:r>
            <a:r>
              <a:rPr lang="fi-FI" dirty="0" err="1"/>
              <a:t>taulukko.splice</a:t>
            </a:r>
            <a:r>
              <a:rPr lang="fi-FI" dirty="0"/>
              <a:t>(0, 3) </a:t>
            </a:r>
          </a:p>
          <a:p>
            <a:pPr lvl="2"/>
            <a:r>
              <a:rPr lang="fi-FI" dirty="0" err="1">
                <a:sym typeface="Wingdings" pitchFamily="2" charset="2"/>
              </a:rPr>
              <a:t>uusiTaulukko</a:t>
            </a:r>
            <a:r>
              <a:rPr lang="fi-FI" dirty="0">
                <a:sym typeface="Wingdings" pitchFamily="2" charset="2"/>
              </a:rPr>
              <a:t>: [</a:t>
            </a:r>
            <a:r>
              <a:rPr lang="fi-FI" dirty="0"/>
              <a:t>2, ’merkkijono’, 4]</a:t>
            </a:r>
          </a:p>
          <a:p>
            <a:pPr lvl="2"/>
            <a:r>
              <a:rPr lang="fi-FI" dirty="0"/>
              <a:t>taulukko: [{nimi: ’Jaska’, </a:t>
            </a:r>
            <a:r>
              <a:rPr lang="fi-FI" dirty="0" err="1"/>
              <a:t>ika</a:t>
            </a:r>
            <a:r>
              <a:rPr lang="fi-FI" dirty="0"/>
              <a:t>: 3}, </a:t>
            </a:r>
            <a:r>
              <a:rPr lang="fi-FI" dirty="0" err="1"/>
              <a:t>true</a:t>
            </a:r>
            <a:r>
              <a:rPr lang="fi-FI" dirty="0"/>
              <a:t>]</a:t>
            </a:r>
          </a:p>
          <a:p>
            <a:r>
              <a:rPr lang="fi-FI" dirty="0"/>
              <a:t>Voimme käyttää .</a:t>
            </a:r>
            <a:r>
              <a:rPr lang="fi-FI" dirty="0" err="1"/>
              <a:t>splice</a:t>
            </a:r>
            <a:r>
              <a:rPr lang="fi-FI" dirty="0"/>
              <a:t>() –komentoa lisäykseen, kun laitamme perään lisättävät elementit, jolloin ne menevät </a:t>
            </a:r>
            <a:r>
              <a:rPr lang="fi-FI" dirty="0" err="1"/>
              <a:t>poistettav</a:t>
            </a:r>
            <a:r>
              <a:rPr lang="fi-FI" dirty="0"/>
              <a:t>(ie)an paikalle</a:t>
            </a:r>
          </a:p>
          <a:p>
            <a:pPr lvl="1"/>
            <a:r>
              <a:rPr lang="fi-FI" dirty="0"/>
              <a:t>taulukko = [2, ’merkkijono’, 4, {nimi: ’Jaska’, </a:t>
            </a:r>
            <a:r>
              <a:rPr lang="fi-FI" dirty="0" err="1"/>
              <a:t>ika</a:t>
            </a:r>
            <a:r>
              <a:rPr lang="fi-FI" dirty="0"/>
              <a:t>: 3}, </a:t>
            </a:r>
            <a:r>
              <a:rPr lang="fi-FI" dirty="0" err="1"/>
              <a:t>true</a:t>
            </a:r>
            <a:r>
              <a:rPr lang="fi-FI" dirty="0"/>
              <a:t>]</a:t>
            </a:r>
          </a:p>
          <a:p>
            <a:pPr lvl="2"/>
            <a:r>
              <a:rPr lang="fi-FI" dirty="0" err="1"/>
              <a:t>Taulukko.splice</a:t>
            </a:r>
            <a:r>
              <a:rPr lang="fi-FI" dirty="0"/>
              <a:t>(3, 1, ’joo’, 10)</a:t>
            </a:r>
          </a:p>
          <a:p>
            <a:pPr lvl="2"/>
            <a:r>
              <a:rPr lang="fi-FI" dirty="0"/>
              <a:t>Taulukko: [2, ’merkkijono’, 4, ’joo’, 10, </a:t>
            </a:r>
            <a:r>
              <a:rPr lang="fi-FI" dirty="0" err="1"/>
              <a:t>true</a:t>
            </a:r>
            <a:r>
              <a:rPr lang="fi-FI" dirty="0"/>
              <a:t>]</a:t>
            </a:r>
          </a:p>
          <a:p>
            <a:pPr lvl="2"/>
            <a:endParaRPr lang="fi-FI" dirty="0"/>
          </a:p>
          <a:p>
            <a:pPr lvl="2"/>
            <a:endParaRPr lang="fi-FI" dirty="0"/>
          </a:p>
          <a:p>
            <a:pPr lvl="1"/>
            <a:endParaRPr lang="fi-FI" dirty="0"/>
          </a:p>
        </p:txBody>
      </p:sp>
    </p:spTree>
    <p:extLst>
      <p:ext uri="{BB962C8B-B14F-4D97-AF65-F5344CB8AC3E}">
        <p14:creationId xmlns:p14="http://schemas.microsoft.com/office/powerpoint/2010/main" val="18844821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6C2EC6-1698-0243-935B-74A84AE63E60}"/>
              </a:ext>
            </a:extLst>
          </p:cNvPr>
          <p:cNvSpPr>
            <a:spLocks noGrp="1"/>
          </p:cNvSpPr>
          <p:nvPr>
            <p:ph type="title"/>
          </p:nvPr>
        </p:nvSpPr>
        <p:spPr/>
        <p:txBody>
          <a:bodyPr/>
          <a:lstStyle/>
          <a:p>
            <a:r>
              <a:rPr lang="fi-FI" dirty="0"/>
              <a:t>Taulukon muokkaus</a:t>
            </a:r>
          </a:p>
        </p:txBody>
      </p:sp>
      <p:sp>
        <p:nvSpPr>
          <p:cNvPr id="3" name="Sisällön paikkamerkki 2">
            <a:extLst>
              <a:ext uri="{FF2B5EF4-FFF2-40B4-BE49-F238E27FC236}">
                <a16:creationId xmlns:a16="http://schemas.microsoft.com/office/drawing/2014/main" id="{97F2D4C7-DF2F-9948-AE7A-C65B800A6DC7}"/>
              </a:ext>
            </a:extLst>
          </p:cNvPr>
          <p:cNvSpPr>
            <a:spLocks noGrp="1"/>
          </p:cNvSpPr>
          <p:nvPr>
            <p:ph sz="quarter" idx="12"/>
          </p:nvPr>
        </p:nvSpPr>
        <p:spPr>
          <a:xfrm>
            <a:off x="791917" y="1865096"/>
            <a:ext cx="6222573" cy="4535704"/>
          </a:xfrm>
        </p:spPr>
        <p:txBody>
          <a:bodyPr/>
          <a:lstStyle/>
          <a:p>
            <a:r>
              <a:rPr lang="fi-FI" dirty="0"/>
              <a:t>Edellisellä komennolla taulukko muuttui aina, kun sitä käytti, mutta .</a:t>
            </a:r>
            <a:r>
              <a:rPr lang="fi-FI" dirty="0" err="1"/>
              <a:t>slice</a:t>
            </a:r>
            <a:r>
              <a:rPr lang="fi-FI" dirty="0"/>
              <a:t>() –komennolla voimme jättää alkuperäisen taulukon ehjäksi ja kopioida tuloksen tai sitten vain poistaa taulukosta, jolloin alkuperäinen muuttuu:</a:t>
            </a:r>
          </a:p>
          <a:p>
            <a:pPr lvl="1"/>
            <a:r>
              <a:rPr lang="fi-FI" dirty="0" err="1"/>
              <a:t>let</a:t>
            </a:r>
            <a:r>
              <a:rPr lang="fi-FI" dirty="0"/>
              <a:t> taulukko = [’merkkijono’, 4, {nimi: ’Jaska’, </a:t>
            </a:r>
            <a:r>
              <a:rPr lang="fi-FI" dirty="0" err="1"/>
              <a:t>ika</a:t>
            </a:r>
            <a:r>
              <a:rPr lang="fi-FI" dirty="0"/>
              <a:t>: 3}, </a:t>
            </a:r>
            <a:r>
              <a:rPr lang="fi-FI" dirty="0" err="1"/>
              <a:t>true</a:t>
            </a:r>
            <a:r>
              <a:rPr lang="fi-FI" dirty="0"/>
              <a:t>]</a:t>
            </a:r>
          </a:p>
          <a:p>
            <a:pPr lvl="1"/>
            <a:r>
              <a:rPr lang="fi-FI" dirty="0" err="1"/>
              <a:t>let</a:t>
            </a:r>
            <a:r>
              <a:rPr lang="fi-FI" dirty="0"/>
              <a:t> uusitaulukko = </a:t>
            </a:r>
            <a:r>
              <a:rPr lang="fi-FI" dirty="0" err="1"/>
              <a:t>taulukko.slice</a:t>
            </a:r>
            <a:r>
              <a:rPr lang="fi-FI" dirty="0"/>
              <a:t>(1,2) </a:t>
            </a:r>
            <a:r>
              <a:rPr lang="fi-FI" dirty="0">
                <a:sym typeface="Wingdings" pitchFamily="2" charset="2"/>
              </a:rPr>
              <a:t></a:t>
            </a:r>
          </a:p>
          <a:p>
            <a:pPr lvl="2"/>
            <a:r>
              <a:rPr lang="fi-FI" dirty="0"/>
              <a:t>taulukko = [’merkkijono’, 4, {nimi: ’Jaska’, </a:t>
            </a:r>
            <a:r>
              <a:rPr lang="fi-FI" dirty="0" err="1"/>
              <a:t>ika</a:t>
            </a:r>
            <a:r>
              <a:rPr lang="fi-FI" dirty="0"/>
              <a:t>: 3}, </a:t>
            </a:r>
            <a:r>
              <a:rPr lang="fi-FI" dirty="0" err="1"/>
              <a:t>true</a:t>
            </a:r>
            <a:r>
              <a:rPr lang="fi-FI" dirty="0"/>
              <a:t>]</a:t>
            </a:r>
          </a:p>
          <a:p>
            <a:pPr lvl="2"/>
            <a:r>
              <a:rPr lang="fi-FI" dirty="0" err="1"/>
              <a:t>uusiTaulukko</a:t>
            </a:r>
            <a:r>
              <a:rPr lang="fi-FI" dirty="0"/>
              <a:t>: [4];</a:t>
            </a:r>
          </a:p>
          <a:p>
            <a:pPr lvl="1"/>
            <a:r>
              <a:rPr lang="fi-FI" dirty="0"/>
              <a:t>taulukko = [’merkkijono’, 4, {nimi: ’Jaska’, </a:t>
            </a:r>
            <a:r>
              <a:rPr lang="fi-FI" dirty="0" err="1"/>
              <a:t>ika</a:t>
            </a:r>
            <a:r>
              <a:rPr lang="fi-FI" dirty="0"/>
              <a:t>: 3}, </a:t>
            </a:r>
            <a:r>
              <a:rPr lang="fi-FI" dirty="0" err="1"/>
              <a:t>true</a:t>
            </a:r>
            <a:r>
              <a:rPr lang="fi-FI" dirty="0"/>
              <a:t>]</a:t>
            </a:r>
          </a:p>
          <a:p>
            <a:pPr lvl="2"/>
            <a:r>
              <a:rPr lang="fi-FI" dirty="0" err="1"/>
              <a:t>taulukko.slice</a:t>
            </a:r>
            <a:r>
              <a:rPr lang="fi-FI" dirty="0"/>
              <a:t>(2,4); </a:t>
            </a:r>
            <a:r>
              <a:rPr lang="fi-FI" dirty="0">
                <a:sym typeface="Wingdings" pitchFamily="2" charset="2"/>
              </a:rPr>
              <a:t> [</a:t>
            </a:r>
            <a:r>
              <a:rPr lang="fi-FI" dirty="0"/>
              <a:t>{nimi: ’Jaska’, </a:t>
            </a:r>
            <a:r>
              <a:rPr lang="fi-FI" dirty="0" err="1"/>
              <a:t>ika</a:t>
            </a:r>
            <a:r>
              <a:rPr lang="fi-FI" dirty="0"/>
              <a:t>: 3}, </a:t>
            </a:r>
            <a:r>
              <a:rPr lang="fi-FI" dirty="0" err="1"/>
              <a:t>true</a:t>
            </a:r>
            <a:r>
              <a:rPr lang="fi-FI" dirty="0"/>
              <a:t>]</a:t>
            </a:r>
          </a:p>
          <a:p>
            <a:r>
              <a:rPr lang="fi-FI" dirty="0"/>
              <a:t>Komento toimii siten, että kerrotaan aloitus ja lopetuskohta siten, ettei lopetuskohta tule uuteen taulukkoon</a:t>
            </a:r>
          </a:p>
          <a:p>
            <a:pPr lvl="1"/>
            <a:endParaRPr lang="fi-FI" dirty="0"/>
          </a:p>
        </p:txBody>
      </p:sp>
    </p:spTree>
    <p:extLst>
      <p:ext uri="{BB962C8B-B14F-4D97-AF65-F5344CB8AC3E}">
        <p14:creationId xmlns:p14="http://schemas.microsoft.com/office/powerpoint/2010/main" val="34338139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07AED82-901D-3B47-BDB8-0B60D14EE201}"/>
              </a:ext>
            </a:extLst>
          </p:cNvPr>
          <p:cNvSpPr>
            <a:spLocks noGrp="1"/>
          </p:cNvSpPr>
          <p:nvPr>
            <p:ph type="title"/>
          </p:nvPr>
        </p:nvSpPr>
        <p:spPr>
          <a:xfrm>
            <a:off x="791918" y="212352"/>
            <a:ext cx="5761282" cy="609994"/>
          </a:xfrm>
        </p:spPr>
        <p:txBody>
          <a:bodyPr/>
          <a:lstStyle/>
          <a:p>
            <a:r>
              <a:rPr lang="fi-FI" dirty="0"/>
              <a:t>Taulukon muokkaus</a:t>
            </a:r>
          </a:p>
        </p:txBody>
      </p:sp>
      <p:sp>
        <p:nvSpPr>
          <p:cNvPr id="3" name="Sisällön paikkamerkki 2">
            <a:extLst>
              <a:ext uri="{FF2B5EF4-FFF2-40B4-BE49-F238E27FC236}">
                <a16:creationId xmlns:a16="http://schemas.microsoft.com/office/drawing/2014/main" id="{E1928CB0-5870-C84E-8DD7-DBC201794817}"/>
              </a:ext>
            </a:extLst>
          </p:cNvPr>
          <p:cNvSpPr>
            <a:spLocks noGrp="1"/>
          </p:cNvSpPr>
          <p:nvPr>
            <p:ph sz="quarter" idx="12"/>
          </p:nvPr>
        </p:nvSpPr>
        <p:spPr>
          <a:xfrm>
            <a:off x="791918" y="822346"/>
            <a:ext cx="5761282" cy="5578454"/>
          </a:xfrm>
        </p:spPr>
        <p:txBody>
          <a:bodyPr/>
          <a:lstStyle/>
          <a:p>
            <a:r>
              <a:rPr lang="fi-FI" dirty="0"/>
              <a:t>Yhtäsuuruus merkillähän pystyimme kopioimaan taulukon toiseksi taulukoksi:</a:t>
            </a:r>
          </a:p>
          <a:p>
            <a:pPr lvl="1"/>
            <a:r>
              <a:rPr lang="fi-FI" dirty="0"/>
              <a:t>taulukko = [’merkkijono’, 4, {nimi: ’Jaska’, </a:t>
            </a:r>
            <a:r>
              <a:rPr lang="fi-FI" dirty="0" err="1"/>
              <a:t>ika</a:t>
            </a:r>
            <a:r>
              <a:rPr lang="fi-FI" dirty="0"/>
              <a:t>: 3}, </a:t>
            </a:r>
            <a:r>
              <a:rPr lang="fi-FI" dirty="0" err="1"/>
              <a:t>true</a:t>
            </a:r>
            <a:r>
              <a:rPr lang="fi-FI" dirty="0"/>
              <a:t>]</a:t>
            </a:r>
          </a:p>
          <a:p>
            <a:pPr lvl="1"/>
            <a:r>
              <a:rPr lang="fi-FI" dirty="0" err="1"/>
              <a:t>let</a:t>
            </a:r>
            <a:r>
              <a:rPr lang="fi-FI" dirty="0"/>
              <a:t> </a:t>
            </a:r>
            <a:r>
              <a:rPr lang="fi-FI" dirty="0" err="1"/>
              <a:t>ut</a:t>
            </a:r>
            <a:r>
              <a:rPr lang="fi-FI" dirty="0"/>
              <a:t> = taulukko;</a:t>
            </a:r>
          </a:p>
          <a:p>
            <a:pPr lvl="1"/>
            <a:r>
              <a:rPr lang="fi-FI" dirty="0" err="1"/>
              <a:t>ut</a:t>
            </a:r>
            <a:r>
              <a:rPr lang="fi-FI" dirty="0"/>
              <a:t>: [’merkkijono’, 4, {nimi: ’Jaska’, </a:t>
            </a:r>
            <a:r>
              <a:rPr lang="fi-FI" dirty="0" err="1"/>
              <a:t>ika</a:t>
            </a:r>
            <a:r>
              <a:rPr lang="fi-FI" dirty="0"/>
              <a:t>: 3}, </a:t>
            </a:r>
            <a:r>
              <a:rPr lang="fi-FI" dirty="0" err="1"/>
              <a:t>true</a:t>
            </a:r>
            <a:r>
              <a:rPr lang="fi-FI" dirty="0"/>
              <a:t>]</a:t>
            </a:r>
          </a:p>
          <a:p>
            <a:r>
              <a:rPr lang="fi-FI" dirty="0" err="1"/>
              <a:t>Spread</a:t>
            </a:r>
            <a:r>
              <a:rPr lang="fi-FI" dirty="0"/>
              <a:t> […] operaatiolla pystyimme kuitenkin kopioimaan taulukon useamman kerran:</a:t>
            </a:r>
          </a:p>
          <a:p>
            <a:pPr lvl="1"/>
            <a:r>
              <a:rPr lang="fi-FI" dirty="0"/>
              <a:t>taulukko = [’mj’,3,true]</a:t>
            </a:r>
          </a:p>
          <a:p>
            <a:pPr lvl="1"/>
            <a:r>
              <a:rPr lang="fi-FI" dirty="0" err="1"/>
              <a:t>let</a:t>
            </a:r>
            <a:r>
              <a:rPr lang="fi-FI" dirty="0"/>
              <a:t> </a:t>
            </a:r>
            <a:r>
              <a:rPr lang="fi-FI" dirty="0" err="1"/>
              <a:t>ut</a:t>
            </a:r>
            <a:r>
              <a:rPr lang="fi-FI" dirty="0"/>
              <a:t> = […taulukko, 3] </a:t>
            </a:r>
            <a:r>
              <a:rPr lang="fi-FI" dirty="0">
                <a:sym typeface="Wingdings" pitchFamily="2" charset="2"/>
              </a:rPr>
              <a:t> [</a:t>
            </a:r>
            <a:r>
              <a:rPr lang="fi-FI" dirty="0"/>
              <a:t>[’mj’,3,true], [’mj’,3,true], [’mj’,3,true]]</a:t>
            </a:r>
          </a:p>
          <a:p>
            <a:r>
              <a:rPr lang="fi-FI" dirty="0"/>
              <a:t>Se toimii siten, että annamme uuteen muuttujaan […</a:t>
            </a:r>
            <a:r>
              <a:rPr lang="fi-FI" dirty="0" err="1"/>
              <a:t>vanhaMuuttuja</a:t>
            </a:r>
            <a:r>
              <a:rPr lang="fi-FI" dirty="0"/>
              <a:t>, kertojen määrä] –komennon</a:t>
            </a:r>
          </a:p>
          <a:p>
            <a:r>
              <a:rPr lang="fi-FI" dirty="0"/>
              <a:t>Voimme myös sijoittaa vanhan taulukon uuden taulukon keskellä:</a:t>
            </a:r>
          </a:p>
          <a:p>
            <a:pPr lvl="1"/>
            <a:r>
              <a:rPr lang="fi-FI" dirty="0"/>
              <a:t>taulukko = [’mj’,3,true]</a:t>
            </a:r>
          </a:p>
          <a:p>
            <a:pPr lvl="1"/>
            <a:r>
              <a:rPr lang="fi-FI" dirty="0" err="1"/>
              <a:t>Let</a:t>
            </a:r>
            <a:r>
              <a:rPr lang="fi-FI" dirty="0"/>
              <a:t> </a:t>
            </a:r>
            <a:r>
              <a:rPr lang="fi-FI" dirty="0" err="1"/>
              <a:t>ut</a:t>
            </a:r>
            <a:r>
              <a:rPr lang="fi-FI" dirty="0"/>
              <a:t> = [’</a:t>
            </a:r>
            <a:r>
              <a:rPr lang="fi-FI" dirty="0" err="1"/>
              <a:t>tmj</a:t>
            </a:r>
            <a:r>
              <a:rPr lang="fi-FI" dirty="0"/>
              <a:t>’, 12, </a:t>
            </a:r>
            <a:r>
              <a:rPr lang="fi-FI" dirty="0">
                <a:solidFill>
                  <a:srgbClr val="FF0000"/>
                </a:solidFill>
              </a:rPr>
              <a:t>…taulukko</a:t>
            </a:r>
            <a:r>
              <a:rPr lang="fi-FI" dirty="0"/>
              <a:t>, </a:t>
            </a:r>
            <a:r>
              <a:rPr lang="fi-FI" dirty="0" err="1"/>
              <a:t>false</a:t>
            </a:r>
            <a:r>
              <a:rPr lang="fi-FI" dirty="0"/>
              <a:t>] </a:t>
            </a:r>
            <a:r>
              <a:rPr lang="fi-FI" dirty="0">
                <a:sym typeface="Wingdings" pitchFamily="2" charset="2"/>
              </a:rPr>
              <a:t></a:t>
            </a:r>
            <a:br>
              <a:rPr lang="fi-FI" dirty="0">
                <a:sym typeface="Wingdings" pitchFamily="2" charset="2"/>
              </a:rPr>
            </a:br>
            <a:r>
              <a:rPr lang="fi-FI" dirty="0" err="1">
                <a:sym typeface="Wingdings" pitchFamily="2" charset="2"/>
              </a:rPr>
              <a:t>ut</a:t>
            </a:r>
            <a:r>
              <a:rPr lang="fi-FI" dirty="0">
                <a:sym typeface="Wingdings" pitchFamily="2" charset="2"/>
              </a:rPr>
              <a:t>: [’</a:t>
            </a:r>
            <a:r>
              <a:rPr lang="fi-FI" dirty="0" err="1">
                <a:sym typeface="Wingdings" pitchFamily="2" charset="2"/>
              </a:rPr>
              <a:t>tmj</a:t>
            </a:r>
            <a:r>
              <a:rPr lang="fi-FI" dirty="0">
                <a:sym typeface="Wingdings" pitchFamily="2" charset="2"/>
              </a:rPr>
              <a:t>’, 12, </a:t>
            </a:r>
            <a:r>
              <a:rPr lang="fi-FI" dirty="0">
                <a:solidFill>
                  <a:srgbClr val="FF0000"/>
                </a:solidFill>
                <a:sym typeface="Wingdings" pitchFamily="2" charset="2"/>
              </a:rPr>
              <a:t>’</a:t>
            </a:r>
            <a:r>
              <a:rPr lang="fi-FI" dirty="0" err="1">
                <a:solidFill>
                  <a:srgbClr val="FF0000"/>
                </a:solidFill>
                <a:sym typeface="Wingdings" pitchFamily="2" charset="2"/>
              </a:rPr>
              <a:t>mj</a:t>
            </a:r>
            <a:r>
              <a:rPr lang="fi-FI" dirty="0">
                <a:solidFill>
                  <a:srgbClr val="FF0000"/>
                </a:solidFill>
                <a:sym typeface="Wingdings" pitchFamily="2" charset="2"/>
              </a:rPr>
              <a:t>’, 3, </a:t>
            </a:r>
            <a:r>
              <a:rPr lang="fi-FI" dirty="0" err="1">
                <a:solidFill>
                  <a:srgbClr val="FF0000"/>
                </a:solidFill>
                <a:sym typeface="Wingdings" pitchFamily="2" charset="2"/>
              </a:rPr>
              <a:t>true</a:t>
            </a:r>
            <a:r>
              <a:rPr lang="fi-FI" dirty="0">
                <a:sym typeface="Wingdings" pitchFamily="2" charset="2"/>
              </a:rPr>
              <a:t>, </a:t>
            </a:r>
            <a:r>
              <a:rPr lang="fi-FI" dirty="0" err="1">
                <a:sym typeface="Wingdings" pitchFamily="2" charset="2"/>
              </a:rPr>
              <a:t>false</a:t>
            </a:r>
            <a:r>
              <a:rPr lang="fi-FI" dirty="0">
                <a:sym typeface="Wingdings" pitchFamily="2" charset="2"/>
              </a:rPr>
              <a:t>]</a:t>
            </a:r>
            <a:endParaRPr lang="fi-FI" dirty="0"/>
          </a:p>
          <a:p>
            <a:endParaRPr lang="fi-FI" dirty="0"/>
          </a:p>
          <a:p>
            <a:pPr lvl="1"/>
            <a:endParaRPr lang="fi-FI" dirty="0"/>
          </a:p>
        </p:txBody>
      </p:sp>
    </p:spTree>
    <p:extLst>
      <p:ext uri="{BB962C8B-B14F-4D97-AF65-F5344CB8AC3E}">
        <p14:creationId xmlns:p14="http://schemas.microsoft.com/office/powerpoint/2010/main" val="14993914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32F4115-F61B-6D41-BC37-A6878DD86EF4}"/>
              </a:ext>
            </a:extLst>
          </p:cNvPr>
          <p:cNvSpPr>
            <a:spLocks noGrp="1"/>
          </p:cNvSpPr>
          <p:nvPr>
            <p:ph type="title"/>
          </p:nvPr>
        </p:nvSpPr>
        <p:spPr/>
        <p:txBody>
          <a:bodyPr/>
          <a:lstStyle/>
          <a:p>
            <a:r>
              <a:rPr lang="fi-FI" dirty="0"/>
              <a:t>Taulukon muokkaus</a:t>
            </a:r>
          </a:p>
        </p:txBody>
      </p:sp>
      <p:sp>
        <p:nvSpPr>
          <p:cNvPr id="3" name="Sisällön paikkamerkki 2">
            <a:extLst>
              <a:ext uri="{FF2B5EF4-FFF2-40B4-BE49-F238E27FC236}">
                <a16:creationId xmlns:a16="http://schemas.microsoft.com/office/drawing/2014/main" id="{AABFA96D-7F08-BF41-8B83-52160117DC09}"/>
              </a:ext>
            </a:extLst>
          </p:cNvPr>
          <p:cNvSpPr>
            <a:spLocks noGrp="1"/>
          </p:cNvSpPr>
          <p:nvPr>
            <p:ph sz="quarter" idx="12"/>
          </p:nvPr>
        </p:nvSpPr>
        <p:spPr/>
        <p:txBody>
          <a:bodyPr/>
          <a:lstStyle/>
          <a:p>
            <a:r>
              <a:rPr lang="fi-FI" dirty="0"/>
              <a:t>.</a:t>
            </a:r>
            <a:r>
              <a:rPr lang="fi-FI" dirty="0" err="1"/>
              <a:t>indexOf</a:t>
            </a:r>
            <a:r>
              <a:rPr lang="fi-FI" dirty="0"/>
              <a:t>() –komennolla voimme etsiä, missä kohtaa taulukkoa jokin merkkijono, numero, totuuslause jne. on, jonka jälkeen voimme käyttää esim. edeltäviä komentoja</a:t>
            </a:r>
          </a:p>
          <a:p>
            <a:pPr lvl="1"/>
            <a:r>
              <a:rPr lang="fi-FI" dirty="0"/>
              <a:t>taulukko = [’merkkijono’, 4, {nimi: ’Jaska’, </a:t>
            </a:r>
            <a:r>
              <a:rPr lang="fi-FI" dirty="0" err="1"/>
              <a:t>ika</a:t>
            </a:r>
            <a:r>
              <a:rPr lang="fi-FI" dirty="0"/>
              <a:t>: 3}, </a:t>
            </a:r>
            <a:r>
              <a:rPr lang="fi-FI" dirty="0" err="1"/>
              <a:t>true</a:t>
            </a:r>
            <a:r>
              <a:rPr lang="fi-FI" dirty="0"/>
              <a:t>]</a:t>
            </a:r>
          </a:p>
          <a:p>
            <a:pPr lvl="1"/>
            <a:r>
              <a:rPr lang="fi-FI" dirty="0" err="1"/>
              <a:t>let</a:t>
            </a:r>
            <a:r>
              <a:rPr lang="fi-FI" dirty="0"/>
              <a:t> kohta = </a:t>
            </a:r>
            <a:r>
              <a:rPr lang="fi-FI" dirty="0" err="1"/>
              <a:t>taulukko.indexOf</a:t>
            </a:r>
            <a:r>
              <a:rPr lang="fi-FI" dirty="0"/>
              <a:t>(</a:t>
            </a:r>
            <a:r>
              <a:rPr lang="fi-FI" dirty="0" err="1"/>
              <a:t>true</a:t>
            </a:r>
            <a:r>
              <a:rPr lang="fi-FI" dirty="0"/>
              <a:t>);</a:t>
            </a:r>
          </a:p>
          <a:p>
            <a:pPr lvl="1"/>
            <a:r>
              <a:rPr lang="fi-FI" dirty="0" err="1"/>
              <a:t>taulukko.splice</a:t>
            </a:r>
            <a:r>
              <a:rPr lang="fi-FI" dirty="0"/>
              <a:t>(kohta, 1);</a:t>
            </a:r>
          </a:p>
          <a:p>
            <a:pPr lvl="1"/>
            <a:endParaRPr lang="fi-FI" dirty="0"/>
          </a:p>
        </p:txBody>
      </p:sp>
    </p:spTree>
    <p:extLst>
      <p:ext uri="{BB962C8B-B14F-4D97-AF65-F5344CB8AC3E}">
        <p14:creationId xmlns:p14="http://schemas.microsoft.com/office/powerpoint/2010/main" val="28949935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16AE2DC-89D2-E54F-BCE1-DA90C71A7559}"/>
              </a:ext>
            </a:extLst>
          </p:cNvPr>
          <p:cNvSpPr>
            <a:spLocks noGrp="1"/>
          </p:cNvSpPr>
          <p:nvPr>
            <p:ph type="title"/>
          </p:nvPr>
        </p:nvSpPr>
        <p:spPr/>
        <p:txBody>
          <a:bodyPr/>
          <a:lstStyle/>
          <a:p>
            <a:r>
              <a:rPr lang="fi-FI" dirty="0"/>
              <a:t>Sisäkkäiset taulukot</a:t>
            </a:r>
          </a:p>
        </p:txBody>
      </p:sp>
      <p:sp>
        <p:nvSpPr>
          <p:cNvPr id="3" name="Sisällön paikkamerkki 2">
            <a:extLst>
              <a:ext uri="{FF2B5EF4-FFF2-40B4-BE49-F238E27FC236}">
                <a16:creationId xmlns:a16="http://schemas.microsoft.com/office/drawing/2014/main" id="{EFD5539C-7FFA-6541-9769-7E306120B83E}"/>
              </a:ext>
            </a:extLst>
          </p:cNvPr>
          <p:cNvSpPr>
            <a:spLocks noGrp="1"/>
          </p:cNvSpPr>
          <p:nvPr>
            <p:ph sz="quarter" idx="12"/>
          </p:nvPr>
        </p:nvSpPr>
        <p:spPr>
          <a:xfrm>
            <a:off x="791917" y="1865096"/>
            <a:ext cx="6394407" cy="4535704"/>
          </a:xfrm>
        </p:spPr>
        <p:txBody>
          <a:bodyPr/>
          <a:lstStyle/>
          <a:p>
            <a:r>
              <a:rPr lang="fi-FI" dirty="0"/>
              <a:t>Taulukon sisällä voi olla taulukoita, eli yksinkertaisuudessaan:</a:t>
            </a:r>
          </a:p>
          <a:p>
            <a:pPr lvl="1"/>
            <a:r>
              <a:rPr lang="fi-FI" dirty="0" err="1"/>
              <a:t>let</a:t>
            </a:r>
            <a:r>
              <a:rPr lang="fi-FI" dirty="0"/>
              <a:t> taulu = [[1,2][3,4]]; </a:t>
            </a:r>
            <a:r>
              <a:rPr lang="fi-FI" dirty="0">
                <a:sym typeface="Wingdings" pitchFamily="2" charset="2"/>
              </a:rPr>
              <a:t> taulu[0]: [1,2]  taulu[1][1]: 4</a:t>
            </a:r>
          </a:p>
          <a:p>
            <a:r>
              <a:rPr lang="fi-FI" dirty="0">
                <a:sym typeface="Wingdings" pitchFamily="2" charset="2"/>
              </a:rPr>
              <a:t>Näitä sisäisiä taulukoita voi olla vaikka kuinka monta tasoa:</a:t>
            </a:r>
          </a:p>
          <a:p>
            <a:pPr lvl="1"/>
            <a:r>
              <a:rPr lang="fi-FI" dirty="0" err="1">
                <a:sym typeface="Wingdings" pitchFamily="2" charset="2"/>
              </a:rPr>
              <a:t>let</a:t>
            </a:r>
            <a:r>
              <a:rPr lang="fi-FI" dirty="0">
                <a:sym typeface="Wingdings" pitchFamily="2" charset="2"/>
              </a:rPr>
              <a:t> taulu = [[1,2,[3,4,[5, 6,[7]]]]];</a:t>
            </a:r>
          </a:p>
          <a:p>
            <a:pPr lvl="2"/>
            <a:r>
              <a:rPr lang="fi-FI" dirty="0" err="1">
                <a:sym typeface="Wingdings" pitchFamily="2" charset="2"/>
              </a:rPr>
              <a:t>console.log</a:t>
            </a:r>
            <a:r>
              <a:rPr lang="fi-FI" dirty="0">
                <a:sym typeface="Wingdings" pitchFamily="2" charset="2"/>
              </a:rPr>
              <a:t>(taulu[0][0]);  1</a:t>
            </a:r>
          </a:p>
          <a:p>
            <a:pPr lvl="2"/>
            <a:r>
              <a:rPr lang="fi-FI" dirty="0" err="1">
                <a:sym typeface="Wingdings" pitchFamily="2" charset="2"/>
              </a:rPr>
              <a:t>console.log</a:t>
            </a:r>
            <a:r>
              <a:rPr lang="fi-FI" dirty="0">
                <a:sym typeface="Wingdings" pitchFamily="2" charset="2"/>
              </a:rPr>
              <a:t>(taulu[0][2][0]);  3</a:t>
            </a:r>
          </a:p>
          <a:p>
            <a:pPr lvl="2"/>
            <a:r>
              <a:rPr lang="fi-FI" dirty="0" err="1">
                <a:sym typeface="Wingdings" pitchFamily="2" charset="2"/>
              </a:rPr>
              <a:t>console.log</a:t>
            </a:r>
            <a:r>
              <a:rPr lang="fi-FI" dirty="0">
                <a:sym typeface="Wingdings" pitchFamily="2" charset="2"/>
              </a:rPr>
              <a:t>(taulu[0][2][2][1]);  6</a:t>
            </a:r>
          </a:p>
          <a:p>
            <a:pPr lvl="2"/>
            <a:r>
              <a:rPr lang="fi-FI" dirty="0" err="1">
                <a:sym typeface="Wingdings" pitchFamily="2" charset="2"/>
              </a:rPr>
              <a:t>console.log</a:t>
            </a:r>
            <a:r>
              <a:rPr lang="fi-FI" dirty="0">
                <a:sym typeface="Wingdings" pitchFamily="2" charset="2"/>
              </a:rPr>
              <a:t>(taulu[0][2][2][2][0]);  7</a:t>
            </a:r>
          </a:p>
        </p:txBody>
      </p:sp>
    </p:spTree>
    <p:extLst>
      <p:ext uri="{BB962C8B-B14F-4D97-AF65-F5344CB8AC3E}">
        <p14:creationId xmlns:p14="http://schemas.microsoft.com/office/powerpoint/2010/main" val="78878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1BD506A-8E97-6849-98C2-A4D1D224457B}"/>
              </a:ext>
            </a:extLst>
          </p:cNvPr>
          <p:cNvSpPr>
            <a:spLocks noGrp="1"/>
          </p:cNvSpPr>
          <p:nvPr>
            <p:ph type="title"/>
          </p:nvPr>
        </p:nvSpPr>
        <p:spPr/>
        <p:txBody>
          <a:bodyPr>
            <a:normAutofit fontScale="90000"/>
          </a:bodyPr>
          <a:lstStyle/>
          <a:p>
            <a:r>
              <a:rPr lang="fi-FI" dirty="0"/>
              <a:t>Maanantai 23.3.2020, kommentit,</a:t>
            </a:r>
            <a:br>
              <a:rPr lang="fi-FI" dirty="0"/>
            </a:br>
            <a:r>
              <a:rPr lang="fi-FI" dirty="0"/>
              <a:t>muuttujat ja peruslaskutoimitukset</a:t>
            </a:r>
          </a:p>
        </p:txBody>
      </p:sp>
      <p:sp>
        <p:nvSpPr>
          <p:cNvPr id="3" name="Sisällön paikkamerkki 2">
            <a:extLst>
              <a:ext uri="{FF2B5EF4-FFF2-40B4-BE49-F238E27FC236}">
                <a16:creationId xmlns:a16="http://schemas.microsoft.com/office/drawing/2014/main" id="{FDAA2511-D7D4-CC40-AD50-34A42EE05762}"/>
              </a:ext>
            </a:extLst>
          </p:cNvPr>
          <p:cNvSpPr>
            <a:spLocks noGrp="1"/>
          </p:cNvSpPr>
          <p:nvPr>
            <p:ph sz="quarter" idx="12"/>
          </p:nvPr>
        </p:nvSpPr>
        <p:spPr>
          <a:xfrm>
            <a:off x="791917" y="1865096"/>
            <a:ext cx="6148379" cy="4535704"/>
          </a:xfrm>
        </p:spPr>
        <p:txBody>
          <a:bodyPr/>
          <a:lstStyle/>
          <a:p>
            <a:r>
              <a:rPr lang="fi-FI" dirty="0"/>
              <a:t>Edellä opimme, että tekstimuuttujat määritellään lainausmerkkien sisään:</a:t>
            </a:r>
          </a:p>
          <a:p>
            <a:pPr lvl="1"/>
            <a:r>
              <a:rPr lang="fi-FI" dirty="0" err="1"/>
              <a:t>var</a:t>
            </a:r>
            <a:r>
              <a:rPr lang="fi-FI" dirty="0"/>
              <a:t> </a:t>
            </a:r>
            <a:r>
              <a:rPr lang="fi-FI" dirty="0" err="1"/>
              <a:t>text</a:t>
            </a:r>
            <a:r>
              <a:rPr lang="fi-FI" dirty="0"/>
              <a:t> = ’Olen iloinen’;	// tulostaa: Olen iloinen</a:t>
            </a:r>
          </a:p>
          <a:p>
            <a:r>
              <a:rPr lang="fi-FI" dirty="0"/>
              <a:t>Jos kuitenkin haluaisimme tulostaa sitaattimerkit, meidän täytyy laittaa niiden eteen kenoviiva:</a:t>
            </a:r>
          </a:p>
          <a:p>
            <a:pPr lvl="1"/>
            <a:r>
              <a:rPr lang="fi-FI" dirty="0" err="1"/>
              <a:t>var</a:t>
            </a:r>
            <a:r>
              <a:rPr lang="fi-FI" dirty="0"/>
              <a:t> </a:t>
            </a:r>
            <a:r>
              <a:rPr lang="fi-FI" dirty="0" err="1"/>
              <a:t>text</a:t>
            </a:r>
            <a:r>
              <a:rPr lang="fi-FI" dirty="0"/>
              <a:t> = ’Pieni possu sanoi: \’Olen iloinen\’ ja hymyili’;</a:t>
            </a:r>
          </a:p>
          <a:p>
            <a:r>
              <a:rPr lang="fi-FI" dirty="0"/>
              <a:t>Edellisen pikkupossun voi tehdä näin:</a:t>
            </a:r>
          </a:p>
          <a:p>
            <a:pPr lvl="2"/>
            <a:r>
              <a:rPr lang="fi-FI" dirty="0"/>
              <a:t>'Pieni possu sanoi "Olen iloinen” ja hymyili’;</a:t>
            </a:r>
          </a:p>
        </p:txBody>
      </p:sp>
    </p:spTree>
    <p:extLst>
      <p:ext uri="{BB962C8B-B14F-4D97-AF65-F5344CB8AC3E}">
        <p14:creationId xmlns:p14="http://schemas.microsoft.com/office/powerpoint/2010/main" val="14900260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0F0B289-0304-104A-AA30-17A01316A25F}"/>
              </a:ext>
            </a:extLst>
          </p:cNvPr>
          <p:cNvSpPr>
            <a:spLocks noGrp="1"/>
          </p:cNvSpPr>
          <p:nvPr>
            <p:ph type="title"/>
          </p:nvPr>
        </p:nvSpPr>
        <p:spPr/>
        <p:txBody>
          <a:bodyPr/>
          <a:lstStyle/>
          <a:p>
            <a:r>
              <a:rPr lang="fi-FI" dirty="0"/>
              <a:t>Objektit</a:t>
            </a:r>
          </a:p>
        </p:txBody>
      </p:sp>
      <p:sp>
        <p:nvSpPr>
          <p:cNvPr id="3" name="Sisällön paikkamerkki 2">
            <a:extLst>
              <a:ext uri="{FF2B5EF4-FFF2-40B4-BE49-F238E27FC236}">
                <a16:creationId xmlns:a16="http://schemas.microsoft.com/office/drawing/2014/main" id="{51E1922D-676A-2A46-B1AA-EAD613B283B4}"/>
              </a:ext>
            </a:extLst>
          </p:cNvPr>
          <p:cNvSpPr>
            <a:spLocks noGrp="1"/>
          </p:cNvSpPr>
          <p:nvPr>
            <p:ph sz="quarter" idx="12"/>
          </p:nvPr>
        </p:nvSpPr>
        <p:spPr/>
        <p:txBody>
          <a:bodyPr/>
          <a:lstStyle/>
          <a:p>
            <a:r>
              <a:rPr lang="fi-FI" dirty="0"/>
              <a:t>Voimme esittää taulukkotiedon myös objekteina, jolloin tietoon on helpompi päästä käsiksi:</a:t>
            </a:r>
          </a:p>
          <a:p>
            <a:pPr lvl="1"/>
            <a:r>
              <a:rPr lang="fi-FI" dirty="0" err="1"/>
              <a:t>let</a:t>
            </a:r>
            <a:r>
              <a:rPr lang="fi-FI" dirty="0"/>
              <a:t> taulu = [1,2,3]; </a:t>
            </a:r>
            <a:r>
              <a:rPr lang="fi-FI" dirty="0">
                <a:sym typeface="Wingdings" pitchFamily="2" charset="2"/>
              </a:rPr>
              <a:t></a:t>
            </a:r>
          </a:p>
          <a:p>
            <a:pPr lvl="1"/>
            <a:r>
              <a:rPr lang="fi-FI" dirty="0" err="1">
                <a:sym typeface="Wingdings" pitchFamily="2" charset="2"/>
              </a:rPr>
              <a:t>let</a:t>
            </a:r>
            <a:r>
              <a:rPr lang="fi-FI" dirty="0">
                <a:sym typeface="Wingdings" pitchFamily="2" charset="2"/>
              </a:rPr>
              <a:t> numerot = {</a:t>
            </a:r>
            <a:br>
              <a:rPr lang="fi-FI" dirty="0">
                <a:sym typeface="Wingdings" pitchFamily="2" charset="2"/>
              </a:rPr>
            </a:br>
            <a:r>
              <a:rPr lang="fi-FI" dirty="0">
                <a:sym typeface="Wingdings" pitchFamily="2" charset="2"/>
              </a:rPr>
              <a:t>nro1: 1,</a:t>
            </a:r>
            <a:br>
              <a:rPr lang="fi-FI" dirty="0">
                <a:sym typeface="Wingdings" pitchFamily="2" charset="2"/>
              </a:rPr>
            </a:br>
            <a:r>
              <a:rPr lang="fi-FI" dirty="0">
                <a:sym typeface="Wingdings" pitchFamily="2" charset="2"/>
              </a:rPr>
              <a:t>nro2: 2,</a:t>
            </a:r>
            <a:br>
              <a:rPr lang="fi-FI" dirty="0">
                <a:sym typeface="Wingdings" pitchFamily="2" charset="2"/>
              </a:rPr>
            </a:br>
            <a:r>
              <a:rPr lang="fi-FI" dirty="0">
                <a:sym typeface="Wingdings" pitchFamily="2" charset="2"/>
              </a:rPr>
              <a:t>nro3: 3 }</a:t>
            </a:r>
          </a:p>
          <a:p>
            <a:pPr lvl="2"/>
            <a:r>
              <a:rPr lang="fi-FI" dirty="0">
                <a:sym typeface="Wingdings" pitchFamily="2" charset="2"/>
              </a:rPr>
              <a:t>numerot.nro1  1 tai numerot[’nro1’]  1</a:t>
            </a:r>
          </a:p>
          <a:p>
            <a:pPr lvl="2"/>
            <a:r>
              <a:rPr lang="fi-FI" dirty="0">
                <a:sym typeface="Wingdings" pitchFamily="2" charset="2"/>
              </a:rPr>
              <a:t>Voimme myös lisätä: numerot.nro4 = 4 tai numerot[’nro4’] = 4</a:t>
            </a:r>
          </a:p>
          <a:p>
            <a:pPr lvl="2"/>
            <a:r>
              <a:rPr lang="fi-FI" dirty="0">
                <a:sym typeface="Wingdings" pitchFamily="2" charset="2"/>
              </a:rPr>
              <a:t>Tai lisäys voi tapahtua myös näin:</a:t>
            </a:r>
          </a:p>
          <a:p>
            <a:pPr lvl="3"/>
            <a:r>
              <a:rPr lang="fi-FI" dirty="0">
                <a:sym typeface="Wingdings" pitchFamily="2" charset="2"/>
              </a:rPr>
              <a:t>luku = ’nro5’  taulukko[luku] = 5;</a:t>
            </a:r>
          </a:p>
          <a:p>
            <a:pPr lvl="1"/>
            <a:r>
              <a:rPr lang="fi-FI" dirty="0">
                <a:sym typeface="Wingdings" pitchFamily="2" charset="2"/>
              </a:rPr>
              <a:t>Voimme muokata seuraavasti: numerot.nro2 = 4  numerot {nro1: 1, nro2: 4, nro3: 3, nro4: 4, nro5: 5}</a:t>
            </a:r>
            <a:br>
              <a:rPr lang="fi-FI" dirty="0">
                <a:sym typeface="Wingdings" pitchFamily="2" charset="2"/>
              </a:rPr>
            </a:br>
            <a:endParaRPr lang="fi-FI" dirty="0">
              <a:sym typeface="Wingdings" pitchFamily="2" charset="2"/>
            </a:endParaRPr>
          </a:p>
        </p:txBody>
      </p:sp>
    </p:spTree>
    <p:extLst>
      <p:ext uri="{BB962C8B-B14F-4D97-AF65-F5344CB8AC3E}">
        <p14:creationId xmlns:p14="http://schemas.microsoft.com/office/powerpoint/2010/main" val="27671247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72DF095-C2A8-684F-ADF5-D68C2BD2A5BE}"/>
              </a:ext>
            </a:extLst>
          </p:cNvPr>
          <p:cNvSpPr>
            <a:spLocks noGrp="1"/>
          </p:cNvSpPr>
          <p:nvPr>
            <p:ph type="title"/>
          </p:nvPr>
        </p:nvSpPr>
        <p:spPr>
          <a:xfrm>
            <a:off x="791918" y="212352"/>
            <a:ext cx="5761282" cy="671363"/>
          </a:xfrm>
        </p:spPr>
        <p:txBody>
          <a:bodyPr/>
          <a:lstStyle/>
          <a:p>
            <a:r>
              <a:rPr lang="fi-FI" dirty="0"/>
              <a:t>Objektit</a:t>
            </a:r>
          </a:p>
        </p:txBody>
      </p:sp>
      <p:sp>
        <p:nvSpPr>
          <p:cNvPr id="3" name="Sisällön paikkamerkki 2">
            <a:extLst>
              <a:ext uri="{FF2B5EF4-FFF2-40B4-BE49-F238E27FC236}">
                <a16:creationId xmlns:a16="http://schemas.microsoft.com/office/drawing/2014/main" id="{996B4910-F181-7A47-BEB7-0845CB0672A8}"/>
              </a:ext>
            </a:extLst>
          </p:cNvPr>
          <p:cNvSpPr>
            <a:spLocks noGrp="1"/>
          </p:cNvSpPr>
          <p:nvPr>
            <p:ph sz="quarter" idx="12"/>
          </p:nvPr>
        </p:nvSpPr>
        <p:spPr>
          <a:xfrm>
            <a:off x="791918" y="883715"/>
            <a:ext cx="5761282" cy="5517085"/>
          </a:xfrm>
        </p:spPr>
        <p:txBody>
          <a:bodyPr/>
          <a:lstStyle/>
          <a:p>
            <a:r>
              <a:rPr lang="fi-FI" dirty="0"/>
              <a:t>Meillä voi olla myös objekteja objektien sisällä:</a:t>
            </a:r>
          </a:p>
          <a:p>
            <a:pPr lvl="1"/>
            <a:r>
              <a:rPr lang="fi-FI" dirty="0" err="1"/>
              <a:t>let</a:t>
            </a:r>
            <a:r>
              <a:rPr lang="fi-FI" dirty="0"/>
              <a:t> </a:t>
            </a:r>
            <a:r>
              <a:rPr lang="fi-FI" dirty="0" err="1"/>
              <a:t>aaknro</a:t>
            </a:r>
            <a:r>
              <a:rPr lang="fi-FI" dirty="0"/>
              <a:t> = {</a:t>
            </a:r>
            <a:br>
              <a:rPr lang="fi-FI" dirty="0"/>
            </a:br>
            <a:r>
              <a:rPr lang="fi-FI" dirty="0"/>
              <a:t>aakkoset: 'a', kirjaimet: {kirjain: 'b'},</a:t>
            </a:r>
            <a:br>
              <a:rPr lang="fi-FI" dirty="0"/>
            </a:br>
            <a:r>
              <a:rPr lang="fi-FI" dirty="0"/>
              <a:t>numerot: {nro2: 2, nro3: 3, isot: {iso1: 100, iso2: 500}}}</a:t>
            </a:r>
          </a:p>
          <a:p>
            <a:pPr lvl="1"/>
            <a:r>
              <a:rPr lang="fi-FI" dirty="0" err="1"/>
              <a:t>console.log</a:t>
            </a:r>
            <a:r>
              <a:rPr lang="fi-FI" dirty="0"/>
              <a:t>(</a:t>
            </a:r>
            <a:r>
              <a:rPr lang="fi-FI" dirty="0" err="1"/>
              <a:t>aaknro.aakkoset</a:t>
            </a:r>
            <a:r>
              <a:rPr lang="fi-FI" dirty="0"/>
              <a:t>); </a:t>
            </a:r>
            <a:r>
              <a:rPr lang="fi-FI" dirty="0">
                <a:sym typeface="Wingdings" pitchFamily="2" charset="2"/>
              </a:rPr>
              <a:t> a</a:t>
            </a:r>
            <a:endParaRPr lang="fi-FI" dirty="0"/>
          </a:p>
          <a:p>
            <a:pPr lvl="1"/>
            <a:r>
              <a:rPr lang="fi-FI" dirty="0" err="1"/>
              <a:t>console.log</a:t>
            </a:r>
            <a:r>
              <a:rPr lang="fi-FI" dirty="0"/>
              <a:t>(</a:t>
            </a:r>
            <a:r>
              <a:rPr lang="fi-FI" dirty="0" err="1"/>
              <a:t>aaknro.kirjaimet.kirjain</a:t>
            </a:r>
            <a:r>
              <a:rPr lang="fi-FI" dirty="0"/>
              <a:t>); </a:t>
            </a:r>
            <a:r>
              <a:rPr lang="fi-FI" dirty="0">
                <a:sym typeface="Wingdings" pitchFamily="2" charset="2"/>
              </a:rPr>
              <a:t> b</a:t>
            </a:r>
            <a:endParaRPr lang="fi-FI" dirty="0"/>
          </a:p>
          <a:p>
            <a:pPr lvl="1"/>
            <a:r>
              <a:rPr lang="fi-FI" dirty="0" err="1"/>
              <a:t>console.log</a:t>
            </a:r>
            <a:r>
              <a:rPr lang="fi-FI" dirty="0"/>
              <a:t>(aaknro.numerot.nro3); </a:t>
            </a:r>
            <a:r>
              <a:rPr lang="fi-FI" dirty="0">
                <a:sym typeface="Wingdings" pitchFamily="2" charset="2"/>
              </a:rPr>
              <a:t> 3</a:t>
            </a:r>
            <a:endParaRPr lang="fi-FI" dirty="0"/>
          </a:p>
          <a:p>
            <a:pPr lvl="1"/>
            <a:r>
              <a:rPr lang="fi-FI" dirty="0" err="1"/>
              <a:t>console.log</a:t>
            </a:r>
            <a:r>
              <a:rPr lang="fi-FI" dirty="0"/>
              <a:t>(aaknro.numerot.isot.iso2); </a:t>
            </a:r>
            <a:r>
              <a:rPr lang="fi-FI" dirty="0">
                <a:sym typeface="Wingdings" pitchFamily="2" charset="2"/>
              </a:rPr>
              <a:t> 500</a:t>
            </a:r>
          </a:p>
          <a:p>
            <a:r>
              <a:rPr lang="fi-FI" dirty="0">
                <a:sym typeface="Wingdings" pitchFamily="2" charset="2"/>
              </a:rPr>
              <a:t>Kun haluamme käyttää muuttujaa tai nimessä on välilyönti, täytyy meidän käyttää hakasulkuja:</a:t>
            </a:r>
          </a:p>
          <a:p>
            <a:pPr lvl="1"/>
            <a:r>
              <a:rPr lang="fi-FI" dirty="0" err="1">
                <a:sym typeface="Wingdings" pitchFamily="2" charset="2"/>
              </a:rPr>
              <a:t>let</a:t>
            </a:r>
            <a:r>
              <a:rPr lang="fi-FI" dirty="0">
                <a:sym typeface="Wingdings" pitchFamily="2" charset="2"/>
              </a:rPr>
              <a:t> </a:t>
            </a:r>
            <a:r>
              <a:rPr lang="fi-FI" dirty="0" err="1">
                <a:sym typeface="Wingdings" pitchFamily="2" charset="2"/>
              </a:rPr>
              <a:t>etsittava</a:t>
            </a:r>
            <a:r>
              <a:rPr lang="fi-FI" dirty="0">
                <a:sym typeface="Wingdings" pitchFamily="2" charset="2"/>
              </a:rPr>
              <a:t> = ’aakkoset’;</a:t>
            </a:r>
          </a:p>
          <a:p>
            <a:pPr lvl="1"/>
            <a:r>
              <a:rPr lang="fi-FI" dirty="0" err="1">
                <a:sym typeface="Wingdings" pitchFamily="2" charset="2"/>
              </a:rPr>
              <a:t>console.log</a:t>
            </a:r>
            <a:r>
              <a:rPr lang="fi-FI" dirty="0">
                <a:sym typeface="Wingdings" pitchFamily="2" charset="2"/>
              </a:rPr>
              <a:t>(</a:t>
            </a:r>
            <a:r>
              <a:rPr lang="fi-FI" dirty="0" err="1">
                <a:sym typeface="Wingdings" pitchFamily="2" charset="2"/>
              </a:rPr>
              <a:t>aaknro</a:t>
            </a:r>
            <a:r>
              <a:rPr lang="fi-FI" dirty="0">
                <a:sym typeface="Wingdings" pitchFamily="2" charset="2"/>
              </a:rPr>
              <a:t>[</a:t>
            </a:r>
            <a:r>
              <a:rPr lang="fi-FI" dirty="0" err="1">
                <a:sym typeface="Wingdings" pitchFamily="2" charset="2"/>
              </a:rPr>
              <a:t>etsittava</a:t>
            </a:r>
            <a:r>
              <a:rPr lang="fi-FI" dirty="0">
                <a:sym typeface="Wingdings" pitchFamily="2" charset="2"/>
              </a:rPr>
              <a:t>])  a</a:t>
            </a:r>
          </a:p>
          <a:p>
            <a:r>
              <a:rPr lang="fi-FI" dirty="0">
                <a:sym typeface="Wingdings" pitchFamily="2" charset="2"/>
              </a:rPr>
              <a:t>Kun haluamme poistaa, voimme tehdä sen </a:t>
            </a:r>
            <a:r>
              <a:rPr lang="fi-FI" dirty="0" err="1">
                <a:sym typeface="Wingdings" pitchFamily="2" charset="2"/>
              </a:rPr>
              <a:t>delete</a:t>
            </a:r>
            <a:r>
              <a:rPr lang="fi-FI" dirty="0">
                <a:sym typeface="Wingdings" pitchFamily="2" charset="2"/>
              </a:rPr>
              <a:t>-komennolla:</a:t>
            </a:r>
          </a:p>
          <a:p>
            <a:pPr lvl="1"/>
            <a:r>
              <a:rPr lang="fi-FI" dirty="0" err="1">
                <a:sym typeface="Wingdings" pitchFamily="2" charset="2"/>
              </a:rPr>
              <a:t>delete</a:t>
            </a:r>
            <a:r>
              <a:rPr lang="fi-FI" dirty="0">
                <a:sym typeface="Wingdings" pitchFamily="2" charset="2"/>
              </a:rPr>
              <a:t> </a:t>
            </a:r>
            <a:r>
              <a:rPr lang="fi-FI" dirty="0" err="1">
                <a:sym typeface="Wingdings" pitchFamily="2" charset="2"/>
              </a:rPr>
              <a:t>aaknro.numerot</a:t>
            </a:r>
            <a:r>
              <a:rPr lang="fi-FI" dirty="0">
                <a:sym typeface="Wingdings" pitchFamily="2" charset="2"/>
              </a:rPr>
              <a:t>;  </a:t>
            </a:r>
            <a:br>
              <a:rPr lang="fi-FI" dirty="0">
                <a:sym typeface="Wingdings" pitchFamily="2" charset="2"/>
              </a:rPr>
            </a:br>
            <a:r>
              <a:rPr lang="fi-FI" dirty="0"/>
              <a:t>{ aakkoset: 'a', kirjaimet: { kirjain: 'b' } }</a:t>
            </a:r>
          </a:p>
        </p:txBody>
      </p:sp>
    </p:spTree>
    <p:extLst>
      <p:ext uri="{BB962C8B-B14F-4D97-AF65-F5344CB8AC3E}">
        <p14:creationId xmlns:p14="http://schemas.microsoft.com/office/powerpoint/2010/main" val="31777260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245C87E-A081-8E4B-8E71-5E2BA805C128}"/>
              </a:ext>
            </a:extLst>
          </p:cNvPr>
          <p:cNvSpPr>
            <a:spLocks noGrp="1"/>
          </p:cNvSpPr>
          <p:nvPr>
            <p:ph type="title"/>
          </p:nvPr>
        </p:nvSpPr>
        <p:spPr/>
        <p:txBody>
          <a:bodyPr/>
          <a:lstStyle/>
          <a:p>
            <a:r>
              <a:rPr lang="fi-FI" dirty="0"/>
              <a:t>Tiistai 28.2.2020</a:t>
            </a:r>
          </a:p>
        </p:txBody>
      </p:sp>
    </p:spTree>
    <p:extLst>
      <p:ext uri="{BB962C8B-B14F-4D97-AF65-F5344CB8AC3E}">
        <p14:creationId xmlns:p14="http://schemas.microsoft.com/office/powerpoint/2010/main" val="12507817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6674EE4-A910-014C-8158-AE690D9E55B1}"/>
              </a:ext>
            </a:extLst>
          </p:cNvPr>
          <p:cNvSpPr>
            <a:spLocks noGrp="1"/>
          </p:cNvSpPr>
          <p:nvPr>
            <p:ph type="title"/>
          </p:nvPr>
        </p:nvSpPr>
        <p:spPr>
          <a:xfrm>
            <a:off x="791918" y="212352"/>
            <a:ext cx="5761282" cy="1027304"/>
          </a:xfrm>
        </p:spPr>
        <p:txBody>
          <a:bodyPr/>
          <a:lstStyle/>
          <a:p>
            <a:r>
              <a:rPr lang="fi-FI" dirty="0"/>
              <a:t>Objektien tarkastus</a:t>
            </a:r>
          </a:p>
        </p:txBody>
      </p:sp>
      <p:sp>
        <p:nvSpPr>
          <p:cNvPr id="3" name="Sisällön paikkamerkki 2">
            <a:extLst>
              <a:ext uri="{FF2B5EF4-FFF2-40B4-BE49-F238E27FC236}">
                <a16:creationId xmlns:a16="http://schemas.microsoft.com/office/drawing/2014/main" id="{DAB6D24F-82C3-8A4C-A67A-0F4B357CD597}"/>
              </a:ext>
            </a:extLst>
          </p:cNvPr>
          <p:cNvSpPr>
            <a:spLocks noGrp="1"/>
          </p:cNvSpPr>
          <p:nvPr>
            <p:ph sz="quarter" idx="12"/>
          </p:nvPr>
        </p:nvSpPr>
        <p:spPr>
          <a:xfrm>
            <a:off x="791918" y="1239656"/>
            <a:ext cx="5761282" cy="5161144"/>
          </a:xfrm>
        </p:spPr>
        <p:txBody>
          <a:bodyPr>
            <a:normAutofit/>
          </a:bodyPr>
          <a:lstStyle/>
          <a:p>
            <a:r>
              <a:rPr lang="fi-FI" dirty="0"/>
              <a:t>Voimme tarkastaa, onko jollakin objektilla tietty ominaisuus attribuutilla .</a:t>
            </a:r>
            <a:r>
              <a:rPr lang="fi-FI" dirty="0" err="1"/>
              <a:t>hasOwnProperty</a:t>
            </a:r>
            <a:r>
              <a:rPr lang="fi-FI" dirty="0"/>
              <a:t>() tai in –komennolla:</a:t>
            </a:r>
          </a:p>
          <a:p>
            <a:pPr lvl="1"/>
            <a:r>
              <a:rPr lang="fi-FI" dirty="0" err="1"/>
              <a:t>aaknro.hasOwnProperty</a:t>
            </a:r>
            <a:r>
              <a:rPr lang="fi-FI" dirty="0"/>
              <a:t>(’aakkoset’); </a:t>
            </a:r>
            <a:r>
              <a:rPr lang="fi-FI" dirty="0">
                <a:sym typeface="Wingdings" pitchFamily="2" charset="2"/>
              </a:rPr>
              <a:t> </a:t>
            </a:r>
            <a:r>
              <a:rPr lang="fi-FI" dirty="0" err="1">
                <a:sym typeface="Wingdings" pitchFamily="2" charset="2"/>
              </a:rPr>
              <a:t>true</a:t>
            </a:r>
            <a:r>
              <a:rPr lang="fi-FI" dirty="0">
                <a:sym typeface="Wingdings" pitchFamily="2" charset="2"/>
              </a:rPr>
              <a:t> tai</a:t>
            </a:r>
            <a:br>
              <a:rPr lang="fi-FI" dirty="0">
                <a:sym typeface="Wingdings" pitchFamily="2" charset="2"/>
              </a:rPr>
            </a:br>
            <a:r>
              <a:rPr lang="fi-FI" dirty="0">
                <a:sym typeface="Wingdings" pitchFamily="2" charset="2"/>
              </a:rPr>
              <a:t>’aakkoset’ in </a:t>
            </a:r>
            <a:r>
              <a:rPr lang="fi-FI" dirty="0" err="1">
                <a:sym typeface="Wingdings" pitchFamily="2" charset="2"/>
              </a:rPr>
              <a:t>aaknro</a:t>
            </a:r>
            <a:r>
              <a:rPr lang="fi-FI" dirty="0">
                <a:sym typeface="Wingdings" pitchFamily="2" charset="2"/>
              </a:rPr>
              <a:t>;  </a:t>
            </a:r>
            <a:r>
              <a:rPr lang="fi-FI" dirty="0" err="1">
                <a:sym typeface="Wingdings" pitchFamily="2" charset="2"/>
              </a:rPr>
              <a:t>true</a:t>
            </a:r>
            <a:endParaRPr lang="fi-FI" dirty="0">
              <a:sym typeface="Wingdings" pitchFamily="2" charset="2"/>
            </a:endParaRPr>
          </a:p>
          <a:p>
            <a:r>
              <a:rPr lang="fi-FI" dirty="0">
                <a:sym typeface="Wingdings" pitchFamily="2" charset="2"/>
              </a:rPr>
              <a:t>In-komennolla voimme myös käydä objektia läpi</a:t>
            </a:r>
          </a:p>
          <a:p>
            <a:pPr lvl="1"/>
            <a:r>
              <a:rPr lang="fi-FI" dirty="0" err="1">
                <a:sym typeface="Wingdings" pitchFamily="2" charset="2"/>
              </a:rPr>
              <a:t>let</a:t>
            </a:r>
            <a:r>
              <a:rPr lang="fi-FI" dirty="0">
                <a:sym typeface="Wingdings" pitchFamily="2" charset="2"/>
              </a:rPr>
              <a:t> valot = </a:t>
            </a:r>
            <a:br>
              <a:rPr lang="fi-FI" dirty="0">
                <a:sym typeface="Wingdings" pitchFamily="2" charset="2"/>
              </a:rPr>
            </a:br>
            <a:r>
              <a:rPr lang="fi-FI" dirty="0">
                <a:sym typeface="Wingdings" pitchFamily="2" charset="2"/>
              </a:rPr>
              <a:t>{</a:t>
            </a:r>
            <a:br>
              <a:rPr lang="fi-FI" dirty="0">
                <a:sym typeface="Wingdings" pitchFamily="2" charset="2"/>
              </a:rPr>
            </a:br>
            <a:r>
              <a:rPr lang="fi-FI" dirty="0">
                <a:sym typeface="Wingdings" pitchFamily="2" charset="2"/>
              </a:rPr>
              <a:t>	olohuone: </a:t>
            </a:r>
            <a:r>
              <a:rPr lang="fi-FI" dirty="0" err="1">
                <a:sym typeface="Wingdings" pitchFamily="2" charset="2"/>
              </a:rPr>
              <a:t>true</a:t>
            </a:r>
            <a:r>
              <a:rPr lang="fi-FI" dirty="0">
                <a:sym typeface="Wingdings" pitchFamily="2" charset="2"/>
              </a:rPr>
              <a:t>, </a:t>
            </a:r>
            <a:br>
              <a:rPr lang="fi-FI" dirty="0">
                <a:sym typeface="Wingdings" pitchFamily="2" charset="2"/>
              </a:rPr>
            </a:br>
            <a:r>
              <a:rPr lang="fi-FI" dirty="0">
                <a:sym typeface="Wingdings" pitchFamily="2" charset="2"/>
              </a:rPr>
              <a:t>	makuuhuone: </a:t>
            </a:r>
            <a:r>
              <a:rPr lang="fi-FI" dirty="0" err="1">
                <a:sym typeface="Wingdings" pitchFamily="2" charset="2"/>
              </a:rPr>
              <a:t>false</a:t>
            </a:r>
            <a:r>
              <a:rPr lang="fi-FI" dirty="0">
                <a:sym typeface="Wingdings" pitchFamily="2" charset="2"/>
              </a:rPr>
              <a:t>, </a:t>
            </a:r>
            <a:br>
              <a:rPr lang="fi-FI" dirty="0">
                <a:sym typeface="Wingdings" pitchFamily="2" charset="2"/>
              </a:rPr>
            </a:br>
            <a:r>
              <a:rPr lang="fi-FI" dirty="0">
                <a:sym typeface="Wingdings" pitchFamily="2" charset="2"/>
              </a:rPr>
              <a:t>	</a:t>
            </a:r>
            <a:r>
              <a:rPr lang="fi-FI" dirty="0" err="1">
                <a:sym typeface="Wingdings" pitchFamily="2" charset="2"/>
              </a:rPr>
              <a:t>tyohuone</a:t>
            </a:r>
            <a:r>
              <a:rPr lang="fi-FI" dirty="0">
                <a:sym typeface="Wingdings" pitchFamily="2" charset="2"/>
              </a:rPr>
              <a:t>: </a:t>
            </a:r>
            <a:r>
              <a:rPr lang="fi-FI" dirty="0" err="1">
                <a:sym typeface="Wingdings" pitchFamily="2" charset="2"/>
              </a:rPr>
              <a:t>false</a:t>
            </a:r>
            <a:r>
              <a:rPr lang="fi-FI" dirty="0">
                <a:sym typeface="Wingdings" pitchFamily="2" charset="2"/>
              </a:rPr>
              <a:t>, </a:t>
            </a:r>
            <a:br>
              <a:rPr lang="fi-FI" dirty="0">
                <a:sym typeface="Wingdings" pitchFamily="2" charset="2"/>
              </a:rPr>
            </a:br>
            <a:r>
              <a:rPr lang="fi-FI" dirty="0">
                <a:sym typeface="Wingdings" pitchFamily="2" charset="2"/>
              </a:rPr>
              <a:t>	WC: </a:t>
            </a:r>
            <a:r>
              <a:rPr lang="fi-FI" dirty="0" err="1">
                <a:sym typeface="Wingdings" pitchFamily="2" charset="2"/>
              </a:rPr>
              <a:t>false</a:t>
            </a:r>
            <a:r>
              <a:rPr lang="fi-FI" dirty="0">
                <a:sym typeface="Wingdings" pitchFamily="2" charset="2"/>
              </a:rPr>
              <a:t>, </a:t>
            </a:r>
            <a:br>
              <a:rPr lang="fi-FI" dirty="0">
                <a:sym typeface="Wingdings" pitchFamily="2" charset="2"/>
              </a:rPr>
            </a:br>
            <a:r>
              <a:rPr lang="fi-FI" dirty="0">
                <a:sym typeface="Wingdings" pitchFamily="2" charset="2"/>
              </a:rPr>
              <a:t>eteinen: </a:t>
            </a:r>
            <a:r>
              <a:rPr lang="fi-FI" dirty="0" err="1">
                <a:sym typeface="Wingdings" pitchFamily="2" charset="2"/>
              </a:rPr>
              <a:t>true</a:t>
            </a:r>
            <a:br>
              <a:rPr lang="fi-FI" dirty="0">
                <a:sym typeface="Wingdings" pitchFamily="2" charset="2"/>
              </a:rPr>
            </a:br>
            <a:r>
              <a:rPr lang="fi-FI" dirty="0">
                <a:sym typeface="Wingdings" pitchFamily="2" charset="2"/>
              </a:rPr>
              <a:t>};</a:t>
            </a:r>
            <a:br>
              <a:rPr lang="fi-FI" dirty="0">
                <a:sym typeface="Wingdings" pitchFamily="2" charset="2"/>
              </a:rPr>
            </a:br>
            <a:r>
              <a:rPr lang="fi-FI" dirty="0">
                <a:sym typeface="Wingdings" pitchFamily="2" charset="2"/>
              </a:rPr>
              <a:t>for (</a:t>
            </a:r>
            <a:r>
              <a:rPr lang="fi-FI" dirty="0" err="1">
                <a:sym typeface="Wingdings" pitchFamily="2" charset="2"/>
              </a:rPr>
              <a:t>let</a:t>
            </a:r>
            <a:r>
              <a:rPr lang="fi-FI" dirty="0">
                <a:sym typeface="Wingdings" pitchFamily="2" charset="2"/>
              </a:rPr>
              <a:t> huoneet in valot) {</a:t>
            </a:r>
            <a:br>
              <a:rPr lang="fi-FI" dirty="0">
                <a:sym typeface="Wingdings" pitchFamily="2" charset="2"/>
              </a:rPr>
            </a:br>
            <a:r>
              <a:rPr lang="fi-FI" dirty="0">
                <a:sym typeface="Wingdings" pitchFamily="2" charset="2"/>
              </a:rPr>
              <a:t>	</a:t>
            </a:r>
            <a:r>
              <a:rPr lang="fi-FI" dirty="0" err="1">
                <a:sym typeface="Wingdings" pitchFamily="2" charset="2"/>
              </a:rPr>
              <a:t>if</a:t>
            </a:r>
            <a:r>
              <a:rPr lang="fi-FI" dirty="0">
                <a:sym typeface="Wingdings" pitchFamily="2" charset="2"/>
              </a:rPr>
              <a:t>(valot[huoneet] == </a:t>
            </a:r>
            <a:r>
              <a:rPr lang="fi-FI" dirty="0" err="1">
                <a:sym typeface="Wingdings" pitchFamily="2" charset="2"/>
              </a:rPr>
              <a:t>true</a:t>
            </a:r>
            <a:r>
              <a:rPr lang="fi-FI" dirty="0">
                <a:sym typeface="Wingdings" pitchFamily="2" charset="2"/>
              </a:rPr>
              <a:t>)  {</a:t>
            </a:r>
            <a:br>
              <a:rPr lang="fi-FI" dirty="0">
                <a:sym typeface="Wingdings" pitchFamily="2" charset="2"/>
              </a:rPr>
            </a:br>
            <a:r>
              <a:rPr lang="fi-FI" dirty="0">
                <a:sym typeface="Wingdings" pitchFamily="2" charset="2"/>
              </a:rPr>
              <a:t>    </a:t>
            </a:r>
            <a:r>
              <a:rPr lang="fi-FI" dirty="0" err="1">
                <a:sym typeface="Wingdings" pitchFamily="2" charset="2"/>
              </a:rPr>
              <a:t>console.log</a:t>
            </a:r>
            <a:r>
              <a:rPr lang="fi-FI" dirty="0">
                <a:sym typeface="Wingdings" pitchFamily="2" charset="2"/>
              </a:rPr>
              <a:t>(huoneet);</a:t>
            </a:r>
            <a:br>
              <a:rPr lang="fi-FI" dirty="0">
                <a:sym typeface="Wingdings" pitchFamily="2" charset="2"/>
              </a:rPr>
            </a:br>
            <a:r>
              <a:rPr lang="fi-FI" dirty="0">
                <a:sym typeface="Wingdings" pitchFamily="2" charset="2"/>
              </a:rPr>
              <a:t>  }</a:t>
            </a:r>
            <a:br>
              <a:rPr lang="fi-FI" dirty="0">
                <a:sym typeface="Wingdings" pitchFamily="2" charset="2"/>
              </a:rPr>
            </a:br>
            <a:r>
              <a:rPr lang="fi-FI" dirty="0">
                <a:sym typeface="Wingdings" pitchFamily="2" charset="2"/>
              </a:rPr>
              <a:t>}</a:t>
            </a:r>
            <a:endParaRPr lang="fi-FI" dirty="0"/>
          </a:p>
        </p:txBody>
      </p:sp>
    </p:spTree>
    <p:extLst>
      <p:ext uri="{BB962C8B-B14F-4D97-AF65-F5344CB8AC3E}">
        <p14:creationId xmlns:p14="http://schemas.microsoft.com/office/powerpoint/2010/main" val="22477164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BFD5685-7313-A549-AA62-8F08F4F5A668}"/>
              </a:ext>
            </a:extLst>
          </p:cNvPr>
          <p:cNvSpPr>
            <a:spLocks noGrp="1"/>
          </p:cNvSpPr>
          <p:nvPr>
            <p:ph type="title"/>
          </p:nvPr>
        </p:nvSpPr>
        <p:spPr/>
        <p:txBody>
          <a:bodyPr/>
          <a:lstStyle/>
          <a:p>
            <a:r>
              <a:rPr lang="fi-FI" dirty="0"/>
              <a:t>Avainkenttien haku</a:t>
            </a:r>
          </a:p>
        </p:txBody>
      </p:sp>
      <p:sp>
        <p:nvSpPr>
          <p:cNvPr id="3" name="Sisällön paikkamerkki 2">
            <a:extLst>
              <a:ext uri="{FF2B5EF4-FFF2-40B4-BE49-F238E27FC236}">
                <a16:creationId xmlns:a16="http://schemas.microsoft.com/office/drawing/2014/main" id="{111ED45B-6D46-BB4A-8F52-7DE0397B855E}"/>
              </a:ext>
            </a:extLst>
          </p:cNvPr>
          <p:cNvSpPr>
            <a:spLocks noGrp="1"/>
          </p:cNvSpPr>
          <p:nvPr>
            <p:ph sz="quarter" idx="12"/>
          </p:nvPr>
        </p:nvSpPr>
        <p:spPr>
          <a:xfrm>
            <a:off x="791917" y="1865096"/>
            <a:ext cx="5872769" cy="4535704"/>
          </a:xfrm>
        </p:spPr>
        <p:txBody>
          <a:bodyPr/>
          <a:lstStyle/>
          <a:p>
            <a:r>
              <a:rPr lang="fi-FI" dirty="0"/>
              <a:t>Jos haluamme objektista vain avainkentät, ei niiden arvoja, voimme käyttää </a:t>
            </a:r>
            <a:r>
              <a:rPr lang="fi-FI" dirty="0" err="1">
                <a:solidFill>
                  <a:srgbClr val="FF0000"/>
                </a:solidFill>
              </a:rPr>
              <a:t>O</a:t>
            </a:r>
            <a:r>
              <a:rPr lang="fi-FI" dirty="0" err="1"/>
              <a:t>bject.keys</a:t>
            </a:r>
            <a:r>
              <a:rPr lang="fi-FI" dirty="0"/>
              <a:t>(objekti) –komentoa</a:t>
            </a:r>
          </a:p>
          <a:p>
            <a:pPr lvl="1"/>
            <a:r>
              <a:rPr lang="fi-FI" dirty="0" err="1"/>
              <a:t>let</a:t>
            </a:r>
            <a:r>
              <a:rPr lang="fi-FI" dirty="0"/>
              <a:t> valot = {olohuone: </a:t>
            </a:r>
            <a:r>
              <a:rPr lang="fi-FI" dirty="0" err="1"/>
              <a:t>true</a:t>
            </a:r>
            <a:r>
              <a:rPr lang="fi-FI" dirty="0"/>
              <a:t>, makuuhuone: </a:t>
            </a:r>
            <a:r>
              <a:rPr lang="fi-FI" dirty="0" err="1"/>
              <a:t>false</a:t>
            </a:r>
            <a:r>
              <a:rPr lang="fi-FI" dirty="0"/>
              <a:t>, </a:t>
            </a:r>
            <a:r>
              <a:rPr lang="fi-FI" dirty="0" err="1"/>
              <a:t>tyohuone</a:t>
            </a:r>
            <a:r>
              <a:rPr lang="fi-FI" dirty="0"/>
              <a:t>: </a:t>
            </a:r>
            <a:r>
              <a:rPr lang="fi-FI" dirty="0" err="1"/>
              <a:t>false</a:t>
            </a:r>
            <a:r>
              <a:rPr lang="fi-FI" dirty="0"/>
              <a:t>, WC: </a:t>
            </a:r>
            <a:r>
              <a:rPr lang="fi-FI" dirty="0" err="1"/>
              <a:t>false</a:t>
            </a:r>
            <a:r>
              <a:rPr lang="fi-FI" dirty="0"/>
              <a:t>, eteinen: </a:t>
            </a:r>
            <a:r>
              <a:rPr lang="fi-FI" dirty="0" err="1"/>
              <a:t>true</a:t>
            </a:r>
            <a:r>
              <a:rPr lang="fi-FI" dirty="0"/>
              <a:t>};</a:t>
            </a:r>
            <a:br>
              <a:rPr lang="fi-FI" dirty="0"/>
            </a:br>
            <a:r>
              <a:rPr lang="fi-FI" dirty="0"/>
              <a:t>	</a:t>
            </a:r>
            <a:r>
              <a:rPr lang="fi-FI" dirty="0" err="1"/>
              <a:t>let</a:t>
            </a:r>
            <a:r>
              <a:rPr lang="fi-FI" dirty="0"/>
              <a:t> </a:t>
            </a:r>
            <a:r>
              <a:rPr lang="fi-FI" dirty="0" err="1"/>
              <a:t>kentat</a:t>
            </a:r>
            <a:r>
              <a:rPr lang="fi-FI" dirty="0"/>
              <a:t> = </a:t>
            </a:r>
            <a:r>
              <a:rPr lang="fi-FI" dirty="0" err="1"/>
              <a:t>Object.keys</a:t>
            </a:r>
            <a:r>
              <a:rPr lang="fi-FI" dirty="0"/>
              <a:t>(valot);</a:t>
            </a:r>
            <a:br>
              <a:rPr lang="fi-FI" dirty="0"/>
            </a:br>
            <a:r>
              <a:rPr lang="fi-FI" dirty="0"/>
              <a:t>	</a:t>
            </a:r>
            <a:r>
              <a:rPr lang="fi-FI" dirty="0" err="1"/>
              <a:t>console.log</a:t>
            </a:r>
            <a:r>
              <a:rPr lang="fi-FI" dirty="0"/>
              <a:t>(</a:t>
            </a:r>
            <a:r>
              <a:rPr lang="fi-FI" dirty="0" err="1"/>
              <a:t>kentat</a:t>
            </a:r>
            <a:r>
              <a:rPr lang="fi-FI" dirty="0"/>
              <a:t>);</a:t>
            </a:r>
          </a:p>
        </p:txBody>
      </p:sp>
    </p:spTree>
    <p:extLst>
      <p:ext uri="{BB962C8B-B14F-4D97-AF65-F5344CB8AC3E}">
        <p14:creationId xmlns:p14="http://schemas.microsoft.com/office/powerpoint/2010/main" val="25777357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D36AF53-AC6D-5548-AC00-D75270C7E45D}"/>
              </a:ext>
            </a:extLst>
          </p:cNvPr>
          <p:cNvSpPr>
            <a:spLocks noGrp="1"/>
          </p:cNvSpPr>
          <p:nvPr>
            <p:ph type="title"/>
          </p:nvPr>
        </p:nvSpPr>
        <p:spPr/>
        <p:txBody>
          <a:bodyPr/>
          <a:lstStyle/>
          <a:p>
            <a:r>
              <a:rPr lang="fi-FI" dirty="0"/>
              <a:t>Taulukon sisällön muokkaus objektin sisällä</a:t>
            </a:r>
          </a:p>
        </p:txBody>
      </p:sp>
      <p:sp>
        <p:nvSpPr>
          <p:cNvPr id="3" name="Sisällön paikkamerkki 2">
            <a:extLst>
              <a:ext uri="{FF2B5EF4-FFF2-40B4-BE49-F238E27FC236}">
                <a16:creationId xmlns:a16="http://schemas.microsoft.com/office/drawing/2014/main" id="{EA70B412-091B-C147-89A3-44FA1F683D65}"/>
              </a:ext>
            </a:extLst>
          </p:cNvPr>
          <p:cNvSpPr>
            <a:spLocks noGrp="1"/>
          </p:cNvSpPr>
          <p:nvPr>
            <p:ph sz="quarter" idx="12"/>
          </p:nvPr>
        </p:nvSpPr>
        <p:spPr/>
        <p:txBody>
          <a:bodyPr/>
          <a:lstStyle/>
          <a:p>
            <a:r>
              <a:rPr lang="fi-FI" dirty="0"/>
              <a:t>Voimme käyttää normaaleita taulukon hallinta työkaluja objektin sisällä (pop, </a:t>
            </a:r>
            <a:r>
              <a:rPr lang="fi-FI" dirty="0" err="1"/>
              <a:t>shift</a:t>
            </a:r>
            <a:r>
              <a:rPr lang="fi-FI" dirty="0"/>
              <a:t>, </a:t>
            </a:r>
            <a:r>
              <a:rPr lang="fi-FI" dirty="0" err="1"/>
              <a:t>push</a:t>
            </a:r>
            <a:r>
              <a:rPr lang="fi-FI" dirty="0"/>
              <a:t>, </a:t>
            </a:r>
            <a:r>
              <a:rPr lang="fi-FI" dirty="0" err="1"/>
              <a:t>unshift</a:t>
            </a:r>
            <a:r>
              <a:rPr lang="fi-FI" dirty="0"/>
              <a:t>, </a:t>
            </a:r>
            <a:r>
              <a:rPr lang="fi-FI" dirty="0" err="1"/>
              <a:t>splice</a:t>
            </a:r>
            <a:r>
              <a:rPr lang="fi-FI" dirty="0"/>
              <a:t>, </a:t>
            </a:r>
            <a:r>
              <a:rPr lang="fi-FI" dirty="0" err="1"/>
              <a:t>slice</a:t>
            </a:r>
            <a:r>
              <a:rPr lang="fi-FI" dirty="0"/>
              <a:t>):</a:t>
            </a:r>
          </a:p>
          <a:p>
            <a:pPr lvl="1"/>
            <a:r>
              <a:rPr lang="fi-FI" dirty="0" err="1"/>
              <a:t>let</a:t>
            </a:r>
            <a:r>
              <a:rPr lang="fi-FI" dirty="0"/>
              <a:t> valaistus = {olohuone: {lamput:['katto', 'jalka']}, WC: </a:t>
            </a:r>
            <a:r>
              <a:rPr lang="fi-FI" dirty="0" err="1"/>
              <a:t>false</a:t>
            </a:r>
            <a:r>
              <a:rPr lang="fi-FI" dirty="0"/>
              <a:t>, eteinen: </a:t>
            </a:r>
            <a:r>
              <a:rPr lang="fi-FI" dirty="0" err="1"/>
              <a:t>true</a:t>
            </a:r>
            <a:r>
              <a:rPr lang="fi-FI" dirty="0"/>
              <a:t>};</a:t>
            </a:r>
            <a:br>
              <a:rPr lang="fi-FI" dirty="0"/>
            </a:br>
            <a:r>
              <a:rPr lang="fi-FI" dirty="0" err="1"/>
              <a:t>valaistus.olohuone.lamput.push</a:t>
            </a:r>
            <a:r>
              <a:rPr lang="fi-FI" dirty="0"/>
              <a:t>('seinä’);</a:t>
            </a:r>
            <a:br>
              <a:rPr lang="fi-FI" dirty="0"/>
            </a:br>
            <a:r>
              <a:rPr lang="fi-FI" dirty="0" err="1"/>
              <a:t>console.table</a:t>
            </a:r>
            <a:r>
              <a:rPr lang="fi-FI" dirty="0"/>
              <a:t>(valaistus); </a:t>
            </a:r>
            <a:r>
              <a:rPr lang="fi-FI" dirty="0">
                <a:sym typeface="Wingdings" pitchFamily="2" charset="2"/>
              </a:rPr>
              <a:t> </a:t>
            </a:r>
            <a:br>
              <a:rPr lang="fi-FI" dirty="0">
                <a:sym typeface="Wingdings" pitchFamily="2" charset="2"/>
              </a:rPr>
            </a:br>
            <a:br>
              <a:rPr lang="fi-FI" dirty="0"/>
            </a:br>
            <a:endParaRPr lang="fi-FI" dirty="0"/>
          </a:p>
        </p:txBody>
      </p:sp>
      <p:graphicFrame>
        <p:nvGraphicFramePr>
          <p:cNvPr id="4" name="Taulukko 3">
            <a:extLst>
              <a:ext uri="{FF2B5EF4-FFF2-40B4-BE49-F238E27FC236}">
                <a16:creationId xmlns:a16="http://schemas.microsoft.com/office/drawing/2014/main" id="{E4690993-F1B8-4846-B135-72F035DBE0B5}"/>
              </a:ext>
            </a:extLst>
          </p:cNvPr>
          <p:cNvGraphicFramePr>
            <a:graphicFrameLocks noGrp="1"/>
          </p:cNvGraphicFramePr>
          <p:nvPr>
            <p:extLst>
              <p:ext uri="{D42A27DB-BD31-4B8C-83A1-F6EECF244321}">
                <p14:modId xmlns:p14="http://schemas.microsoft.com/office/powerpoint/2010/main" val="910865570"/>
              </p:ext>
            </p:extLst>
          </p:nvPr>
        </p:nvGraphicFramePr>
        <p:xfrm>
          <a:off x="1603781" y="3571683"/>
          <a:ext cx="4306067" cy="1280160"/>
        </p:xfrm>
        <a:graphic>
          <a:graphicData uri="http://schemas.openxmlformats.org/drawingml/2006/table">
            <a:tbl>
              <a:tblPr firstRow="1" bandRow="1">
                <a:tableStyleId>{5C22544A-7EE6-4342-B048-85BDC9FD1C3A}</a:tableStyleId>
              </a:tblPr>
              <a:tblGrid>
                <a:gridCol w="1237610">
                  <a:extLst>
                    <a:ext uri="{9D8B030D-6E8A-4147-A177-3AD203B41FA5}">
                      <a16:colId xmlns:a16="http://schemas.microsoft.com/office/drawing/2014/main" val="1225486769"/>
                    </a:ext>
                  </a:extLst>
                </a:gridCol>
                <a:gridCol w="2344301">
                  <a:extLst>
                    <a:ext uri="{9D8B030D-6E8A-4147-A177-3AD203B41FA5}">
                      <a16:colId xmlns:a16="http://schemas.microsoft.com/office/drawing/2014/main" val="3793273740"/>
                    </a:ext>
                  </a:extLst>
                </a:gridCol>
                <a:gridCol w="724156">
                  <a:extLst>
                    <a:ext uri="{9D8B030D-6E8A-4147-A177-3AD203B41FA5}">
                      <a16:colId xmlns:a16="http://schemas.microsoft.com/office/drawing/2014/main" val="382542424"/>
                    </a:ext>
                  </a:extLst>
                </a:gridCol>
              </a:tblGrid>
              <a:tr h="362487">
                <a:tc>
                  <a:txBody>
                    <a:bodyPr/>
                    <a:lstStyle/>
                    <a:p>
                      <a:r>
                        <a:rPr lang="fi-FI" dirty="0"/>
                        <a:t>Index</a:t>
                      </a:r>
                    </a:p>
                  </a:txBody>
                  <a:tcPr/>
                </a:tc>
                <a:tc>
                  <a:txBody>
                    <a:bodyPr/>
                    <a:lstStyle/>
                    <a:p>
                      <a:r>
                        <a:rPr lang="fi-FI" dirty="0"/>
                        <a:t>Lamput</a:t>
                      </a:r>
                    </a:p>
                  </a:txBody>
                  <a:tcPr/>
                </a:tc>
                <a:tc>
                  <a:txBody>
                    <a:bodyPr/>
                    <a:lstStyle/>
                    <a:p>
                      <a:r>
                        <a:rPr lang="fi-FI" dirty="0" err="1"/>
                        <a:t>value</a:t>
                      </a:r>
                      <a:endParaRPr lang="fi-FI" dirty="0"/>
                    </a:p>
                  </a:txBody>
                  <a:tcPr/>
                </a:tc>
                <a:extLst>
                  <a:ext uri="{0D108BD9-81ED-4DB2-BD59-A6C34878D82A}">
                    <a16:rowId xmlns:a16="http://schemas.microsoft.com/office/drawing/2014/main" val="779954138"/>
                  </a:ext>
                </a:extLst>
              </a:tr>
              <a:tr h="370840">
                <a:tc>
                  <a:txBody>
                    <a:bodyPr/>
                    <a:lstStyle/>
                    <a:p>
                      <a:r>
                        <a:rPr lang="fi-FI" dirty="0"/>
                        <a:t>Olohuone</a:t>
                      </a:r>
                    </a:p>
                    <a:p>
                      <a:r>
                        <a:rPr lang="fi-FI" dirty="0"/>
                        <a:t>WC</a:t>
                      </a:r>
                    </a:p>
                    <a:p>
                      <a:r>
                        <a:rPr lang="fi-FI" dirty="0"/>
                        <a:t>eteinen</a:t>
                      </a:r>
                    </a:p>
                  </a:txBody>
                  <a:tcPr/>
                </a:tc>
                <a:tc>
                  <a:txBody>
                    <a:bodyPr/>
                    <a:lstStyle/>
                    <a:p>
                      <a:r>
                        <a:rPr lang="fi-FI" dirty="0"/>
                        <a:t>[ 'katto', 'jalka', 'seinä' ] </a:t>
                      </a:r>
                    </a:p>
                  </a:txBody>
                  <a:tcPr/>
                </a:tc>
                <a:tc>
                  <a:txBody>
                    <a:bodyPr/>
                    <a:lstStyle/>
                    <a:p>
                      <a:endParaRPr lang="fi-FI" dirty="0"/>
                    </a:p>
                    <a:p>
                      <a:r>
                        <a:rPr lang="fi-FI" dirty="0" err="1"/>
                        <a:t>False</a:t>
                      </a:r>
                      <a:endParaRPr lang="fi-FI" dirty="0"/>
                    </a:p>
                    <a:p>
                      <a:r>
                        <a:rPr lang="fi-FI" dirty="0" err="1"/>
                        <a:t>true</a:t>
                      </a:r>
                      <a:endParaRPr lang="fi-FI" dirty="0"/>
                    </a:p>
                  </a:txBody>
                  <a:tcPr/>
                </a:tc>
                <a:extLst>
                  <a:ext uri="{0D108BD9-81ED-4DB2-BD59-A6C34878D82A}">
                    <a16:rowId xmlns:a16="http://schemas.microsoft.com/office/drawing/2014/main" val="655810402"/>
                  </a:ext>
                </a:extLst>
              </a:tr>
            </a:tbl>
          </a:graphicData>
        </a:graphic>
      </p:graphicFrame>
    </p:spTree>
    <p:extLst>
      <p:ext uri="{BB962C8B-B14F-4D97-AF65-F5344CB8AC3E}">
        <p14:creationId xmlns:p14="http://schemas.microsoft.com/office/powerpoint/2010/main" val="1248288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2E0108-320B-B544-AC60-4647CDC295C0}"/>
              </a:ext>
            </a:extLst>
          </p:cNvPr>
          <p:cNvSpPr>
            <a:spLocks noGrp="1"/>
          </p:cNvSpPr>
          <p:nvPr>
            <p:ph type="title"/>
          </p:nvPr>
        </p:nvSpPr>
        <p:spPr/>
        <p:txBody>
          <a:bodyPr/>
          <a:lstStyle/>
          <a:p>
            <a:r>
              <a:rPr lang="fi-FI" dirty="0"/>
              <a:t>Keskiviikko 29.4.2020</a:t>
            </a:r>
          </a:p>
        </p:txBody>
      </p:sp>
    </p:spTree>
    <p:extLst>
      <p:ext uri="{BB962C8B-B14F-4D97-AF65-F5344CB8AC3E}">
        <p14:creationId xmlns:p14="http://schemas.microsoft.com/office/powerpoint/2010/main" val="37725025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02D9ABB-E719-C04C-8BB0-41CFAD331E64}"/>
              </a:ext>
            </a:extLst>
          </p:cNvPr>
          <p:cNvSpPr>
            <a:spLocks noGrp="1"/>
          </p:cNvSpPr>
          <p:nvPr>
            <p:ph type="title"/>
          </p:nvPr>
        </p:nvSpPr>
        <p:spPr/>
        <p:txBody>
          <a:bodyPr/>
          <a:lstStyle/>
          <a:p>
            <a:r>
              <a:rPr lang="fi-FI" dirty="0"/>
              <a:t>Perusalgoritmit ohjelmoinnissa</a:t>
            </a:r>
          </a:p>
        </p:txBody>
      </p:sp>
      <p:sp>
        <p:nvSpPr>
          <p:cNvPr id="3" name="Sisällön paikkamerkki 2">
            <a:extLst>
              <a:ext uri="{FF2B5EF4-FFF2-40B4-BE49-F238E27FC236}">
                <a16:creationId xmlns:a16="http://schemas.microsoft.com/office/drawing/2014/main" id="{EB958C6F-4859-5D43-BBD6-9822C4464C20}"/>
              </a:ext>
            </a:extLst>
          </p:cNvPr>
          <p:cNvSpPr>
            <a:spLocks noGrp="1"/>
          </p:cNvSpPr>
          <p:nvPr>
            <p:ph sz="quarter" idx="12"/>
          </p:nvPr>
        </p:nvSpPr>
        <p:spPr/>
        <p:txBody>
          <a:bodyPr/>
          <a:lstStyle/>
          <a:p>
            <a:r>
              <a:rPr lang="fi-FI" dirty="0"/>
              <a:t>Tietokonealgoritmi on vaiheiden sarja, jota seurataan tietyn lopputuloksen saavuttamiseksi. Algoritmin kirjoittamiseksi sinun on ensin ymmärrettävä ongelma ja ratkaistava se sitten koodauksella.</a:t>
            </a:r>
          </a:p>
          <a:p>
            <a:r>
              <a:rPr lang="fi-FI" dirty="0"/>
              <a:t>Ongelmien ratkaisemisen helpottamiseksi voi olla hyödyllistä hajottaa ne moniksi paloiksi. Sitten jokainen palat voidaan ratkaista yksitellen. </a:t>
            </a:r>
          </a:p>
          <a:p>
            <a:r>
              <a:rPr lang="fi-FI" dirty="0"/>
              <a:t>Jos esimerkiksi rakennat laskinta, älä yritä ratkaista ongelmaa kokonaisuutena. Mieti ensin, miten saada tietoja. Määritä sitten jokainen aritmeettinen toimenpide yksi kerrallaan. Näytä lopuksi tulokset.</a:t>
            </a:r>
          </a:p>
          <a:p>
            <a:r>
              <a:rPr lang="fi-FI" dirty="0"/>
              <a:t>Vihje: Jos joudut jumiin, kokeile käyttää </a:t>
            </a:r>
            <a:r>
              <a:rPr lang="fi-FI" dirty="0" err="1"/>
              <a:t>console.log</a:t>
            </a:r>
            <a:r>
              <a:rPr lang="fi-FI" dirty="0"/>
              <a:t> () -komentoa muuttujien arvojen kirjaamiseksi konsoliin. Tämä auttaa vianetsintää.</a:t>
            </a:r>
          </a:p>
        </p:txBody>
      </p:sp>
    </p:spTree>
    <p:extLst>
      <p:ext uri="{BB962C8B-B14F-4D97-AF65-F5344CB8AC3E}">
        <p14:creationId xmlns:p14="http://schemas.microsoft.com/office/powerpoint/2010/main" val="12336351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16C867B-92BD-184B-AAD7-1840A4007F89}"/>
              </a:ext>
            </a:extLst>
          </p:cNvPr>
          <p:cNvSpPr>
            <a:spLocks noGrp="1"/>
          </p:cNvSpPr>
          <p:nvPr>
            <p:ph type="title"/>
          </p:nvPr>
        </p:nvSpPr>
        <p:spPr/>
        <p:txBody>
          <a:bodyPr/>
          <a:lstStyle/>
          <a:p>
            <a:r>
              <a:rPr lang="fi-FI" dirty="0"/>
              <a:t>Funktioiden kirjoittaminen</a:t>
            </a:r>
          </a:p>
        </p:txBody>
      </p:sp>
      <p:sp>
        <p:nvSpPr>
          <p:cNvPr id="3" name="Sisällön paikkamerkki 2">
            <a:extLst>
              <a:ext uri="{FF2B5EF4-FFF2-40B4-BE49-F238E27FC236}">
                <a16:creationId xmlns:a16="http://schemas.microsoft.com/office/drawing/2014/main" id="{1464E28C-76C5-5D44-936E-AA82BE74D75D}"/>
              </a:ext>
            </a:extLst>
          </p:cNvPr>
          <p:cNvSpPr>
            <a:spLocks noGrp="1"/>
          </p:cNvSpPr>
          <p:nvPr>
            <p:ph sz="quarter" idx="12"/>
          </p:nvPr>
        </p:nvSpPr>
        <p:spPr/>
        <p:txBody>
          <a:bodyPr>
            <a:normAutofit/>
          </a:bodyPr>
          <a:lstStyle/>
          <a:p>
            <a:r>
              <a:rPr lang="fi-FI" dirty="0"/>
              <a:t>Omat matemaattiset ongelmien ratkaisut kirjoitetaan yleensä funktion muotoon, koska silloin sitä voidaan kutsua ja antaa kutsussa muunnettava arvo:</a:t>
            </a:r>
          </a:p>
          <a:p>
            <a:pPr lvl="1"/>
            <a:r>
              <a:rPr lang="fi-FI" dirty="0" err="1"/>
              <a:t>function</a:t>
            </a:r>
            <a:r>
              <a:rPr lang="fi-FI" dirty="0"/>
              <a:t> </a:t>
            </a:r>
            <a:r>
              <a:rPr lang="fi-FI" dirty="0" err="1"/>
              <a:t>laskePaivat</a:t>
            </a:r>
            <a:r>
              <a:rPr lang="fi-FI" dirty="0"/>
              <a:t>(</a:t>
            </a:r>
            <a:r>
              <a:rPr lang="fi-FI" dirty="0" err="1"/>
              <a:t>synttarit</a:t>
            </a:r>
            <a:r>
              <a:rPr lang="fi-FI" dirty="0"/>
              <a:t>) {</a:t>
            </a:r>
            <a:br>
              <a:rPr lang="fi-FI" dirty="0"/>
            </a:br>
            <a:r>
              <a:rPr lang="fi-FI" dirty="0" err="1"/>
              <a:t>let</a:t>
            </a:r>
            <a:r>
              <a:rPr lang="fi-FI" dirty="0"/>
              <a:t> </a:t>
            </a:r>
            <a:r>
              <a:rPr lang="fi-FI" dirty="0" err="1"/>
              <a:t>paivat</a:t>
            </a:r>
            <a:r>
              <a:rPr lang="fi-FI" dirty="0"/>
              <a:t> = </a:t>
            </a:r>
            <a:r>
              <a:rPr lang="fi-FI" dirty="0" err="1"/>
              <a:t>synttarit.slice</a:t>
            </a:r>
            <a:r>
              <a:rPr lang="fi-FI" dirty="0"/>
              <a:t>(0, 2);   </a:t>
            </a:r>
            <a:br>
              <a:rPr lang="fi-FI" dirty="0"/>
            </a:br>
            <a:r>
              <a:rPr lang="fi-FI" dirty="0" err="1"/>
              <a:t>paivat</a:t>
            </a:r>
            <a:r>
              <a:rPr lang="fi-FI" dirty="0"/>
              <a:t> = 29 - </a:t>
            </a:r>
            <a:r>
              <a:rPr lang="fi-FI" dirty="0" err="1"/>
              <a:t>paivat</a:t>
            </a:r>
            <a:r>
              <a:rPr lang="fi-FI" dirty="0"/>
              <a:t>; </a:t>
            </a:r>
            <a:br>
              <a:rPr lang="fi-FI" dirty="0"/>
            </a:br>
            <a:r>
              <a:rPr lang="fi-FI" dirty="0" err="1"/>
              <a:t>let</a:t>
            </a:r>
            <a:r>
              <a:rPr lang="fi-FI" dirty="0"/>
              <a:t> </a:t>
            </a:r>
            <a:r>
              <a:rPr lang="fi-FI" dirty="0" err="1"/>
              <a:t>kkdet</a:t>
            </a:r>
            <a:r>
              <a:rPr lang="fi-FI" dirty="0"/>
              <a:t> = </a:t>
            </a:r>
            <a:r>
              <a:rPr lang="fi-FI" dirty="0" err="1"/>
              <a:t>synttarit.slice</a:t>
            </a:r>
            <a:r>
              <a:rPr lang="fi-FI" dirty="0"/>
              <a:t>(3, 5);</a:t>
            </a:r>
            <a:br>
              <a:rPr lang="fi-FI" dirty="0"/>
            </a:br>
            <a:r>
              <a:rPr lang="fi-FI" dirty="0" err="1"/>
              <a:t>kkdet</a:t>
            </a:r>
            <a:r>
              <a:rPr lang="fi-FI" dirty="0"/>
              <a:t> = 4 - </a:t>
            </a:r>
            <a:r>
              <a:rPr lang="fi-FI" dirty="0" err="1"/>
              <a:t>kkdet</a:t>
            </a:r>
            <a:r>
              <a:rPr lang="fi-FI" dirty="0"/>
              <a:t>;</a:t>
            </a:r>
            <a:br>
              <a:rPr lang="fi-FI" dirty="0"/>
            </a:br>
            <a:r>
              <a:rPr lang="fi-FI" dirty="0" err="1"/>
              <a:t>let</a:t>
            </a:r>
            <a:r>
              <a:rPr lang="fi-FI" dirty="0"/>
              <a:t> vuodet = </a:t>
            </a:r>
            <a:r>
              <a:rPr lang="fi-FI" dirty="0" err="1"/>
              <a:t>synttarit.slice</a:t>
            </a:r>
            <a:r>
              <a:rPr lang="fi-FI" dirty="0"/>
              <a:t>(6, 10);</a:t>
            </a:r>
            <a:br>
              <a:rPr lang="fi-FI" dirty="0"/>
            </a:br>
            <a:r>
              <a:rPr lang="fi-FI" dirty="0"/>
              <a:t>vuodet = 2020 - vuodet;      </a:t>
            </a:r>
            <a:br>
              <a:rPr lang="fi-FI" dirty="0"/>
            </a:br>
            <a:r>
              <a:rPr lang="fi-FI" dirty="0" err="1"/>
              <a:t>let</a:t>
            </a:r>
            <a:r>
              <a:rPr lang="fi-FI" dirty="0"/>
              <a:t> </a:t>
            </a:r>
            <a:r>
              <a:rPr lang="fi-FI" dirty="0" err="1"/>
              <a:t>ikaPaivina</a:t>
            </a:r>
            <a:r>
              <a:rPr lang="fi-FI" dirty="0"/>
              <a:t> = (vuodet * 365.25) + </a:t>
            </a:r>
            <a:r>
              <a:rPr lang="fi-FI" dirty="0" err="1"/>
              <a:t>kkdet</a:t>
            </a:r>
            <a:r>
              <a:rPr lang="fi-FI" dirty="0"/>
              <a:t> * (365/12) + </a:t>
            </a:r>
            <a:r>
              <a:rPr lang="fi-FI" dirty="0" err="1"/>
              <a:t>paivat</a:t>
            </a:r>
            <a:r>
              <a:rPr lang="fi-FI" dirty="0"/>
              <a:t>;</a:t>
            </a:r>
            <a:br>
              <a:rPr lang="fi-FI" dirty="0"/>
            </a:br>
            <a:r>
              <a:rPr lang="fi-FI" dirty="0" err="1"/>
              <a:t>return</a:t>
            </a:r>
            <a:r>
              <a:rPr lang="fi-FI" dirty="0"/>
              <a:t> </a:t>
            </a:r>
            <a:r>
              <a:rPr lang="fi-FI" dirty="0" err="1"/>
              <a:t>ikaPaivina</a:t>
            </a:r>
            <a:r>
              <a:rPr lang="fi-FI" dirty="0"/>
              <a:t>;</a:t>
            </a:r>
            <a:br>
              <a:rPr lang="fi-FI" dirty="0"/>
            </a:br>
            <a:r>
              <a:rPr lang="fi-FI" dirty="0"/>
              <a:t>}</a:t>
            </a:r>
            <a:br>
              <a:rPr lang="fi-FI" dirty="0"/>
            </a:br>
            <a:r>
              <a:rPr lang="fi-FI" dirty="0" err="1"/>
              <a:t>alert</a:t>
            </a:r>
            <a:r>
              <a:rPr lang="fi-FI" dirty="0"/>
              <a:t>('syötä ikäsi muodossa </a:t>
            </a:r>
            <a:r>
              <a:rPr lang="fi-FI" dirty="0" err="1"/>
              <a:t>pp.kk.vvvv</a:t>
            </a:r>
            <a:r>
              <a:rPr lang="fi-FI" dirty="0"/>
              <a:t>’);</a:t>
            </a:r>
            <a:br>
              <a:rPr lang="fi-FI" dirty="0"/>
            </a:br>
            <a:r>
              <a:rPr lang="fi-FI" dirty="0" err="1"/>
              <a:t>console.log</a:t>
            </a:r>
            <a:r>
              <a:rPr lang="fi-FI" dirty="0"/>
              <a:t>(</a:t>
            </a:r>
            <a:r>
              <a:rPr lang="fi-FI" dirty="0" err="1"/>
              <a:t>laskePaivat</a:t>
            </a:r>
            <a:r>
              <a:rPr lang="fi-FI" dirty="0"/>
              <a:t>('22.05.1965'));</a:t>
            </a:r>
          </a:p>
        </p:txBody>
      </p:sp>
    </p:spTree>
    <p:extLst>
      <p:ext uri="{BB962C8B-B14F-4D97-AF65-F5344CB8AC3E}">
        <p14:creationId xmlns:p14="http://schemas.microsoft.com/office/powerpoint/2010/main" val="12215127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26DF85B-28CD-4B4E-8A8D-7EE412711C3A}"/>
              </a:ext>
            </a:extLst>
          </p:cNvPr>
          <p:cNvSpPr>
            <a:spLocks noGrp="1"/>
          </p:cNvSpPr>
          <p:nvPr>
            <p:ph type="title"/>
          </p:nvPr>
        </p:nvSpPr>
        <p:spPr>
          <a:xfrm>
            <a:off x="791918" y="212352"/>
            <a:ext cx="5761282" cy="714322"/>
          </a:xfrm>
        </p:spPr>
        <p:txBody>
          <a:bodyPr/>
          <a:lstStyle/>
          <a:p>
            <a:r>
              <a:rPr lang="fi-FI" dirty="0" err="1"/>
              <a:t>Freecodecampin</a:t>
            </a:r>
            <a:r>
              <a:rPr lang="fi-FI" dirty="0"/>
              <a:t> tehtävistä</a:t>
            </a:r>
          </a:p>
        </p:txBody>
      </p:sp>
      <p:sp>
        <p:nvSpPr>
          <p:cNvPr id="3" name="Sisällön paikkamerkki 2">
            <a:extLst>
              <a:ext uri="{FF2B5EF4-FFF2-40B4-BE49-F238E27FC236}">
                <a16:creationId xmlns:a16="http://schemas.microsoft.com/office/drawing/2014/main" id="{7B492DE7-E0D9-3D4C-8B3D-AAF3E1F4C9A3}"/>
              </a:ext>
            </a:extLst>
          </p:cNvPr>
          <p:cNvSpPr>
            <a:spLocks noGrp="1"/>
          </p:cNvSpPr>
          <p:nvPr>
            <p:ph sz="quarter" idx="12"/>
          </p:nvPr>
        </p:nvSpPr>
        <p:spPr>
          <a:xfrm>
            <a:off x="791918" y="926674"/>
            <a:ext cx="5995508" cy="5474126"/>
          </a:xfrm>
        </p:spPr>
        <p:txBody>
          <a:bodyPr/>
          <a:lstStyle/>
          <a:p>
            <a:r>
              <a:rPr lang="fi-FI" dirty="0"/>
              <a:t>Ensimmäisessä tehtävässä tulee </a:t>
            </a:r>
            <a:r>
              <a:rPr lang="fi-FI" dirty="0" err="1"/>
              <a:t>celciukset</a:t>
            </a:r>
            <a:r>
              <a:rPr lang="fi-FI" dirty="0"/>
              <a:t> muuttaa </a:t>
            </a:r>
            <a:r>
              <a:rPr lang="fi-FI" dirty="0" err="1"/>
              <a:t>fahrenheiteiksi</a:t>
            </a:r>
            <a:r>
              <a:rPr lang="fi-FI" dirty="0"/>
              <a:t>, joka tapahtuu kertomalla celsius yhdeksällä, jakamalla viidellä ja lisäämällä 32</a:t>
            </a:r>
          </a:p>
          <a:p>
            <a:r>
              <a:rPr lang="fi-FI" dirty="0"/>
              <a:t>Toisessa pitää kääntää annettu sana toisin päin: eka </a:t>
            </a:r>
            <a:r>
              <a:rPr lang="fi-FI" dirty="0">
                <a:sym typeface="Wingdings" pitchFamily="2" charset="2"/>
              </a:rPr>
              <a:t> </a:t>
            </a:r>
            <a:r>
              <a:rPr lang="fi-FI" dirty="0" err="1">
                <a:sym typeface="Wingdings" pitchFamily="2" charset="2"/>
              </a:rPr>
              <a:t>ake</a:t>
            </a:r>
            <a:endParaRPr lang="fi-FI" dirty="0"/>
          </a:p>
          <a:p>
            <a:r>
              <a:rPr lang="fi-FI" dirty="0"/>
              <a:t>Toisessa tulee laskea kertoma, eli kertoma(7) on</a:t>
            </a:r>
            <a:br>
              <a:rPr lang="fi-FI" dirty="0"/>
            </a:br>
            <a:r>
              <a:rPr lang="fi-FI" dirty="0"/>
              <a:t>7 x 6 x 5 x 4 x 3 x 2 x 1, eli kerrotaan alenevalla numerosarjalla ykköseen asti</a:t>
            </a:r>
          </a:p>
          <a:p>
            <a:r>
              <a:rPr lang="fi-FI" dirty="0"/>
              <a:t>Seuraavassa pitää etsiä pisin sana annetusta lauseesta. Tässä tehtävässä auttaa .</a:t>
            </a:r>
            <a:r>
              <a:rPr lang="fi-FI" dirty="0" err="1"/>
              <a:t>split</a:t>
            </a:r>
            <a:r>
              <a:rPr lang="fi-FI" dirty="0"/>
              <a:t>( ) –komento:</a:t>
            </a:r>
            <a:br>
              <a:rPr lang="fi-FI" dirty="0"/>
            </a:br>
            <a:r>
              <a:rPr lang="fi-FI" dirty="0">
                <a:hlinkClick r:id="rId2"/>
              </a:rPr>
              <a:t>https://www.w3schools.com/jsref/jsref_split.asp</a:t>
            </a:r>
            <a:endParaRPr lang="fi-FI" dirty="0"/>
          </a:p>
          <a:p>
            <a:r>
              <a:rPr lang="fi-FI" dirty="0"/>
              <a:t>Seuraavassa pitää etsiä taulukon sisällä olevista taulukoista suurin numero jokaisesta.</a:t>
            </a:r>
          </a:p>
          <a:p>
            <a:r>
              <a:rPr lang="fi-FI" dirty="0"/>
              <a:t>Seuraavassa pitää tarkistaa, päättyykö lause merkkijonoon</a:t>
            </a:r>
          </a:p>
          <a:p>
            <a:r>
              <a:rPr lang="fi-FI" dirty="0"/>
              <a:t>Seuraavassa tulostaa annettu merkkijono niin monta kertaa kuin on annettu</a:t>
            </a:r>
          </a:p>
          <a:p>
            <a:r>
              <a:rPr lang="fi-FI" dirty="0"/>
              <a:t>Päivän viimeisessä tehtävässä pitää lause katkaista annetusta kohtaa, jos lause on pidempi kuin annettu kohta ja laittaa loppuun ”…”</a:t>
            </a:r>
          </a:p>
        </p:txBody>
      </p:sp>
    </p:spTree>
    <p:extLst>
      <p:ext uri="{BB962C8B-B14F-4D97-AF65-F5344CB8AC3E}">
        <p14:creationId xmlns:p14="http://schemas.microsoft.com/office/powerpoint/2010/main" val="4171705068"/>
      </p:ext>
    </p:extLst>
  </p:cSld>
  <p:clrMapOvr>
    <a:masterClrMapping/>
  </p:clrMapOvr>
</p:sld>
</file>

<file path=ppt/theme/theme1.xml><?xml version="1.0" encoding="utf-8"?>
<a:theme xmlns:a="http://schemas.openxmlformats.org/drawingml/2006/main" name="Keuda">
  <a:themeElements>
    <a:clrScheme name="KEUDA">
      <a:dk1>
        <a:srgbClr val="000000"/>
      </a:dk1>
      <a:lt1>
        <a:sysClr val="window" lastClr="FFFFFF"/>
      </a:lt1>
      <a:dk2>
        <a:srgbClr val="000000"/>
      </a:dk2>
      <a:lt2>
        <a:srgbClr val="DAD9D4"/>
      </a:lt2>
      <a:accent1>
        <a:srgbClr val="3AAA35"/>
      </a:accent1>
      <a:accent2>
        <a:srgbClr val="BCCF00"/>
      </a:accent2>
      <a:accent3>
        <a:srgbClr val="C9338B"/>
      </a:accent3>
      <a:accent4>
        <a:srgbClr val="0074D8"/>
      </a:accent4>
      <a:accent5>
        <a:srgbClr val="623D91"/>
      </a:accent5>
      <a:accent6>
        <a:srgbClr val="000000"/>
      </a:accent6>
      <a:hlink>
        <a:srgbClr val="3AAA35"/>
      </a:hlink>
      <a:folHlink>
        <a:srgbClr val="BCCF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F531312B7327114EB8C6A781B61668F8" ma:contentTypeVersion="10" ma:contentTypeDescription="Luo uusi asiakirja." ma:contentTypeScope="" ma:versionID="8c261a096c6820c8c16c2732c6fd8b0f">
  <xsd:schema xmlns:xsd="http://www.w3.org/2001/XMLSchema" xmlns:xs="http://www.w3.org/2001/XMLSchema" xmlns:p="http://schemas.microsoft.com/office/2006/metadata/properties" xmlns:ns3="bef9a14e-6b3a-4af1-813a-eac9023b19ca" xmlns:ns4="d60cdafe-3c14-470c-9774-fed17032e9b6" targetNamespace="http://schemas.microsoft.com/office/2006/metadata/properties" ma:root="true" ma:fieldsID="394ff89af7ff95583117b3d4c3bf75ef" ns3:_="" ns4:_="">
    <xsd:import namespace="bef9a14e-6b3a-4af1-813a-eac9023b19ca"/>
    <xsd:import namespace="d60cdafe-3c14-470c-9774-fed17032e9b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9a14e-6b3a-4af1-813a-eac9023b1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0cdafe-3c14-470c-9774-fed17032e9b6" elementFormDefault="qualified">
    <xsd:import namespace="http://schemas.microsoft.com/office/2006/documentManagement/types"/>
    <xsd:import namespace="http://schemas.microsoft.com/office/infopath/2007/PartnerControls"/>
    <xsd:element name="SharedWithUsers" ma:index="14"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Jakamisen tiedot" ma:internalName="SharedWithDetails" ma:readOnly="true">
      <xsd:simpleType>
        <xsd:restriction base="dms:Note">
          <xsd:maxLength value="255"/>
        </xsd:restriction>
      </xsd:simpleType>
    </xsd:element>
    <xsd:element name="SharingHintHash" ma:index="16"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0cdafe-3c14-470c-9774-fed17032e9b6">
      <UserInfo>
        <DisplayName>Tiina Myrsky</DisplayName>
        <AccountId>395</AccountId>
        <AccountType/>
      </UserInfo>
      <UserInfo>
        <DisplayName>Sirpa Laiho</DisplayName>
        <AccountId>953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F42DE2-E583-47E4-946E-0790FDF2C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9a14e-6b3a-4af1-813a-eac9023b19ca"/>
    <ds:schemaRef ds:uri="d60cdafe-3c14-470c-9774-fed17032e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0FAD33-FC5D-40A5-A5BF-CED66488F50B}">
  <ds:schemaRefs>
    <ds:schemaRef ds:uri="d60cdafe-3c14-470c-9774-fed17032e9b6"/>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bef9a14e-6b3a-4af1-813a-eac9023b19ca"/>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F0D5726-3D6A-4EAD-9F28-E8ED54CD11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keuda_ppt_pohja.potx</Template>
  <TotalTime>0</TotalTime>
  <Words>15008</Words>
  <Application>Microsoft Office PowerPoint</Application>
  <PresentationFormat>Näytössä katseltava diaesitys (4:3)</PresentationFormat>
  <Paragraphs>1088</Paragraphs>
  <Slides>154</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154</vt:i4>
      </vt:variant>
    </vt:vector>
  </HeadingPairs>
  <TitlesOfParts>
    <vt:vector size="159" baseType="lpstr">
      <vt:lpstr>Arial</vt:lpstr>
      <vt:lpstr>Calibri</vt:lpstr>
      <vt:lpstr>TitilliumText22L Light</vt:lpstr>
      <vt:lpstr>Wingdings</vt:lpstr>
      <vt:lpstr>Keuda</vt:lpstr>
      <vt:lpstr>JavaScript perusteet</vt:lpstr>
      <vt:lpstr>Tämä diasarja myötäilee Freecodecampin luentoja </vt:lpstr>
      <vt:lpstr>Maanantai 23.3.2020</vt:lpstr>
      <vt:lpstr>Maanantai 23.3.2020, kommentit, muuttujat ja peruslaskutoimitukset</vt:lpstr>
      <vt:lpstr>Maanantai 23.3.2020, kommentit, muuttujat ja peruslaskutoimitukset</vt:lpstr>
      <vt:lpstr>Maanantai 23.3.2020, kommentit, muuttujat ja peruslaskutoimitukset</vt:lpstr>
      <vt:lpstr>Maanantai 23.3.2020, kommentit, muuttujat ja peruslaskutoimitukset</vt:lpstr>
      <vt:lpstr>Maanantai 23.3.2020, kommentit, muuttujat ja peruslaskutoimitukset</vt:lpstr>
      <vt:lpstr>Maanantai 23.3.2020, kommentit, muuttujat ja peruslaskutoimitukset</vt:lpstr>
      <vt:lpstr>Maanantai 23.3.2020, kommentit, muuttujat ja peruslaskutoimitukset</vt:lpstr>
      <vt:lpstr>JavaScriptin sijoitus</vt:lpstr>
      <vt:lpstr>JavaScriptin sijoitus</vt:lpstr>
      <vt:lpstr>JavaScriptin sijoitus</vt:lpstr>
      <vt:lpstr>Tiistai 24.3.2020</vt:lpstr>
      <vt:lpstr>Muuttujien käsittelyä</vt:lpstr>
      <vt:lpstr>Muuttujien käsittelyä</vt:lpstr>
      <vt:lpstr>Muuttujien käsittelyä</vt:lpstr>
      <vt:lpstr>Taulukot ja listamuuttujat, eli Arrayt</vt:lpstr>
      <vt:lpstr>Taulukkomuuttujat</vt:lpstr>
      <vt:lpstr>Taulukkomuuttujat</vt:lpstr>
      <vt:lpstr>Keskiviikko 25.3.2020</vt:lpstr>
      <vt:lpstr>Funktiot</vt:lpstr>
      <vt:lpstr>Esimerkkifunktio</vt:lpstr>
      <vt:lpstr>Funktion paluuarvo</vt:lpstr>
      <vt:lpstr>Vertailusta</vt:lpstr>
      <vt:lpstr>If – else -vaihtoehdot</vt:lpstr>
      <vt:lpstr>If - else</vt:lpstr>
      <vt:lpstr>Useampi if-else</vt:lpstr>
      <vt:lpstr>Torstai 26.03.2020</vt:lpstr>
      <vt:lpstr>Github</vt:lpstr>
      <vt:lpstr>Github</vt:lpstr>
      <vt:lpstr>Github</vt:lpstr>
      <vt:lpstr>Github</vt:lpstr>
      <vt:lpstr>Maanantai 30.3.2020</vt:lpstr>
      <vt:lpstr>Switch - case</vt:lpstr>
      <vt:lpstr>Switch - case</vt:lpstr>
      <vt:lpstr>Oliot</vt:lpstr>
      <vt:lpstr>Oliot</vt:lpstr>
      <vt:lpstr>Oliot - palataan perusteisiin</vt:lpstr>
      <vt:lpstr>Oliot – palataan perusteisiin</vt:lpstr>
      <vt:lpstr>Oliot – palataan perusteisiin</vt:lpstr>
      <vt:lpstr>Tiistai 31.3.2020</vt:lpstr>
      <vt:lpstr>Silmukat</vt:lpstr>
      <vt:lpstr>Silmukat</vt:lpstr>
      <vt:lpstr>Keskiviikko 1.4.2020</vt:lpstr>
      <vt:lpstr>Kirjastot</vt:lpstr>
      <vt:lpstr>Math-kirjasto</vt:lpstr>
      <vt:lpstr>parseInt()</vt:lpstr>
      <vt:lpstr>Ehdollinen kolmiarvoinen (ternary) toiminto</vt:lpstr>
      <vt:lpstr>Maanantai 6.4.2020</vt:lpstr>
      <vt:lpstr>JavaScript HTML DOM</vt:lpstr>
      <vt:lpstr>Mitä hyötyä DOM:sta on</vt:lpstr>
      <vt:lpstr>Mikä DOM on</vt:lpstr>
      <vt:lpstr>Mikä on HTML DOM</vt:lpstr>
      <vt:lpstr>Tiistai 14.4.2020</vt:lpstr>
      <vt:lpstr>Säännölliset lausekkeet .test()-metodi</vt:lpstr>
      <vt:lpstr>Säännölliset lausekkeet -.match()-metodi</vt:lpstr>
      <vt:lpstr>Säännölliset lausekkeet - jokerit</vt:lpstr>
      <vt:lpstr>Säännölliset lausekkeet - jokerit</vt:lpstr>
      <vt:lpstr>Säännölliset lausekkeet</vt:lpstr>
      <vt:lpstr>Säännölliset lausekkeet</vt:lpstr>
      <vt:lpstr>Säännölliset lausekkeet - välit</vt:lpstr>
      <vt:lpstr>Säännölliset lausekkeet</vt:lpstr>
      <vt:lpstr>Säännölliset lausekkeet</vt:lpstr>
      <vt:lpstr>Maanantai 20.04.2020</vt:lpstr>
      <vt:lpstr>Virheenkorjaus</vt:lpstr>
      <vt:lpstr>Virheenkorjaus</vt:lpstr>
      <vt:lpstr>Virheenkorjaus</vt:lpstr>
      <vt:lpstr>Virheenkorjaus</vt:lpstr>
      <vt:lpstr>Virheenkorjaus</vt:lpstr>
      <vt:lpstr>Virheenkorjaus</vt:lpstr>
      <vt:lpstr>Virheenkorjaus– tyypin tarkastus</vt:lpstr>
      <vt:lpstr>Virheenkorjaus – yleisimmät tavat</vt:lpstr>
      <vt:lpstr>Virheenkorjaus – puuttuvat merkit</vt:lpstr>
      <vt:lpstr>Virheenkorjaus –  lainausmerkit ja sitaattimerkit</vt:lpstr>
      <vt:lpstr>Virheenkorjaus –  arvon syöttö vertaamisen sijaan</vt:lpstr>
      <vt:lpstr>Virheenkorjaus – puuttuvat sulut funktiokutsun jälkeen</vt:lpstr>
      <vt:lpstr>Virheenkorjaus – argumenttien lähetys väärässä järjestyksessä</vt:lpstr>
      <vt:lpstr>Virheenkorjaus – virheellinen lukumäärä taulukoissa</vt:lpstr>
      <vt:lpstr>Virheenkorjaus – muuttujan uudelleen määrittäminen</vt:lpstr>
      <vt:lpstr>Virheenkorjaus – ääretön silmukka</vt:lpstr>
      <vt:lpstr>Maanantai 27.4.2020</vt:lpstr>
      <vt:lpstr>Taulukkomuuttujien kertaus</vt:lpstr>
      <vt:lpstr>Taulukon muokkaus</vt:lpstr>
      <vt:lpstr>Taulukon muokkaus</vt:lpstr>
      <vt:lpstr>Taulukon muokkaus</vt:lpstr>
      <vt:lpstr>Taulukon muokkaus</vt:lpstr>
      <vt:lpstr>Taulukon muokkaus</vt:lpstr>
      <vt:lpstr>Sisäkkäiset taulukot</vt:lpstr>
      <vt:lpstr>Objektit</vt:lpstr>
      <vt:lpstr>Objektit</vt:lpstr>
      <vt:lpstr>Tiistai 28.2.2020</vt:lpstr>
      <vt:lpstr>Objektien tarkastus</vt:lpstr>
      <vt:lpstr>Avainkenttien haku</vt:lpstr>
      <vt:lpstr>Taulukon sisällön muokkaus objektin sisällä</vt:lpstr>
      <vt:lpstr>Keskiviikko 29.4.2020</vt:lpstr>
      <vt:lpstr>Perusalgoritmit ohjelmoinnissa</vt:lpstr>
      <vt:lpstr>Funktioiden kirjoittaminen</vt:lpstr>
      <vt:lpstr>Freecodecampin tehtävistä</vt:lpstr>
      <vt:lpstr>Freecodecampin tehtäviä</vt:lpstr>
      <vt:lpstr>Maanantai 4.5.2020</vt:lpstr>
      <vt:lpstr>Olio-ohjelmointi</vt:lpstr>
      <vt:lpstr>Mitä ovat objektit</vt:lpstr>
      <vt:lpstr>Objektien ominaisuuksien  kutsu sekä metodit</vt:lpstr>
      <vt:lpstr>this - avainsana</vt:lpstr>
      <vt:lpstr>Constructor (rakentaja)</vt:lpstr>
      <vt:lpstr>Constructorin käyttäminen</vt:lpstr>
      <vt:lpstr>Oikea tapa käyttää constructoria</vt:lpstr>
      <vt:lpstr>Luontitarkastus</vt:lpstr>
      <vt:lpstr>Lähdeominaisuudet</vt:lpstr>
      <vt:lpstr>Prototype</vt:lpstr>
      <vt:lpstr>Omien ja prototyyppien ero</vt:lpstr>
      <vt:lpstr>Constructor -ominaisuus</vt:lpstr>
      <vt:lpstr>Prototyypin lisäys constructorissa</vt:lpstr>
      <vt:lpstr>Muista lisätä constructor-ominaisuus</vt:lpstr>
      <vt:lpstr>Periytyminen</vt:lpstr>
      <vt:lpstr>Ketjun ymmärtäminen</vt:lpstr>
      <vt:lpstr>Periytyminen - supertype</vt:lpstr>
      <vt:lpstr>’Lapsi’prototyypin asetus ’aikuisen’ ilmentymäksi</vt:lpstr>
      <vt:lpstr>Constructor -ominaisuus</vt:lpstr>
      <vt:lpstr>Lisää metodi instanssin luomisen jälkeen</vt:lpstr>
      <vt:lpstr>Perittyjen metodien muokkaus</vt:lpstr>
      <vt:lpstr>Toiminnon lisääminen objekteille, jotka eivät ole sukua</vt:lpstr>
      <vt:lpstr>Suojaa ominaisuudet funktion sisällä</vt:lpstr>
      <vt:lpstr>Välittömästi käynnistyvän funktion toiminta</vt:lpstr>
      <vt:lpstr>Ma 11.05.2020 </vt:lpstr>
      <vt:lpstr>Toiminnallinen ohjelmointi</vt:lpstr>
      <vt:lpstr>Toiminnallinen ohjelmointi</vt:lpstr>
      <vt:lpstr>Uusi tapa kirjoittaa funktioita</vt:lpstr>
      <vt:lpstr>Terminologiaa – callback</vt:lpstr>
      <vt:lpstr>Terminologiaa – first class</vt:lpstr>
      <vt:lpstr>Terminologiaa – higher order</vt:lpstr>
      <vt:lpstr>Terminologiaa - lambda</vt:lpstr>
      <vt:lpstr>Käskyllisen koodin käytön vaarat</vt:lpstr>
      <vt:lpstr>Deklaratiivinen ohjelmointi</vt:lpstr>
      <vt:lpstr>Esimerkki</vt:lpstr>
      <vt:lpstr>Muutosten ja sivuvaikutusten välttäminen</vt:lpstr>
      <vt:lpstr>Toiminnallinen ohjelmointi: nappaa globaalit muuttujat  pois toiminnoista</vt:lpstr>
      <vt:lpstr>Käytä map-metodia tiedon purkamiseen taulukosta</vt:lpstr>
      <vt:lpstr>Esimerkki</vt:lpstr>
      <vt:lpstr>Tee oma map-metodi</vt:lpstr>
      <vt:lpstr>Tiistai 12.05.2020</vt:lpstr>
      <vt:lpstr>Suodata vain osa tiedoista</vt:lpstr>
      <vt:lpstr>Tee oma filter-metodi</vt:lpstr>
      <vt:lpstr>Taulukon osan palautus  slice-metodilla</vt:lpstr>
      <vt:lpstr>Poista käyttäen slice()-metodia splice()-metodin sijasta</vt:lpstr>
      <vt:lpstr>Yhdistä kaksi taulua concatillä</vt:lpstr>
      <vt:lpstr>Reduce-metodi</vt:lpstr>
      <vt:lpstr>Keskiviikko 13.05.2020</vt:lpstr>
      <vt:lpstr>.sort() -metodi</vt:lpstr>
      <vt:lpstr>.split()-metodi</vt:lpstr>
      <vt:lpstr>.every()- ja .some()-metodit</vt:lpstr>
      <vt:lpstr>Arititeetti (arity) ja muokkaus (currying)</vt:lpstr>
      <vt:lpstr>Arititeetti (arity) ja muokkaus (currying)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KEUDA_pptpohja_2018</dc:title>
  <dc:creator/>
  <cp:lastModifiedBy/>
  <cp:revision>36</cp:revision>
  <dcterms:created xsi:type="dcterms:W3CDTF">2018-08-24T10:57:18Z</dcterms:created>
  <dcterms:modified xsi:type="dcterms:W3CDTF">2021-03-19T05:49:53Z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0x010100F531312B7327114EB8C6A781B61668F8</vt:lpwstr>
  </property>
  <property fmtid="{D5CDD505-2E9C-101B-9397-08002B2CF9AE}" pid="3" name="Keuda Avainsana">
    <vt:lpwstr>22;#viestintä|b7bd8df1-11a9-47b9-81d4-8f39aa216b53</vt:lpwstr>
  </property>
  <property fmtid="{D5CDD505-2E9C-101B-9397-08002B2CF9AE}" pid="4" name="Keuda Ala">
    <vt:lpwstr>17;#Yhteiset palvelut|dd5a481c-96b8-4355-a3f4-1b3fa68beb25</vt:lpwstr>
  </property>
  <property fmtid="{D5CDD505-2E9C-101B-9397-08002B2CF9AE}" pid="5" name="Keuda Dokumenttityyppi">
    <vt:lpwstr>10;#Esitysmateriaali|ed134d34-a4c9-4be4-9a74-125bd0dfe4d4</vt:lpwstr>
  </property>
  <property fmtid="{D5CDD505-2E9C-101B-9397-08002B2CF9AE}" pid="6" name="AuthorIds_UIVersion_2560">
    <vt:lpwstr>30</vt:lpwstr>
  </property>
  <property fmtid="{D5CDD505-2E9C-101B-9397-08002B2CF9AE}" pid="7" name="AuthorIds_UIVersion_3072">
    <vt:lpwstr>30</vt:lpwstr>
  </property>
</Properties>
</file>