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1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49E97-F206-4328-A011-E793B3609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F033A1-9EB8-491D-9802-E1CB0B73F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5CD5A-D40A-4BB0-8F9E-7ED19A25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B3BF-1E98-4085-A7FA-241DF15B2177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5171F-4B55-45CC-8DD6-35701E0B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8E6C1-F57C-424A-9B1C-2BADF384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4E80-39B0-4930-9F37-525A78BE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2FBF0-A283-495D-AA24-C8563D86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605B8E-53CE-4E46-B85D-8CEBE000C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B5312-2FB8-4547-BA71-ACE6B3171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B3BF-1E98-4085-A7FA-241DF15B2177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E1A60-C35B-4C4D-A911-AC89081A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13463-30FE-4ED8-9E31-9F7A942E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4E80-39B0-4930-9F37-525A78BE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24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5F836C-135A-4A3B-AE3E-7D7C97F2E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D018FF-11AE-4E79-833F-E65514D9D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85764-6081-4C82-B43B-006F7368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B3BF-1E98-4085-A7FA-241DF15B2177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65D66-5286-4E65-A59F-585B7F6A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921C6-C3FB-4FED-9481-5F7DC85A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4E80-39B0-4930-9F37-525A78BE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0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CEDF0-F048-4213-8A59-E95FBFAC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D4A0E-147B-419A-9C2D-482852F98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785A56-916D-4C2D-B097-84EA35D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B3BF-1E98-4085-A7FA-241DF15B2177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659805-6F62-4A78-85B2-1FF364B1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564A75-1078-450C-9949-DF9E084A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4E80-39B0-4930-9F37-525A78BE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22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96477-9AE8-401E-B9C8-BC0043DC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6735C5-430B-447B-8415-C82665C3C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FB228-D99A-4F16-8D10-7953E3AD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B3BF-1E98-4085-A7FA-241DF15B2177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6805E-AB8D-484C-9E72-E4F83E2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8C139-9868-46EC-BFC3-93D3E604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4E80-39B0-4930-9F37-525A78BE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04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11543-4310-4E7E-96C0-B0F26EB9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B4040-6367-45AF-BB17-D4F35FFA7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45D4D9-3511-4811-9F45-DE7F91DF1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51C487-9C60-42D9-BF47-1F026794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B3BF-1E98-4085-A7FA-241DF15B2177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7A7E7A-CAA8-4505-96F3-C1BC1048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9D34D2-FD15-4525-9C5A-327719BE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4E80-39B0-4930-9F37-525A78BE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4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76A5A-A91A-4277-87CB-8F5248D0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04739D-959E-4EA9-A488-8E4310684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6D65DF-B827-4728-B940-530149704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29F1B7-AB63-4F56-A345-6750F0004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B9B05F-A5B1-4354-A774-B5A5A6C4D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E2F628-3A1C-4287-9E78-C97F15FB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B3BF-1E98-4085-A7FA-241DF15B2177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C2B31B-8D2B-4406-81EF-644E5888C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44A46-2117-4AF4-A82F-9C96BDE4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4E80-39B0-4930-9F37-525A78BE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4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5BE84-69F9-4C45-859D-4E00D98C9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6D89F0-2740-4A8C-91E3-59F90FB7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B3BF-1E98-4085-A7FA-241DF15B2177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CCD9C3-BBDC-40BB-9D26-C2D00FAB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C60187-1DC8-4918-ABD1-890DAE53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4E80-39B0-4930-9F37-525A78BE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70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70BAFC-F3CA-4DD4-8034-C0916646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B3BF-1E98-4085-A7FA-241DF15B2177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01559D-9D4F-48EB-8620-2A80B618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1EC0A1-C670-4D49-8318-E831A8B3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4E80-39B0-4930-9F37-525A78BE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91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87CC2-EDFE-43C5-8D10-BE553DCB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2B29E-BE57-453C-A9A9-9C8424E0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B07701-5D0C-4B9E-B5E6-353ADC0C6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BE9858-18E5-4E63-BB2B-EF833501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B3BF-1E98-4085-A7FA-241DF15B2177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566A67-5542-4318-9FDB-DC9DE3FC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15C8E-48CE-4FD2-855E-A85318E0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4E80-39B0-4930-9F37-525A78BE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34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B4673-B417-4C7D-800C-57FCF4F0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F9C90-2691-4C1D-A59A-AB84C08F5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DEDB0D-F23E-4D2E-8230-654B692D5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CFB397-8F9B-40EB-A7E2-80888246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B3BF-1E98-4085-A7FA-241DF15B2177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08A660-0A1C-4775-8247-914F79DA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049CDF-4FD1-4D4F-B549-0032BDCB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4E80-39B0-4930-9F37-525A78BE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B3E39C-76F5-4901-8B49-A2ED0F694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EEB001-4548-46A0-B5FB-05C67FF35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391CC-B516-4A50-B502-453C7192D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9B3BF-1E98-4085-A7FA-241DF15B2177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2F3BD9-225A-4F09-84FC-967D0CD5B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9EF434-BFEA-4151-9474-29D3F4B56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84E80-39B0-4930-9F37-525A78BE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89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AED878D-B191-4410-8F69-D6FED1E8A0E3}"/>
              </a:ext>
            </a:extLst>
          </p:cNvPr>
          <p:cNvSpPr/>
          <p:nvPr/>
        </p:nvSpPr>
        <p:spPr>
          <a:xfrm>
            <a:off x="207819" y="349134"/>
            <a:ext cx="9534698" cy="6209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4F22A3-E65D-4D26-BE1C-1F3852988E2C}"/>
              </a:ext>
            </a:extLst>
          </p:cNvPr>
          <p:cNvSpPr/>
          <p:nvPr/>
        </p:nvSpPr>
        <p:spPr>
          <a:xfrm>
            <a:off x="382385" y="931025"/>
            <a:ext cx="1554480" cy="5320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4D3457-2F8E-4A8D-B310-B06A02A11C11}"/>
              </a:ext>
            </a:extLst>
          </p:cNvPr>
          <p:cNvSpPr txBox="1"/>
          <p:nvPr/>
        </p:nvSpPr>
        <p:spPr>
          <a:xfrm>
            <a:off x="721043" y="4756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오닉스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2A8F6F4-7D84-40D1-8EC4-427C94316AE3}"/>
              </a:ext>
            </a:extLst>
          </p:cNvPr>
          <p:cNvSpPr/>
          <p:nvPr/>
        </p:nvSpPr>
        <p:spPr>
          <a:xfrm>
            <a:off x="2202873" y="931025"/>
            <a:ext cx="7057505" cy="53201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06EB6-78ED-4423-9047-2CC1D18325AD}"/>
              </a:ext>
            </a:extLst>
          </p:cNvPr>
          <p:cNvSpPr txBox="1"/>
          <p:nvPr/>
        </p:nvSpPr>
        <p:spPr>
          <a:xfrm>
            <a:off x="515941" y="12472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대시보드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65AA1-F5D9-4AAA-B41D-110C3AFB5113}"/>
              </a:ext>
            </a:extLst>
          </p:cNvPr>
          <p:cNvSpPr txBox="1"/>
          <p:nvPr/>
        </p:nvSpPr>
        <p:spPr>
          <a:xfrm>
            <a:off x="515941" y="18259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데이터관리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90A7B-2D40-41F5-87D3-0DBCBBDF1C64}"/>
              </a:ext>
            </a:extLst>
          </p:cNvPr>
          <p:cNvSpPr txBox="1"/>
          <p:nvPr/>
        </p:nvSpPr>
        <p:spPr>
          <a:xfrm>
            <a:off x="554594" y="32823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보고서관리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0F89DB-B758-41EB-AB5A-71824CAE6495}"/>
              </a:ext>
            </a:extLst>
          </p:cNvPr>
          <p:cNvSpPr txBox="1"/>
          <p:nvPr/>
        </p:nvSpPr>
        <p:spPr>
          <a:xfrm>
            <a:off x="515941" y="39538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사용자관리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6850-07F7-4E49-B075-E17A3265094B}"/>
              </a:ext>
            </a:extLst>
          </p:cNvPr>
          <p:cNvSpPr txBox="1"/>
          <p:nvPr/>
        </p:nvSpPr>
        <p:spPr>
          <a:xfrm>
            <a:off x="772603" y="22603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차량관리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E467A9-7172-40CD-870E-346268FEFC14}"/>
              </a:ext>
            </a:extLst>
          </p:cNvPr>
          <p:cNvSpPr txBox="1"/>
          <p:nvPr/>
        </p:nvSpPr>
        <p:spPr>
          <a:xfrm>
            <a:off x="772603" y="255908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운전자관리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5D5787-EA4A-44B9-AFF5-9204784223D4}"/>
              </a:ext>
            </a:extLst>
          </p:cNvPr>
          <p:cNvSpPr txBox="1"/>
          <p:nvPr/>
        </p:nvSpPr>
        <p:spPr>
          <a:xfrm>
            <a:off x="772603" y="286675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이벤트관리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DF1B8A-D785-4305-808E-5C3C9BB7AED0}"/>
              </a:ext>
            </a:extLst>
          </p:cNvPr>
          <p:cNvSpPr txBox="1"/>
          <p:nvPr/>
        </p:nvSpPr>
        <p:spPr>
          <a:xfrm>
            <a:off x="772603" y="35899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통계보고서</a:t>
            </a:r>
          </a:p>
        </p:txBody>
      </p:sp>
    </p:spTree>
    <p:extLst>
      <p:ext uri="{BB962C8B-B14F-4D97-AF65-F5344CB8AC3E}">
        <p14:creationId xmlns:p14="http://schemas.microsoft.com/office/powerpoint/2010/main" val="25384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AED878D-B191-4410-8F69-D6FED1E8A0E3}"/>
              </a:ext>
            </a:extLst>
          </p:cNvPr>
          <p:cNvSpPr/>
          <p:nvPr/>
        </p:nvSpPr>
        <p:spPr>
          <a:xfrm>
            <a:off x="207819" y="349134"/>
            <a:ext cx="9534698" cy="6209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4F22A3-E65D-4D26-BE1C-1F3852988E2C}"/>
              </a:ext>
            </a:extLst>
          </p:cNvPr>
          <p:cNvSpPr/>
          <p:nvPr/>
        </p:nvSpPr>
        <p:spPr>
          <a:xfrm>
            <a:off x="382385" y="931025"/>
            <a:ext cx="1554480" cy="5320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4D3457-2F8E-4A8D-B310-B06A02A11C11}"/>
              </a:ext>
            </a:extLst>
          </p:cNvPr>
          <p:cNvSpPr txBox="1"/>
          <p:nvPr/>
        </p:nvSpPr>
        <p:spPr>
          <a:xfrm>
            <a:off x="721043" y="4756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오닉스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2A8F6F4-7D84-40D1-8EC4-427C94316AE3}"/>
              </a:ext>
            </a:extLst>
          </p:cNvPr>
          <p:cNvSpPr/>
          <p:nvPr/>
        </p:nvSpPr>
        <p:spPr>
          <a:xfrm>
            <a:off x="2202873" y="931025"/>
            <a:ext cx="7057505" cy="53201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06EB6-78ED-4423-9047-2CC1D18325AD}"/>
              </a:ext>
            </a:extLst>
          </p:cNvPr>
          <p:cNvSpPr txBox="1"/>
          <p:nvPr/>
        </p:nvSpPr>
        <p:spPr>
          <a:xfrm>
            <a:off x="515941" y="12472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대시보드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65AA1-F5D9-4AAA-B41D-110C3AFB5113}"/>
              </a:ext>
            </a:extLst>
          </p:cNvPr>
          <p:cNvSpPr txBox="1"/>
          <p:nvPr/>
        </p:nvSpPr>
        <p:spPr>
          <a:xfrm>
            <a:off x="515941" y="18259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데이터관리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90A7B-2D40-41F5-87D3-0DBCBBDF1C64}"/>
              </a:ext>
            </a:extLst>
          </p:cNvPr>
          <p:cNvSpPr txBox="1"/>
          <p:nvPr/>
        </p:nvSpPr>
        <p:spPr>
          <a:xfrm>
            <a:off x="554594" y="32823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보고서관리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0F89DB-B758-41EB-AB5A-71824CAE6495}"/>
              </a:ext>
            </a:extLst>
          </p:cNvPr>
          <p:cNvSpPr txBox="1"/>
          <p:nvPr/>
        </p:nvSpPr>
        <p:spPr>
          <a:xfrm>
            <a:off x="515941" y="39538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사용자관리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6850-07F7-4E49-B075-E17A3265094B}"/>
              </a:ext>
            </a:extLst>
          </p:cNvPr>
          <p:cNvSpPr txBox="1"/>
          <p:nvPr/>
        </p:nvSpPr>
        <p:spPr>
          <a:xfrm>
            <a:off x="772603" y="22603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차량관리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E467A9-7172-40CD-870E-346268FEFC14}"/>
              </a:ext>
            </a:extLst>
          </p:cNvPr>
          <p:cNvSpPr txBox="1"/>
          <p:nvPr/>
        </p:nvSpPr>
        <p:spPr>
          <a:xfrm>
            <a:off x="772603" y="255908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운전자관리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5D5787-EA4A-44B9-AFF5-9204784223D4}"/>
              </a:ext>
            </a:extLst>
          </p:cNvPr>
          <p:cNvSpPr txBox="1"/>
          <p:nvPr/>
        </p:nvSpPr>
        <p:spPr>
          <a:xfrm>
            <a:off x="772603" y="286675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이벤트관리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DF1B8A-D785-4305-808E-5C3C9BB7AED0}"/>
              </a:ext>
            </a:extLst>
          </p:cNvPr>
          <p:cNvSpPr txBox="1"/>
          <p:nvPr/>
        </p:nvSpPr>
        <p:spPr>
          <a:xfrm>
            <a:off x="772603" y="35899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통계보고서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B2EDF9A-29D6-44DA-A13E-5B6C8A2E1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885" y="1067096"/>
            <a:ext cx="5377784" cy="492084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0A1BB2-6E63-4B0E-91EE-1A679FF7FE3B}"/>
              </a:ext>
            </a:extLst>
          </p:cNvPr>
          <p:cNvSpPr/>
          <p:nvPr/>
        </p:nvSpPr>
        <p:spPr>
          <a:xfrm>
            <a:off x="2363422" y="1082081"/>
            <a:ext cx="1951910" cy="1296544"/>
          </a:xfrm>
          <a:prstGeom prst="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위험군</a:t>
            </a:r>
            <a:r>
              <a:rPr lang="en-US" altLang="ko-KR"/>
              <a:t>,</a:t>
            </a:r>
            <a:r>
              <a:rPr lang="ko-KR" altLang="en-US"/>
              <a:t>전체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08CD48-6533-4BDC-871E-436690CD4990}"/>
              </a:ext>
            </a:extLst>
          </p:cNvPr>
          <p:cNvSpPr/>
          <p:nvPr/>
        </p:nvSpPr>
        <p:spPr>
          <a:xfrm>
            <a:off x="2653860" y="1969705"/>
            <a:ext cx="1468733" cy="29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안근진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F98BF2B-42BE-40A4-8410-8DB51C271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866755" y="2010650"/>
            <a:ext cx="234805" cy="236901"/>
          </a:xfrm>
          <a:prstGeom prst="rect">
            <a:avLst/>
          </a:prstGeom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3F4EFCF8-D54B-472F-BD2A-EFFF4BE2564D}"/>
              </a:ext>
            </a:extLst>
          </p:cNvPr>
          <p:cNvGrpSpPr/>
          <p:nvPr/>
        </p:nvGrpSpPr>
        <p:grpSpPr>
          <a:xfrm>
            <a:off x="4975168" y="4151666"/>
            <a:ext cx="675399" cy="887925"/>
            <a:chOff x="4975168" y="4151666"/>
            <a:chExt cx="675399" cy="887925"/>
          </a:xfrm>
          <a:solidFill>
            <a:srgbClr val="FFFF00"/>
          </a:solidFill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852F2EA-B48E-4386-82E8-B58E1AB8C33B}"/>
                </a:ext>
              </a:extLst>
            </p:cNvPr>
            <p:cNvSpPr/>
            <p:nvPr/>
          </p:nvSpPr>
          <p:spPr>
            <a:xfrm>
              <a:off x="4975168" y="4894118"/>
              <a:ext cx="157941" cy="14547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54B0358-8990-4834-BD9B-E19D85CF82CD}"/>
                </a:ext>
              </a:extLst>
            </p:cNvPr>
            <p:cNvSpPr/>
            <p:nvPr/>
          </p:nvSpPr>
          <p:spPr>
            <a:xfrm>
              <a:off x="5116483" y="4821381"/>
              <a:ext cx="157941" cy="14547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D179D76-BC66-4E70-860B-874744D8EF60}"/>
                </a:ext>
              </a:extLst>
            </p:cNvPr>
            <p:cNvSpPr/>
            <p:nvPr/>
          </p:nvSpPr>
          <p:spPr>
            <a:xfrm>
              <a:off x="5185061" y="4701390"/>
              <a:ext cx="157941" cy="14547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80E81C6-8195-44E4-8538-6056F53475A6}"/>
                </a:ext>
              </a:extLst>
            </p:cNvPr>
            <p:cNvSpPr/>
            <p:nvPr/>
          </p:nvSpPr>
          <p:spPr>
            <a:xfrm>
              <a:off x="5274424" y="4571007"/>
              <a:ext cx="157941" cy="14547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EA75481-2D93-4C3C-894C-C61B1B83FC66}"/>
                </a:ext>
              </a:extLst>
            </p:cNvPr>
            <p:cNvSpPr/>
            <p:nvPr/>
          </p:nvSpPr>
          <p:spPr>
            <a:xfrm>
              <a:off x="5419898" y="4520046"/>
              <a:ext cx="45720" cy="7915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E9D5ABD-2446-44DF-95DA-1D62664C6E42}"/>
                </a:ext>
              </a:extLst>
            </p:cNvPr>
            <p:cNvSpPr/>
            <p:nvPr/>
          </p:nvSpPr>
          <p:spPr>
            <a:xfrm>
              <a:off x="5334686" y="4466106"/>
              <a:ext cx="157941" cy="14547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9C12F46-B747-41BE-95C6-32201C79BED2}"/>
                </a:ext>
              </a:extLst>
            </p:cNvPr>
            <p:cNvSpPr/>
            <p:nvPr/>
          </p:nvSpPr>
          <p:spPr>
            <a:xfrm>
              <a:off x="5413656" y="4349092"/>
              <a:ext cx="157941" cy="14547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A213608-E9CF-4027-A937-912E881B51F6}"/>
                </a:ext>
              </a:extLst>
            </p:cNvPr>
            <p:cNvSpPr/>
            <p:nvPr/>
          </p:nvSpPr>
          <p:spPr>
            <a:xfrm>
              <a:off x="5432365" y="4256567"/>
              <a:ext cx="157941" cy="14547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F0AF7D0-9518-49B7-94B3-C0278F5E6979}"/>
                </a:ext>
              </a:extLst>
            </p:cNvPr>
            <p:cNvSpPr/>
            <p:nvPr/>
          </p:nvSpPr>
          <p:spPr>
            <a:xfrm>
              <a:off x="5492626" y="4151666"/>
              <a:ext cx="157941" cy="14547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0F50E3A4-B267-4727-BDD6-81B05A2FF978}"/>
              </a:ext>
            </a:extLst>
          </p:cNvPr>
          <p:cNvGrpSpPr/>
          <p:nvPr/>
        </p:nvGrpSpPr>
        <p:grpSpPr>
          <a:xfrm>
            <a:off x="5106378" y="3065946"/>
            <a:ext cx="675399" cy="887925"/>
            <a:chOff x="4975168" y="4151666"/>
            <a:chExt cx="675399" cy="887925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7021882D-AFC9-416F-A90D-5A7D0715603F}"/>
                </a:ext>
              </a:extLst>
            </p:cNvPr>
            <p:cNvSpPr/>
            <p:nvPr/>
          </p:nvSpPr>
          <p:spPr>
            <a:xfrm>
              <a:off x="4975168" y="4894118"/>
              <a:ext cx="157941" cy="1454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6286E3C-F1D0-4B03-930D-F4A2640C3B44}"/>
                </a:ext>
              </a:extLst>
            </p:cNvPr>
            <p:cNvSpPr/>
            <p:nvPr/>
          </p:nvSpPr>
          <p:spPr>
            <a:xfrm>
              <a:off x="5116483" y="4821381"/>
              <a:ext cx="157941" cy="1454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6C06DD8-75FD-4CFF-B14F-3FF556261748}"/>
                </a:ext>
              </a:extLst>
            </p:cNvPr>
            <p:cNvSpPr/>
            <p:nvPr/>
          </p:nvSpPr>
          <p:spPr>
            <a:xfrm>
              <a:off x="5185061" y="4701390"/>
              <a:ext cx="157941" cy="1454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7B1E8004-B7DD-4EAE-92A0-0AF732E305C3}"/>
                </a:ext>
              </a:extLst>
            </p:cNvPr>
            <p:cNvSpPr/>
            <p:nvPr/>
          </p:nvSpPr>
          <p:spPr>
            <a:xfrm>
              <a:off x="5274424" y="4571007"/>
              <a:ext cx="157941" cy="1454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7B2DC719-12D2-4D15-B8A9-8EF996E27382}"/>
                </a:ext>
              </a:extLst>
            </p:cNvPr>
            <p:cNvSpPr/>
            <p:nvPr/>
          </p:nvSpPr>
          <p:spPr>
            <a:xfrm>
              <a:off x="5419898" y="4520046"/>
              <a:ext cx="45720" cy="79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0E84001-F3D7-49BA-AF98-04C9B4DE50DA}"/>
                </a:ext>
              </a:extLst>
            </p:cNvPr>
            <p:cNvSpPr/>
            <p:nvPr/>
          </p:nvSpPr>
          <p:spPr>
            <a:xfrm>
              <a:off x="5334686" y="4466106"/>
              <a:ext cx="157941" cy="1454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8DA3E094-5A83-4B51-BEC5-E88A57BADE4C}"/>
                </a:ext>
              </a:extLst>
            </p:cNvPr>
            <p:cNvSpPr/>
            <p:nvPr/>
          </p:nvSpPr>
          <p:spPr>
            <a:xfrm>
              <a:off x="5413656" y="4349092"/>
              <a:ext cx="157941" cy="1454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2A358394-9B41-4FCA-8BC1-EC918A38F5E3}"/>
                </a:ext>
              </a:extLst>
            </p:cNvPr>
            <p:cNvSpPr/>
            <p:nvPr/>
          </p:nvSpPr>
          <p:spPr>
            <a:xfrm>
              <a:off x="5432365" y="4256567"/>
              <a:ext cx="157941" cy="1454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219E789D-4B10-4E35-94E6-1F599F6B7C7A}"/>
                </a:ext>
              </a:extLst>
            </p:cNvPr>
            <p:cNvSpPr/>
            <p:nvPr/>
          </p:nvSpPr>
          <p:spPr>
            <a:xfrm>
              <a:off x="5492626" y="4151666"/>
              <a:ext cx="157941" cy="1454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34783B7E-5410-45F9-BADE-4592E2760E20}"/>
              </a:ext>
            </a:extLst>
          </p:cNvPr>
          <p:cNvGrpSpPr/>
          <p:nvPr/>
        </p:nvGrpSpPr>
        <p:grpSpPr>
          <a:xfrm>
            <a:off x="6096000" y="2541075"/>
            <a:ext cx="675399" cy="887925"/>
            <a:chOff x="4975168" y="4151666"/>
            <a:chExt cx="675399" cy="88792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E723886D-2AE7-4773-8F6E-8D13DC702CFA}"/>
                </a:ext>
              </a:extLst>
            </p:cNvPr>
            <p:cNvSpPr/>
            <p:nvPr/>
          </p:nvSpPr>
          <p:spPr>
            <a:xfrm>
              <a:off x="4975168" y="4894118"/>
              <a:ext cx="157941" cy="145473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FA763949-83E9-46D4-A9BD-93B207940250}"/>
                </a:ext>
              </a:extLst>
            </p:cNvPr>
            <p:cNvSpPr/>
            <p:nvPr/>
          </p:nvSpPr>
          <p:spPr>
            <a:xfrm>
              <a:off x="5116483" y="4821381"/>
              <a:ext cx="157941" cy="145473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2DCB65DB-58E6-45FF-9F78-59E85FC534C1}"/>
                </a:ext>
              </a:extLst>
            </p:cNvPr>
            <p:cNvSpPr/>
            <p:nvPr/>
          </p:nvSpPr>
          <p:spPr>
            <a:xfrm>
              <a:off x="5185061" y="4701390"/>
              <a:ext cx="157941" cy="145473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CAAFF66E-BD8C-47A0-A41F-D29E81117126}"/>
                </a:ext>
              </a:extLst>
            </p:cNvPr>
            <p:cNvSpPr/>
            <p:nvPr/>
          </p:nvSpPr>
          <p:spPr>
            <a:xfrm>
              <a:off x="5274424" y="4571007"/>
              <a:ext cx="157941" cy="145473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153BB65B-AB47-426E-80B9-9548375F9EFE}"/>
                </a:ext>
              </a:extLst>
            </p:cNvPr>
            <p:cNvSpPr/>
            <p:nvPr/>
          </p:nvSpPr>
          <p:spPr>
            <a:xfrm>
              <a:off x="5419898" y="4520046"/>
              <a:ext cx="45720" cy="79154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40BB5F9-649F-44BE-8442-C2355ADAD1C3}"/>
                </a:ext>
              </a:extLst>
            </p:cNvPr>
            <p:cNvSpPr/>
            <p:nvPr/>
          </p:nvSpPr>
          <p:spPr>
            <a:xfrm>
              <a:off x="5334686" y="4466106"/>
              <a:ext cx="157941" cy="145473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C108E01E-3BC6-4B91-BF13-0A20BCAE81D3}"/>
                </a:ext>
              </a:extLst>
            </p:cNvPr>
            <p:cNvSpPr/>
            <p:nvPr/>
          </p:nvSpPr>
          <p:spPr>
            <a:xfrm>
              <a:off x="5413656" y="4349092"/>
              <a:ext cx="157941" cy="145473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A2C2B6B-44EA-4E11-A9FA-8791E0B5E1E3}"/>
                </a:ext>
              </a:extLst>
            </p:cNvPr>
            <p:cNvSpPr/>
            <p:nvPr/>
          </p:nvSpPr>
          <p:spPr>
            <a:xfrm>
              <a:off x="5432365" y="4256567"/>
              <a:ext cx="157941" cy="145473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D04DF94-DDB3-4661-AE29-21F9C72473D1}"/>
                </a:ext>
              </a:extLst>
            </p:cNvPr>
            <p:cNvSpPr/>
            <p:nvPr/>
          </p:nvSpPr>
          <p:spPr>
            <a:xfrm>
              <a:off x="5492626" y="4151666"/>
              <a:ext cx="157941" cy="145473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D23F74CC-8EE1-41C7-8407-723568A53C96}"/>
              </a:ext>
            </a:extLst>
          </p:cNvPr>
          <p:cNvGrpSpPr/>
          <p:nvPr/>
        </p:nvGrpSpPr>
        <p:grpSpPr>
          <a:xfrm>
            <a:off x="6202709" y="3525859"/>
            <a:ext cx="675399" cy="887925"/>
            <a:chOff x="4975168" y="4151666"/>
            <a:chExt cx="675399" cy="887925"/>
          </a:xfrm>
          <a:solidFill>
            <a:srgbClr val="C00000"/>
          </a:solidFill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8FA892A6-F80A-4654-AC88-DE1E8B320F33}"/>
                </a:ext>
              </a:extLst>
            </p:cNvPr>
            <p:cNvSpPr/>
            <p:nvPr/>
          </p:nvSpPr>
          <p:spPr>
            <a:xfrm>
              <a:off x="4975168" y="4894118"/>
              <a:ext cx="157941" cy="14547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339B526A-C9DE-4B60-B27A-96E3187F560F}"/>
                </a:ext>
              </a:extLst>
            </p:cNvPr>
            <p:cNvSpPr/>
            <p:nvPr/>
          </p:nvSpPr>
          <p:spPr>
            <a:xfrm>
              <a:off x="5116483" y="4821381"/>
              <a:ext cx="157941" cy="14547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EC18BCEA-A2CB-46E0-9717-85992AB02B47}"/>
                </a:ext>
              </a:extLst>
            </p:cNvPr>
            <p:cNvSpPr/>
            <p:nvPr/>
          </p:nvSpPr>
          <p:spPr>
            <a:xfrm>
              <a:off x="5185061" y="4701390"/>
              <a:ext cx="157941" cy="14547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B8AA9A68-7969-4D63-B843-A0574B4D014F}"/>
                </a:ext>
              </a:extLst>
            </p:cNvPr>
            <p:cNvSpPr/>
            <p:nvPr/>
          </p:nvSpPr>
          <p:spPr>
            <a:xfrm>
              <a:off x="5274424" y="4571007"/>
              <a:ext cx="157941" cy="14547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DF8E0864-4892-4874-9C88-E27C6EFFEF40}"/>
                </a:ext>
              </a:extLst>
            </p:cNvPr>
            <p:cNvSpPr/>
            <p:nvPr/>
          </p:nvSpPr>
          <p:spPr>
            <a:xfrm>
              <a:off x="5419898" y="4520046"/>
              <a:ext cx="45720" cy="7915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979BD258-C2F3-4B1F-A3FF-910235677E38}"/>
                </a:ext>
              </a:extLst>
            </p:cNvPr>
            <p:cNvSpPr/>
            <p:nvPr/>
          </p:nvSpPr>
          <p:spPr>
            <a:xfrm>
              <a:off x="5334686" y="4466106"/>
              <a:ext cx="157941" cy="14547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17377F29-97A1-48A8-8482-932142F4186C}"/>
                </a:ext>
              </a:extLst>
            </p:cNvPr>
            <p:cNvSpPr/>
            <p:nvPr/>
          </p:nvSpPr>
          <p:spPr>
            <a:xfrm>
              <a:off x="5413656" y="4349092"/>
              <a:ext cx="157941" cy="14547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2AC8FC7-704F-4440-87AE-4AC2938282E4}"/>
                </a:ext>
              </a:extLst>
            </p:cNvPr>
            <p:cNvSpPr/>
            <p:nvPr/>
          </p:nvSpPr>
          <p:spPr>
            <a:xfrm>
              <a:off x="5432365" y="4256567"/>
              <a:ext cx="157941" cy="14547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EFD68087-6F05-480B-9DF5-D2BE0CB7DCA8}"/>
                </a:ext>
              </a:extLst>
            </p:cNvPr>
            <p:cNvSpPr/>
            <p:nvPr/>
          </p:nvSpPr>
          <p:spPr>
            <a:xfrm>
              <a:off x="5492626" y="4151666"/>
              <a:ext cx="157941" cy="14547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EC6FB11-0E4B-47C4-8F2A-71D8CCE0A95A}"/>
              </a:ext>
            </a:extLst>
          </p:cNvPr>
          <p:cNvSpPr/>
          <p:nvPr/>
        </p:nvSpPr>
        <p:spPr>
          <a:xfrm>
            <a:off x="4075329" y="4894117"/>
            <a:ext cx="885297" cy="281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68</a:t>
            </a:r>
            <a:r>
              <a:rPr lang="ko-KR" altLang="en-US" sz="1000">
                <a:solidFill>
                  <a:schemeClr val="tx1"/>
                </a:solidFill>
              </a:rPr>
              <a:t>모</a:t>
            </a:r>
            <a:r>
              <a:rPr lang="en-US" altLang="ko-KR" sz="1000">
                <a:solidFill>
                  <a:schemeClr val="tx1"/>
                </a:solidFill>
              </a:rPr>
              <a:t>5981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C6ACAF5-42F1-4AE1-88C7-608B8B6BC523}"/>
              </a:ext>
            </a:extLst>
          </p:cNvPr>
          <p:cNvSpPr/>
          <p:nvPr/>
        </p:nvSpPr>
        <p:spPr>
          <a:xfrm>
            <a:off x="4834127" y="2932042"/>
            <a:ext cx="885297" cy="281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68</a:t>
            </a:r>
            <a:r>
              <a:rPr lang="ko-KR" altLang="en-US" sz="1000">
                <a:solidFill>
                  <a:schemeClr val="tx1"/>
                </a:solidFill>
              </a:rPr>
              <a:t>모</a:t>
            </a:r>
            <a:r>
              <a:rPr lang="en-US" altLang="ko-KR" sz="1000">
                <a:solidFill>
                  <a:schemeClr val="tx1"/>
                </a:solidFill>
              </a:rPr>
              <a:t>5981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535F7E-565D-40EB-A2BA-4632ACE2DE61}"/>
              </a:ext>
            </a:extLst>
          </p:cNvPr>
          <p:cNvSpPr/>
          <p:nvPr/>
        </p:nvSpPr>
        <p:spPr>
          <a:xfrm>
            <a:off x="6091839" y="2381915"/>
            <a:ext cx="885297" cy="281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68</a:t>
            </a:r>
            <a:r>
              <a:rPr lang="ko-KR" altLang="en-US" sz="1000">
                <a:solidFill>
                  <a:schemeClr val="tx1"/>
                </a:solidFill>
              </a:rPr>
              <a:t>모</a:t>
            </a:r>
            <a:r>
              <a:rPr lang="en-US" altLang="ko-KR" sz="1000">
                <a:solidFill>
                  <a:schemeClr val="tx1"/>
                </a:solidFill>
              </a:rPr>
              <a:t>5981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20685B7-7413-441D-8F5B-88CA94CDB75D}"/>
              </a:ext>
            </a:extLst>
          </p:cNvPr>
          <p:cNvSpPr/>
          <p:nvPr/>
        </p:nvSpPr>
        <p:spPr>
          <a:xfrm>
            <a:off x="6641197" y="3504948"/>
            <a:ext cx="885297" cy="281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68</a:t>
            </a:r>
            <a:r>
              <a:rPr lang="ko-KR" altLang="en-US" sz="1000">
                <a:solidFill>
                  <a:schemeClr val="tx1"/>
                </a:solidFill>
              </a:rPr>
              <a:t>모</a:t>
            </a:r>
            <a:r>
              <a:rPr lang="en-US" altLang="ko-KR" sz="1000">
                <a:solidFill>
                  <a:schemeClr val="tx1"/>
                </a:solidFill>
              </a:rPr>
              <a:t>5981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80E7965-BF32-4B39-A176-EB7AA8B1A40F}"/>
              </a:ext>
            </a:extLst>
          </p:cNvPr>
          <p:cNvSpPr/>
          <p:nvPr/>
        </p:nvSpPr>
        <p:spPr>
          <a:xfrm>
            <a:off x="6878108" y="1062283"/>
            <a:ext cx="2491798" cy="1296544"/>
          </a:xfrm>
          <a:prstGeom prst="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위험 차량 </a:t>
            </a:r>
            <a:r>
              <a:rPr lang="en-US" altLang="ko-KR" sz="1600"/>
              <a:t>: 3</a:t>
            </a:r>
            <a:r>
              <a:rPr lang="ko-KR" altLang="en-US" sz="1600"/>
              <a:t>대</a:t>
            </a:r>
            <a:endParaRPr lang="en-US" altLang="ko-KR" sz="1600"/>
          </a:p>
          <a:p>
            <a:pPr algn="ctr"/>
            <a:r>
              <a:rPr lang="ko-KR" altLang="en-US" sz="1600"/>
              <a:t>전체 자량 </a:t>
            </a:r>
            <a:r>
              <a:rPr lang="en-US" altLang="ko-KR" sz="1600"/>
              <a:t>: 100</a:t>
            </a:r>
            <a:r>
              <a:rPr lang="ko-KR" altLang="en-US" sz="1600"/>
              <a:t>대</a:t>
            </a:r>
            <a:endParaRPr lang="en-US" altLang="ko-KR" sz="1600"/>
          </a:p>
          <a:p>
            <a:pPr algn="ctr"/>
            <a:r>
              <a:rPr lang="ko-KR" altLang="en-US" sz="1600"/>
              <a:t>운행차량 </a:t>
            </a:r>
            <a:r>
              <a:rPr lang="en-US" altLang="ko-KR" sz="1600"/>
              <a:t>: 30</a:t>
            </a:r>
            <a:r>
              <a:rPr lang="ko-KR" altLang="en-US" sz="1600"/>
              <a:t>대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018633F-6F2D-43C1-B336-1D5E3193C8B3}"/>
              </a:ext>
            </a:extLst>
          </p:cNvPr>
          <p:cNvSpPr txBox="1"/>
          <p:nvPr/>
        </p:nvSpPr>
        <p:spPr>
          <a:xfrm>
            <a:off x="4218709" y="6234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대시보드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5F889C4-91DE-4481-AC50-6DAFA7665EFB}"/>
              </a:ext>
            </a:extLst>
          </p:cNvPr>
          <p:cNvSpPr txBox="1"/>
          <p:nvPr/>
        </p:nvSpPr>
        <p:spPr>
          <a:xfrm>
            <a:off x="9912927" y="475612"/>
            <a:ext cx="216130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- </a:t>
            </a:r>
            <a:r>
              <a:rPr lang="ko-KR" altLang="en-US" sz="1200"/>
              <a:t>챠량 현황 신호등표시</a:t>
            </a:r>
            <a:endParaRPr lang="en-US" altLang="ko-KR" sz="1200"/>
          </a:p>
          <a:p>
            <a:r>
              <a:rPr lang="en-US" altLang="ko-KR" sz="1200"/>
              <a:t>- </a:t>
            </a:r>
            <a:r>
              <a:rPr lang="ko-KR" altLang="en-US" sz="1200"/>
              <a:t>차량 검색화면 표시</a:t>
            </a:r>
            <a:endParaRPr lang="en-US" altLang="ko-KR" sz="1200"/>
          </a:p>
          <a:p>
            <a:r>
              <a:rPr lang="en-US" altLang="ko-KR" sz="1200"/>
              <a:t>   </a:t>
            </a:r>
            <a:r>
              <a:rPr lang="ko-KR" altLang="en-US" sz="1200"/>
              <a:t>* 위험군</a:t>
            </a:r>
            <a:r>
              <a:rPr lang="en-US" altLang="ko-KR" sz="1200"/>
              <a:t>, </a:t>
            </a:r>
            <a:r>
              <a:rPr lang="ko-KR" altLang="en-US" sz="1200"/>
              <a:t>전체</a:t>
            </a:r>
            <a:r>
              <a:rPr lang="en-US" altLang="ko-KR" sz="1200"/>
              <a:t>, </a:t>
            </a:r>
            <a:r>
              <a:rPr lang="ko-KR" altLang="en-US" sz="1200"/>
              <a:t>운행중 등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   </a:t>
            </a:r>
            <a:r>
              <a:rPr lang="ko-KR" altLang="en-US" sz="1200"/>
              <a:t>* 차량번호 및 이름검색</a:t>
            </a:r>
            <a:endParaRPr lang="en-US" altLang="ko-KR" sz="1200"/>
          </a:p>
          <a:p>
            <a:r>
              <a:rPr lang="en-US" altLang="ko-KR" sz="1200"/>
              <a:t>   </a:t>
            </a:r>
            <a:r>
              <a:rPr lang="ko-KR" altLang="en-US" sz="1200"/>
              <a:t>* 검색완료후 이동경로 표시</a:t>
            </a:r>
            <a:endParaRPr lang="en-US" altLang="ko-KR" sz="1200"/>
          </a:p>
          <a:p>
            <a:r>
              <a:rPr lang="en-US" altLang="ko-KR" sz="1200"/>
              <a:t>   </a:t>
            </a:r>
            <a:r>
              <a:rPr lang="ko-KR" altLang="en-US" sz="1200"/>
              <a:t>* 위험군은 색상 다르게</a:t>
            </a:r>
            <a:endParaRPr lang="en-US" altLang="ko-KR" sz="1200"/>
          </a:p>
          <a:p>
            <a:r>
              <a:rPr lang="en-US" altLang="ko-KR" sz="1200"/>
              <a:t>   </a:t>
            </a:r>
            <a:r>
              <a:rPr lang="ko-KR" altLang="en-US" sz="1200"/>
              <a:t>* 클릭시 보고서 팝업</a:t>
            </a:r>
            <a:endParaRPr lang="en-US" altLang="ko-KR" sz="1200"/>
          </a:p>
          <a:p>
            <a:r>
              <a:rPr lang="en-US" altLang="ko-KR" sz="1200"/>
              <a:t>- </a:t>
            </a:r>
            <a:r>
              <a:rPr lang="ko-KR" altLang="en-US" sz="1200"/>
              <a:t>실시간 지능형 추적 실행</a:t>
            </a:r>
            <a:endParaRPr lang="en-US" altLang="ko-KR" sz="1200"/>
          </a:p>
          <a:p>
            <a:r>
              <a:rPr lang="en-US" altLang="ko-KR" sz="1200"/>
              <a:t>   * </a:t>
            </a:r>
            <a:r>
              <a:rPr lang="ko-KR" altLang="en-US" sz="1200"/>
              <a:t>분석결과 테이블에 표시</a:t>
            </a:r>
          </a:p>
        </p:txBody>
      </p:sp>
      <p:pic>
        <p:nvPicPr>
          <p:cNvPr id="131" name="그림 130">
            <a:extLst>
              <a:ext uri="{FF2B5EF4-FFF2-40B4-BE49-F238E27FC236}">
                <a16:creationId xmlns:a16="http://schemas.microsoft.com/office/drawing/2014/main" id="{A9889947-F9E9-4BFE-8E2E-914BD86B9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859678" y="5631834"/>
            <a:ext cx="2435525" cy="416101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978B26DB-969C-4C66-8683-235EC9E22236}"/>
              </a:ext>
            </a:extLst>
          </p:cNvPr>
          <p:cNvSpPr txBox="1"/>
          <p:nvPr/>
        </p:nvSpPr>
        <p:spPr>
          <a:xfrm>
            <a:off x="4476956" y="5560559"/>
            <a:ext cx="42462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AI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CD2713A6-6427-4548-AEFB-CED3EFC770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8023" y="3256511"/>
            <a:ext cx="2157044" cy="178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2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AED878D-B191-4410-8F69-D6FED1E8A0E3}"/>
              </a:ext>
            </a:extLst>
          </p:cNvPr>
          <p:cNvSpPr/>
          <p:nvPr/>
        </p:nvSpPr>
        <p:spPr>
          <a:xfrm>
            <a:off x="207819" y="349134"/>
            <a:ext cx="9534698" cy="6209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4F22A3-E65D-4D26-BE1C-1F3852988E2C}"/>
              </a:ext>
            </a:extLst>
          </p:cNvPr>
          <p:cNvSpPr/>
          <p:nvPr/>
        </p:nvSpPr>
        <p:spPr>
          <a:xfrm>
            <a:off x="382385" y="931025"/>
            <a:ext cx="1554480" cy="5320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4D3457-2F8E-4A8D-B310-B06A02A11C11}"/>
              </a:ext>
            </a:extLst>
          </p:cNvPr>
          <p:cNvSpPr txBox="1"/>
          <p:nvPr/>
        </p:nvSpPr>
        <p:spPr>
          <a:xfrm>
            <a:off x="721043" y="4756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오닉스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06EB6-78ED-4423-9047-2CC1D18325AD}"/>
              </a:ext>
            </a:extLst>
          </p:cNvPr>
          <p:cNvSpPr txBox="1"/>
          <p:nvPr/>
        </p:nvSpPr>
        <p:spPr>
          <a:xfrm>
            <a:off x="515941" y="12472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대시보드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65AA1-F5D9-4AAA-B41D-110C3AFB5113}"/>
              </a:ext>
            </a:extLst>
          </p:cNvPr>
          <p:cNvSpPr txBox="1"/>
          <p:nvPr/>
        </p:nvSpPr>
        <p:spPr>
          <a:xfrm>
            <a:off x="515941" y="18259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데이터관리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90A7B-2D40-41F5-87D3-0DBCBBDF1C64}"/>
              </a:ext>
            </a:extLst>
          </p:cNvPr>
          <p:cNvSpPr txBox="1"/>
          <p:nvPr/>
        </p:nvSpPr>
        <p:spPr>
          <a:xfrm>
            <a:off x="554594" y="32823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보고서관리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0F89DB-B758-41EB-AB5A-71824CAE6495}"/>
              </a:ext>
            </a:extLst>
          </p:cNvPr>
          <p:cNvSpPr txBox="1"/>
          <p:nvPr/>
        </p:nvSpPr>
        <p:spPr>
          <a:xfrm>
            <a:off x="515941" y="39538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사용자관리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6850-07F7-4E49-B075-E17A3265094B}"/>
              </a:ext>
            </a:extLst>
          </p:cNvPr>
          <p:cNvSpPr txBox="1"/>
          <p:nvPr/>
        </p:nvSpPr>
        <p:spPr>
          <a:xfrm>
            <a:off x="772603" y="22603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차량관리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E467A9-7172-40CD-870E-346268FEFC14}"/>
              </a:ext>
            </a:extLst>
          </p:cNvPr>
          <p:cNvSpPr txBox="1"/>
          <p:nvPr/>
        </p:nvSpPr>
        <p:spPr>
          <a:xfrm>
            <a:off x="772603" y="255908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운전자관리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5D5787-EA4A-44B9-AFF5-9204784223D4}"/>
              </a:ext>
            </a:extLst>
          </p:cNvPr>
          <p:cNvSpPr txBox="1"/>
          <p:nvPr/>
        </p:nvSpPr>
        <p:spPr>
          <a:xfrm>
            <a:off x="772603" y="286675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이벤트관리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DF1B8A-D785-4305-808E-5C3C9BB7AED0}"/>
              </a:ext>
            </a:extLst>
          </p:cNvPr>
          <p:cNvSpPr txBox="1"/>
          <p:nvPr/>
        </p:nvSpPr>
        <p:spPr>
          <a:xfrm>
            <a:off x="772603" y="35899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통계보고서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33711F-DFB6-4166-83E2-867291A12D2B}"/>
              </a:ext>
            </a:extLst>
          </p:cNvPr>
          <p:cNvSpPr/>
          <p:nvPr/>
        </p:nvSpPr>
        <p:spPr>
          <a:xfrm>
            <a:off x="2036618" y="931025"/>
            <a:ext cx="7439891" cy="5320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82E766-D472-41FA-A1D9-FE01ADF4A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450" y="2530199"/>
            <a:ext cx="6962225" cy="27351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8BECD0-160C-43FF-AE34-CA08996A31C6}"/>
              </a:ext>
            </a:extLst>
          </p:cNvPr>
          <p:cNvSpPr txBox="1"/>
          <p:nvPr/>
        </p:nvSpPr>
        <p:spPr>
          <a:xfrm>
            <a:off x="9912927" y="475612"/>
            <a:ext cx="2161309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- </a:t>
            </a:r>
            <a:r>
              <a:rPr lang="ko-KR" altLang="en-US" sz="1200"/>
              <a:t>엑셀자료 입력시 자동으로 차량 정보 테이블 생성</a:t>
            </a:r>
            <a:endParaRPr lang="en-US" altLang="ko-KR" sz="1200"/>
          </a:p>
          <a:p>
            <a:r>
              <a:rPr lang="ko-KR" altLang="en-US" sz="1200"/>
              <a:t>이벤트 테이블 생성</a:t>
            </a:r>
            <a:endParaRPr lang="en-US" altLang="ko-KR" sz="1200"/>
          </a:p>
          <a:p>
            <a:r>
              <a:rPr lang="en-US" altLang="ko-KR" sz="1200"/>
              <a:t>- </a:t>
            </a:r>
            <a:r>
              <a:rPr lang="ko-KR" altLang="en-US" sz="1200"/>
              <a:t>특정 폴더입력시 폴더안에 있는데이터 파싱후처리</a:t>
            </a:r>
            <a:endParaRPr lang="en-US" altLang="ko-KR" sz="1200"/>
          </a:p>
          <a:p>
            <a:r>
              <a:rPr lang="en-US" altLang="ko-KR" sz="1200"/>
              <a:t>- </a:t>
            </a:r>
            <a:r>
              <a:rPr lang="ko-KR" altLang="en-US" sz="1200"/>
              <a:t>이이 있는 데이터의 경우는 차량 정보 테이블은 무시하고 이벤트만 추가됨</a:t>
            </a:r>
            <a:endParaRPr lang="en-US" altLang="ko-KR" sz="1200"/>
          </a:p>
          <a:p>
            <a:r>
              <a:rPr lang="en-US" altLang="ko-KR" sz="1200"/>
              <a:t>- </a:t>
            </a:r>
            <a:r>
              <a:rPr lang="ko-KR" altLang="en-US" sz="1200"/>
              <a:t>운전자 정보와 매핑을 고려하여 운전자 </a:t>
            </a:r>
            <a:r>
              <a:rPr lang="en-US" altLang="ko-KR" sz="1200"/>
              <a:t>id(fk) </a:t>
            </a:r>
            <a:r>
              <a:rPr lang="ko-KR" altLang="en-US" sz="1200"/>
              <a:t>유지</a:t>
            </a:r>
            <a:endParaRPr lang="en-US" altLang="ko-KR" sz="1200"/>
          </a:p>
          <a:p>
            <a:r>
              <a:rPr lang="en-US" altLang="ko-KR" sz="1200"/>
              <a:t>- </a:t>
            </a:r>
            <a:r>
              <a:rPr lang="ko-KR" altLang="en-US" sz="1200"/>
              <a:t>조회옵션</a:t>
            </a:r>
            <a:endParaRPr lang="en-US" altLang="ko-KR" sz="1200"/>
          </a:p>
          <a:p>
            <a:r>
              <a:rPr lang="en-US" altLang="ko-KR" sz="1200"/>
              <a:t>  - </a:t>
            </a:r>
            <a:r>
              <a:rPr lang="ko-KR" altLang="en-US" sz="1200"/>
              <a:t>이름</a:t>
            </a:r>
            <a:r>
              <a:rPr lang="en-US" altLang="ko-KR" sz="1200"/>
              <a:t>, </a:t>
            </a:r>
            <a:r>
              <a:rPr lang="ko-KR" altLang="en-US" sz="1200"/>
              <a:t>차량번호</a:t>
            </a:r>
            <a:r>
              <a:rPr lang="en-US" altLang="ko-KR" sz="1200"/>
              <a:t>, </a:t>
            </a:r>
            <a:r>
              <a:rPr lang="ko-KR" altLang="en-US" sz="1200"/>
              <a:t>단말기 번호</a:t>
            </a:r>
            <a:endParaRPr lang="en-US" altLang="ko-KR" sz="1200"/>
          </a:p>
          <a:p>
            <a:r>
              <a:rPr lang="en-US" altLang="ko-KR" sz="1200"/>
              <a:t>-</a:t>
            </a:r>
            <a:r>
              <a:rPr lang="ko-KR" altLang="en-US" sz="1200"/>
              <a:t>클릭시 차량 보고서화면팝업</a:t>
            </a:r>
            <a:endParaRPr lang="en-US" altLang="ko-KR" sz="1200"/>
          </a:p>
          <a:p>
            <a:endParaRPr lang="ko-KR" alt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6FC7A7-5ACA-443F-8ED9-FD6CE1DE0EE5}"/>
              </a:ext>
            </a:extLst>
          </p:cNvPr>
          <p:cNvSpPr txBox="1"/>
          <p:nvPr/>
        </p:nvSpPr>
        <p:spPr>
          <a:xfrm>
            <a:off x="4218709" y="6234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차량관리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D855F51-0890-4C17-B66F-52523B66A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381" y="4006428"/>
            <a:ext cx="3682791" cy="304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6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AED878D-B191-4410-8F69-D6FED1E8A0E3}"/>
              </a:ext>
            </a:extLst>
          </p:cNvPr>
          <p:cNvSpPr/>
          <p:nvPr/>
        </p:nvSpPr>
        <p:spPr>
          <a:xfrm>
            <a:off x="207819" y="349134"/>
            <a:ext cx="9534698" cy="6209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4F22A3-E65D-4D26-BE1C-1F3852988E2C}"/>
              </a:ext>
            </a:extLst>
          </p:cNvPr>
          <p:cNvSpPr/>
          <p:nvPr/>
        </p:nvSpPr>
        <p:spPr>
          <a:xfrm>
            <a:off x="382385" y="931025"/>
            <a:ext cx="1554480" cy="5320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4D3457-2F8E-4A8D-B310-B06A02A11C11}"/>
              </a:ext>
            </a:extLst>
          </p:cNvPr>
          <p:cNvSpPr txBox="1"/>
          <p:nvPr/>
        </p:nvSpPr>
        <p:spPr>
          <a:xfrm>
            <a:off x="721043" y="4756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오닉스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06EB6-78ED-4423-9047-2CC1D18325AD}"/>
              </a:ext>
            </a:extLst>
          </p:cNvPr>
          <p:cNvSpPr txBox="1"/>
          <p:nvPr/>
        </p:nvSpPr>
        <p:spPr>
          <a:xfrm>
            <a:off x="515941" y="12472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대시보드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65AA1-F5D9-4AAA-B41D-110C3AFB5113}"/>
              </a:ext>
            </a:extLst>
          </p:cNvPr>
          <p:cNvSpPr txBox="1"/>
          <p:nvPr/>
        </p:nvSpPr>
        <p:spPr>
          <a:xfrm>
            <a:off x="515941" y="18259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데이터관리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90A7B-2D40-41F5-87D3-0DBCBBDF1C64}"/>
              </a:ext>
            </a:extLst>
          </p:cNvPr>
          <p:cNvSpPr txBox="1"/>
          <p:nvPr/>
        </p:nvSpPr>
        <p:spPr>
          <a:xfrm>
            <a:off x="554594" y="32823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보고서관리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0F89DB-B758-41EB-AB5A-71824CAE6495}"/>
              </a:ext>
            </a:extLst>
          </p:cNvPr>
          <p:cNvSpPr txBox="1"/>
          <p:nvPr/>
        </p:nvSpPr>
        <p:spPr>
          <a:xfrm>
            <a:off x="515941" y="39538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사용자관리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6850-07F7-4E49-B075-E17A3265094B}"/>
              </a:ext>
            </a:extLst>
          </p:cNvPr>
          <p:cNvSpPr txBox="1"/>
          <p:nvPr/>
        </p:nvSpPr>
        <p:spPr>
          <a:xfrm>
            <a:off x="772603" y="22603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차량관리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E467A9-7172-40CD-870E-346268FEFC14}"/>
              </a:ext>
            </a:extLst>
          </p:cNvPr>
          <p:cNvSpPr txBox="1"/>
          <p:nvPr/>
        </p:nvSpPr>
        <p:spPr>
          <a:xfrm>
            <a:off x="772603" y="255908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운전자관리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5D5787-EA4A-44B9-AFF5-9204784223D4}"/>
              </a:ext>
            </a:extLst>
          </p:cNvPr>
          <p:cNvSpPr txBox="1"/>
          <p:nvPr/>
        </p:nvSpPr>
        <p:spPr>
          <a:xfrm>
            <a:off x="772603" y="286675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이벤트관리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DF1B8A-D785-4305-808E-5C3C9BB7AED0}"/>
              </a:ext>
            </a:extLst>
          </p:cNvPr>
          <p:cNvSpPr txBox="1"/>
          <p:nvPr/>
        </p:nvSpPr>
        <p:spPr>
          <a:xfrm>
            <a:off x="772603" y="35899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통계보고서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33711F-DFB6-4166-83E2-867291A12D2B}"/>
              </a:ext>
            </a:extLst>
          </p:cNvPr>
          <p:cNvSpPr/>
          <p:nvPr/>
        </p:nvSpPr>
        <p:spPr>
          <a:xfrm>
            <a:off x="2036618" y="931025"/>
            <a:ext cx="7439891" cy="5320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82E766-D472-41FA-A1D9-FE01ADF4A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450" y="2530199"/>
            <a:ext cx="6962225" cy="27351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8BECD0-160C-43FF-AE34-CA08996A31C6}"/>
              </a:ext>
            </a:extLst>
          </p:cNvPr>
          <p:cNvSpPr txBox="1"/>
          <p:nvPr/>
        </p:nvSpPr>
        <p:spPr>
          <a:xfrm>
            <a:off x="9912927" y="475612"/>
            <a:ext cx="2161309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- </a:t>
            </a:r>
            <a:r>
              <a:rPr lang="ko-KR" altLang="en-US" sz="1200"/>
              <a:t>운전자 정보는 아직 없음</a:t>
            </a:r>
            <a:endParaRPr lang="en-US" altLang="ko-KR" sz="1200"/>
          </a:p>
          <a:p>
            <a:r>
              <a:rPr lang="en-US" altLang="ko-KR" sz="1200"/>
              <a:t>- </a:t>
            </a:r>
            <a:r>
              <a:rPr lang="ko-KR" altLang="en-US" sz="1200"/>
              <a:t>향후 엑셀데이터 파싱후 처리 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-</a:t>
            </a:r>
            <a:r>
              <a:rPr lang="ko-KR" altLang="en-US" sz="1200"/>
              <a:t>수동으로 등록</a:t>
            </a:r>
            <a:r>
              <a:rPr lang="en-US" altLang="ko-KR" sz="1200"/>
              <a:t>/</a:t>
            </a:r>
            <a:r>
              <a:rPr lang="ko-KR" altLang="en-US" sz="1200"/>
              <a:t>수정</a:t>
            </a:r>
            <a:r>
              <a:rPr lang="en-US" altLang="ko-KR" sz="1200"/>
              <a:t>/</a:t>
            </a:r>
            <a:r>
              <a:rPr lang="ko-KR" altLang="en-US" sz="1200"/>
              <a:t>삭제 처리</a:t>
            </a:r>
            <a:endParaRPr lang="en-US" altLang="ko-KR" sz="1200"/>
          </a:p>
          <a:p>
            <a:r>
              <a:rPr lang="en-US" altLang="ko-KR" sz="1200"/>
              <a:t> - </a:t>
            </a:r>
            <a:r>
              <a:rPr lang="ko-KR" altLang="en-US" sz="1200"/>
              <a:t>필드는 엑셀데이터 참고</a:t>
            </a:r>
            <a:endParaRPr lang="en-US" altLang="ko-KR" sz="1200"/>
          </a:p>
          <a:p>
            <a:r>
              <a:rPr lang="en-US" altLang="ko-KR" sz="1200"/>
              <a:t> - </a:t>
            </a:r>
            <a:r>
              <a:rPr lang="ko-KR" altLang="en-US" sz="1200"/>
              <a:t>회사명</a:t>
            </a:r>
            <a:r>
              <a:rPr lang="en-US" altLang="ko-KR" sz="1200"/>
              <a:t>, </a:t>
            </a:r>
            <a:r>
              <a:rPr lang="ko-KR" altLang="en-US" sz="1200"/>
              <a:t>팀명</a:t>
            </a:r>
            <a:r>
              <a:rPr lang="en-US" altLang="ko-KR" sz="1200"/>
              <a:t>, </a:t>
            </a:r>
            <a:r>
              <a:rPr lang="ko-KR" altLang="en-US" sz="1200"/>
              <a:t>차량번호</a:t>
            </a:r>
            <a:r>
              <a:rPr lang="en-US" altLang="ko-KR" sz="1200"/>
              <a:t>, </a:t>
            </a:r>
            <a:r>
              <a:rPr lang="ko-KR" altLang="en-US" sz="1200"/>
              <a:t>호차</a:t>
            </a:r>
            <a:r>
              <a:rPr lang="en-US" altLang="ko-KR" sz="1200"/>
              <a:t>,</a:t>
            </a:r>
            <a:r>
              <a:rPr lang="ko-KR" altLang="en-US" sz="1200"/>
              <a:t>운전자 이름</a:t>
            </a:r>
            <a:r>
              <a:rPr lang="en-US" altLang="ko-KR" sz="1200"/>
              <a:t>, </a:t>
            </a:r>
            <a:r>
              <a:rPr lang="ko-KR" altLang="en-US" sz="1200"/>
              <a:t>차량종류</a:t>
            </a:r>
            <a:r>
              <a:rPr lang="en-US" altLang="ko-KR" sz="1200"/>
              <a:t>,</a:t>
            </a:r>
            <a:r>
              <a:rPr lang="ko-KR" altLang="en-US" sz="1200"/>
              <a:t>엔진종류</a:t>
            </a:r>
            <a:r>
              <a:rPr lang="en-US" altLang="ko-KR" sz="1200"/>
              <a:t>,</a:t>
            </a:r>
            <a:r>
              <a:rPr lang="ko-KR" altLang="en-US" sz="1200"/>
              <a:t>단말기제조사</a:t>
            </a:r>
            <a:r>
              <a:rPr lang="en-US" altLang="ko-KR" sz="1200"/>
              <a:t>,</a:t>
            </a:r>
            <a:r>
              <a:rPr lang="ko-KR" altLang="en-US" sz="1200"/>
              <a:t>단말기이름</a:t>
            </a:r>
            <a:r>
              <a:rPr lang="en-US" altLang="ko-KR" sz="1200"/>
              <a:t>,</a:t>
            </a:r>
            <a:r>
              <a:rPr lang="ko-KR" altLang="en-US" sz="1200"/>
              <a:t>단말기 번호</a:t>
            </a:r>
            <a:r>
              <a:rPr lang="en-US" altLang="ko-KR" sz="1200"/>
              <a:t>,</a:t>
            </a:r>
            <a:r>
              <a:rPr lang="ko-KR" altLang="en-US" sz="1200"/>
              <a:t>펌웨어 버전</a:t>
            </a:r>
            <a:endParaRPr lang="en-US" altLang="ko-KR" sz="1200"/>
          </a:p>
          <a:p>
            <a:r>
              <a:rPr lang="en-US" altLang="ko-KR" sz="1200"/>
              <a:t>  </a:t>
            </a:r>
          </a:p>
          <a:p>
            <a:r>
              <a:rPr lang="en-US" altLang="ko-KR" sz="1200"/>
              <a:t>- </a:t>
            </a:r>
            <a:r>
              <a:rPr lang="ko-KR" altLang="en-US" sz="1200"/>
              <a:t>조회옵션</a:t>
            </a:r>
            <a:endParaRPr lang="en-US" altLang="ko-KR" sz="1200"/>
          </a:p>
          <a:p>
            <a:r>
              <a:rPr lang="en-US" altLang="ko-KR" sz="1200"/>
              <a:t> </a:t>
            </a:r>
            <a:r>
              <a:rPr lang="ko-KR" altLang="en-US" sz="1200"/>
              <a:t>이름</a:t>
            </a:r>
            <a:r>
              <a:rPr lang="en-US" altLang="ko-KR" sz="1200"/>
              <a:t>, </a:t>
            </a:r>
            <a:r>
              <a:rPr lang="ko-KR" altLang="en-US" sz="1200"/>
              <a:t>차량번호</a:t>
            </a:r>
            <a:r>
              <a:rPr lang="en-US" altLang="ko-KR" sz="1200"/>
              <a:t>, </a:t>
            </a:r>
            <a:r>
              <a:rPr lang="ko-KR" altLang="en-US" sz="1200"/>
              <a:t>회사명등</a:t>
            </a:r>
            <a:endParaRPr lang="en-US" altLang="ko-KR" sz="1200"/>
          </a:p>
          <a:p>
            <a:endParaRPr lang="ko-KR" alt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7B0E24-B3F5-456B-A1A3-621861EDCCC0}"/>
              </a:ext>
            </a:extLst>
          </p:cNvPr>
          <p:cNvSpPr txBox="1"/>
          <p:nvPr/>
        </p:nvSpPr>
        <p:spPr>
          <a:xfrm>
            <a:off x="4218709" y="6234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운전자괸리</a:t>
            </a:r>
          </a:p>
        </p:txBody>
      </p:sp>
    </p:spTree>
    <p:extLst>
      <p:ext uri="{BB962C8B-B14F-4D97-AF65-F5344CB8AC3E}">
        <p14:creationId xmlns:p14="http://schemas.microsoft.com/office/powerpoint/2010/main" val="384619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AED878D-B191-4410-8F69-D6FED1E8A0E3}"/>
              </a:ext>
            </a:extLst>
          </p:cNvPr>
          <p:cNvSpPr/>
          <p:nvPr/>
        </p:nvSpPr>
        <p:spPr>
          <a:xfrm>
            <a:off x="207819" y="349134"/>
            <a:ext cx="9534698" cy="6209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4F22A3-E65D-4D26-BE1C-1F3852988E2C}"/>
              </a:ext>
            </a:extLst>
          </p:cNvPr>
          <p:cNvSpPr/>
          <p:nvPr/>
        </p:nvSpPr>
        <p:spPr>
          <a:xfrm>
            <a:off x="382385" y="931025"/>
            <a:ext cx="1554480" cy="5320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4D3457-2F8E-4A8D-B310-B06A02A11C11}"/>
              </a:ext>
            </a:extLst>
          </p:cNvPr>
          <p:cNvSpPr txBox="1"/>
          <p:nvPr/>
        </p:nvSpPr>
        <p:spPr>
          <a:xfrm>
            <a:off x="721043" y="4756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오닉스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06EB6-78ED-4423-9047-2CC1D18325AD}"/>
              </a:ext>
            </a:extLst>
          </p:cNvPr>
          <p:cNvSpPr txBox="1"/>
          <p:nvPr/>
        </p:nvSpPr>
        <p:spPr>
          <a:xfrm>
            <a:off x="515941" y="12472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대시보드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65AA1-F5D9-4AAA-B41D-110C3AFB5113}"/>
              </a:ext>
            </a:extLst>
          </p:cNvPr>
          <p:cNvSpPr txBox="1"/>
          <p:nvPr/>
        </p:nvSpPr>
        <p:spPr>
          <a:xfrm>
            <a:off x="515941" y="18259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데이터관리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90A7B-2D40-41F5-87D3-0DBCBBDF1C64}"/>
              </a:ext>
            </a:extLst>
          </p:cNvPr>
          <p:cNvSpPr txBox="1"/>
          <p:nvPr/>
        </p:nvSpPr>
        <p:spPr>
          <a:xfrm>
            <a:off x="554594" y="32823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보고서관리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0F89DB-B758-41EB-AB5A-71824CAE6495}"/>
              </a:ext>
            </a:extLst>
          </p:cNvPr>
          <p:cNvSpPr txBox="1"/>
          <p:nvPr/>
        </p:nvSpPr>
        <p:spPr>
          <a:xfrm>
            <a:off x="515941" y="39538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사용자관리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6850-07F7-4E49-B075-E17A3265094B}"/>
              </a:ext>
            </a:extLst>
          </p:cNvPr>
          <p:cNvSpPr txBox="1"/>
          <p:nvPr/>
        </p:nvSpPr>
        <p:spPr>
          <a:xfrm>
            <a:off x="772603" y="22603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차량관리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E467A9-7172-40CD-870E-346268FEFC14}"/>
              </a:ext>
            </a:extLst>
          </p:cNvPr>
          <p:cNvSpPr txBox="1"/>
          <p:nvPr/>
        </p:nvSpPr>
        <p:spPr>
          <a:xfrm>
            <a:off x="772603" y="255908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운전자관리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5D5787-EA4A-44B9-AFF5-9204784223D4}"/>
              </a:ext>
            </a:extLst>
          </p:cNvPr>
          <p:cNvSpPr txBox="1"/>
          <p:nvPr/>
        </p:nvSpPr>
        <p:spPr>
          <a:xfrm>
            <a:off x="772603" y="286675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이벤트관리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DF1B8A-D785-4305-808E-5C3C9BB7AED0}"/>
              </a:ext>
            </a:extLst>
          </p:cNvPr>
          <p:cNvSpPr txBox="1"/>
          <p:nvPr/>
        </p:nvSpPr>
        <p:spPr>
          <a:xfrm>
            <a:off x="772603" y="35899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통계보고서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33711F-DFB6-4166-83E2-867291A12D2B}"/>
              </a:ext>
            </a:extLst>
          </p:cNvPr>
          <p:cNvSpPr/>
          <p:nvPr/>
        </p:nvSpPr>
        <p:spPr>
          <a:xfrm>
            <a:off x="2036618" y="931025"/>
            <a:ext cx="7439891" cy="5320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82E766-D472-41FA-A1D9-FE01ADF4A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450" y="2530199"/>
            <a:ext cx="6962225" cy="27351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8BECD0-160C-43FF-AE34-CA08996A31C6}"/>
              </a:ext>
            </a:extLst>
          </p:cNvPr>
          <p:cNvSpPr txBox="1"/>
          <p:nvPr/>
        </p:nvSpPr>
        <p:spPr>
          <a:xfrm>
            <a:off x="9912927" y="475612"/>
            <a:ext cx="216130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- </a:t>
            </a:r>
            <a:r>
              <a:rPr lang="ko-KR" altLang="en-US" sz="1200"/>
              <a:t>차량 등록시에 자동으로 등록된 이벤트 이력표시</a:t>
            </a:r>
            <a:endParaRPr lang="en-US" altLang="ko-KR" sz="1200"/>
          </a:p>
          <a:p>
            <a:r>
              <a:rPr lang="en-US" altLang="ko-KR" sz="1200"/>
              <a:t>- </a:t>
            </a:r>
            <a:r>
              <a:rPr lang="ko-KR" altLang="en-US" sz="1200"/>
              <a:t>운행시작</a:t>
            </a:r>
            <a:r>
              <a:rPr lang="en-US" altLang="ko-KR" sz="1200"/>
              <a:t>,</a:t>
            </a:r>
            <a:r>
              <a:rPr lang="ko-KR" altLang="en-US" sz="1200"/>
              <a:t>종료시간</a:t>
            </a:r>
            <a:r>
              <a:rPr lang="en-US" altLang="ko-KR" sz="1200"/>
              <a:t>,</a:t>
            </a:r>
            <a:r>
              <a:rPr lang="ko-KR" altLang="en-US" sz="1200"/>
              <a:t>전체운행시간</a:t>
            </a:r>
            <a:r>
              <a:rPr lang="en-US" altLang="ko-KR" sz="1200"/>
              <a:t>,</a:t>
            </a:r>
            <a:r>
              <a:rPr lang="ko-KR" altLang="en-US" sz="1200"/>
              <a:t>위도</a:t>
            </a:r>
            <a:r>
              <a:rPr lang="en-US" altLang="ko-KR" sz="1200"/>
              <a:t>,</a:t>
            </a:r>
            <a:r>
              <a:rPr lang="ko-KR" altLang="en-US" sz="1200"/>
              <a:t>경도</a:t>
            </a:r>
            <a:endParaRPr lang="en-US" altLang="ko-KR" sz="1200"/>
          </a:p>
          <a:p>
            <a:r>
              <a:rPr lang="ko-KR" altLang="en-US" sz="1200"/>
              <a:t>충격</a:t>
            </a:r>
            <a:r>
              <a:rPr lang="en-US" altLang="ko-KR" sz="1200"/>
              <a:t>,</a:t>
            </a:r>
            <a:r>
              <a:rPr lang="ko-KR" altLang="en-US" sz="1200"/>
              <a:t>속도</a:t>
            </a:r>
            <a:r>
              <a:rPr lang="en-US" altLang="ko-KR" sz="1200"/>
              <a:t>,</a:t>
            </a:r>
            <a:r>
              <a:rPr lang="ko-KR" altLang="en-US" sz="1200"/>
              <a:t>공회전</a:t>
            </a:r>
            <a:r>
              <a:rPr lang="en-US" altLang="ko-KR" sz="1200"/>
              <a:t>,</a:t>
            </a:r>
            <a:r>
              <a:rPr lang="ko-KR" altLang="en-US" sz="1200"/>
              <a:t>배터리</a:t>
            </a:r>
            <a:r>
              <a:rPr lang="en-US" altLang="ko-KR" sz="1200"/>
              <a:t>,</a:t>
            </a:r>
            <a:r>
              <a:rPr lang="ko-KR" altLang="en-US" sz="1200"/>
              <a:t>온도</a:t>
            </a:r>
            <a:r>
              <a:rPr lang="en-US" altLang="ko-KR" sz="1200"/>
              <a:t>,</a:t>
            </a:r>
            <a:r>
              <a:rPr lang="ko-KR" altLang="en-US" sz="1200"/>
              <a:t>습도</a:t>
            </a:r>
            <a:endParaRPr lang="en-US" altLang="ko-KR" sz="1200"/>
          </a:p>
          <a:p>
            <a:endParaRPr lang="ko-KR" alt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7B0E24-B3F5-456B-A1A3-621861EDCCC0}"/>
              </a:ext>
            </a:extLst>
          </p:cNvPr>
          <p:cNvSpPr txBox="1"/>
          <p:nvPr/>
        </p:nvSpPr>
        <p:spPr>
          <a:xfrm>
            <a:off x="4218709" y="62345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이벤트 관리</a:t>
            </a:r>
          </a:p>
        </p:txBody>
      </p:sp>
    </p:spTree>
    <p:extLst>
      <p:ext uri="{BB962C8B-B14F-4D97-AF65-F5344CB8AC3E}">
        <p14:creationId xmlns:p14="http://schemas.microsoft.com/office/powerpoint/2010/main" val="338906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AED878D-B191-4410-8F69-D6FED1E8A0E3}"/>
              </a:ext>
            </a:extLst>
          </p:cNvPr>
          <p:cNvSpPr/>
          <p:nvPr/>
        </p:nvSpPr>
        <p:spPr>
          <a:xfrm>
            <a:off x="207819" y="349134"/>
            <a:ext cx="9534698" cy="6209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4F22A3-E65D-4D26-BE1C-1F3852988E2C}"/>
              </a:ext>
            </a:extLst>
          </p:cNvPr>
          <p:cNvSpPr/>
          <p:nvPr/>
        </p:nvSpPr>
        <p:spPr>
          <a:xfrm>
            <a:off x="382385" y="931025"/>
            <a:ext cx="1554480" cy="5320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4D3457-2F8E-4A8D-B310-B06A02A11C11}"/>
              </a:ext>
            </a:extLst>
          </p:cNvPr>
          <p:cNvSpPr txBox="1"/>
          <p:nvPr/>
        </p:nvSpPr>
        <p:spPr>
          <a:xfrm>
            <a:off x="721043" y="4756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오닉스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06EB6-78ED-4423-9047-2CC1D18325AD}"/>
              </a:ext>
            </a:extLst>
          </p:cNvPr>
          <p:cNvSpPr txBox="1"/>
          <p:nvPr/>
        </p:nvSpPr>
        <p:spPr>
          <a:xfrm>
            <a:off x="515941" y="12472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대시보드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65AA1-F5D9-4AAA-B41D-110C3AFB5113}"/>
              </a:ext>
            </a:extLst>
          </p:cNvPr>
          <p:cNvSpPr txBox="1"/>
          <p:nvPr/>
        </p:nvSpPr>
        <p:spPr>
          <a:xfrm>
            <a:off x="515941" y="18259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데이터관리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90A7B-2D40-41F5-87D3-0DBCBBDF1C64}"/>
              </a:ext>
            </a:extLst>
          </p:cNvPr>
          <p:cNvSpPr txBox="1"/>
          <p:nvPr/>
        </p:nvSpPr>
        <p:spPr>
          <a:xfrm>
            <a:off x="554594" y="32823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보고서관리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0F89DB-B758-41EB-AB5A-71824CAE6495}"/>
              </a:ext>
            </a:extLst>
          </p:cNvPr>
          <p:cNvSpPr txBox="1"/>
          <p:nvPr/>
        </p:nvSpPr>
        <p:spPr>
          <a:xfrm>
            <a:off x="515941" y="39538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사용자관리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6850-07F7-4E49-B075-E17A3265094B}"/>
              </a:ext>
            </a:extLst>
          </p:cNvPr>
          <p:cNvSpPr txBox="1"/>
          <p:nvPr/>
        </p:nvSpPr>
        <p:spPr>
          <a:xfrm>
            <a:off x="772603" y="22603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차량관리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E467A9-7172-40CD-870E-346268FEFC14}"/>
              </a:ext>
            </a:extLst>
          </p:cNvPr>
          <p:cNvSpPr txBox="1"/>
          <p:nvPr/>
        </p:nvSpPr>
        <p:spPr>
          <a:xfrm>
            <a:off x="772603" y="255908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운전자관리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5D5787-EA4A-44B9-AFF5-9204784223D4}"/>
              </a:ext>
            </a:extLst>
          </p:cNvPr>
          <p:cNvSpPr txBox="1"/>
          <p:nvPr/>
        </p:nvSpPr>
        <p:spPr>
          <a:xfrm>
            <a:off x="772603" y="286675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이벤트관리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DF1B8A-D785-4305-808E-5C3C9BB7AED0}"/>
              </a:ext>
            </a:extLst>
          </p:cNvPr>
          <p:cNvSpPr txBox="1"/>
          <p:nvPr/>
        </p:nvSpPr>
        <p:spPr>
          <a:xfrm>
            <a:off x="772603" y="35899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통계보고서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33711F-DFB6-4166-83E2-867291A12D2B}"/>
              </a:ext>
            </a:extLst>
          </p:cNvPr>
          <p:cNvSpPr/>
          <p:nvPr/>
        </p:nvSpPr>
        <p:spPr>
          <a:xfrm>
            <a:off x="2036618" y="931025"/>
            <a:ext cx="7439891" cy="5320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82E766-D472-41FA-A1D9-FE01ADF4A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450" y="2530199"/>
            <a:ext cx="6962225" cy="27351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8BECD0-160C-43FF-AE34-CA08996A31C6}"/>
              </a:ext>
            </a:extLst>
          </p:cNvPr>
          <p:cNvSpPr txBox="1"/>
          <p:nvPr/>
        </p:nvSpPr>
        <p:spPr>
          <a:xfrm>
            <a:off x="9912927" y="475612"/>
            <a:ext cx="216130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- </a:t>
            </a:r>
            <a:r>
              <a:rPr lang="ko-KR" altLang="en-US" sz="1200"/>
              <a:t>차량 등록시에 자동으로 등록된 이벤트 이력표시</a:t>
            </a:r>
            <a:endParaRPr lang="en-US" altLang="ko-KR" sz="1200"/>
          </a:p>
          <a:p>
            <a:r>
              <a:rPr lang="en-US" altLang="ko-KR" sz="1200"/>
              <a:t>- </a:t>
            </a:r>
            <a:r>
              <a:rPr lang="ko-KR" altLang="en-US" sz="1200"/>
              <a:t>운행시작</a:t>
            </a:r>
            <a:r>
              <a:rPr lang="en-US" altLang="ko-KR" sz="1200"/>
              <a:t>,</a:t>
            </a:r>
            <a:r>
              <a:rPr lang="ko-KR" altLang="en-US" sz="1200"/>
              <a:t>종료시간</a:t>
            </a:r>
            <a:r>
              <a:rPr lang="en-US" altLang="ko-KR" sz="1200"/>
              <a:t>,</a:t>
            </a:r>
            <a:r>
              <a:rPr lang="ko-KR" altLang="en-US" sz="1200"/>
              <a:t>전체운행시간</a:t>
            </a:r>
            <a:r>
              <a:rPr lang="en-US" altLang="ko-KR" sz="1200"/>
              <a:t>,</a:t>
            </a:r>
            <a:r>
              <a:rPr lang="ko-KR" altLang="en-US" sz="1200"/>
              <a:t>위도</a:t>
            </a:r>
            <a:r>
              <a:rPr lang="en-US" altLang="ko-KR" sz="1200"/>
              <a:t>,</a:t>
            </a:r>
            <a:r>
              <a:rPr lang="ko-KR" altLang="en-US" sz="1200"/>
              <a:t>경도</a:t>
            </a:r>
            <a:endParaRPr lang="en-US" altLang="ko-KR" sz="1200"/>
          </a:p>
          <a:p>
            <a:r>
              <a:rPr lang="ko-KR" altLang="en-US" sz="1200"/>
              <a:t>충격</a:t>
            </a:r>
            <a:r>
              <a:rPr lang="en-US" altLang="ko-KR" sz="1200"/>
              <a:t>,</a:t>
            </a:r>
            <a:r>
              <a:rPr lang="ko-KR" altLang="en-US" sz="1200"/>
              <a:t>속도</a:t>
            </a:r>
            <a:r>
              <a:rPr lang="en-US" altLang="ko-KR" sz="1200"/>
              <a:t>,</a:t>
            </a:r>
            <a:r>
              <a:rPr lang="ko-KR" altLang="en-US" sz="1200"/>
              <a:t>공회전</a:t>
            </a:r>
            <a:r>
              <a:rPr lang="en-US" altLang="ko-KR" sz="1200"/>
              <a:t>,</a:t>
            </a:r>
            <a:r>
              <a:rPr lang="ko-KR" altLang="en-US" sz="1200"/>
              <a:t>배터리</a:t>
            </a:r>
            <a:r>
              <a:rPr lang="en-US" altLang="ko-KR" sz="1200"/>
              <a:t>,</a:t>
            </a:r>
            <a:r>
              <a:rPr lang="ko-KR" altLang="en-US" sz="1200"/>
              <a:t>온도</a:t>
            </a:r>
            <a:r>
              <a:rPr lang="en-US" altLang="ko-KR" sz="1200"/>
              <a:t>,</a:t>
            </a:r>
            <a:r>
              <a:rPr lang="ko-KR" altLang="en-US" sz="1200"/>
              <a:t>습도</a:t>
            </a:r>
            <a:endParaRPr lang="en-US" altLang="ko-KR" sz="1200"/>
          </a:p>
          <a:p>
            <a:endParaRPr lang="ko-KR" alt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7B0E24-B3F5-456B-A1A3-621861EDCCC0}"/>
              </a:ext>
            </a:extLst>
          </p:cNvPr>
          <p:cNvSpPr txBox="1"/>
          <p:nvPr/>
        </p:nvSpPr>
        <p:spPr>
          <a:xfrm>
            <a:off x="4418876" y="623454"/>
            <a:ext cx="167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기상청</a:t>
            </a:r>
            <a:r>
              <a:rPr lang="en-US" altLang="ko-KR"/>
              <a:t>,</a:t>
            </a:r>
            <a:r>
              <a:rPr lang="ko-KR" altLang="en-US"/>
              <a:t>방지턱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C50788-11B3-488B-BDD9-8F63554E3366}"/>
              </a:ext>
            </a:extLst>
          </p:cNvPr>
          <p:cNvSpPr txBox="1"/>
          <p:nvPr/>
        </p:nvSpPr>
        <p:spPr>
          <a:xfrm>
            <a:off x="527380" y="437929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API</a:t>
            </a:r>
            <a:r>
              <a:rPr lang="ko-KR" altLang="en-US">
                <a:solidFill>
                  <a:srgbClr val="FF0000"/>
                </a:solidFill>
              </a:rPr>
              <a:t>정보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3DF54F-D864-4217-A9AF-D81F81BDE184}"/>
              </a:ext>
            </a:extLst>
          </p:cNvPr>
          <p:cNvSpPr txBox="1"/>
          <p:nvPr/>
        </p:nvSpPr>
        <p:spPr>
          <a:xfrm>
            <a:off x="897859" y="477920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기상청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E35C0B-1FBD-4A71-BDED-464D876DEFE9}"/>
              </a:ext>
            </a:extLst>
          </p:cNvPr>
          <p:cNvSpPr txBox="1"/>
          <p:nvPr/>
        </p:nvSpPr>
        <p:spPr>
          <a:xfrm>
            <a:off x="897859" y="50822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방지턱</a:t>
            </a:r>
          </a:p>
        </p:txBody>
      </p:sp>
    </p:spTree>
    <p:extLst>
      <p:ext uri="{BB962C8B-B14F-4D97-AF65-F5344CB8AC3E}">
        <p14:creationId xmlns:p14="http://schemas.microsoft.com/office/powerpoint/2010/main" val="106958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311</Words>
  <Application>Microsoft Office PowerPoint</Application>
  <PresentationFormat>와이드스크린</PresentationFormat>
  <Paragraphs>104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2024-11-03T02:35:07Z</dcterms:created>
  <dcterms:modified xsi:type="dcterms:W3CDTF">2024-11-03T03:22:44Z</dcterms:modified>
</cp:coreProperties>
</file>