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2" r:id="rId5"/>
    <p:sldId id="258" r:id="rId6"/>
    <p:sldId id="266" r:id="rId7"/>
    <p:sldId id="265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64" r:id="rId16"/>
    <p:sldId id="273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E54"/>
    <a:srgbClr val="6C1A00"/>
    <a:srgbClr val="C79E37"/>
    <a:srgbClr val="FF2549"/>
    <a:srgbClr val="1D3A00"/>
    <a:srgbClr val="007033"/>
    <a:srgbClr val="5EEC3C"/>
    <a:srgbClr val="990099"/>
    <a:srgbClr val="CC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08" y="3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724455"/>
            <a:ext cx="824607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4251504"/>
            <a:ext cx="8231372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89199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Prediction</a:t>
            </a:r>
            <a:br>
              <a:rPr lang="en-US" dirty="0" smtClean="0"/>
            </a:br>
            <a:r>
              <a:rPr lang="en-US" dirty="0" smtClean="0"/>
              <a:t>using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Keunjoo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DecisionTreeRegressor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 score for training set </a:t>
            </a:r>
            <a:r>
              <a:rPr lang="en-US" dirty="0" smtClean="0"/>
              <a:t>: 0.8885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R2 </a:t>
            </a:r>
            <a:r>
              <a:rPr lang="en-US" dirty="0"/>
              <a:t>score for test set </a:t>
            </a:r>
            <a:r>
              <a:rPr lang="en-US" dirty="0" smtClean="0"/>
              <a:t>: </a:t>
            </a:r>
            <a:r>
              <a:rPr lang="en-US" dirty="0"/>
              <a:t>-6.0558.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85" y="1808225"/>
            <a:ext cx="3353091" cy="31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</a:t>
            </a:r>
            <a:r>
              <a:rPr lang="en-US" dirty="0" err="1"/>
              <a:t>Regressor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 score for </a:t>
            </a:r>
            <a:r>
              <a:rPr lang="en-US" dirty="0" smtClean="0"/>
              <a:t>training: </a:t>
            </a:r>
            <a:r>
              <a:rPr lang="en-US" dirty="0"/>
              <a:t>0.8631</a:t>
            </a:r>
            <a:r>
              <a:rPr lang="en-US" dirty="0" smtClean="0"/>
              <a:t>.</a:t>
            </a:r>
          </a:p>
          <a:p>
            <a:r>
              <a:rPr lang="en-US" dirty="0" smtClean="0"/>
              <a:t>R2 </a:t>
            </a:r>
            <a:r>
              <a:rPr lang="en-US" dirty="0"/>
              <a:t>score for test </a:t>
            </a:r>
            <a:r>
              <a:rPr lang="en-US" dirty="0" smtClean="0"/>
              <a:t>set: </a:t>
            </a:r>
            <a:r>
              <a:rPr lang="en-US" dirty="0"/>
              <a:t>-10.9161.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44" y="1808225"/>
            <a:ext cx="3353091" cy="31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2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</a:t>
            </a:r>
            <a:r>
              <a:rPr lang="en-US" dirty="0" smtClean="0"/>
              <a:t>Vector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 score for training </a:t>
            </a:r>
            <a:r>
              <a:rPr lang="en-US" dirty="0" smtClean="0"/>
              <a:t>set: </a:t>
            </a:r>
            <a:r>
              <a:rPr lang="en-US" dirty="0"/>
              <a:t>0.9996. </a:t>
            </a:r>
            <a:endParaRPr lang="en-US" dirty="0" smtClean="0"/>
          </a:p>
          <a:p>
            <a:r>
              <a:rPr lang="en-US" dirty="0" smtClean="0"/>
              <a:t>R2 </a:t>
            </a:r>
            <a:r>
              <a:rPr lang="en-US" dirty="0"/>
              <a:t>score for test set </a:t>
            </a:r>
            <a:r>
              <a:rPr lang="en-US" dirty="0" smtClean="0"/>
              <a:t>: </a:t>
            </a:r>
          </a:p>
          <a:p>
            <a:r>
              <a:rPr lang="en-US" dirty="0" smtClean="0"/>
              <a:t>-</a:t>
            </a:r>
            <a:r>
              <a:rPr lang="en-US" dirty="0"/>
              <a:t>1329424029650418688.0000.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356" y="1655520"/>
            <a:ext cx="3041679" cy="27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3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</a:t>
            </a:r>
            <a:r>
              <a:rPr lang="en-US" dirty="0" err="1"/>
              <a:t>Regressor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 score for training set </a:t>
            </a:r>
            <a:r>
              <a:rPr lang="en-US" dirty="0" smtClean="0"/>
              <a:t>: </a:t>
            </a:r>
            <a:r>
              <a:rPr lang="en-US" dirty="0"/>
              <a:t>0.9696. </a:t>
            </a:r>
            <a:endParaRPr lang="en-US" dirty="0" smtClean="0"/>
          </a:p>
          <a:p>
            <a:r>
              <a:rPr lang="en-US" dirty="0" smtClean="0"/>
              <a:t>R2 </a:t>
            </a:r>
            <a:r>
              <a:rPr lang="en-US" dirty="0"/>
              <a:t>score for test </a:t>
            </a:r>
            <a:r>
              <a:rPr lang="en-US" dirty="0" smtClean="0"/>
              <a:t>set: </a:t>
            </a:r>
            <a:r>
              <a:rPr lang="en-US" dirty="0"/>
              <a:t>-1.2243.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30" y="1906159"/>
            <a:ext cx="3104008" cy="289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1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4278" y="1661852"/>
            <a:ext cx="2196082" cy="479822"/>
          </a:xfrm>
        </p:spPr>
        <p:txBody>
          <a:bodyPr/>
          <a:lstStyle/>
          <a:p>
            <a:r>
              <a:rPr lang="en-US" dirty="0" smtClean="0"/>
              <a:t>Scale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79" y="2141674"/>
            <a:ext cx="2439481" cy="227647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0935" y="1655520"/>
            <a:ext cx="4041775" cy="479822"/>
          </a:xfrm>
        </p:spPr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18" y="2133666"/>
            <a:ext cx="2501311" cy="2276475"/>
          </a:xfr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564113" y="1661852"/>
            <a:ext cx="2196082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Previous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2148006"/>
            <a:ext cx="2415963" cy="225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8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15270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Normalized data with Gradient Boosting </a:t>
            </a:r>
            <a:r>
              <a:rPr lang="en-US" dirty="0" err="1" smtClean="0"/>
              <a:t>Regressor</a:t>
            </a:r>
            <a:r>
              <a:rPr lang="en-US" dirty="0"/>
              <a:t> </a:t>
            </a:r>
            <a:r>
              <a:rPr lang="en-US" dirty="0" smtClean="0"/>
              <a:t>had best accuracy.</a:t>
            </a:r>
          </a:p>
          <a:p>
            <a:r>
              <a:rPr lang="en-US" dirty="0" smtClean="0"/>
              <a:t>Best Model Parameters: '</a:t>
            </a:r>
            <a:r>
              <a:rPr lang="en-US" dirty="0" err="1" smtClean="0"/>
              <a:t>max_depth</a:t>
            </a:r>
            <a:r>
              <a:rPr lang="en-US" dirty="0"/>
              <a:t>': 3, '</a:t>
            </a:r>
            <a:r>
              <a:rPr lang="en-US" dirty="0" err="1"/>
              <a:t>n_estimators</a:t>
            </a:r>
            <a:r>
              <a:rPr lang="en-US" dirty="0"/>
              <a:t>': </a:t>
            </a:r>
            <a:r>
              <a:rPr lang="en-US" dirty="0" smtClean="0"/>
              <a:t>500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95" y="2667097"/>
            <a:ext cx="5802790" cy="24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0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360" y="2113635"/>
            <a:ext cx="8246070" cy="763526"/>
          </a:xfrm>
        </p:spPr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  <a:p>
            <a:r>
              <a:rPr lang="en-US" dirty="0" smtClean="0"/>
              <a:t>Feature Selection</a:t>
            </a:r>
            <a:endParaRPr lang="en-US" dirty="0"/>
          </a:p>
          <a:p>
            <a:r>
              <a:rPr lang="en-US" dirty="0" smtClean="0"/>
              <a:t>Data Normalization</a:t>
            </a:r>
            <a:endParaRPr lang="en-US" dirty="0"/>
          </a:p>
          <a:p>
            <a:r>
              <a:rPr lang="en-US" dirty="0" smtClean="0"/>
              <a:t>Analysis of Different </a:t>
            </a:r>
            <a:r>
              <a:rPr lang="en-US" dirty="0"/>
              <a:t>M</a:t>
            </a:r>
            <a:r>
              <a:rPr lang="en-US" dirty="0" smtClean="0"/>
              <a:t>achine Learning Models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4581149" cy="351221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Data acquisition</a:t>
            </a:r>
          </a:p>
          <a:p>
            <a:pPr lvl="1"/>
            <a:r>
              <a:rPr lang="en-US" dirty="0" smtClean="0"/>
              <a:t>Yahoo Finance: Google, S&amp;P 500</a:t>
            </a:r>
          </a:p>
          <a:p>
            <a:pPr lvl="1"/>
            <a:r>
              <a:rPr lang="en-US" dirty="0" smtClean="0"/>
              <a:t>Periods: 08/01/2009 ~ 08/31/2018</a:t>
            </a:r>
          </a:p>
          <a:p>
            <a:pPr lvl="1"/>
            <a:r>
              <a:rPr lang="en-US" dirty="0" smtClean="0"/>
              <a:t>Base Features: Open, High, Low, Close, Volume, Adjusted Close Prices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5" y="1350109"/>
            <a:ext cx="3936546" cy="27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9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To see more in depth of relationship with stock price and technical analysis index, features added.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lvl="1" indent="0" algn="l">
              <a:buNone/>
            </a:pPr>
            <a:r>
              <a:rPr lang="en-US" dirty="0"/>
              <a:t>1, 5 and 10 day percentage changes, EMA, Bollinger Bands, </a:t>
            </a:r>
            <a:r>
              <a:rPr lang="en-US" dirty="0" err="1"/>
              <a:t>StochK</a:t>
            </a:r>
            <a:r>
              <a:rPr lang="en-US" dirty="0"/>
              <a:t>, MACD, CCI, William’s R, </a:t>
            </a:r>
            <a:r>
              <a:rPr lang="en-US" dirty="0" err="1"/>
              <a:t>Chaikin</a:t>
            </a:r>
            <a:r>
              <a:rPr lang="en-US" dirty="0"/>
              <a:t> A/D Oscillator, Moving Average and RSI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To get rid of less useful features, features selected by the R^2 in order.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/>
              <a:t>'1d_cp','5d_cp','10d_cp','1d_fc','5d_fc','10d_fc','rsi10','wma14','rsi14','rsi30</a:t>
            </a:r>
            <a:r>
              <a:rPr lang="en-US" dirty="0" smtClean="0"/>
              <a:t>',</a:t>
            </a:r>
            <a:r>
              <a:rPr lang="en-US" dirty="0"/>
              <a:t> '</a:t>
            </a:r>
            <a:r>
              <a:rPr lang="en-US" dirty="0" smtClean="0"/>
              <a:t>wma50</a:t>
            </a:r>
            <a:r>
              <a:rPr lang="en-US" dirty="0"/>
              <a:t>','EMA','upperband','middleband','lowerband</a:t>
            </a:r>
            <a:r>
              <a:rPr lang="en-US" dirty="0" smtClean="0"/>
              <a:t>','slowk</a:t>
            </a:r>
            <a:r>
              <a:rPr lang="en-US" dirty="0"/>
              <a:t>','fastk','fastd','willr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109996"/>
              </p:ext>
            </p:extLst>
          </p:nvPr>
        </p:nvGraphicFramePr>
        <p:xfrm>
          <a:off x="907080" y="1502815"/>
          <a:ext cx="7635250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8942">
                  <a:extLst>
                    <a:ext uri="{9D8B030D-6E8A-4147-A177-3AD203B41FA5}">
                      <a16:colId xmlns:a16="http://schemas.microsoft.com/office/drawing/2014/main" val="3868010212"/>
                    </a:ext>
                  </a:extLst>
                </a:gridCol>
                <a:gridCol w="1235015">
                  <a:extLst>
                    <a:ext uri="{9D8B030D-6E8A-4147-A177-3AD203B41FA5}">
                      <a16:colId xmlns:a16="http://schemas.microsoft.com/office/drawing/2014/main" val="3677255872"/>
                    </a:ext>
                  </a:extLst>
                </a:gridCol>
                <a:gridCol w="1510370">
                  <a:extLst>
                    <a:ext uri="{9D8B030D-6E8A-4147-A177-3AD203B41FA5}">
                      <a16:colId xmlns:a16="http://schemas.microsoft.com/office/drawing/2014/main" val="3578975674"/>
                    </a:ext>
                  </a:extLst>
                </a:gridCol>
                <a:gridCol w="1235015">
                  <a:extLst>
                    <a:ext uri="{9D8B030D-6E8A-4147-A177-3AD203B41FA5}">
                      <a16:colId xmlns:a16="http://schemas.microsoft.com/office/drawing/2014/main" val="3529180312"/>
                    </a:ext>
                  </a:extLst>
                </a:gridCol>
                <a:gridCol w="1251563">
                  <a:extLst>
                    <a:ext uri="{9D8B030D-6E8A-4147-A177-3AD203B41FA5}">
                      <a16:colId xmlns:a16="http://schemas.microsoft.com/office/drawing/2014/main" val="707504824"/>
                    </a:ext>
                  </a:extLst>
                </a:gridCol>
                <a:gridCol w="1374345">
                  <a:extLst>
                    <a:ext uri="{9D8B030D-6E8A-4147-A177-3AD203B41FA5}">
                      <a16:colId xmlns:a16="http://schemas.microsoft.com/office/drawing/2014/main" val="149462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5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1d_cp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0.545442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wma14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0.991720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lowerband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0.999050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58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5d_cp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0.797936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rsi14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0.992252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slowk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0.999973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54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10d_cp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0.857465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rsi30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0.990177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fastk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0.999974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7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1d_fc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0.998863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wma50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0.990507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fastd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0.999972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89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5d_fc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0.997991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0.998609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willr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0.999972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70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10d_fc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0.997968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upperband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0.998970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rsi10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0.990891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middleband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0.999663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1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24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2815"/>
            <a:ext cx="9144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9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Decision Tree </a:t>
            </a:r>
            <a:r>
              <a:rPr lang="en-US" dirty="0" err="1" smtClean="0"/>
              <a:t>Regressor</a:t>
            </a:r>
            <a:endParaRPr lang="en-US" dirty="0" smtClean="0"/>
          </a:p>
          <a:p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endParaRPr lang="en-US" dirty="0" smtClean="0"/>
          </a:p>
          <a:p>
            <a:r>
              <a:rPr lang="en-US" dirty="0"/>
              <a:t>Support Vector </a:t>
            </a:r>
            <a:r>
              <a:rPr lang="en-US" dirty="0" smtClean="0"/>
              <a:t>Regression</a:t>
            </a:r>
          </a:p>
          <a:p>
            <a:r>
              <a:rPr lang="en-US" dirty="0" err="1"/>
              <a:t>GradientBoostingRegressor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3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Regressor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 score for </a:t>
            </a:r>
            <a:r>
              <a:rPr lang="en-US" dirty="0" smtClean="0"/>
              <a:t>Training </a:t>
            </a:r>
            <a:r>
              <a:rPr lang="en-US" dirty="0"/>
              <a:t>set </a:t>
            </a:r>
            <a:r>
              <a:rPr lang="en-US" dirty="0" smtClean="0"/>
              <a:t>: 0.8517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R2 </a:t>
            </a:r>
            <a:r>
              <a:rPr lang="en-US" dirty="0"/>
              <a:t>score for test set </a:t>
            </a:r>
            <a:r>
              <a:rPr lang="en-US" dirty="0" smtClean="0"/>
              <a:t>: </a:t>
            </a:r>
            <a:r>
              <a:rPr lang="en-US" dirty="0"/>
              <a:t>0.6559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30" y="2419045"/>
            <a:ext cx="2645893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2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On-screen Show (16:9)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Stock Prediction using Machine Learning</vt:lpstr>
      <vt:lpstr>Introduction</vt:lpstr>
      <vt:lpstr>Methodology</vt:lpstr>
      <vt:lpstr>Data Pre-Processing</vt:lpstr>
      <vt:lpstr>Feature Selection</vt:lpstr>
      <vt:lpstr>PowerPoint Presentation</vt:lpstr>
      <vt:lpstr>PowerPoint Presentation</vt:lpstr>
      <vt:lpstr>Models Used</vt:lpstr>
      <vt:lpstr>Linear Regressor</vt:lpstr>
      <vt:lpstr>DecisionTreeRegressor</vt:lpstr>
      <vt:lpstr>Random Forest Regressor</vt:lpstr>
      <vt:lpstr>Support Vector Regressor</vt:lpstr>
      <vt:lpstr>Gradient Boosting Regressor</vt:lpstr>
      <vt:lpstr>Overfitting Problem</vt:lpstr>
      <vt:lpstr>Results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2018-10-23T21:43:44Z</dcterms:modified>
</cp:coreProperties>
</file>