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8" r:id="rId6"/>
    <p:sldId id="263" r:id="rId7"/>
    <p:sldId id="265" r:id="rId8"/>
    <p:sldId id="266" r:id="rId9"/>
    <p:sldId id="26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1" d="100"/>
          <a:sy n="101" d="100"/>
        </p:scale>
        <p:origin x="91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F5E177-1ABC-2152-E5F5-37EF4FA5114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A60452E-17E8-1AC4-CAB4-5CA9A6DF8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6057223-3E68-B72C-1A80-007D1153FD47}"/>
              </a:ext>
            </a:extLst>
          </p:cNvPr>
          <p:cNvSpPr>
            <a:spLocks noGrp="1"/>
          </p:cNvSpPr>
          <p:nvPr>
            <p:ph type="dt" sz="half" idx="10"/>
          </p:nvPr>
        </p:nvSpPr>
        <p:spPr/>
        <p:txBody>
          <a:bodyPr/>
          <a:lstStyle/>
          <a:p>
            <a:fld id="{1F4F370F-58F6-45F7-AA08-DAEE01CC1EB5}" type="datetimeFigureOut">
              <a:rPr kumimoji="1" lang="ja-JP" altLang="en-US" smtClean="0"/>
              <a:t>2024/4/6</a:t>
            </a:fld>
            <a:endParaRPr kumimoji="1" lang="ja-JP" altLang="en-US"/>
          </a:p>
        </p:txBody>
      </p:sp>
      <p:sp>
        <p:nvSpPr>
          <p:cNvPr id="5" name="フッター プレースホルダー 4">
            <a:extLst>
              <a:ext uri="{FF2B5EF4-FFF2-40B4-BE49-F238E27FC236}">
                <a16:creationId xmlns:a16="http://schemas.microsoft.com/office/drawing/2014/main" id="{6F809646-0B8B-B04A-552D-E4989445B2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38E20B-0DC3-5E1D-4D5E-9C1A2869B3F7}"/>
              </a:ext>
            </a:extLst>
          </p:cNvPr>
          <p:cNvSpPr>
            <a:spLocks noGrp="1"/>
          </p:cNvSpPr>
          <p:nvPr>
            <p:ph type="sldNum" sz="quarter" idx="12"/>
          </p:nvPr>
        </p:nvSpPr>
        <p:spPr/>
        <p:txBody>
          <a:bodyPr/>
          <a:lstStyle/>
          <a:p>
            <a:fld id="{BAD36A7E-3166-482E-922D-05C2CCE7898F}" type="slidenum">
              <a:rPr kumimoji="1" lang="ja-JP" altLang="en-US" smtClean="0"/>
              <a:t>‹#›</a:t>
            </a:fld>
            <a:endParaRPr kumimoji="1" lang="ja-JP" altLang="en-US"/>
          </a:p>
        </p:txBody>
      </p:sp>
    </p:spTree>
    <p:extLst>
      <p:ext uri="{BB962C8B-B14F-4D97-AF65-F5344CB8AC3E}">
        <p14:creationId xmlns:p14="http://schemas.microsoft.com/office/powerpoint/2010/main" val="341785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559223-0418-25B9-3851-A4AC75312C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4F9138-5208-10DF-0549-0B1859AEC1A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F2C980-370E-7912-F08A-8A9A91C4512C}"/>
              </a:ext>
            </a:extLst>
          </p:cNvPr>
          <p:cNvSpPr>
            <a:spLocks noGrp="1"/>
          </p:cNvSpPr>
          <p:nvPr>
            <p:ph type="dt" sz="half" idx="10"/>
          </p:nvPr>
        </p:nvSpPr>
        <p:spPr/>
        <p:txBody>
          <a:bodyPr/>
          <a:lstStyle/>
          <a:p>
            <a:fld id="{1F4F370F-58F6-45F7-AA08-DAEE01CC1EB5}" type="datetimeFigureOut">
              <a:rPr kumimoji="1" lang="ja-JP" altLang="en-US" smtClean="0"/>
              <a:t>2024/4/6</a:t>
            </a:fld>
            <a:endParaRPr kumimoji="1" lang="ja-JP" altLang="en-US"/>
          </a:p>
        </p:txBody>
      </p:sp>
      <p:sp>
        <p:nvSpPr>
          <p:cNvPr id="5" name="フッター プレースホルダー 4">
            <a:extLst>
              <a:ext uri="{FF2B5EF4-FFF2-40B4-BE49-F238E27FC236}">
                <a16:creationId xmlns:a16="http://schemas.microsoft.com/office/drawing/2014/main" id="{DD70125E-6EE4-AE17-B1BD-C7286A5985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829587-CCDC-7ABC-6664-833B8B10CD12}"/>
              </a:ext>
            </a:extLst>
          </p:cNvPr>
          <p:cNvSpPr>
            <a:spLocks noGrp="1"/>
          </p:cNvSpPr>
          <p:nvPr>
            <p:ph type="sldNum" sz="quarter" idx="12"/>
          </p:nvPr>
        </p:nvSpPr>
        <p:spPr/>
        <p:txBody>
          <a:bodyPr/>
          <a:lstStyle/>
          <a:p>
            <a:fld id="{BAD36A7E-3166-482E-922D-05C2CCE7898F}" type="slidenum">
              <a:rPr kumimoji="1" lang="ja-JP" altLang="en-US" smtClean="0"/>
              <a:t>‹#›</a:t>
            </a:fld>
            <a:endParaRPr kumimoji="1" lang="ja-JP" altLang="en-US"/>
          </a:p>
        </p:txBody>
      </p:sp>
    </p:spTree>
    <p:extLst>
      <p:ext uri="{BB962C8B-B14F-4D97-AF65-F5344CB8AC3E}">
        <p14:creationId xmlns:p14="http://schemas.microsoft.com/office/powerpoint/2010/main" val="275072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5E4897-01AD-8333-7E06-E8DBB8ED778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D9125CF-F67B-1318-AED4-62D8172DE92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4FBF3D-7ECD-E6A3-9F24-4E020F3E5A63}"/>
              </a:ext>
            </a:extLst>
          </p:cNvPr>
          <p:cNvSpPr>
            <a:spLocks noGrp="1"/>
          </p:cNvSpPr>
          <p:nvPr>
            <p:ph type="dt" sz="half" idx="10"/>
          </p:nvPr>
        </p:nvSpPr>
        <p:spPr/>
        <p:txBody>
          <a:bodyPr/>
          <a:lstStyle/>
          <a:p>
            <a:fld id="{1F4F370F-58F6-45F7-AA08-DAEE01CC1EB5}" type="datetimeFigureOut">
              <a:rPr kumimoji="1" lang="ja-JP" altLang="en-US" smtClean="0"/>
              <a:t>2024/4/6</a:t>
            </a:fld>
            <a:endParaRPr kumimoji="1" lang="ja-JP" altLang="en-US"/>
          </a:p>
        </p:txBody>
      </p:sp>
      <p:sp>
        <p:nvSpPr>
          <p:cNvPr id="5" name="フッター プレースホルダー 4">
            <a:extLst>
              <a:ext uri="{FF2B5EF4-FFF2-40B4-BE49-F238E27FC236}">
                <a16:creationId xmlns:a16="http://schemas.microsoft.com/office/drawing/2014/main" id="{F0F41803-C2D2-CF82-2CA0-4979311627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A57F-9ECD-0DAE-9E1C-3D043B898B39}"/>
              </a:ext>
            </a:extLst>
          </p:cNvPr>
          <p:cNvSpPr>
            <a:spLocks noGrp="1"/>
          </p:cNvSpPr>
          <p:nvPr>
            <p:ph type="sldNum" sz="quarter" idx="12"/>
          </p:nvPr>
        </p:nvSpPr>
        <p:spPr/>
        <p:txBody>
          <a:bodyPr/>
          <a:lstStyle/>
          <a:p>
            <a:fld id="{BAD36A7E-3166-482E-922D-05C2CCE7898F}" type="slidenum">
              <a:rPr kumimoji="1" lang="ja-JP" altLang="en-US" smtClean="0"/>
              <a:t>‹#›</a:t>
            </a:fld>
            <a:endParaRPr kumimoji="1" lang="ja-JP" altLang="en-US"/>
          </a:p>
        </p:txBody>
      </p:sp>
    </p:spTree>
    <p:extLst>
      <p:ext uri="{BB962C8B-B14F-4D97-AF65-F5344CB8AC3E}">
        <p14:creationId xmlns:p14="http://schemas.microsoft.com/office/powerpoint/2010/main" val="86184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658688-9332-6B51-91B5-F4AA53074E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7A8245-C310-0643-8910-63F5E1F6AB4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55DF51-EAB1-2C24-A98A-A7B7DA997A0C}"/>
              </a:ext>
            </a:extLst>
          </p:cNvPr>
          <p:cNvSpPr>
            <a:spLocks noGrp="1"/>
          </p:cNvSpPr>
          <p:nvPr>
            <p:ph type="dt" sz="half" idx="10"/>
          </p:nvPr>
        </p:nvSpPr>
        <p:spPr/>
        <p:txBody>
          <a:bodyPr/>
          <a:lstStyle/>
          <a:p>
            <a:fld id="{1F4F370F-58F6-45F7-AA08-DAEE01CC1EB5}" type="datetimeFigureOut">
              <a:rPr kumimoji="1" lang="ja-JP" altLang="en-US" smtClean="0"/>
              <a:t>2024/4/6</a:t>
            </a:fld>
            <a:endParaRPr kumimoji="1" lang="ja-JP" altLang="en-US"/>
          </a:p>
        </p:txBody>
      </p:sp>
      <p:sp>
        <p:nvSpPr>
          <p:cNvPr id="5" name="フッター プレースホルダー 4">
            <a:extLst>
              <a:ext uri="{FF2B5EF4-FFF2-40B4-BE49-F238E27FC236}">
                <a16:creationId xmlns:a16="http://schemas.microsoft.com/office/drawing/2014/main" id="{85C5739F-C2A7-F337-2FFF-8530129C1A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8F93C4-C45B-807A-8356-43A9D727B979}"/>
              </a:ext>
            </a:extLst>
          </p:cNvPr>
          <p:cNvSpPr>
            <a:spLocks noGrp="1"/>
          </p:cNvSpPr>
          <p:nvPr>
            <p:ph type="sldNum" sz="quarter" idx="12"/>
          </p:nvPr>
        </p:nvSpPr>
        <p:spPr/>
        <p:txBody>
          <a:bodyPr/>
          <a:lstStyle/>
          <a:p>
            <a:fld id="{BAD36A7E-3166-482E-922D-05C2CCE7898F}" type="slidenum">
              <a:rPr kumimoji="1" lang="ja-JP" altLang="en-US" smtClean="0"/>
              <a:t>‹#›</a:t>
            </a:fld>
            <a:endParaRPr kumimoji="1" lang="ja-JP" altLang="en-US"/>
          </a:p>
        </p:txBody>
      </p:sp>
    </p:spTree>
    <p:extLst>
      <p:ext uri="{BB962C8B-B14F-4D97-AF65-F5344CB8AC3E}">
        <p14:creationId xmlns:p14="http://schemas.microsoft.com/office/powerpoint/2010/main" val="29877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D6D6F5-BD95-851E-885B-0A2A407CE23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E67A96-0FCB-85F2-E189-CC94537058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7D813ED-B54F-CCFC-4FEE-2C36FD9A5AA8}"/>
              </a:ext>
            </a:extLst>
          </p:cNvPr>
          <p:cNvSpPr>
            <a:spLocks noGrp="1"/>
          </p:cNvSpPr>
          <p:nvPr>
            <p:ph type="dt" sz="half" idx="10"/>
          </p:nvPr>
        </p:nvSpPr>
        <p:spPr/>
        <p:txBody>
          <a:bodyPr/>
          <a:lstStyle/>
          <a:p>
            <a:fld id="{1F4F370F-58F6-45F7-AA08-DAEE01CC1EB5}" type="datetimeFigureOut">
              <a:rPr kumimoji="1" lang="ja-JP" altLang="en-US" smtClean="0"/>
              <a:t>2024/4/6</a:t>
            </a:fld>
            <a:endParaRPr kumimoji="1" lang="ja-JP" altLang="en-US"/>
          </a:p>
        </p:txBody>
      </p:sp>
      <p:sp>
        <p:nvSpPr>
          <p:cNvPr id="5" name="フッター プレースホルダー 4">
            <a:extLst>
              <a:ext uri="{FF2B5EF4-FFF2-40B4-BE49-F238E27FC236}">
                <a16:creationId xmlns:a16="http://schemas.microsoft.com/office/drawing/2014/main" id="{ED44551A-7A03-E981-3021-AFEAE5B979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30FEC2-3D52-C631-2094-4C34E7F34502}"/>
              </a:ext>
            </a:extLst>
          </p:cNvPr>
          <p:cNvSpPr>
            <a:spLocks noGrp="1"/>
          </p:cNvSpPr>
          <p:nvPr>
            <p:ph type="sldNum" sz="quarter" idx="12"/>
          </p:nvPr>
        </p:nvSpPr>
        <p:spPr/>
        <p:txBody>
          <a:bodyPr/>
          <a:lstStyle/>
          <a:p>
            <a:fld id="{BAD36A7E-3166-482E-922D-05C2CCE7898F}" type="slidenum">
              <a:rPr kumimoji="1" lang="ja-JP" altLang="en-US" smtClean="0"/>
              <a:t>‹#›</a:t>
            </a:fld>
            <a:endParaRPr kumimoji="1" lang="ja-JP" altLang="en-US"/>
          </a:p>
        </p:txBody>
      </p:sp>
    </p:spTree>
    <p:extLst>
      <p:ext uri="{BB962C8B-B14F-4D97-AF65-F5344CB8AC3E}">
        <p14:creationId xmlns:p14="http://schemas.microsoft.com/office/powerpoint/2010/main" val="386908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E52914-999C-761D-9339-C8B59F5000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8C461-B031-DF35-8326-6B26EDFC172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31D506-F271-5A39-295C-70652DC5281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96E78D1-9F38-9E52-B9F6-B2D56D21E389}"/>
              </a:ext>
            </a:extLst>
          </p:cNvPr>
          <p:cNvSpPr>
            <a:spLocks noGrp="1"/>
          </p:cNvSpPr>
          <p:nvPr>
            <p:ph type="dt" sz="half" idx="10"/>
          </p:nvPr>
        </p:nvSpPr>
        <p:spPr/>
        <p:txBody>
          <a:bodyPr/>
          <a:lstStyle/>
          <a:p>
            <a:fld id="{1F4F370F-58F6-45F7-AA08-DAEE01CC1EB5}" type="datetimeFigureOut">
              <a:rPr kumimoji="1" lang="ja-JP" altLang="en-US" smtClean="0"/>
              <a:t>2024/4/6</a:t>
            </a:fld>
            <a:endParaRPr kumimoji="1" lang="ja-JP" altLang="en-US"/>
          </a:p>
        </p:txBody>
      </p:sp>
      <p:sp>
        <p:nvSpPr>
          <p:cNvPr id="6" name="フッター プレースホルダー 5">
            <a:extLst>
              <a:ext uri="{FF2B5EF4-FFF2-40B4-BE49-F238E27FC236}">
                <a16:creationId xmlns:a16="http://schemas.microsoft.com/office/drawing/2014/main" id="{DEF289E0-EEA7-635B-34CD-0CD56DDFBB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392C66-7E89-BE24-89A3-1B6FC2E53DB9}"/>
              </a:ext>
            </a:extLst>
          </p:cNvPr>
          <p:cNvSpPr>
            <a:spLocks noGrp="1"/>
          </p:cNvSpPr>
          <p:nvPr>
            <p:ph type="sldNum" sz="quarter" idx="12"/>
          </p:nvPr>
        </p:nvSpPr>
        <p:spPr/>
        <p:txBody>
          <a:bodyPr/>
          <a:lstStyle/>
          <a:p>
            <a:fld id="{BAD36A7E-3166-482E-922D-05C2CCE7898F}" type="slidenum">
              <a:rPr kumimoji="1" lang="ja-JP" altLang="en-US" smtClean="0"/>
              <a:t>‹#›</a:t>
            </a:fld>
            <a:endParaRPr kumimoji="1" lang="ja-JP" altLang="en-US"/>
          </a:p>
        </p:txBody>
      </p:sp>
    </p:spTree>
    <p:extLst>
      <p:ext uri="{BB962C8B-B14F-4D97-AF65-F5344CB8AC3E}">
        <p14:creationId xmlns:p14="http://schemas.microsoft.com/office/powerpoint/2010/main" val="356333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78297-48C3-47FE-5A5C-F7AA38592CF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269F7C-CD19-5A69-94C0-E754EF155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47628C5-4BE4-2B55-A861-2911D217378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AFDC7EA-4942-4658-B65D-1789CBD20A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BC51C4-2B06-8176-E3FC-33BBDEFBA09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9C9349-FDBB-2D1F-5BBC-309328A79DFC}"/>
              </a:ext>
            </a:extLst>
          </p:cNvPr>
          <p:cNvSpPr>
            <a:spLocks noGrp="1"/>
          </p:cNvSpPr>
          <p:nvPr>
            <p:ph type="dt" sz="half" idx="10"/>
          </p:nvPr>
        </p:nvSpPr>
        <p:spPr/>
        <p:txBody>
          <a:bodyPr/>
          <a:lstStyle/>
          <a:p>
            <a:fld id="{1F4F370F-58F6-45F7-AA08-DAEE01CC1EB5}" type="datetimeFigureOut">
              <a:rPr kumimoji="1" lang="ja-JP" altLang="en-US" smtClean="0"/>
              <a:t>2024/4/6</a:t>
            </a:fld>
            <a:endParaRPr kumimoji="1" lang="ja-JP" altLang="en-US"/>
          </a:p>
        </p:txBody>
      </p:sp>
      <p:sp>
        <p:nvSpPr>
          <p:cNvPr id="8" name="フッター プレースホルダー 7">
            <a:extLst>
              <a:ext uri="{FF2B5EF4-FFF2-40B4-BE49-F238E27FC236}">
                <a16:creationId xmlns:a16="http://schemas.microsoft.com/office/drawing/2014/main" id="{38BF6336-8854-4F92-2B81-12B4BDA3CE6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F67FED0-6104-204A-6553-2620780DD29E}"/>
              </a:ext>
            </a:extLst>
          </p:cNvPr>
          <p:cNvSpPr>
            <a:spLocks noGrp="1"/>
          </p:cNvSpPr>
          <p:nvPr>
            <p:ph type="sldNum" sz="quarter" idx="12"/>
          </p:nvPr>
        </p:nvSpPr>
        <p:spPr/>
        <p:txBody>
          <a:bodyPr/>
          <a:lstStyle/>
          <a:p>
            <a:fld id="{BAD36A7E-3166-482E-922D-05C2CCE7898F}" type="slidenum">
              <a:rPr kumimoji="1" lang="ja-JP" altLang="en-US" smtClean="0"/>
              <a:t>‹#›</a:t>
            </a:fld>
            <a:endParaRPr kumimoji="1" lang="ja-JP" altLang="en-US"/>
          </a:p>
        </p:txBody>
      </p:sp>
    </p:spTree>
    <p:extLst>
      <p:ext uri="{BB962C8B-B14F-4D97-AF65-F5344CB8AC3E}">
        <p14:creationId xmlns:p14="http://schemas.microsoft.com/office/powerpoint/2010/main" val="245430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898E0B-2E0D-E2DF-B2E5-7299459F9B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B5F328C-41DB-3465-7995-A4F422DBB55E}"/>
              </a:ext>
            </a:extLst>
          </p:cNvPr>
          <p:cNvSpPr>
            <a:spLocks noGrp="1"/>
          </p:cNvSpPr>
          <p:nvPr>
            <p:ph type="dt" sz="half" idx="10"/>
          </p:nvPr>
        </p:nvSpPr>
        <p:spPr/>
        <p:txBody>
          <a:bodyPr/>
          <a:lstStyle/>
          <a:p>
            <a:fld id="{1F4F370F-58F6-45F7-AA08-DAEE01CC1EB5}" type="datetimeFigureOut">
              <a:rPr kumimoji="1" lang="ja-JP" altLang="en-US" smtClean="0"/>
              <a:t>2024/4/6</a:t>
            </a:fld>
            <a:endParaRPr kumimoji="1" lang="ja-JP" altLang="en-US"/>
          </a:p>
        </p:txBody>
      </p:sp>
      <p:sp>
        <p:nvSpPr>
          <p:cNvPr id="4" name="フッター プレースホルダー 3">
            <a:extLst>
              <a:ext uri="{FF2B5EF4-FFF2-40B4-BE49-F238E27FC236}">
                <a16:creationId xmlns:a16="http://schemas.microsoft.com/office/drawing/2014/main" id="{1B4167DA-B609-A9DD-9374-71031D29E7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67F0DBC-7446-3600-DE92-76A6F206B107}"/>
              </a:ext>
            </a:extLst>
          </p:cNvPr>
          <p:cNvSpPr>
            <a:spLocks noGrp="1"/>
          </p:cNvSpPr>
          <p:nvPr>
            <p:ph type="sldNum" sz="quarter" idx="12"/>
          </p:nvPr>
        </p:nvSpPr>
        <p:spPr/>
        <p:txBody>
          <a:bodyPr/>
          <a:lstStyle/>
          <a:p>
            <a:fld id="{BAD36A7E-3166-482E-922D-05C2CCE7898F}" type="slidenum">
              <a:rPr kumimoji="1" lang="ja-JP" altLang="en-US" smtClean="0"/>
              <a:t>‹#›</a:t>
            </a:fld>
            <a:endParaRPr kumimoji="1" lang="ja-JP" altLang="en-US"/>
          </a:p>
        </p:txBody>
      </p:sp>
    </p:spTree>
    <p:extLst>
      <p:ext uri="{BB962C8B-B14F-4D97-AF65-F5344CB8AC3E}">
        <p14:creationId xmlns:p14="http://schemas.microsoft.com/office/powerpoint/2010/main" val="248816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3A211E4-0CCE-F4C7-1B3C-5596378F59A2}"/>
              </a:ext>
            </a:extLst>
          </p:cNvPr>
          <p:cNvSpPr>
            <a:spLocks noGrp="1"/>
          </p:cNvSpPr>
          <p:nvPr>
            <p:ph type="dt" sz="half" idx="10"/>
          </p:nvPr>
        </p:nvSpPr>
        <p:spPr/>
        <p:txBody>
          <a:bodyPr/>
          <a:lstStyle/>
          <a:p>
            <a:fld id="{1F4F370F-58F6-45F7-AA08-DAEE01CC1EB5}" type="datetimeFigureOut">
              <a:rPr kumimoji="1" lang="ja-JP" altLang="en-US" smtClean="0"/>
              <a:t>2024/4/6</a:t>
            </a:fld>
            <a:endParaRPr kumimoji="1" lang="ja-JP" altLang="en-US"/>
          </a:p>
        </p:txBody>
      </p:sp>
      <p:sp>
        <p:nvSpPr>
          <p:cNvPr id="3" name="フッター プレースホルダー 2">
            <a:extLst>
              <a:ext uri="{FF2B5EF4-FFF2-40B4-BE49-F238E27FC236}">
                <a16:creationId xmlns:a16="http://schemas.microsoft.com/office/drawing/2014/main" id="{3A05983B-4DA2-4BB2-B4FF-42BE04D5E41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6B4C93B-0E98-E971-1B03-014BDF2973FB}"/>
              </a:ext>
            </a:extLst>
          </p:cNvPr>
          <p:cNvSpPr>
            <a:spLocks noGrp="1"/>
          </p:cNvSpPr>
          <p:nvPr>
            <p:ph type="sldNum" sz="quarter" idx="12"/>
          </p:nvPr>
        </p:nvSpPr>
        <p:spPr/>
        <p:txBody>
          <a:bodyPr/>
          <a:lstStyle/>
          <a:p>
            <a:fld id="{BAD36A7E-3166-482E-922D-05C2CCE7898F}" type="slidenum">
              <a:rPr kumimoji="1" lang="ja-JP" altLang="en-US" smtClean="0"/>
              <a:t>‹#›</a:t>
            </a:fld>
            <a:endParaRPr kumimoji="1" lang="ja-JP" altLang="en-US"/>
          </a:p>
        </p:txBody>
      </p:sp>
    </p:spTree>
    <p:extLst>
      <p:ext uri="{BB962C8B-B14F-4D97-AF65-F5344CB8AC3E}">
        <p14:creationId xmlns:p14="http://schemas.microsoft.com/office/powerpoint/2010/main" val="330483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C4050C-B8CE-F4D3-9363-8F9AEDEBC0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9C4CC8-1CE1-2BB8-71A2-A6052EA41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BBDEBA1-4625-5242-96FB-B3637400A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76272F-41A1-DF69-8279-552AF9FA4691}"/>
              </a:ext>
            </a:extLst>
          </p:cNvPr>
          <p:cNvSpPr>
            <a:spLocks noGrp="1"/>
          </p:cNvSpPr>
          <p:nvPr>
            <p:ph type="dt" sz="half" idx="10"/>
          </p:nvPr>
        </p:nvSpPr>
        <p:spPr/>
        <p:txBody>
          <a:bodyPr/>
          <a:lstStyle/>
          <a:p>
            <a:fld id="{1F4F370F-58F6-45F7-AA08-DAEE01CC1EB5}" type="datetimeFigureOut">
              <a:rPr kumimoji="1" lang="ja-JP" altLang="en-US" smtClean="0"/>
              <a:t>2024/4/6</a:t>
            </a:fld>
            <a:endParaRPr kumimoji="1" lang="ja-JP" altLang="en-US"/>
          </a:p>
        </p:txBody>
      </p:sp>
      <p:sp>
        <p:nvSpPr>
          <p:cNvPr id="6" name="フッター プレースホルダー 5">
            <a:extLst>
              <a:ext uri="{FF2B5EF4-FFF2-40B4-BE49-F238E27FC236}">
                <a16:creationId xmlns:a16="http://schemas.microsoft.com/office/drawing/2014/main" id="{9D87F2EF-E9CA-9CE7-9A4A-10D758879E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158148-D672-B41C-F8CA-C31BB6786D1F}"/>
              </a:ext>
            </a:extLst>
          </p:cNvPr>
          <p:cNvSpPr>
            <a:spLocks noGrp="1"/>
          </p:cNvSpPr>
          <p:nvPr>
            <p:ph type="sldNum" sz="quarter" idx="12"/>
          </p:nvPr>
        </p:nvSpPr>
        <p:spPr/>
        <p:txBody>
          <a:bodyPr/>
          <a:lstStyle/>
          <a:p>
            <a:fld id="{BAD36A7E-3166-482E-922D-05C2CCE7898F}" type="slidenum">
              <a:rPr kumimoji="1" lang="ja-JP" altLang="en-US" smtClean="0"/>
              <a:t>‹#›</a:t>
            </a:fld>
            <a:endParaRPr kumimoji="1" lang="ja-JP" altLang="en-US"/>
          </a:p>
        </p:txBody>
      </p:sp>
    </p:spTree>
    <p:extLst>
      <p:ext uri="{BB962C8B-B14F-4D97-AF65-F5344CB8AC3E}">
        <p14:creationId xmlns:p14="http://schemas.microsoft.com/office/powerpoint/2010/main" val="236890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E20F3-E3F1-6A2F-962E-1E047DA5C2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91CBA5D-2816-C95C-E281-7FFCE85AE2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EB88009-2E6F-5CA8-57A7-C05787958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37F40B-9727-2679-0C17-280654AA34A5}"/>
              </a:ext>
            </a:extLst>
          </p:cNvPr>
          <p:cNvSpPr>
            <a:spLocks noGrp="1"/>
          </p:cNvSpPr>
          <p:nvPr>
            <p:ph type="dt" sz="half" idx="10"/>
          </p:nvPr>
        </p:nvSpPr>
        <p:spPr/>
        <p:txBody>
          <a:bodyPr/>
          <a:lstStyle/>
          <a:p>
            <a:fld id="{1F4F370F-58F6-45F7-AA08-DAEE01CC1EB5}" type="datetimeFigureOut">
              <a:rPr kumimoji="1" lang="ja-JP" altLang="en-US" smtClean="0"/>
              <a:t>2024/4/6</a:t>
            </a:fld>
            <a:endParaRPr kumimoji="1" lang="ja-JP" altLang="en-US"/>
          </a:p>
        </p:txBody>
      </p:sp>
      <p:sp>
        <p:nvSpPr>
          <p:cNvPr id="6" name="フッター プレースホルダー 5">
            <a:extLst>
              <a:ext uri="{FF2B5EF4-FFF2-40B4-BE49-F238E27FC236}">
                <a16:creationId xmlns:a16="http://schemas.microsoft.com/office/drawing/2014/main" id="{5AD21E17-804D-68ED-4369-9D8421ACAE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008EF9-8246-58C8-C640-A757E1B2768B}"/>
              </a:ext>
            </a:extLst>
          </p:cNvPr>
          <p:cNvSpPr>
            <a:spLocks noGrp="1"/>
          </p:cNvSpPr>
          <p:nvPr>
            <p:ph type="sldNum" sz="quarter" idx="12"/>
          </p:nvPr>
        </p:nvSpPr>
        <p:spPr/>
        <p:txBody>
          <a:bodyPr/>
          <a:lstStyle/>
          <a:p>
            <a:fld id="{BAD36A7E-3166-482E-922D-05C2CCE7898F}" type="slidenum">
              <a:rPr kumimoji="1" lang="ja-JP" altLang="en-US" smtClean="0"/>
              <a:t>‹#›</a:t>
            </a:fld>
            <a:endParaRPr kumimoji="1" lang="ja-JP" altLang="en-US"/>
          </a:p>
        </p:txBody>
      </p:sp>
    </p:spTree>
    <p:extLst>
      <p:ext uri="{BB962C8B-B14F-4D97-AF65-F5344CB8AC3E}">
        <p14:creationId xmlns:p14="http://schemas.microsoft.com/office/powerpoint/2010/main" val="2215580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299F0C-0AB4-D85F-0170-CB7F31581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371E88-45F9-D78B-F840-E7998CD194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7E33CE-2BEE-A2B2-1AD9-4C613E8EDD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4F370F-58F6-45F7-AA08-DAEE01CC1EB5}" type="datetimeFigureOut">
              <a:rPr kumimoji="1" lang="ja-JP" altLang="en-US" smtClean="0"/>
              <a:t>2024/4/6</a:t>
            </a:fld>
            <a:endParaRPr kumimoji="1" lang="ja-JP" altLang="en-US"/>
          </a:p>
        </p:txBody>
      </p:sp>
      <p:sp>
        <p:nvSpPr>
          <p:cNvPr id="5" name="フッター プレースホルダー 4">
            <a:extLst>
              <a:ext uri="{FF2B5EF4-FFF2-40B4-BE49-F238E27FC236}">
                <a16:creationId xmlns:a16="http://schemas.microsoft.com/office/drawing/2014/main" id="{8E3D4F7A-3902-783D-5AD5-6707041681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3F6FC76-2A72-E646-722F-DAF192A180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D36A7E-3166-482E-922D-05C2CCE7898F}" type="slidenum">
              <a:rPr kumimoji="1" lang="ja-JP" altLang="en-US" smtClean="0"/>
              <a:t>‹#›</a:t>
            </a:fld>
            <a:endParaRPr kumimoji="1" lang="ja-JP" altLang="en-US"/>
          </a:p>
        </p:txBody>
      </p:sp>
    </p:spTree>
    <p:extLst>
      <p:ext uri="{BB962C8B-B14F-4D97-AF65-F5344CB8AC3E}">
        <p14:creationId xmlns:p14="http://schemas.microsoft.com/office/powerpoint/2010/main" val="409126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9DA99-8461-16DA-4423-EDCE63DF1DDC}"/>
              </a:ext>
            </a:extLst>
          </p:cNvPr>
          <p:cNvSpPr>
            <a:spLocks noGrp="1"/>
          </p:cNvSpPr>
          <p:nvPr>
            <p:ph type="ctrTitle"/>
          </p:nvPr>
        </p:nvSpPr>
        <p:spPr/>
        <p:txBody>
          <a:bodyPr anchor="ctr">
            <a:normAutofit/>
          </a:bodyPr>
          <a:lstStyle/>
          <a:p>
            <a:r>
              <a:rPr lang="ja-JP" altLang="en-US" sz="4000" dirty="0"/>
              <a:t>コア預金</a:t>
            </a:r>
            <a:r>
              <a:rPr lang="en-US" altLang="ja-JP" sz="4000" dirty="0"/>
              <a:t>(</a:t>
            </a:r>
            <a:r>
              <a:rPr lang="ja-JP" altLang="en-US" sz="4000" dirty="0"/>
              <a:t>金利リスク</a:t>
            </a:r>
            <a:r>
              <a:rPr lang="en-US" altLang="ja-JP" sz="4000" dirty="0"/>
              <a:t>)</a:t>
            </a:r>
            <a:r>
              <a:rPr lang="ja-JP" altLang="en-US" sz="4000" dirty="0"/>
              <a:t>のエッセンス</a:t>
            </a:r>
            <a:endParaRPr kumimoji="1" lang="ja-JP" altLang="en-US" sz="4000" dirty="0"/>
          </a:p>
        </p:txBody>
      </p:sp>
      <p:sp>
        <p:nvSpPr>
          <p:cNvPr id="3" name="字幕 2">
            <a:extLst>
              <a:ext uri="{FF2B5EF4-FFF2-40B4-BE49-F238E27FC236}">
                <a16:creationId xmlns:a16="http://schemas.microsoft.com/office/drawing/2014/main" id="{28D9FE19-AA8E-3594-65EA-E4933AD3BE3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61538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06941-6DA1-D6DE-D043-79D172787B8A}"/>
              </a:ext>
            </a:extLst>
          </p:cNvPr>
          <p:cNvSpPr>
            <a:spLocks noGrp="1"/>
          </p:cNvSpPr>
          <p:nvPr>
            <p:ph type="title"/>
          </p:nvPr>
        </p:nvSpPr>
        <p:spPr>
          <a:xfrm>
            <a:off x="838200" y="0"/>
            <a:ext cx="10515600" cy="595457"/>
          </a:xfrm>
        </p:spPr>
        <p:txBody>
          <a:bodyPr>
            <a:normAutofit/>
          </a:bodyPr>
          <a:lstStyle/>
          <a:p>
            <a:r>
              <a:rPr kumimoji="1" lang="ja-JP" altLang="en-US" sz="2400" dirty="0">
                <a:latin typeface="Meiryo UI" panose="020B0604030504040204" pitchFamily="50" charset="-128"/>
                <a:ea typeface="Meiryo UI" panose="020B0604030504040204" pitchFamily="50" charset="-128"/>
              </a:rPr>
              <a:t>金利リスク</a:t>
            </a:r>
          </a:p>
        </p:txBody>
      </p:sp>
      <p:sp>
        <p:nvSpPr>
          <p:cNvPr id="3" name="コンテンツ プレースホルダー 2">
            <a:extLst>
              <a:ext uri="{FF2B5EF4-FFF2-40B4-BE49-F238E27FC236}">
                <a16:creationId xmlns:a16="http://schemas.microsoft.com/office/drawing/2014/main" id="{BBE6B564-AA5C-C8BC-A5E8-35AF3AA8B44D}"/>
              </a:ext>
            </a:extLst>
          </p:cNvPr>
          <p:cNvSpPr>
            <a:spLocks noGrp="1"/>
          </p:cNvSpPr>
          <p:nvPr>
            <p:ph idx="1"/>
          </p:nvPr>
        </p:nvSpPr>
        <p:spPr>
          <a:xfrm>
            <a:off x="838200" y="595457"/>
            <a:ext cx="11191875" cy="5096308"/>
          </a:xfrm>
        </p:spPr>
        <p:txBody>
          <a:bodyPr>
            <a:normAutofit/>
          </a:bodyPr>
          <a:lstStyle/>
          <a:p>
            <a:pPr marL="0" indent="0">
              <a:buNone/>
            </a:pPr>
            <a:r>
              <a:rPr kumimoji="1" lang="ja-JP" altLang="en-US" sz="1600" dirty="0">
                <a:latin typeface="Meiryo UI" panose="020B0604030504040204" pitchFamily="50" charset="-128"/>
                <a:ea typeface="Meiryo UI" panose="020B0604030504040204" pitchFamily="50" charset="-128"/>
              </a:rPr>
              <a:t>定義</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金利が変動することにより保有する国債</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などの確定利付証券</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の価格が変化するリスク</a:t>
            </a:r>
            <a:endParaRPr kumimoji="1"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pPr marL="0" indent="0">
              <a:buNone/>
            </a:pPr>
            <a:r>
              <a:rPr kumimoji="1" lang="ja-JP" altLang="en-US" sz="1600" dirty="0">
                <a:latin typeface="Meiryo UI" panose="020B0604030504040204" pitchFamily="50" charset="-128"/>
                <a:ea typeface="Meiryo UI" panose="020B0604030504040204" pitchFamily="50" charset="-128"/>
              </a:rPr>
              <a:t>金利リスクの背景</a:t>
            </a:r>
            <a:endParaRPr kumimoji="1"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国債との関係</a:t>
            </a:r>
            <a:endParaRPr lang="en-US" altLang="ja-JP" sz="1600" dirty="0">
              <a:latin typeface="Meiryo UI" panose="020B0604030504040204" pitchFamily="50" charset="-128"/>
              <a:ea typeface="Meiryo UI" panose="020B0604030504040204" pitchFamily="50" charset="-128"/>
            </a:endParaRPr>
          </a:p>
          <a:p>
            <a:pPr lvl="1"/>
            <a:r>
              <a:rPr lang="ja-JP" altLang="en-US" sz="1600" dirty="0">
                <a:latin typeface="Meiryo UI" panose="020B0604030504040204" pitchFamily="50" charset="-128"/>
                <a:ea typeface="Meiryo UI" panose="020B0604030504040204" pitchFamily="50" charset="-128"/>
              </a:rPr>
              <a:t>国債の金利と価格は逆の動きをする</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詳細割愛</a:t>
            </a:r>
            <a:r>
              <a:rPr lang="en-US" altLang="ja-JP" sz="1600" dirty="0">
                <a:latin typeface="Meiryo UI" panose="020B0604030504040204" pitchFamily="50" charset="-128"/>
                <a:ea typeface="Meiryo UI" panose="020B0604030504040204" pitchFamily="50" charset="-128"/>
              </a:rPr>
              <a:t>)</a:t>
            </a:r>
          </a:p>
          <a:p>
            <a:pPr lvl="2"/>
            <a:r>
              <a:rPr lang="ja-JP" altLang="en-US" sz="1600" dirty="0">
                <a:latin typeface="Meiryo UI" panose="020B0604030504040204" pitchFamily="50" charset="-128"/>
                <a:ea typeface="Meiryo UI" panose="020B0604030504040204" pitchFamily="50" charset="-128"/>
              </a:rPr>
              <a:t>金利が変動すると保有する国債の価値が変動する</a:t>
            </a:r>
            <a:endParaRPr lang="en-US" altLang="ja-JP" sz="1600" dirty="0">
              <a:latin typeface="Meiryo UI" panose="020B0604030504040204" pitchFamily="50" charset="-128"/>
              <a:ea typeface="Meiryo UI" panose="020B0604030504040204" pitchFamily="50" charset="-128"/>
            </a:endParaRPr>
          </a:p>
          <a:p>
            <a:pPr marL="914400" lvl="2" indent="0">
              <a:buNone/>
            </a:pPr>
            <a:r>
              <a:rPr lang="ja-JP" altLang="en-US" sz="1600" dirty="0">
                <a:latin typeface="Meiryo UI" panose="020B0604030504040204" pitchFamily="50" charset="-128"/>
                <a:ea typeface="Meiryo UI" panose="020B0604030504040204" pitchFamily="50" charset="-128"/>
              </a:rPr>
              <a:t>　　例</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クーポン</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10</a:t>
            </a:r>
            <a:r>
              <a:rPr lang="ja-JP" altLang="en-US" sz="1600" dirty="0">
                <a:latin typeface="Meiryo UI" panose="020B0604030504040204" pitchFamily="50" charset="-128"/>
                <a:ea typeface="Meiryo UI" panose="020B0604030504040204" pitchFamily="50" charset="-128"/>
              </a:rPr>
              <a:t>年国債へ</a:t>
            </a:r>
            <a:r>
              <a:rPr lang="en-US" altLang="ja-JP" sz="1600" dirty="0">
                <a:latin typeface="Meiryo UI" panose="020B0604030504040204" pitchFamily="50" charset="-128"/>
                <a:ea typeface="Meiryo UI" panose="020B0604030504040204" pitchFamily="50" charset="-128"/>
              </a:rPr>
              <a:t>100</a:t>
            </a:r>
            <a:r>
              <a:rPr lang="ja-JP" altLang="en-US" sz="1600" dirty="0">
                <a:latin typeface="Meiryo UI" panose="020B0604030504040204" pitchFamily="50" charset="-128"/>
                <a:ea typeface="Meiryo UI" panose="020B0604030504040204" pitchFamily="50" charset="-128"/>
              </a:rPr>
              <a:t>円投資した場合→</a:t>
            </a:r>
            <a:r>
              <a:rPr lang="en-US" altLang="ja-JP" sz="1600" dirty="0">
                <a:latin typeface="Meiryo UI" panose="020B0604030504040204" pitchFamily="50" charset="-128"/>
                <a:ea typeface="Meiryo UI" panose="020B0604030504040204" pitchFamily="50" charset="-128"/>
              </a:rPr>
              <a:t>10</a:t>
            </a:r>
            <a:r>
              <a:rPr lang="ja-JP" altLang="en-US" sz="1600" dirty="0">
                <a:latin typeface="Meiryo UI" panose="020B0604030504040204" pitchFamily="50" charset="-128"/>
                <a:ea typeface="Meiryo UI" panose="020B0604030504040204" pitchFamily="50" charset="-128"/>
              </a:rPr>
              <a:t>年で</a:t>
            </a:r>
            <a:r>
              <a:rPr lang="en-US" altLang="ja-JP" sz="1600" dirty="0">
                <a:latin typeface="Meiryo UI" panose="020B0604030504040204" pitchFamily="50" charset="-128"/>
                <a:ea typeface="Meiryo UI" panose="020B0604030504040204" pitchFamily="50" charset="-128"/>
              </a:rPr>
              <a:t>10</a:t>
            </a:r>
            <a:r>
              <a:rPr lang="ja-JP" altLang="en-US" sz="1600" dirty="0">
                <a:latin typeface="Meiryo UI" panose="020B0604030504040204" pitchFamily="50" charset="-128"/>
                <a:ea typeface="Meiryo UI" panose="020B0604030504040204" pitchFamily="50" charset="-128"/>
              </a:rPr>
              <a:t>円の利子収入が得られる</a:t>
            </a:r>
            <a:endParaRPr lang="en-US" altLang="ja-JP" sz="1600" dirty="0">
              <a:latin typeface="Meiryo UI" panose="020B0604030504040204" pitchFamily="50" charset="-128"/>
              <a:ea typeface="Meiryo UI" panose="020B0604030504040204" pitchFamily="50" charset="-128"/>
            </a:endParaRPr>
          </a:p>
          <a:p>
            <a:pPr marL="914400" lvl="2" indent="0">
              <a:buNone/>
            </a:pPr>
            <a:r>
              <a:rPr lang="ja-JP" altLang="en-US" sz="1600" dirty="0">
                <a:latin typeface="Meiryo UI" panose="020B0604030504040204" pitchFamily="50" charset="-128"/>
                <a:ea typeface="Meiryo UI" panose="020B0604030504040204" pitchFamily="50" charset="-128"/>
              </a:rPr>
              <a:t>　　　　利回りが</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利子収入</a:t>
            </a:r>
            <a:r>
              <a:rPr lang="en-US" altLang="ja-JP" sz="1600" dirty="0">
                <a:latin typeface="Meiryo UI" panose="020B0604030504040204" pitchFamily="50" charset="-128"/>
                <a:ea typeface="Meiryo UI" panose="020B0604030504040204" pitchFamily="50" charset="-128"/>
              </a:rPr>
              <a:t>20</a:t>
            </a:r>
            <a:r>
              <a:rPr lang="ja-JP" altLang="en-US" sz="1600" dirty="0">
                <a:latin typeface="Meiryo UI" panose="020B0604030504040204" pitchFamily="50" charset="-128"/>
                <a:ea typeface="Meiryo UI" panose="020B0604030504040204" pitchFamily="50" charset="-128"/>
              </a:rPr>
              <a:t>円</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になった場合の元の国債の価値はどうなる</a:t>
            </a:r>
            <a:r>
              <a:rPr lang="en-US" altLang="ja-JP" sz="1600" dirty="0">
                <a:latin typeface="Meiryo UI" panose="020B0604030504040204" pitchFamily="50" charset="-128"/>
                <a:ea typeface="Meiryo UI" panose="020B0604030504040204" pitchFamily="50" charset="-128"/>
              </a:rPr>
              <a:t>?</a:t>
            </a:r>
          </a:p>
          <a:p>
            <a:pPr marL="914400" lvl="2" indent="0">
              <a:buNone/>
            </a:pPr>
            <a:r>
              <a:rPr lang="ja-JP" altLang="en-US" sz="1600" dirty="0">
                <a:latin typeface="Meiryo UI" panose="020B0604030504040204" pitchFamily="50" charset="-128"/>
                <a:ea typeface="Meiryo UI" panose="020B0604030504040204" pitchFamily="50" charset="-128"/>
              </a:rPr>
              <a:t>　　　　→国債の価値が</a:t>
            </a:r>
            <a:r>
              <a:rPr lang="en-US" altLang="ja-JP" sz="1600" dirty="0">
                <a:latin typeface="Meiryo UI" panose="020B0604030504040204" pitchFamily="50" charset="-128"/>
                <a:ea typeface="Meiryo UI" panose="020B0604030504040204" pitchFamily="50" charset="-128"/>
              </a:rPr>
              <a:t>90</a:t>
            </a:r>
            <a:r>
              <a:rPr lang="ja-JP" altLang="en-US" sz="1600" dirty="0">
                <a:latin typeface="Meiryo UI" panose="020B0604030504040204" pitchFamily="50" charset="-128"/>
                <a:ea typeface="Meiryo UI" panose="020B0604030504040204" pitchFamily="50" charset="-128"/>
              </a:rPr>
              <a:t>円になることで</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の利子収入の場合の</a:t>
            </a:r>
            <a:r>
              <a:rPr lang="en-US" altLang="ja-JP" sz="1600" dirty="0">
                <a:latin typeface="Meiryo UI" panose="020B0604030504040204" pitchFamily="50" charset="-128"/>
                <a:ea typeface="Meiryo UI" panose="020B0604030504040204" pitchFamily="50" charset="-128"/>
              </a:rPr>
              <a:t>CF</a:t>
            </a:r>
            <a:r>
              <a:rPr lang="ja-JP" altLang="en-US" sz="1600" dirty="0">
                <a:latin typeface="Meiryo UI" panose="020B0604030504040204" pitchFamily="50" charset="-128"/>
                <a:ea typeface="Meiryo UI" panose="020B0604030504040204" pitchFamily="50" charset="-128"/>
              </a:rPr>
              <a:t>と合う </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の利子</a:t>
            </a:r>
            <a:r>
              <a:rPr lang="en-US" altLang="ja-JP" sz="1600" dirty="0">
                <a:latin typeface="Meiryo UI" panose="020B0604030504040204" pitchFamily="50" charset="-128"/>
                <a:ea typeface="Meiryo UI" panose="020B0604030504040204" pitchFamily="50" charset="-128"/>
              </a:rPr>
              <a:t>10</a:t>
            </a:r>
            <a:r>
              <a:rPr lang="ja-JP" altLang="en-US" sz="1600" dirty="0">
                <a:latin typeface="Meiryo UI" panose="020B0604030504040204" pitchFamily="50" charset="-128"/>
                <a:ea typeface="Meiryo UI" panose="020B0604030504040204" pitchFamily="50" charset="-128"/>
              </a:rPr>
              <a:t>円</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差益</a:t>
            </a:r>
            <a:r>
              <a:rPr lang="en-US" altLang="ja-JP" sz="1600" dirty="0">
                <a:latin typeface="Meiryo UI" panose="020B0604030504040204" pitchFamily="50" charset="-128"/>
                <a:ea typeface="Meiryo UI" panose="020B0604030504040204" pitchFamily="50" charset="-128"/>
              </a:rPr>
              <a:t>10</a:t>
            </a:r>
            <a:r>
              <a:rPr lang="ja-JP" altLang="en-US" sz="1600" dirty="0">
                <a:latin typeface="Meiryo UI" panose="020B0604030504040204" pitchFamily="50" charset="-128"/>
                <a:ea typeface="Meiryo UI" panose="020B0604030504040204" pitchFamily="50" charset="-128"/>
              </a:rPr>
              <a:t>円</a:t>
            </a:r>
            <a:r>
              <a:rPr lang="en-US" altLang="ja-JP" sz="1600" dirty="0">
                <a:latin typeface="Meiryo UI" panose="020B0604030504040204" pitchFamily="50" charset="-128"/>
                <a:ea typeface="Meiryo UI" panose="020B0604030504040204" pitchFamily="50" charset="-128"/>
              </a:rPr>
              <a:t>=20</a:t>
            </a:r>
            <a:r>
              <a:rPr lang="ja-JP" altLang="en-US" sz="1600" dirty="0">
                <a:latin typeface="Meiryo UI" panose="020B0604030504040204" pitchFamily="50" charset="-128"/>
                <a:ea typeface="Meiryo UI" panose="020B0604030504040204" pitchFamily="50" charset="-128"/>
              </a:rPr>
              <a:t>円</a:t>
            </a:r>
            <a:r>
              <a:rPr lang="en-US" altLang="ja-JP" sz="1600" dirty="0">
                <a:latin typeface="Meiryo UI" panose="020B0604030504040204" pitchFamily="50" charset="-128"/>
                <a:ea typeface="Meiryo UI" panose="020B0604030504040204" pitchFamily="50" charset="-128"/>
              </a:rPr>
              <a:t>)</a:t>
            </a:r>
          </a:p>
          <a:p>
            <a:pPr marL="914400" lvl="2" indent="704850">
              <a:buNone/>
            </a:pPr>
            <a:r>
              <a:rPr lang="ja-JP" altLang="en-US" sz="1600" dirty="0">
                <a:latin typeface="Meiryo UI" panose="020B0604030504040204" pitchFamily="50" charset="-128"/>
                <a:ea typeface="Meiryo UI" panose="020B0604030504040204" pitchFamily="50" charset="-128"/>
              </a:rPr>
              <a:t>年限が大きくなればなるほど価値の変化は大きくなる</a:t>
            </a:r>
            <a:endParaRPr lang="en-US" altLang="ja-JP" sz="1600" dirty="0">
              <a:latin typeface="Meiryo UI" panose="020B0604030504040204" pitchFamily="50" charset="-128"/>
              <a:ea typeface="Meiryo UI" panose="020B0604030504040204" pitchFamily="50" charset="-128"/>
            </a:endParaRPr>
          </a:p>
          <a:p>
            <a:pPr marL="914400" lvl="2" indent="0">
              <a:buNone/>
            </a:pPr>
            <a:endParaRPr lang="en-US" altLang="ja-JP" sz="1600" dirty="0">
              <a:latin typeface="Meiryo UI" panose="020B0604030504040204" pitchFamily="50" charset="-128"/>
              <a:ea typeface="Meiryo UI" panose="020B0604030504040204" pitchFamily="50" charset="-128"/>
            </a:endParaRPr>
          </a:p>
          <a:p>
            <a:pPr lvl="1"/>
            <a:r>
              <a:rPr lang="ja-JP" altLang="en-US" sz="1600" dirty="0">
                <a:latin typeface="Meiryo UI" panose="020B0604030504040204" pitchFamily="50" charset="-128"/>
                <a:ea typeface="Meiryo UI" panose="020B0604030504040204" pitchFamily="50" charset="-128"/>
              </a:rPr>
              <a:t>銀行の業務が貸出から国債投資を中心とした有価証券運用へ移行</a:t>
            </a:r>
            <a:endParaRPr lang="en-US" altLang="ja-JP" sz="1600" dirty="0">
              <a:latin typeface="Meiryo UI" panose="020B0604030504040204" pitchFamily="50" charset="-128"/>
              <a:ea typeface="Meiryo UI" panose="020B0604030504040204" pitchFamily="50" charset="-128"/>
            </a:endParaRPr>
          </a:p>
          <a:p>
            <a:pPr lvl="2"/>
            <a:r>
              <a:rPr lang="ja-JP" altLang="en-US" sz="1600" dirty="0">
                <a:latin typeface="Meiryo UI" panose="020B0604030504040204" pitchFamily="50" charset="-128"/>
                <a:ea typeface="Meiryo UI" panose="020B0604030504040204" pitchFamily="50" charset="-128"/>
              </a:rPr>
              <a:t>国債の消化において銀行が大きな役割を果たしている</a:t>
            </a:r>
            <a:endParaRPr lang="en-US" altLang="ja-JP" sz="1600" dirty="0">
              <a:latin typeface="Meiryo UI" panose="020B0604030504040204" pitchFamily="50" charset="-128"/>
              <a:ea typeface="Meiryo UI" panose="020B0604030504040204" pitchFamily="50" charset="-128"/>
            </a:endParaRPr>
          </a:p>
          <a:p>
            <a:endParaRPr lang="en-US" altLang="ja-JP" sz="2000" dirty="0">
              <a:latin typeface="Meiryo UI" panose="020B0604030504040204" pitchFamily="50" charset="-128"/>
              <a:ea typeface="Meiryo UI" panose="020B0604030504040204" pitchFamily="50" charset="-128"/>
            </a:endParaRPr>
          </a:p>
          <a:p>
            <a:pPr marL="0" indent="0">
              <a:buNone/>
            </a:pP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59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06941-6DA1-D6DE-D043-79D172787B8A}"/>
              </a:ext>
            </a:extLst>
          </p:cNvPr>
          <p:cNvSpPr>
            <a:spLocks noGrp="1"/>
          </p:cNvSpPr>
          <p:nvPr>
            <p:ph type="title"/>
          </p:nvPr>
        </p:nvSpPr>
        <p:spPr>
          <a:xfrm>
            <a:off x="838200" y="0"/>
            <a:ext cx="10515600" cy="595457"/>
          </a:xfrm>
        </p:spPr>
        <p:txBody>
          <a:bodyPr>
            <a:normAutofit/>
          </a:bodyPr>
          <a:lstStyle/>
          <a:p>
            <a:r>
              <a:rPr kumimoji="1" lang="ja-JP" altLang="en-US" sz="2400" dirty="0">
                <a:latin typeface="Meiryo UI" panose="020B0604030504040204" pitchFamily="50" charset="-128"/>
                <a:ea typeface="Meiryo UI" panose="020B0604030504040204" pitchFamily="50" charset="-128"/>
              </a:rPr>
              <a:t>規制上の金利リスクの扱い</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BE6B564-AA5C-C8BC-A5E8-35AF3AA8B44D}"/>
                  </a:ext>
                </a:extLst>
              </p:cNvPr>
              <p:cNvSpPr>
                <a:spLocks noGrp="1"/>
              </p:cNvSpPr>
              <p:nvPr>
                <p:ph idx="1"/>
              </p:nvPr>
            </p:nvSpPr>
            <p:spPr>
              <a:xfrm>
                <a:off x="838200" y="595457"/>
                <a:ext cx="10515600" cy="5096308"/>
              </a:xfrm>
            </p:spPr>
            <p:txBody>
              <a:bodyPr>
                <a:normAutofit/>
              </a:bodyPr>
              <a:lstStyle/>
              <a:p>
                <a:pPr marL="0" indent="0">
                  <a:buNone/>
                </a:pPr>
                <a:r>
                  <a:rPr kumimoji="1" lang="ja-JP" altLang="en-US" sz="1800" dirty="0">
                    <a:latin typeface="Meiryo UI" panose="020B0604030504040204" pitchFamily="50" charset="-128"/>
                    <a:ea typeface="Meiryo UI" panose="020B0604030504040204" pitchFamily="50" charset="-128"/>
                  </a:rPr>
                  <a:t>バーゼル規制</a:t>
                </a:r>
                <a:r>
                  <a:rPr kumimoji="1" lang="en-US" altLang="ja-JP" sz="1800" dirty="0">
                    <a:latin typeface="Meiryo UI" panose="020B0604030504040204" pitchFamily="50" charset="-128"/>
                    <a:ea typeface="Meiryo UI" panose="020B0604030504040204" pitchFamily="50" charset="-128"/>
                  </a:rPr>
                  <a:t>Ⅱ</a:t>
                </a:r>
              </a:p>
              <a:p>
                <a:r>
                  <a:rPr kumimoji="1" lang="ja-JP" altLang="en-US" sz="1800" dirty="0">
                    <a:latin typeface="Meiryo UI" panose="020B0604030504040204" pitchFamily="50" charset="-128"/>
                    <a:ea typeface="Meiryo UI" panose="020B0604030504040204" pitchFamily="50" charset="-128"/>
                  </a:rPr>
                  <a:t>第一の柱：最低所要自己資本比率</a:t>
                </a:r>
                <a:endParaRPr kumimoji="1" lang="en-US" altLang="ja-JP" sz="1800" dirty="0">
                  <a:latin typeface="Meiryo UI" panose="020B0604030504040204" pitchFamily="50" charset="-128"/>
                  <a:ea typeface="Meiryo UI" panose="020B0604030504040204" pitchFamily="50" charset="-128"/>
                </a:endParaRPr>
              </a:p>
              <a:p>
                <a:pPr lvl="1"/>
                <a:r>
                  <a:rPr kumimoji="1" lang="ja-JP" altLang="en-US" sz="1600" dirty="0">
                    <a:latin typeface="Meiryo UI" panose="020B0604030504040204" pitchFamily="50" charset="-128"/>
                    <a:ea typeface="Meiryo UI" panose="020B0604030504040204" pitchFamily="50" charset="-128"/>
                  </a:rPr>
                  <a:t>信用リスク、市場リスク、オペリスクについてリスクアセットを計量し、それが自己資本の一定割合に収まっていることを見る</a:t>
                </a:r>
                <a:endParaRPr kumimoji="1" lang="en-US" altLang="ja-JP" sz="1600" dirty="0">
                  <a:latin typeface="Meiryo UI" panose="020B0604030504040204" pitchFamily="50" charset="-128"/>
                  <a:ea typeface="Meiryo UI" panose="020B0604030504040204" pitchFamily="50" charset="-128"/>
                </a:endParaRPr>
              </a:p>
              <a:p>
                <a:pPr marL="457200" lvl="1" indent="0">
                  <a:buNone/>
                </a:pPr>
                <a:r>
                  <a:rPr lang="ja-JP" altLang="en-US" sz="1600" dirty="0">
                    <a:latin typeface="Meiryo UI" panose="020B0604030504040204" pitchFamily="50" charset="-128"/>
                    <a:ea typeface="Meiryo UI" panose="020B0604030504040204" pitchFamily="50" charset="-128"/>
                  </a:rPr>
                  <a:t>自己資本比率</a:t>
                </a:r>
                <a:r>
                  <a:rPr lang="en-US" altLang="ja-JP" sz="1600" dirty="0">
                    <a:latin typeface="Meiryo UI" panose="020B0604030504040204" pitchFamily="50" charset="-128"/>
                    <a:ea typeface="Meiryo UI" panose="020B0604030504040204" pitchFamily="50" charset="-128"/>
                  </a:rPr>
                  <a:t>=</a:t>
                </a:r>
                <a14:m>
                  <m:oMath xmlns:m="http://schemas.openxmlformats.org/officeDocument/2006/math">
                    <m:f>
                      <m:fPr>
                        <m:ctrlPr>
                          <a:rPr lang="en-US" altLang="ja-JP" sz="1600" i="1" smtClean="0">
                            <a:latin typeface="Cambria Math" panose="02040503050406030204" pitchFamily="18" charset="0"/>
                            <a:ea typeface="Meiryo UI" panose="020B0604030504040204" pitchFamily="50" charset="-128"/>
                          </a:rPr>
                        </m:ctrlPr>
                      </m:fPr>
                      <m:num>
                        <m:r>
                          <a:rPr lang="ja-JP" altLang="en-US" sz="1600" i="1">
                            <a:latin typeface="Cambria Math" panose="02040503050406030204" pitchFamily="18" charset="0"/>
                            <a:ea typeface="Meiryo UI" panose="020B0604030504040204" pitchFamily="50" charset="-128"/>
                          </a:rPr>
                          <m:t>自己資本</m:t>
                        </m:r>
                      </m:num>
                      <m:den>
                        <m:r>
                          <a:rPr lang="ja-JP" altLang="en-US" sz="1600" i="1">
                            <a:latin typeface="Cambria Math" panose="02040503050406030204" pitchFamily="18" charset="0"/>
                            <a:ea typeface="Meiryo UI" panose="020B0604030504040204" pitchFamily="50" charset="-128"/>
                          </a:rPr>
                          <m:t>リスク</m:t>
                        </m:r>
                        <m:r>
                          <a:rPr lang="ja-JP" altLang="en-US" sz="1600" i="1" smtClean="0">
                            <a:latin typeface="Cambria Math" panose="02040503050406030204" pitchFamily="18" charset="0"/>
                            <a:ea typeface="Meiryo UI" panose="020B0604030504040204" pitchFamily="50" charset="-128"/>
                          </a:rPr>
                          <m:t>・</m:t>
                        </m:r>
                        <m:r>
                          <a:rPr lang="ja-JP" altLang="en-US" sz="1600" i="1">
                            <a:latin typeface="Cambria Math" panose="02040503050406030204" pitchFamily="18" charset="0"/>
                            <a:ea typeface="Meiryo UI" panose="020B0604030504040204" pitchFamily="50" charset="-128"/>
                          </a:rPr>
                          <m:t>アセット</m:t>
                        </m:r>
                      </m:den>
                    </m:f>
                  </m:oMath>
                </a14:m>
                <a:r>
                  <a:rPr kumimoji="1" lang="ja-JP" altLang="en-US" sz="1600" dirty="0">
                    <a:latin typeface="Meiryo UI" panose="020B0604030504040204" pitchFamily="50" charset="-128"/>
                    <a:ea typeface="Meiryo UI" panose="020B0604030504040204" pitchFamily="50" charset="-128"/>
                  </a:rPr>
                  <a:t>　</a:t>
                </a:r>
                <a14:m>
                  <m:oMath xmlns:m="http://schemas.openxmlformats.org/officeDocument/2006/math">
                    <m:r>
                      <a:rPr kumimoji="1" lang="ja-JP" altLang="en-US" sz="1600" i="1" dirty="0" smtClean="0">
                        <a:latin typeface="Cambria Math" panose="02040503050406030204" pitchFamily="18" charset="0"/>
                        <a:ea typeface="Meiryo UI" panose="020B0604030504040204" pitchFamily="50" charset="-128"/>
                      </a:rPr>
                      <m:t>≤</m:t>
                    </m:r>
                    <m:r>
                      <a:rPr kumimoji="1" lang="en-US" altLang="ja-JP" sz="1600" b="0" i="1" dirty="0" smtClean="0">
                        <a:latin typeface="Cambria Math" panose="02040503050406030204" pitchFamily="18" charset="0"/>
                        <a:ea typeface="Meiryo UI" panose="020B0604030504040204" pitchFamily="50" charset="-128"/>
                      </a:rPr>
                      <m:t>8%</m:t>
                    </m:r>
                  </m:oMath>
                </a14:m>
                <a:endParaRPr kumimoji="1" lang="en-US" altLang="ja-JP" sz="1600" dirty="0">
                  <a:latin typeface="Meiryo UI" panose="020B0604030504040204" pitchFamily="50" charset="-128"/>
                  <a:ea typeface="Meiryo UI" panose="020B0604030504040204" pitchFamily="50" charset="-128"/>
                </a:endParaRPr>
              </a:p>
              <a:p>
                <a:pPr marL="457200" lvl="1" indent="0">
                  <a:buNone/>
                </a:pPr>
                <a:endParaRPr kumimoji="1" lang="en-US" altLang="ja-JP" sz="16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第二の柱：金融機関の自己管理と監督上の検証</a:t>
                </a:r>
                <a:endParaRPr lang="en-US" altLang="ja-JP" sz="1800" dirty="0">
                  <a:latin typeface="Meiryo UI" panose="020B0604030504040204" pitchFamily="50" charset="-128"/>
                  <a:ea typeface="Meiryo UI" panose="020B0604030504040204" pitchFamily="50" charset="-128"/>
                </a:endParaRPr>
              </a:p>
              <a:p>
                <a:pPr lvl="1"/>
                <a:r>
                  <a:rPr lang="ja-JP" altLang="en-US" sz="1600" b="1" dirty="0">
                    <a:latin typeface="Meiryo UI" panose="020B0604030504040204" pitchFamily="50" charset="-128"/>
                    <a:ea typeface="Meiryo UI" panose="020B0604030504040204" pitchFamily="50" charset="-128"/>
                  </a:rPr>
                  <a:t>第一の柱で補足できないリスクについて</a:t>
                </a:r>
                <a:r>
                  <a:rPr lang="ja-JP" altLang="en-US" sz="1600" dirty="0">
                    <a:latin typeface="Meiryo UI" panose="020B0604030504040204" pitchFamily="50" charset="-128"/>
                    <a:ea typeface="Meiryo UI" panose="020B0604030504040204" pitchFamily="50" charset="-128"/>
                  </a:rPr>
                  <a:t>管理・モニタリングする。</a:t>
                </a:r>
                <a:r>
                  <a:rPr lang="ja-JP" altLang="en-US" sz="1600" b="1" dirty="0">
                    <a:latin typeface="Meiryo UI" panose="020B0604030504040204" pitchFamily="50" charset="-128"/>
                    <a:ea typeface="Meiryo UI" panose="020B0604030504040204" pitchFamily="50" charset="-128"/>
                  </a:rPr>
                  <a:t>銀行勘定の金利リスク</a:t>
                </a:r>
                <a:r>
                  <a:rPr lang="en-US" altLang="ja-JP" sz="1600" b="1" dirty="0">
                    <a:latin typeface="Meiryo UI" panose="020B0604030504040204" pitchFamily="50" charset="-128"/>
                    <a:ea typeface="Meiryo UI" panose="020B0604030504040204" pitchFamily="50" charset="-128"/>
                  </a:rPr>
                  <a:t>(IRRBB)</a:t>
                </a:r>
                <a:r>
                  <a:rPr lang="ja-JP" altLang="en-US" sz="1600" dirty="0">
                    <a:latin typeface="Meiryo UI" panose="020B0604030504040204" pitchFamily="50" charset="-128"/>
                    <a:ea typeface="Meiryo UI" panose="020B0604030504040204" pitchFamily="50" charset="-128"/>
                  </a:rPr>
                  <a:t>、信用集中リスクなど</a:t>
                </a:r>
                <a:endParaRPr lang="en-US" altLang="ja-JP" sz="1600" dirty="0">
                  <a:latin typeface="Meiryo UI" panose="020B0604030504040204" pitchFamily="50" charset="-128"/>
                  <a:ea typeface="Meiryo UI" panose="020B0604030504040204" pitchFamily="50" charset="-128"/>
                </a:endParaRPr>
              </a:p>
              <a:p>
                <a:pPr lvl="1"/>
                <a:endParaRPr lang="en-US" altLang="ja-JP" sz="1600" dirty="0">
                  <a:latin typeface="Meiryo UI" panose="020B0604030504040204" pitchFamily="50" charset="-128"/>
                  <a:ea typeface="Meiryo UI" panose="020B0604030504040204" pitchFamily="50" charset="-128"/>
                </a:endParaRPr>
              </a:p>
              <a:p>
                <a:r>
                  <a:rPr kumimoji="1" lang="ja-JP" altLang="en-US" sz="1800" dirty="0">
                    <a:latin typeface="Meiryo UI" panose="020B0604030504040204" pitchFamily="50" charset="-128"/>
                    <a:ea typeface="Meiryo UI" panose="020B0604030504040204" pitchFamily="50" charset="-128"/>
                  </a:rPr>
                  <a:t>第三の柱：市場規律</a:t>
                </a:r>
                <a:endParaRPr kumimoji="1" lang="en-US" altLang="ja-JP" sz="1800" dirty="0">
                  <a:latin typeface="Meiryo UI" panose="020B0604030504040204" pitchFamily="50" charset="-128"/>
                  <a:ea typeface="Meiryo UI" panose="020B0604030504040204" pitchFamily="50" charset="-128"/>
                </a:endParaRPr>
              </a:p>
              <a:p>
                <a:pPr lvl="1"/>
                <a:r>
                  <a:rPr kumimoji="1" lang="ja-JP" altLang="en-US" sz="1600" dirty="0">
                    <a:latin typeface="Meiryo UI" panose="020B0604030504040204" pitchFamily="50" charset="-128"/>
                    <a:ea typeface="Meiryo UI" panose="020B0604030504040204" pitchFamily="50" charset="-128"/>
                  </a:rPr>
                  <a:t>銀行に対して開示を求め、市場規律を働かせる</a:t>
                </a:r>
                <a:endParaRPr kumimoji="1" lang="en-US" altLang="ja-JP" sz="1600" dirty="0">
                  <a:latin typeface="Meiryo UI" panose="020B0604030504040204" pitchFamily="50" charset="-128"/>
                  <a:ea typeface="Meiryo UI" panose="020B0604030504040204" pitchFamily="50" charset="-128"/>
                </a:endParaRPr>
              </a:p>
              <a:p>
                <a:pPr marL="0" lvl="1" indent="0">
                  <a:buNone/>
                </a:pPr>
                <a:endParaRPr lang="en-US" altLang="ja-JP" sz="1600" dirty="0">
                  <a:latin typeface="Meiryo UI" panose="020B0604030504040204" pitchFamily="50" charset="-128"/>
                  <a:ea typeface="Meiryo UI" panose="020B0604030504040204" pitchFamily="50" charset="-128"/>
                </a:endParaRPr>
              </a:p>
              <a:p>
                <a:pPr marL="0" lvl="1" indent="0">
                  <a:buNone/>
                </a:pPr>
                <a:endParaRPr lang="en-US" altLang="ja-JP" sz="1600" dirty="0">
                  <a:latin typeface="Meiryo UI" panose="020B0604030504040204" pitchFamily="50" charset="-128"/>
                  <a:ea typeface="Meiryo UI" panose="020B0604030504040204" pitchFamily="50" charset="-128"/>
                </a:endParaRPr>
              </a:p>
              <a:p>
                <a:pPr marL="0" lvl="1" indent="0">
                  <a:buNone/>
                </a:pPr>
                <a:endParaRPr lang="en-US" altLang="ja-JP" sz="1600" dirty="0">
                  <a:latin typeface="Meiryo UI" panose="020B0604030504040204" pitchFamily="50" charset="-128"/>
                  <a:ea typeface="Meiryo UI" panose="020B0604030504040204" pitchFamily="50" charset="-128"/>
                </a:endParaRPr>
              </a:p>
              <a:p>
                <a:pPr marL="0" lvl="1" indent="0">
                  <a:buNone/>
                </a:pPr>
                <a:r>
                  <a:rPr lang="ja-JP" altLang="en-US" sz="1600" dirty="0">
                    <a:latin typeface="Meiryo UI" panose="020B0604030504040204" pitchFamily="50" charset="-128"/>
                    <a:ea typeface="Meiryo UI" panose="020B0604030504040204" pitchFamily="50" charset="-128"/>
                  </a:rPr>
                  <a:t>バーゼル</a:t>
                </a:r>
                <a:r>
                  <a:rPr lang="en-US" altLang="ja-JP" sz="1600" dirty="0">
                    <a:latin typeface="Meiryo UI" panose="020B0604030504040204" pitchFamily="50" charset="-128"/>
                    <a:ea typeface="Meiryo UI" panose="020B0604030504040204" pitchFamily="50" charset="-128"/>
                  </a:rPr>
                  <a:t>Ⅲ</a:t>
                </a:r>
                <a:r>
                  <a:rPr lang="ja-JP" altLang="en-US" sz="1600" dirty="0">
                    <a:latin typeface="Meiryo UI" panose="020B0604030504040204" pitchFamily="50" charset="-128"/>
                    <a:ea typeface="Meiryo UI" panose="020B0604030504040204" pitchFamily="50" charset="-128"/>
                  </a:rPr>
                  <a:t>では流動性規制やレバレッジ比率規制なども導入されている。。。</a:t>
                </a:r>
                <a:endParaRPr lang="en-US" altLang="ja-JP" sz="1600" dirty="0">
                  <a:latin typeface="Meiryo UI" panose="020B0604030504040204" pitchFamily="50" charset="-128"/>
                  <a:ea typeface="Meiryo UI" panose="020B0604030504040204" pitchFamily="50" charset="-128"/>
                </a:endParaRPr>
              </a:p>
            </p:txBody>
          </p:sp>
        </mc:Choice>
        <mc:Fallback>
          <p:sp>
            <p:nvSpPr>
              <p:cNvPr id="3" name="コンテンツ プレースホルダー 2">
                <a:extLst>
                  <a:ext uri="{FF2B5EF4-FFF2-40B4-BE49-F238E27FC236}">
                    <a16:creationId xmlns:a16="http://schemas.microsoft.com/office/drawing/2014/main" id="{BBE6B564-AA5C-C8BC-A5E8-35AF3AA8B44D}"/>
                  </a:ext>
                </a:extLst>
              </p:cNvPr>
              <p:cNvSpPr>
                <a:spLocks noGrp="1" noRot="1" noChangeAspect="1" noMove="1" noResize="1" noEditPoints="1" noAdjustHandles="1" noChangeArrowheads="1" noChangeShapeType="1" noTextEdit="1"/>
              </p:cNvSpPr>
              <p:nvPr>
                <p:ph idx="1"/>
              </p:nvPr>
            </p:nvSpPr>
            <p:spPr>
              <a:xfrm>
                <a:off x="838200" y="595457"/>
                <a:ext cx="10515600" cy="5096308"/>
              </a:xfrm>
              <a:blipFill>
                <a:blip r:embed="rId2"/>
                <a:stretch>
                  <a:fillRect l="-522" t="-11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01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06941-6DA1-D6DE-D043-79D172787B8A}"/>
              </a:ext>
            </a:extLst>
          </p:cNvPr>
          <p:cNvSpPr>
            <a:spLocks noGrp="1"/>
          </p:cNvSpPr>
          <p:nvPr>
            <p:ph type="title"/>
          </p:nvPr>
        </p:nvSpPr>
        <p:spPr>
          <a:xfrm>
            <a:off x="838200" y="0"/>
            <a:ext cx="10515600" cy="595457"/>
          </a:xfrm>
        </p:spPr>
        <p:txBody>
          <a:bodyPr>
            <a:normAutofit/>
          </a:bodyPr>
          <a:lstStyle/>
          <a:p>
            <a:r>
              <a:rPr lang="ja-JP" altLang="en-US" sz="2400" dirty="0">
                <a:latin typeface="Meiryo UI" panose="020B0604030504040204" pitchFamily="50" charset="-128"/>
                <a:ea typeface="Meiryo UI" panose="020B0604030504040204" pitchFamily="50" charset="-128"/>
              </a:rPr>
              <a:t>銀行勘定の金利リスク</a:t>
            </a:r>
            <a:r>
              <a:rPr lang="en-US" altLang="ja-JP" sz="2400" dirty="0">
                <a:latin typeface="Meiryo UI" panose="020B0604030504040204" pitchFamily="50" charset="-128"/>
                <a:ea typeface="Meiryo UI" panose="020B0604030504040204" pitchFamily="50" charset="-128"/>
              </a:rPr>
              <a:t>(IRRBB)</a:t>
            </a:r>
            <a:endParaRPr kumimoji="1" lang="ja-JP" altLang="en-US" sz="24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a16="http://schemas.microsoft.com/office/drawing/2014/main" id="{BBE6B564-AA5C-C8BC-A5E8-35AF3AA8B44D}"/>
              </a:ext>
            </a:extLst>
          </p:cNvPr>
          <p:cNvSpPr>
            <a:spLocks noGrp="1"/>
          </p:cNvSpPr>
          <p:nvPr>
            <p:ph idx="1"/>
          </p:nvPr>
        </p:nvSpPr>
        <p:spPr>
          <a:xfrm>
            <a:off x="838200" y="595457"/>
            <a:ext cx="10515600" cy="5777345"/>
          </a:xfrm>
        </p:spPr>
        <p:txBody>
          <a:bodyPr>
            <a:noAutofit/>
          </a:bodyPr>
          <a:lstStyle/>
          <a:p>
            <a:pPr marL="0" indent="0">
              <a:buNone/>
            </a:pPr>
            <a:r>
              <a:rPr kumimoji="1" lang="ja-JP" altLang="en-US" sz="1600" dirty="0">
                <a:latin typeface="Meiryo UI" panose="020B0604030504040204" pitchFamily="50" charset="-128"/>
                <a:ea typeface="Meiryo UI" panose="020B0604030504040204" pitchFamily="50" charset="-128"/>
              </a:rPr>
              <a:t>なぜ第一の柱では測れないのか</a:t>
            </a:r>
            <a:endParaRPr kumimoji="1"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日本国債はリスク・アセットがゼロとして取り扱われる</a:t>
            </a:r>
            <a:endParaRPr lang="en-US" altLang="ja-JP" sz="1600" dirty="0">
              <a:latin typeface="Meiryo UI" panose="020B0604030504040204" pitchFamily="50" charset="-128"/>
              <a:ea typeface="Meiryo UI" panose="020B0604030504040204" pitchFamily="50" charset="-128"/>
            </a:endParaRPr>
          </a:p>
          <a:p>
            <a:pPr marL="0" indent="0">
              <a:buNone/>
            </a:pPr>
            <a:r>
              <a:rPr lang="ja-JP" altLang="en-US" sz="1600" dirty="0">
                <a:latin typeface="Meiryo UI" panose="020B0604030504040204" pitchFamily="50" charset="-128"/>
                <a:ea typeface="Meiryo UI" panose="020B0604030504040204" pitchFamily="50" charset="-128"/>
              </a:rPr>
              <a:t>　　→　国債への投資を増やしても自己資本比率に影響を与えない</a:t>
            </a:r>
            <a:endParaRPr lang="en-US" altLang="ja-JP" sz="1600" dirty="0">
              <a:latin typeface="Meiryo UI" panose="020B0604030504040204" pitchFamily="50" charset="-128"/>
              <a:ea typeface="Meiryo UI" panose="020B0604030504040204" pitchFamily="50" charset="-128"/>
            </a:endParaRPr>
          </a:p>
          <a:p>
            <a:pPr marL="0" indent="628650">
              <a:buNone/>
            </a:pPr>
            <a:r>
              <a:rPr lang="ja-JP" altLang="en-US" sz="1600" dirty="0">
                <a:latin typeface="Meiryo UI" panose="020B0604030504040204" pitchFamily="50" charset="-128"/>
                <a:ea typeface="Meiryo UI" panose="020B0604030504040204" pitchFamily="50" charset="-128"/>
              </a:rPr>
              <a:t>年限が変われば</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後述の</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デュレーションは変わるが、それもリスク・アセットには影響がない</a:t>
            </a:r>
            <a:endParaRPr lang="en-US" altLang="ja-JP" sz="1600" dirty="0">
              <a:latin typeface="Meiryo UI" panose="020B0604030504040204" pitchFamily="50" charset="-128"/>
              <a:ea typeface="Meiryo UI" panose="020B0604030504040204" pitchFamily="50" charset="-128"/>
            </a:endParaRPr>
          </a:p>
          <a:p>
            <a:pPr marL="0" indent="0">
              <a:buNone/>
            </a:pPr>
            <a:endParaRPr lang="en-US" altLang="ja-JP" sz="1600" dirty="0">
              <a:latin typeface="Meiryo UI" panose="020B0604030504040204" pitchFamily="50" charset="-128"/>
              <a:ea typeface="Meiryo UI" panose="020B0604030504040204" pitchFamily="50" charset="-128"/>
            </a:endParaRPr>
          </a:p>
          <a:p>
            <a:pPr marL="0" indent="0">
              <a:buNone/>
            </a:pPr>
            <a:r>
              <a:rPr lang="ja-JP" altLang="en-US" sz="1600" dirty="0">
                <a:latin typeface="Meiryo UI" panose="020B0604030504040204" pitchFamily="50" charset="-128"/>
                <a:ea typeface="Meiryo UI" panose="020B0604030504040204" pitchFamily="50" charset="-128"/>
              </a:rPr>
              <a:t>「銀行勘定」とは</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伝統的な預貸金取引や投資有価証券取引等を行うための勘定</a:t>
            </a:r>
            <a:endParaRPr lang="en-US" altLang="ja-JP" sz="1600" dirty="0">
              <a:latin typeface="Meiryo UI" panose="020B0604030504040204" pitchFamily="50" charset="-128"/>
              <a:ea typeface="Meiryo UI" panose="020B0604030504040204" pitchFamily="50" charset="-128"/>
            </a:endParaRPr>
          </a:p>
          <a:p>
            <a:pPr marL="0" indent="0">
              <a:buNone/>
            </a:pPr>
            <a:r>
              <a:rPr lang="ja-JP" altLang="en-US" sz="1600" dirty="0">
                <a:latin typeface="Meiryo UI" panose="020B0604030504040204" pitchFamily="50" charset="-128"/>
                <a:ea typeface="Meiryo UI" panose="020B0604030504040204" pitchFamily="50" charset="-128"/>
              </a:rPr>
              <a:t>　　⇔短期的な売買差益の確保を目的とするトレーディング業務</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これは第一の柱の市場リスクで計測</a:t>
            </a:r>
            <a:r>
              <a:rPr lang="en-US" altLang="ja-JP" sz="1600" dirty="0">
                <a:latin typeface="Meiryo UI" panose="020B0604030504040204" pitchFamily="50" charset="-128"/>
                <a:ea typeface="Meiryo UI" panose="020B0604030504040204" pitchFamily="50" charset="-128"/>
              </a:rPr>
              <a:t>)</a:t>
            </a:r>
          </a:p>
          <a:p>
            <a:r>
              <a:rPr lang="en-US" altLang="ja-JP" sz="1600" dirty="0">
                <a:latin typeface="Meiryo UI" panose="020B0604030504040204" pitchFamily="50" charset="-128"/>
                <a:ea typeface="Meiryo UI" panose="020B0604030504040204" pitchFamily="50" charset="-128"/>
              </a:rPr>
              <a:t>IRRBB</a:t>
            </a:r>
            <a:r>
              <a:rPr lang="ja-JP" altLang="en-US" sz="1600" dirty="0">
                <a:latin typeface="Meiryo UI" panose="020B0604030504040204" pitchFamily="50" charset="-128"/>
                <a:ea typeface="Meiryo UI" panose="020B0604030504040204" pitchFamily="50" charset="-128"/>
              </a:rPr>
              <a:t>では「銀行の伝統ビジネスに関して資産サイド及び負債サイドを含めた金利リスク」が見たい　→</a:t>
            </a:r>
            <a:r>
              <a:rPr lang="en-US" altLang="ja-JP" sz="1600" dirty="0">
                <a:latin typeface="Meiryo UI" panose="020B0604030504040204" pitchFamily="50" charset="-128"/>
                <a:ea typeface="Meiryo UI" panose="020B0604030504040204" pitchFamily="50" charset="-128"/>
              </a:rPr>
              <a:t>ALM</a:t>
            </a:r>
          </a:p>
          <a:p>
            <a:pPr marL="0" indent="0">
              <a:buNone/>
            </a:pPr>
            <a:endParaRPr lang="en-US" altLang="ja-JP" sz="1600" dirty="0">
              <a:latin typeface="Meiryo UI" panose="020B0604030504040204" pitchFamily="50" charset="-128"/>
              <a:ea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rPr>
              <a:t>IRRBB</a:t>
            </a:r>
            <a:r>
              <a:rPr lang="ja-JP" altLang="en-US" sz="1600" dirty="0">
                <a:latin typeface="Meiryo UI" panose="020B0604030504040204" pitchFamily="50" charset="-128"/>
                <a:ea typeface="Meiryo UI" panose="020B0604030504040204" pitchFamily="50" charset="-128"/>
              </a:rPr>
              <a:t>基準</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アウトライヤー基準が更新されたもの</a:t>
            </a:r>
            <a:r>
              <a:rPr lang="en-US" altLang="ja-JP" sz="1600" dirty="0">
                <a:latin typeface="Meiryo UI" panose="020B0604030504040204" pitchFamily="50" charset="-128"/>
                <a:ea typeface="Meiryo UI" panose="020B0604030504040204" pitchFamily="50" charset="-128"/>
              </a:rPr>
              <a:t>)</a:t>
            </a:r>
          </a:p>
          <a:p>
            <a:pPr marL="0" indent="0">
              <a:buNone/>
            </a:pPr>
            <a:endParaRPr lang="en-US" altLang="ja-JP" sz="16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32FF5B0A-A7A8-BF6A-56BF-80960733E420}"/>
              </a:ext>
            </a:extLst>
          </p:cNvPr>
          <p:cNvPicPr>
            <a:picLocks noChangeAspect="1"/>
          </p:cNvPicPr>
          <p:nvPr/>
        </p:nvPicPr>
        <p:blipFill>
          <a:blip r:embed="rId2"/>
          <a:stretch>
            <a:fillRect/>
          </a:stretch>
        </p:blipFill>
        <p:spPr>
          <a:xfrm>
            <a:off x="5248275" y="3931493"/>
            <a:ext cx="5219700" cy="2774107"/>
          </a:xfrm>
          <a:prstGeom prst="rect">
            <a:avLst/>
          </a:prstGeom>
        </p:spPr>
      </p:pic>
    </p:spTree>
    <p:extLst>
      <p:ext uri="{BB962C8B-B14F-4D97-AF65-F5344CB8AC3E}">
        <p14:creationId xmlns:p14="http://schemas.microsoft.com/office/powerpoint/2010/main" val="141908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06941-6DA1-D6DE-D043-79D172787B8A}"/>
              </a:ext>
            </a:extLst>
          </p:cNvPr>
          <p:cNvSpPr>
            <a:spLocks noGrp="1"/>
          </p:cNvSpPr>
          <p:nvPr>
            <p:ph type="title"/>
          </p:nvPr>
        </p:nvSpPr>
        <p:spPr>
          <a:xfrm>
            <a:off x="838200" y="0"/>
            <a:ext cx="10515600" cy="595457"/>
          </a:xfrm>
        </p:spPr>
        <p:txBody>
          <a:bodyPr>
            <a:normAutofit/>
          </a:bodyPr>
          <a:lstStyle/>
          <a:p>
            <a:r>
              <a:rPr lang="ja-JP" altLang="en-US" sz="2400" dirty="0">
                <a:latin typeface="Meiryo UI" panose="020B0604030504040204" pitchFamily="50" charset="-128"/>
                <a:ea typeface="Meiryo UI" panose="020B0604030504040204" pitchFamily="50" charset="-128"/>
              </a:rPr>
              <a:t>デュレーション</a:t>
            </a:r>
            <a:endParaRPr kumimoji="1" lang="ja-JP" altLang="en-US" sz="24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a16="http://schemas.microsoft.com/office/drawing/2014/main" id="{BBE6B564-AA5C-C8BC-A5E8-35AF3AA8B44D}"/>
              </a:ext>
            </a:extLst>
          </p:cNvPr>
          <p:cNvSpPr>
            <a:spLocks noGrp="1"/>
          </p:cNvSpPr>
          <p:nvPr>
            <p:ph idx="1"/>
          </p:nvPr>
        </p:nvSpPr>
        <p:spPr>
          <a:xfrm>
            <a:off x="838200" y="595457"/>
            <a:ext cx="10515600" cy="5096308"/>
          </a:xfrm>
        </p:spPr>
        <p:txBody>
          <a:bodyPr>
            <a:normAutofit/>
          </a:bodyPr>
          <a:lstStyle/>
          <a:p>
            <a:pPr marL="0" indent="0">
              <a:buNone/>
            </a:pPr>
            <a:r>
              <a:rPr lang="ja-JP" altLang="en-US" sz="1600" dirty="0">
                <a:latin typeface="Meiryo UI" panose="020B0604030504040204" pitchFamily="50" charset="-128"/>
                <a:ea typeface="Meiryo UI" panose="020B0604030504040204" pitchFamily="50" charset="-128"/>
              </a:rPr>
              <a:t>金利リスク量を測るために「デュレーション」という指標が用いられている</a:t>
            </a:r>
            <a:endParaRPr lang="en-US" altLang="ja-JP" sz="1600" dirty="0">
              <a:latin typeface="Meiryo UI" panose="020B0604030504040204" pitchFamily="50" charset="-128"/>
              <a:ea typeface="Meiryo UI" panose="020B0604030504040204" pitchFamily="50" charset="-128"/>
            </a:endParaRPr>
          </a:p>
          <a:p>
            <a:pPr marL="0" indent="0">
              <a:buNone/>
            </a:pPr>
            <a:endParaRPr lang="en-US" altLang="ja-JP" sz="1600" dirty="0">
              <a:latin typeface="Meiryo UI" panose="020B0604030504040204" pitchFamily="50" charset="-128"/>
              <a:ea typeface="Meiryo UI" panose="020B0604030504040204" pitchFamily="50" charset="-128"/>
            </a:endParaRPr>
          </a:p>
          <a:p>
            <a:pPr marL="0" indent="0">
              <a:buNone/>
            </a:pPr>
            <a:r>
              <a:rPr lang="ja-JP" altLang="en-US" sz="1600" dirty="0">
                <a:latin typeface="Meiryo UI" panose="020B0604030504040204" pitchFamily="50" charset="-128"/>
                <a:ea typeface="Meiryo UI" panose="020B0604030504040204" pitchFamily="50" charset="-128"/>
              </a:rPr>
              <a:t>デュレーション</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期間を表す概念</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債券の年限に</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だいたい</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対応するもので、年限自体は金利の変化に関する価格感応度におおよそ一致する</a:t>
            </a:r>
            <a:endParaRPr lang="en-US" altLang="ja-JP" sz="1600" dirty="0">
              <a:latin typeface="Meiryo UI" panose="020B0604030504040204" pitchFamily="50" charset="-128"/>
              <a:ea typeface="Meiryo UI" panose="020B0604030504040204" pitchFamily="50" charset="-128"/>
            </a:endParaRPr>
          </a:p>
          <a:p>
            <a:pPr marL="0" indent="0">
              <a:buNone/>
            </a:pPr>
            <a:r>
              <a:rPr lang="ja-JP" altLang="en-US" sz="1600" dirty="0">
                <a:latin typeface="Meiryo UI" panose="020B0604030504040204" pitchFamily="50" charset="-128"/>
                <a:ea typeface="Meiryo UI" panose="020B0604030504040204" pitchFamily="50" charset="-128"/>
              </a:rPr>
              <a:t>　　→デュレーションが高いほど金利変化時の価格変化が大きい</a:t>
            </a:r>
            <a:endParaRPr lang="en-US" altLang="ja-JP" sz="1600" dirty="0">
              <a:latin typeface="Meiryo UI" panose="020B0604030504040204" pitchFamily="50" charset="-128"/>
              <a:ea typeface="Meiryo UI" panose="020B0604030504040204" pitchFamily="50" charset="-128"/>
            </a:endParaRPr>
          </a:p>
          <a:p>
            <a:pPr marL="0" indent="0">
              <a:buNone/>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資産サイドのデュレーションは計算は難しくない、負債サイドの年限も把握して期間のミスマッチを考えたい</a:t>
            </a:r>
            <a:r>
              <a:rPr lang="en-US" altLang="ja-JP" sz="1600" dirty="0">
                <a:latin typeface="Meiryo UI" panose="020B0604030504040204" pitchFamily="50" charset="-128"/>
                <a:ea typeface="Meiryo UI" panose="020B0604030504040204" pitchFamily="50" charset="-128"/>
              </a:rPr>
              <a:t>(ALM)</a:t>
            </a:r>
          </a:p>
          <a:p>
            <a:pPr lvl="1"/>
            <a:r>
              <a:rPr lang="en-US" altLang="ja-JP" sz="1600" dirty="0">
                <a:latin typeface="Meiryo UI" panose="020B0604030504040204" pitchFamily="50" charset="-128"/>
                <a:ea typeface="Meiryo UI" panose="020B0604030504040204" pitchFamily="50" charset="-128"/>
              </a:rPr>
              <a:t>ALM(Asset Liability Management)</a:t>
            </a:r>
            <a:r>
              <a:rPr lang="ja-JP" altLang="en-US" sz="1600" dirty="0">
                <a:latin typeface="Meiryo UI" panose="020B0604030504040204" pitchFamily="50" charset="-128"/>
                <a:ea typeface="Meiryo UI" panose="020B0604030504040204" pitchFamily="50" charset="-128"/>
              </a:rPr>
              <a:t>とは</a:t>
            </a:r>
            <a:endParaRPr lang="en-US" altLang="ja-JP" sz="1600" dirty="0">
              <a:latin typeface="Meiryo UI" panose="020B0604030504040204" pitchFamily="50" charset="-128"/>
              <a:ea typeface="Meiryo UI" panose="020B0604030504040204" pitchFamily="50" charset="-128"/>
            </a:endParaRPr>
          </a:p>
          <a:p>
            <a:pPr lvl="2"/>
            <a:r>
              <a:rPr lang="ja-JP" altLang="en-US" sz="1600" dirty="0">
                <a:latin typeface="Meiryo UI" panose="020B0604030504040204" pitchFamily="50" charset="-128"/>
                <a:ea typeface="Meiryo UI" panose="020B0604030504040204" pitchFamily="50" charset="-128"/>
              </a:rPr>
              <a:t>資産サイドのデュレーションを見るだけではなぜだめなのか</a:t>
            </a:r>
            <a:r>
              <a:rPr lang="en-US" altLang="ja-JP" sz="1600" dirty="0">
                <a:latin typeface="Meiryo UI" panose="020B0604030504040204" pitchFamily="50" charset="-128"/>
                <a:ea typeface="Meiryo UI" panose="020B0604030504040204" pitchFamily="50" charset="-128"/>
              </a:rPr>
              <a:t>?</a:t>
            </a:r>
          </a:p>
          <a:p>
            <a:pPr lvl="3"/>
            <a:r>
              <a:rPr lang="ja-JP" altLang="en-US" sz="1600" dirty="0">
                <a:latin typeface="Meiryo UI" panose="020B0604030504040204" pitchFamily="50" charset="-128"/>
                <a:ea typeface="Meiryo UI" panose="020B0604030504040204" pitchFamily="50" charset="-128"/>
              </a:rPr>
              <a:t>生保は銀行よりも資産のデュレーションが長い</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あれ、生保はリスク多くとっている</a:t>
            </a:r>
            <a:r>
              <a:rPr lang="en-US" altLang="ja-JP" sz="1600" dirty="0">
                <a:latin typeface="Meiryo UI" panose="020B0604030504040204" pitchFamily="50" charset="-128"/>
                <a:ea typeface="Meiryo UI" panose="020B0604030504040204" pitchFamily="50" charset="-128"/>
              </a:rPr>
              <a:t>?)</a:t>
            </a:r>
          </a:p>
          <a:p>
            <a:pPr lvl="3"/>
            <a:r>
              <a:rPr lang="ja-JP" altLang="en-US" sz="1600" dirty="0">
                <a:latin typeface="Meiryo UI" panose="020B0604030504040204" pitchFamily="50" charset="-128"/>
                <a:ea typeface="Meiryo UI" panose="020B0604030504040204" pitchFamily="50" charset="-128"/>
              </a:rPr>
              <a:t>負債サイドは銀行の年限は短く、生保は長く</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終身年金など</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、年限に合わせるように資産サイドを作っている</a:t>
            </a:r>
            <a:endParaRPr lang="en-US" altLang="ja-JP" sz="1600" dirty="0">
              <a:latin typeface="Meiryo UI" panose="020B0604030504040204" pitchFamily="50" charset="-128"/>
              <a:ea typeface="Meiryo UI" panose="020B0604030504040204" pitchFamily="50" charset="-128"/>
            </a:endParaRPr>
          </a:p>
          <a:p>
            <a:pPr lvl="2"/>
            <a:r>
              <a:rPr lang="ja-JP" altLang="en-US" sz="1800" dirty="0">
                <a:latin typeface="Meiryo UI" panose="020B0604030504040204" pitchFamily="50" charset="-128"/>
                <a:ea typeface="Meiryo UI" panose="020B0604030504040204" pitchFamily="50" charset="-128"/>
              </a:rPr>
              <a:t>両サイドの年限がずれると金利が変化した際にバランスシートの規模がずれる</a:t>
            </a:r>
            <a:endParaRPr lang="en-US" altLang="ja-JP" sz="18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負債サイドのデュレーションはどのように計算するのか</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　コア預金</a:t>
            </a:r>
            <a:endParaRPr lang="en-US" altLang="ja-JP" sz="1600" dirty="0">
              <a:latin typeface="Meiryo UI" panose="020B0604030504040204" pitchFamily="50" charset="-128"/>
              <a:ea typeface="Meiryo UI" panose="020B0604030504040204" pitchFamily="50" charset="-128"/>
            </a:endParaRPr>
          </a:p>
          <a:p>
            <a:pPr lvl="1"/>
            <a:r>
              <a:rPr lang="ja-JP" altLang="en-US" sz="1600" dirty="0">
                <a:latin typeface="Meiryo UI" panose="020B0604030504040204" pitchFamily="50" charset="-128"/>
                <a:ea typeface="Meiryo UI" panose="020B0604030504040204" pitchFamily="50" charset="-128"/>
              </a:rPr>
              <a:t>流動性預金はいつでも引き出すことができるのでデュレーションは</a:t>
            </a:r>
            <a:r>
              <a:rPr lang="en-US" altLang="ja-JP" sz="1600" dirty="0">
                <a:latin typeface="Meiryo UI" panose="020B0604030504040204" pitchFamily="50" charset="-128"/>
                <a:ea typeface="Meiryo UI" panose="020B0604030504040204" pitchFamily="50" charset="-128"/>
              </a:rPr>
              <a:t>0?</a:t>
            </a:r>
          </a:p>
          <a:p>
            <a:pPr lvl="1"/>
            <a:r>
              <a:rPr lang="ja-JP" altLang="en-US" sz="1600" dirty="0">
                <a:latin typeface="Meiryo UI" panose="020B0604030504040204" pitchFamily="50" charset="-128"/>
                <a:ea typeface="Meiryo UI" panose="020B0604030504040204" pitchFamily="50" charset="-128"/>
              </a:rPr>
              <a:t>金利が上がっても引き出されず滞留する</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粘着している</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預金がある　→　コア預金</a:t>
            </a:r>
            <a:endParaRPr lang="en-US" altLang="ja-JP" sz="1600" dirty="0">
              <a:latin typeface="Meiryo UI" panose="020B0604030504040204" pitchFamily="50" charset="-128"/>
              <a:ea typeface="Meiryo UI" panose="020B0604030504040204" pitchFamily="50" charset="-128"/>
            </a:endParaRPr>
          </a:p>
          <a:p>
            <a:pPr marL="457200" lvl="1" indent="0">
              <a:buNone/>
            </a:pPr>
            <a:endParaRPr lang="en-US" altLang="ja-JP" sz="1600" dirty="0">
              <a:latin typeface="Meiryo UI" panose="020B0604030504040204" pitchFamily="50" charset="-128"/>
              <a:ea typeface="Meiryo UI" panose="020B0604030504040204" pitchFamily="50" charset="-128"/>
            </a:endParaRPr>
          </a:p>
          <a:p>
            <a:pPr marL="0" indent="0">
              <a:buNone/>
            </a:pP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6223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06941-6DA1-D6DE-D043-79D172787B8A}"/>
              </a:ext>
            </a:extLst>
          </p:cNvPr>
          <p:cNvSpPr>
            <a:spLocks noGrp="1"/>
          </p:cNvSpPr>
          <p:nvPr>
            <p:ph type="title"/>
          </p:nvPr>
        </p:nvSpPr>
        <p:spPr>
          <a:xfrm>
            <a:off x="838200" y="0"/>
            <a:ext cx="10515600" cy="595457"/>
          </a:xfrm>
        </p:spPr>
        <p:txBody>
          <a:bodyPr>
            <a:normAutofit/>
          </a:bodyPr>
          <a:lstStyle/>
          <a:p>
            <a:r>
              <a:rPr lang="ja-JP" altLang="en-US" sz="2400" dirty="0">
                <a:latin typeface="Meiryo UI" panose="020B0604030504040204" pitchFamily="50" charset="-128"/>
                <a:ea typeface="Meiryo UI" panose="020B0604030504040204" pitchFamily="50" charset="-128"/>
              </a:rPr>
              <a:t>コア預金</a:t>
            </a:r>
            <a:endParaRPr kumimoji="1" lang="ja-JP" altLang="en-US" sz="24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a16="http://schemas.microsoft.com/office/drawing/2014/main" id="{BBE6B564-AA5C-C8BC-A5E8-35AF3AA8B44D}"/>
              </a:ext>
            </a:extLst>
          </p:cNvPr>
          <p:cNvSpPr>
            <a:spLocks noGrp="1"/>
          </p:cNvSpPr>
          <p:nvPr>
            <p:ph idx="1"/>
          </p:nvPr>
        </p:nvSpPr>
        <p:spPr>
          <a:xfrm>
            <a:off x="838200" y="595457"/>
            <a:ext cx="10515600" cy="5096308"/>
          </a:xfrm>
        </p:spPr>
        <p:txBody>
          <a:bodyPr>
            <a:normAutofit/>
          </a:bodyPr>
          <a:lstStyle/>
          <a:p>
            <a:pPr marL="0" indent="0">
              <a:buNone/>
            </a:pPr>
            <a:r>
              <a:rPr lang="ja-JP" altLang="en-US" sz="1600" dirty="0">
                <a:latin typeface="Meiryo UI" panose="020B0604030504040204" pitchFamily="50" charset="-128"/>
                <a:ea typeface="Meiryo UI" panose="020B0604030504040204" pitchFamily="50" charset="-128"/>
              </a:rPr>
              <a:t>定義</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明確な金利改定間隔がなく、預金者の要求によって随時払い出されうる預金のうち、実態としては引き出されることなく長期間銀行に滞留する預金</a:t>
            </a:r>
            <a:endParaRPr lang="en-US" altLang="ja-JP" sz="1600" dirty="0">
              <a:latin typeface="Meiryo UI" panose="020B0604030504040204" pitchFamily="50" charset="-128"/>
              <a:ea typeface="Meiryo UI" panose="020B0604030504040204" pitchFamily="50" charset="-128"/>
            </a:endParaRPr>
          </a:p>
          <a:p>
            <a:pPr marL="0" indent="0">
              <a:buNone/>
            </a:pPr>
            <a:endParaRPr lang="en-US" altLang="ja-JP" sz="1600" dirty="0">
              <a:latin typeface="Meiryo UI" panose="020B0604030504040204" pitchFamily="50" charset="-128"/>
              <a:ea typeface="Meiryo UI" panose="020B0604030504040204" pitchFamily="50" charset="-128"/>
            </a:endParaRPr>
          </a:p>
          <a:p>
            <a:pPr marL="0" indent="0">
              <a:buNone/>
            </a:pPr>
            <a:r>
              <a:rPr kumimoji="1" lang="ja-JP" altLang="en-US" sz="1600" dirty="0">
                <a:latin typeface="Meiryo UI" panose="020B0604030504040204" pitchFamily="50" charset="-128"/>
                <a:ea typeface="Meiryo UI" panose="020B0604030504040204" pitchFamily="50" charset="-128"/>
              </a:rPr>
              <a:t>第二の柱ではコア預金を推定し、そのデュレーションを算出する</a:t>
            </a:r>
            <a:endParaRPr kumimoji="1"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標準的手法と内部モデル法がある</a:t>
            </a:r>
            <a:endParaRPr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pPr marL="0" indent="0">
              <a:buNone/>
            </a:pP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0072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06941-6DA1-D6DE-D043-79D172787B8A}"/>
              </a:ext>
            </a:extLst>
          </p:cNvPr>
          <p:cNvSpPr>
            <a:spLocks noGrp="1"/>
          </p:cNvSpPr>
          <p:nvPr>
            <p:ph type="title"/>
          </p:nvPr>
        </p:nvSpPr>
        <p:spPr>
          <a:xfrm>
            <a:off x="838200" y="0"/>
            <a:ext cx="10515600" cy="595457"/>
          </a:xfrm>
        </p:spPr>
        <p:txBody>
          <a:bodyPr>
            <a:normAutofit/>
          </a:bodyPr>
          <a:lstStyle/>
          <a:p>
            <a:r>
              <a:rPr lang="ja-JP" altLang="en-US" sz="2400" dirty="0">
                <a:latin typeface="Meiryo UI" panose="020B0604030504040204" pitchFamily="50" charset="-128"/>
                <a:ea typeface="Meiryo UI" panose="020B0604030504040204" pitchFamily="50" charset="-128"/>
              </a:rPr>
              <a:t>コア預金モデルと金利リスク量の計測手順</a:t>
            </a:r>
            <a:endParaRPr kumimoji="1" lang="ja-JP" altLang="en-US" sz="24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a16="http://schemas.microsoft.com/office/drawing/2014/main" id="{BBE6B564-AA5C-C8BC-A5E8-35AF3AA8B44D}"/>
              </a:ext>
            </a:extLst>
          </p:cNvPr>
          <p:cNvSpPr>
            <a:spLocks noGrp="1"/>
          </p:cNvSpPr>
          <p:nvPr>
            <p:ph idx="1"/>
          </p:nvPr>
        </p:nvSpPr>
        <p:spPr>
          <a:xfrm>
            <a:off x="838200" y="595457"/>
            <a:ext cx="10515600" cy="5096308"/>
          </a:xfrm>
        </p:spPr>
        <p:txBody>
          <a:bodyPr>
            <a:normAutofit/>
          </a:bodyPr>
          <a:lstStyle/>
          <a:p>
            <a:pPr marL="0" indent="0">
              <a:buNone/>
            </a:pPr>
            <a:r>
              <a:rPr lang="en-US" altLang="ja-JP" sz="1600" dirty="0" err="1">
                <a:latin typeface="Meiryo UI" panose="020B0604030504040204" pitchFamily="50" charset="-128"/>
                <a:ea typeface="Meiryo UI" panose="020B0604030504040204" pitchFamily="50" charset="-128"/>
              </a:rPr>
              <a:t>Xxx</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4846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06941-6DA1-D6DE-D043-79D172787B8A}"/>
              </a:ext>
            </a:extLst>
          </p:cNvPr>
          <p:cNvSpPr>
            <a:spLocks noGrp="1"/>
          </p:cNvSpPr>
          <p:nvPr>
            <p:ph type="title"/>
          </p:nvPr>
        </p:nvSpPr>
        <p:spPr>
          <a:xfrm>
            <a:off x="838200" y="0"/>
            <a:ext cx="10515600" cy="595457"/>
          </a:xfrm>
        </p:spPr>
        <p:txBody>
          <a:bodyPr>
            <a:normAutofit/>
          </a:bodyPr>
          <a:lstStyle/>
          <a:p>
            <a:r>
              <a:rPr kumimoji="1" lang="en-US" altLang="ja-JP" sz="2400" dirty="0">
                <a:latin typeface="Meiryo UI" panose="020B0604030504040204" pitchFamily="50" charset="-128"/>
                <a:ea typeface="Meiryo UI" panose="020B0604030504040204" pitchFamily="50" charset="-128"/>
              </a:rPr>
              <a:t>SVB</a:t>
            </a:r>
            <a:r>
              <a:rPr kumimoji="1" lang="ja-JP" altLang="en-US" sz="2400" dirty="0">
                <a:latin typeface="Meiryo UI" panose="020B0604030504040204" pitchFamily="50" charset="-128"/>
                <a:ea typeface="Meiryo UI" panose="020B0604030504040204" pitchFamily="50" charset="-128"/>
              </a:rPr>
              <a:t>破産の背景、及びマイナス金利解除後の邦銀のコア預金が重要になる理由</a:t>
            </a:r>
          </a:p>
        </p:txBody>
      </p:sp>
      <p:sp>
        <p:nvSpPr>
          <p:cNvPr id="3" name="コンテンツ プレースホルダー 2">
            <a:extLst>
              <a:ext uri="{FF2B5EF4-FFF2-40B4-BE49-F238E27FC236}">
                <a16:creationId xmlns:a16="http://schemas.microsoft.com/office/drawing/2014/main" id="{BBE6B564-AA5C-C8BC-A5E8-35AF3AA8B44D}"/>
              </a:ext>
            </a:extLst>
          </p:cNvPr>
          <p:cNvSpPr>
            <a:spLocks noGrp="1"/>
          </p:cNvSpPr>
          <p:nvPr>
            <p:ph idx="1"/>
          </p:nvPr>
        </p:nvSpPr>
        <p:spPr>
          <a:xfrm>
            <a:off x="838200" y="595457"/>
            <a:ext cx="10515600" cy="5096308"/>
          </a:xfrm>
        </p:spPr>
        <p:txBody>
          <a:bodyPr>
            <a:normAutofit/>
          </a:bodyPr>
          <a:lstStyle/>
          <a:p>
            <a:pPr marL="0" indent="0">
              <a:buNone/>
            </a:pPr>
            <a:r>
              <a:rPr kumimoji="1" lang="ja-JP" altLang="en-US" sz="1600" dirty="0">
                <a:latin typeface="Meiryo UI" panose="020B0604030504040204" pitchFamily="50" charset="-128"/>
                <a:ea typeface="Meiryo UI" panose="020B0604030504040204" pitchFamily="50" charset="-128"/>
              </a:rPr>
              <a:t>きんざいの記事</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2495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06941-6DA1-D6DE-D043-79D172787B8A}"/>
              </a:ext>
            </a:extLst>
          </p:cNvPr>
          <p:cNvSpPr>
            <a:spLocks noGrp="1"/>
          </p:cNvSpPr>
          <p:nvPr>
            <p:ph type="title"/>
          </p:nvPr>
        </p:nvSpPr>
        <p:spPr>
          <a:xfrm>
            <a:off x="838200" y="0"/>
            <a:ext cx="10515600" cy="595457"/>
          </a:xfrm>
        </p:spPr>
        <p:txBody>
          <a:bodyPr>
            <a:normAutofit/>
          </a:bodyPr>
          <a:lstStyle/>
          <a:p>
            <a:r>
              <a:rPr kumimoji="1" lang="en-US" altLang="ja-JP" sz="2400" dirty="0">
                <a:latin typeface="Meiryo UI" panose="020B0604030504040204" pitchFamily="50" charset="-128"/>
                <a:ea typeface="Meiryo UI" panose="020B0604030504040204" pitchFamily="50" charset="-128"/>
              </a:rPr>
              <a:t>ΔEVE</a:t>
            </a:r>
            <a:r>
              <a:rPr kumimoji="1" lang="ja-JP" altLang="en-US" sz="2400" dirty="0">
                <a:latin typeface="Meiryo UI" panose="020B0604030504040204" pitchFamily="50" charset="-128"/>
                <a:ea typeface="Meiryo UI" panose="020B0604030504040204" pitchFamily="50" charset="-128"/>
              </a:rPr>
              <a:t>と</a:t>
            </a:r>
            <a:r>
              <a:rPr kumimoji="1" lang="en-US" altLang="ja-JP" sz="2400" dirty="0">
                <a:latin typeface="Meiryo UI" panose="020B0604030504040204" pitchFamily="50" charset="-128"/>
                <a:ea typeface="Meiryo UI" panose="020B0604030504040204" pitchFamily="50" charset="-128"/>
              </a:rPr>
              <a:t>ΔNII</a:t>
            </a:r>
            <a:endParaRPr kumimoji="1" lang="ja-JP" altLang="en-US" sz="24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a16="http://schemas.microsoft.com/office/drawing/2014/main" id="{BBE6B564-AA5C-C8BC-A5E8-35AF3AA8B44D}"/>
              </a:ext>
            </a:extLst>
          </p:cNvPr>
          <p:cNvSpPr>
            <a:spLocks noGrp="1"/>
          </p:cNvSpPr>
          <p:nvPr>
            <p:ph idx="1"/>
          </p:nvPr>
        </p:nvSpPr>
        <p:spPr>
          <a:xfrm>
            <a:off x="838200" y="595457"/>
            <a:ext cx="10515600" cy="5096308"/>
          </a:xfrm>
        </p:spPr>
        <p:txBody>
          <a:bodyPr>
            <a:normAutofit/>
          </a:bodyPr>
          <a:lstStyle/>
          <a:p>
            <a:pPr marL="0" indent="0">
              <a:buNone/>
            </a:pPr>
            <a:r>
              <a:rPr kumimoji="1" lang="en-US" altLang="ja-JP" sz="1600" dirty="0" err="1">
                <a:latin typeface="Meiryo UI" panose="020B0604030504040204" pitchFamily="50" charset="-128"/>
                <a:ea typeface="Meiryo UI" panose="020B0604030504040204" pitchFamily="50" charset="-128"/>
              </a:rPr>
              <a:t>Xxx</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198787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1383</TotalTime>
  <Words>787</Words>
  <Application>Microsoft Office PowerPoint</Application>
  <PresentationFormat>ワイド画面</PresentationFormat>
  <Paragraphs>73</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Meiryo UI</vt:lpstr>
      <vt:lpstr>游ゴシック</vt:lpstr>
      <vt:lpstr>游ゴシック Light</vt:lpstr>
      <vt:lpstr>Arial</vt:lpstr>
      <vt:lpstr>Cambria Math</vt:lpstr>
      <vt:lpstr>Office テーマ</vt:lpstr>
      <vt:lpstr>コア預金(金利リスク)のエッセンス</vt:lpstr>
      <vt:lpstr>金利リスク</vt:lpstr>
      <vt:lpstr>規制上の金利リスクの扱い</vt:lpstr>
      <vt:lpstr>銀行勘定の金利リスク(IRRBB)</vt:lpstr>
      <vt:lpstr>デュレーション</vt:lpstr>
      <vt:lpstr>コア預金</vt:lpstr>
      <vt:lpstr>コア預金モデルと金利リスク量の計測手順</vt:lpstr>
      <vt:lpstr>SVB破産の背景、及びマイナス金利解除後の邦銀のコア預金が重要になる理由</vt:lpstr>
      <vt:lpstr>ΔEVEとΔNII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コア預金(金利リスク)のエッセンス</dc:title>
  <dc:creator>keisuke nakayasu</dc:creator>
  <cp:lastModifiedBy>keisuke nakayasu</cp:lastModifiedBy>
  <cp:revision>1</cp:revision>
  <dcterms:created xsi:type="dcterms:W3CDTF">2024-04-06T13:22:17Z</dcterms:created>
  <dcterms:modified xsi:type="dcterms:W3CDTF">2024-04-07T12:25:24Z</dcterms:modified>
</cp:coreProperties>
</file>