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61" r:id="rId4"/>
    <p:sldId id="256" r:id="rId5"/>
    <p:sldId id="262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92" autoAdjust="0"/>
  </p:normalViewPr>
  <p:slideViewPr>
    <p:cSldViewPr snapToGrid="0" snapToObjects="1">
      <p:cViewPr>
        <p:scale>
          <a:sx n="98" d="100"/>
          <a:sy n="98" d="100"/>
        </p:scale>
        <p:origin x="197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2" d="100"/>
        <a:sy n="16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ED6CD-CF05-4223-81B8-D87E5A11CFB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503E6-2D44-4ADB-AE1F-C723E0F1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link/write.csv()?package=readr&amp;version=1.3.1&amp;to=%3Dwrite.csv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Excel has a row limit of 1,048,576 rows and a column limit of 16,384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names with blank spaces. Good column names: </a:t>
            </a:r>
            <a:r>
              <a:rPr lang="en-US" dirty="0" err="1"/>
              <a:t>Long_jump</a:t>
            </a:r>
            <a:r>
              <a:rPr lang="en-US" dirty="0"/>
              <a:t> or </a:t>
            </a:r>
            <a:r>
              <a:rPr lang="en-US" dirty="0" err="1"/>
              <a:t>Long.jump</a:t>
            </a:r>
            <a:r>
              <a:rPr lang="en-US" dirty="0"/>
              <a:t>. Bad column name: Long jump.</a:t>
            </a:r>
          </a:p>
          <a:p>
            <a:r>
              <a:rPr lang="en-US" dirty="0"/>
              <a:t>Avoid names with special symbols: ?, $, *, +, #, (, ), -, /, }, {, |, &gt;, &lt; etc. Only underscore can be used.</a:t>
            </a:r>
          </a:p>
          <a:p>
            <a:r>
              <a:rPr lang="en-US" dirty="0"/>
              <a:t>Avoid beginning variable names with a number. Use letter instead. Good column names: sport_100m or x100m. Bad column name: 100m</a:t>
            </a:r>
          </a:p>
          <a:p>
            <a:r>
              <a:rPr lang="en-US" dirty="0"/>
              <a:t>Column names must be unique. Duplicated names are not allowed.</a:t>
            </a:r>
          </a:p>
          <a:p>
            <a:r>
              <a:rPr lang="en-US" dirty="0"/>
              <a:t>R is case sensitive. This means that Name is different from Name or NAME.</a:t>
            </a:r>
          </a:p>
          <a:p>
            <a:r>
              <a:rPr lang="en-US" dirty="0"/>
              <a:t>Avoid blank rows in your data</a:t>
            </a:r>
          </a:p>
          <a:p>
            <a:r>
              <a:rPr lang="en-US" dirty="0"/>
              <a:t>Delete any comments in your file</a:t>
            </a:r>
          </a:p>
          <a:p>
            <a:r>
              <a:rPr lang="en-US" dirty="0"/>
              <a:t>Replace missing values by NA (for not available)</a:t>
            </a:r>
          </a:p>
          <a:p>
            <a:r>
              <a:rPr lang="en-US" dirty="0"/>
              <a:t>If you have a column containing date, use the four-digit format. Good format: 01/01/2016. Bad format: 01/01/16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stands for comma-separated values, commonly used for rectangular data.</a:t>
            </a:r>
          </a:p>
          <a:p>
            <a:r>
              <a:rPr lang="en-US" dirty="0"/>
              <a:t>First row is typically the header; columns separated by commas.</a:t>
            </a:r>
          </a:p>
          <a:p>
            <a:r>
              <a:rPr lang="en-US" dirty="0"/>
              <a:t>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666C7-A0D3-928A-8080-F4D03610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43CFD-0B36-8075-4DA1-1491D87C2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5F736-D122-1702-1F90-443F172FE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359EF-2A93-8E6E-8103-9D7A9A58F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741DF-2157-D056-6A0F-596E5ADA4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69247-5BB5-B24D-B69C-2529F07EA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AD168-3D87-991B-577F-00869523C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Excel has a row limit of 1,048,576 rows and a column limit of 16,384 columns. </a:t>
            </a:r>
          </a:p>
          <a:p>
            <a:r>
              <a:rPr lang="en-US" sz="12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If your dataset really huge, like several gigabytes of data, then try giving </a:t>
            </a:r>
            <a:r>
              <a:rPr lang="en-US" sz="1200" dirty="0" err="1">
                <a:solidFill>
                  <a:srgbClr val="1F1F1F"/>
                </a:solidFill>
                <a:latin typeface="Avenir Next LT Pro Light" panose="020B0304020202020204" pitchFamily="34" charset="0"/>
              </a:rPr>
              <a:t>fwrite</a:t>
            </a:r>
            <a:r>
              <a:rPr lang="en-US" sz="12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() from the </a:t>
            </a:r>
            <a:r>
              <a:rPr lang="en-US" sz="1200" dirty="0" err="1">
                <a:solidFill>
                  <a:srgbClr val="1F1F1F"/>
                </a:solidFill>
                <a:latin typeface="Avenir Next LT Pro Light" panose="020B0304020202020204" pitchFamily="34" charset="0"/>
              </a:rPr>
              <a:t>data.table</a:t>
            </a:r>
            <a:r>
              <a:rPr lang="en-US" sz="12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 package a spin! It uses multiple CPU cores for writing data. </a:t>
            </a:r>
          </a:p>
          <a:p>
            <a:endParaRPr lang="en-US" sz="1200" dirty="0">
              <a:solidFill>
                <a:srgbClr val="1F1F1F"/>
              </a:solidFill>
              <a:latin typeface="Avenir Next LT Pro Light" panose="020B03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This is about twice as fast as </a:t>
            </a:r>
            <a:r>
              <a:rPr lang="en-US" b="0" u="sng" dirty="0">
                <a:solidFill>
                  <a:srgbClr val="111827"/>
                </a:solidFill>
                <a:effectLst/>
                <a:hlinkClick r:id="rId3"/>
              </a:rPr>
              <a:t>write.csv()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, and never writes row names. </a:t>
            </a:r>
            <a:r>
              <a:rPr lang="en-US" dirty="0" err="1"/>
              <a:t>output_column</a:t>
            </a:r>
            <a:r>
              <a:rPr lang="en-US" dirty="0"/>
              <a:t>()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 is a generic method used to coerce columns to suitable output.</a:t>
            </a:r>
          </a:p>
          <a:p>
            <a:endParaRPr lang="en-US" sz="1200" b="0" i="0" dirty="0">
              <a:solidFill>
                <a:srgbClr val="374151"/>
              </a:solidFill>
              <a:effectLst/>
              <a:latin typeface="Studio-Feixen-Sans"/>
            </a:endParaRPr>
          </a:p>
          <a:p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Note that </a:t>
            </a:r>
            <a:r>
              <a:rPr lang="en-U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write.xlsx2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 achieves better performance compared to </a:t>
            </a:r>
            <a:r>
              <a:rPr lang="en-U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write.xlsx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 for very large </a:t>
            </a:r>
            <a:r>
              <a:rPr lang="en-US" b="0" i="0" dirty="0" err="1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data.frame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 (with more than 100 000 cells).</a:t>
            </a:r>
            <a:br>
              <a:rPr lang="en-US" sz="1200" dirty="0">
                <a:solidFill>
                  <a:srgbClr val="1F1F1F"/>
                </a:solidFill>
                <a:latin typeface="Avenir Next LT Pro Light" panose="020B03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B6D2-7B5C-6ED5-0561-AF7B844CC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503E6-2D44-4ADB-AE1F-C723E0F16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7738-9E40-9F2B-281D-2DC1278B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25101-33BD-8CC2-5740-77653CE43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BE7FD-BCBD-2072-F5E0-0B8602959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stands for comma-separated values, commonly used for rectangular data.</a:t>
            </a:r>
          </a:p>
          <a:p>
            <a:r>
              <a:rPr lang="en-US" dirty="0"/>
              <a:t>First row is typically the header; columns separated by commas.</a:t>
            </a:r>
          </a:p>
          <a:p>
            <a:r>
              <a:rPr lang="en-US" dirty="0"/>
              <a:t>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FB9CB-74B7-15E5-3C16-2046B012A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503E6-2D44-4ADB-AE1F-C723E0F16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9CCA-B182-5CF5-1764-9BC40410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34656" cy="236829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Avenir Next LT Pro Light" panose="020B0304020202020204" pitchFamily="34" charset="0"/>
              </a:rPr>
              <a:t>Importing and Exporting Data in R</a:t>
            </a: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venir Next LT Pro Light" panose="020B0304020202020204" pitchFamily="34" charset="0"/>
              </a:rPr>
              <a:t>10/23/2024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2C94-363D-F312-8A36-D80B0A45F2FD}"/>
              </a:ext>
            </a:extLst>
          </p:cNvPr>
          <p:cNvSpPr txBox="1"/>
          <p:nvPr/>
        </p:nvSpPr>
        <p:spPr>
          <a:xfrm>
            <a:off x="6373368" y="5175504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Ian Mbuthia</a:t>
            </a:r>
          </a:p>
        </p:txBody>
      </p:sp>
    </p:spTree>
    <p:extLst>
      <p:ext uri="{BB962C8B-B14F-4D97-AF65-F5344CB8AC3E}">
        <p14:creationId xmlns:p14="http://schemas.microsoft.com/office/powerpoint/2010/main" val="10975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73D0-7979-498D-CD0D-C916F40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41AD-6849-AF54-4684-469ACB7B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Uploading data in R.</a:t>
            </a:r>
          </a:p>
          <a:p>
            <a:pPr marL="0" indent="0">
              <a:buNone/>
            </a:pPr>
            <a:endParaRPr lang="en-US" sz="1500" dirty="0">
              <a:solidFill>
                <a:srgbClr val="1F1F1F"/>
              </a:solidFill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Data Formats that can be imported into R (just but a few).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venir Next LT Pro Light" panose="020B0304020202020204" pitchFamily="34" charset="0"/>
              </a:rPr>
              <a:t>CSV Files (Comma-separated values)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venir Next LT Pro Light" panose="020B0304020202020204" pitchFamily="34" charset="0"/>
              </a:rPr>
              <a:t>Excel Files 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TXT/TSV Files (Text files/Tab-separated values)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JSON Files (JavaScript Object Notation)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SPSS Files (Statistical Package for the Social Sciences)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SAS Files (Statistical Analysis System)</a:t>
            </a:r>
          </a:p>
          <a:p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Stata Files</a:t>
            </a:r>
          </a:p>
          <a:p>
            <a:r>
              <a:rPr lang="en-US" sz="1500" b="0" i="0" dirty="0" err="1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Matlab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 Files</a:t>
            </a:r>
          </a:p>
          <a:p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Web Data (HTML/XML scraping)</a:t>
            </a:r>
          </a:p>
          <a:p>
            <a:r>
              <a:rPr lang="en-US" sz="1500" dirty="0" err="1">
                <a:solidFill>
                  <a:srgbClr val="1F1F1F"/>
                </a:solidFill>
                <a:latin typeface="Avenir Next LT Pro Light" panose="020B0304020202020204" pitchFamily="34" charset="0"/>
              </a:rPr>
              <a:t>Rdata</a:t>
            </a: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 (Data created in R)</a:t>
            </a:r>
            <a:b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</a:b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6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1803-0D17-29FE-AFD5-178093E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E56D-0DA3-2E60-37CB-77F16B2A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venir Next LT Pro Light" panose="020B0304020202020204" pitchFamily="34" charset="0"/>
              </a:rPr>
              <a:t>Open your file.</a:t>
            </a:r>
          </a:p>
          <a:p>
            <a:pPr marL="0" indent="0"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Be familiar with how your data looks.</a:t>
            </a:r>
          </a:p>
          <a:p>
            <a:pPr marL="0" indent="0">
              <a:buNone/>
            </a:pPr>
            <a:endParaRPr lang="en-US" sz="14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Prepare your file.</a:t>
            </a:r>
          </a:p>
          <a:p>
            <a:pPr marL="0" indent="0"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Clean up as much as need.</a:t>
            </a:r>
          </a:p>
          <a:p>
            <a:pPr marL="0" indent="0"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R naming conventions are specific.</a:t>
            </a:r>
          </a:p>
          <a:p>
            <a:pPr marL="0" indent="0">
              <a:buNone/>
            </a:pPr>
            <a:endParaRPr lang="en-US" sz="14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Save your file.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Avenir Next LT Pro Light" panose="020B0304020202020204" pitchFamily="34" charset="0"/>
              </a:rPr>
              <a:t>Highly </a:t>
            </a:r>
            <a:r>
              <a:rPr lang="en-US" sz="1400" dirty="0" err="1">
                <a:highlight>
                  <a:srgbClr val="FFFF00"/>
                </a:highlight>
                <a:latin typeface="Avenir Next LT Pro Light" panose="020B0304020202020204" pitchFamily="34" charset="0"/>
              </a:rPr>
              <a:t>RECOMMENd</a:t>
            </a:r>
            <a:r>
              <a:rPr lang="en-US" sz="1400" dirty="0">
                <a:latin typeface="Avenir Next LT Pro Light" panose="020B0304020202020204" pitchFamily="34" charset="0"/>
              </a:rPr>
              <a:t> to save your file into .csv (comma separated value file) format.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Avenir Next LT Pro Light" panose="020B0304020202020204" pitchFamily="34" charset="0"/>
              </a:rPr>
              <a:t>BUT</a:t>
            </a:r>
            <a:r>
              <a:rPr lang="en-US" sz="1400" dirty="0">
                <a:latin typeface="Avenir Next LT Pro Light" panose="020B0304020202020204" pitchFamily="34" charset="0"/>
              </a:rPr>
              <a:t> If you still want to save it into .</a:t>
            </a:r>
            <a:r>
              <a:rPr lang="en-US" sz="1400" dirty="0" err="1">
                <a:latin typeface="Avenir Next LT Pro Light" panose="020B0304020202020204" pitchFamily="34" charset="0"/>
              </a:rPr>
              <a:t>xls</a:t>
            </a:r>
            <a:r>
              <a:rPr lang="en-US" sz="1400" dirty="0">
                <a:latin typeface="Avenir Next LT Pro Light" panose="020B0304020202020204" pitchFamily="34" charset="0"/>
              </a:rPr>
              <a:t> or .xlsx file formats, you can do it!</a:t>
            </a:r>
          </a:p>
          <a:p>
            <a:pPr marL="0" indent="0">
              <a:buNone/>
            </a:pPr>
            <a:endParaRPr lang="en-US" sz="1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2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>
                <a:latin typeface="Avenir Next LT Pro Light" panose="020B0304020202020204" pitchFamily="34" charset="0"/>
              </a:rPr>
              <a:t>Reading Data from a CSV File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R base functions </a:t>
            </a:r>
          </a:p>
          <a:p>
            <a:pPr marL="0" indent="0">
              <a:buNone/>
            </a:pPr>
            <a:r>
              <a:rPr lang="en-US" sz="2000" dirty="0">
                <a:latin typeface="Avenir Next LT Pro Light" panose="020B0304020202020204" pitchFamily="34" charset="0"/>
              </a:rPr>
              <a:t>read.delim(), read.csv(), read.csv2()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venir Next LT Pro Light" panose="020B0304020202020204" pitchFamily="34" charset="0"/>
              </a:rPr>
              <a:t>readr</a:t>
            </a:r>
            <a:r>
              <a:rPr lang="en-US" sz="2400" dirty="0">
                <a:latin typeface="Avenir Next LT Pro Light" panose="020B0304020202020204" pitchFamily="34" charset="0"/>
              </a:rPr>
              <a:t> package </a:t>
            </a:r>
          </a:p>
          <a:p>
            <a:pPr marL="0" indent="0">
              <a:buNone/>
            </a:pPr>
            <a:r>
              <a:rPr lang="en-US" sz="2000" dirty="0">
                <a:latin typeface="Avenir Next LT Pro Light" panose="020B0304020202020204" pitchFamily="34" charset="0"/>
              </a:rPr>
              <a:t>read_delim(), read_csv(), read_csv2()</a:t>
            </a:r>
          </a:p>
          <a:p>
            <a:pPr marL="457200" lvl="1" indent="0">
              <a:buNone/>
            </a:pPr>
            <a:endParaRPr lang="en-US" sz="24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  <a:p>
            <a:endParaRPr sz="2800" dirty="0">
              <a:latin typeface="Avenir Next LT Pro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4CEBA-82B2-1C13-77CB-B8D0C61FD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BD5-A8AE-FA92-C630-BB626A08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>
                <a:latin typeface="Avenir Next LT Pro Light" panose="020B0304020202020204" pitchFamily="34" charset="0"/>
              </a:rPr>
              <a:t>Reading Data from a </a:t>
            </a:r>
            <a:r>
              <a:rPr lang="en-US" sz="4000" dirty="0">
                <a:latin typeface="Avenir Next LT Pro Light" panose="020B0304020202020204" pitchFamily="34" charset="0"/>
              </a:rPr>
              <a:t>Excel</a:t>
            </a:r>
            <a:r>
              <a:rPr sz="4000" dirty="0">
                <a:latin typeface="Avenir Next LT Pro Light" panose="020B0304020202020204" pitchFamily="34" charset="0"/>
              </a:rPr>
              <a:t> File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78B-3484-896C-905F-CC12E1E8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readxl package </a:t>
            </a:r>
          </a:p>
          <a:p>
            <a:pPr marL="0" indent="0">
              <a:buNone/>
            </a:pPr>
            <a:r>
              <a:rPr lang="en-US" sz="2000" dirty="0">
                <a:latin typeface="Avenir Next LT Pro Light" panose="020B0304020202020204" pitchFamily="34" charset="0"/>
              </a:rPr>
              <a:t>read_excel(), read_xls(), read_xlsx()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xlsx package </a:t>
            </a:r>
          </a:p>
          <a:p>
            <a:pPr marL="0" indent="0">
              <a:buNone/>
            </a:pPr>
            <a:r>
              <a:rPr lang="en-US" sz="2000" dirty="0">
                <a:latin typeface="Avenir Next LT Pro Light" panose="020B0304020202020204" pitchFamily="34" charset="0"/>
              </a:rPr>
              <a:t>read.xlsx()</a:t>
            </a:r>
          </a:p>
          <a:p>
            <a:pPr marL="0" indent="0">
              <a:buNone/>
            </a:pPr>
            <a:endParaRPr lang="en-US" sz="24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**Non-Coding</a:t>
            </a:r>
          </a:p>
          <a:p>
            <a:pPr marL="457200" lvl="1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  <a:p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BB9-D65B-A004-9742-0E5EF8B6D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E7EB-6348-92AE-F139-349B011A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E3E5-DE5D-4B19-1C85-D762B70D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Downloading data from 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venir Next LT Pro Light" panose="020B0304020202020204" pitchFamily="34" charset="0"/>
              </a:rPr>
              <a:t>readr</a:t>
            </a:r>
            <a:r>
              <a:rPr lang="en-US" sz="2400" dirty="0">
                <a:latin typeface="Avenir Next LT Pro Light" panose="020B0304020202020204" pitchFamily="34" charset="0"/>
              </a:rPr>
              <a:t> package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write_delim</a:t>
            </a:r>
            <a:r>
              <a:rPr lang="en-US" sz="20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(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Avenir Next LT Pro Light" panose="020B0304020202020204" pitchFamily="34" charset="0"/>
              </a:rPr>
              <a:t>), write_csv() for .csv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venir Next LT Pro Light" panose="020B0304020202020204" pitchFamily="34" charset="0"/>
              </a:rPr>
              <a:t>openxlsx</a:t>
            </a:r>
            <a:r>
              <a:rPr lang="en-US" sz="2400" dirty="0">
                <a:latin typeface="Avenir Next LT Pro Light" panose="020B0304020202020204" pitchFamily="34" charset="0"/>
              </a:rPr>
              <a:t> package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write.xls(), write.xlsx() for excel files</a:t>
            </a:r>
            <a:endParaRPr lang="en-US" sz="2000" b="0" i="0" dirty="0">
              <a:solidFill>
                <a:srgbClr val="1F1F1F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1F1F1F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**</a:t>
            </a:r>
            <a:r>
              <a:rPr lang="en-US" sz="2000" dirty="0" err="1">
                <a:solidFill>
                  <a:srgbClr val="1F1F1F"/>
                </a:solidFill>
                <a:latin typeface="Avenir Next LT Pro Light" panose="020B0304020202020204" pitchFamily="34" charset="0"/>
              </a:rPr>
              <a:t>fwrite</a:t>
            </a:r>
            <a:r>
              <a:rPr lang="en-US" sz="20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38327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A2143-09FF-FB97-7EB0-7AD9DCE26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508D-EF90-D805-637A-B8E2C4CD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Recap</a:t>
            </a:r>
            <a:endParaRPr sz="4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D0CB-54E5-CF1C-F539-FDAA50B6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Know how your data “looks”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Best practices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Import: </a:t>
            </a:r>
            <a:r>
              <a:rPr lang="en-US" sz="2800" dirty="0" err="1">
                <a:latin typeface="Avenir Next LT Pro Light" panose="020B0304020202020204" pitchFamily="34" charset="0"/>
              </a:rPr>
              <a:t>readr</a:t>
            </a:r>
            <a:r>
              <a:rPr lang="en-US" sz="2800" dirty="0">
                <a:latin typeface="Avenir Next LT Pro Light" panose="020B0304020202020204" pitchFamily="34" charset="0"/>
              </a:rPr>
              <a:t> (.csv) and readxl (.xlsx)</a:t>
            </a:r>
          </a:p>
          <a:p>
            <a:pPr marL="0" indent="0">
              <a:buNone/>
            </a:pPr>
            <a:r>
              <a:rPr lang="en-US" sz="2800" dirty="0">
                <a:latin typeface="Avenir Next LT Pro Light" panose="020B0304020202020204" pitchFamily="34" charset="0"/>
              </a:rPr>
              <a:t>Export: </a:t>
            </a:r>
            <a:r>
              <a:rPr lang="en-US" sz="2800" dirty="0" err="1">
                <a:latin typeface="Avenir Next LT Pro Light" panose="020B0304020202020204" pitchFamily="34" charset="0"/>
              </a:rPr>
              <a:t>readr</a:t>
            </a:r>
            <a:r>
              <a:rPr lang="en-US" sz="2800" dirty="0">
                <a:latin typeface="Avenir Next LT Pro Light" panose="020B0304020202020204" pitchFamily="34" charset="0"/>
              </a:rPr>
              <a:t> (.csv) and </a:t>
            </a:r>
            <a:r>
              <a:rPr lang="en-US" sz="2800" dirty="0" err="1">
                <a:latin typeface="Avenir Next LT Pro Light" panose="020B0304020202020204" pitchFamily="34" charset="0"/>
              </a:rPr>
              <a:t>openxlsx</a:t>
            </a:r>
            <a:r>
              <a:rPr lang="en-US" sz="2800" dirty="0">
                <a:latin typeface="Avenir Next LT Pro Light" panose="020B0304020202020204" pitchFamily="34" charset="0"/>
              </a:rPr>
              <a:t> (.xlsx)</a:t>
            </a:r>
          </a:p>
          <a:p>
            <a:pPr marL="0" indent="0">
              <a:buNone/>
            </a:pPr>
            <a:endParaRPr lang="en-US" sz="28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sz="2800" dirty="0">
              <a:latin typeface="Avenir Next LT Pro Light" panose="020B0304020202020204" pitchFamily="34" charset="0"/>
            </a:endParaRPr>
          </a:p>
          <a:p>
            <a:endParaRPr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644</Words>
  <Application>Microsoft Office PowerPoint</Application>
  <PresentationFormat>On-screen Show (4:3)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Avenir Next LT Pro Light</vt:lpstr>
      <vt:lpstr>Calibri</vt:lpstr>
      <vt:lpstr>Google Sans</vt:lpstr>
      <vt:lpstr>Open Sans</vt:lpstr>
      <vt:lpstr>Studio-Feixen-Sans</vt:lpstr>
      <vt:lpstr>Office Theme</vt:lpstr>
      <vt:lpstr>PowerPoint Presentation</vt:lpstr>
      <vt:lpstr>Importing Data</vt:lpstr>
      <vt:lpstr>Best Practices</vt:lpstr>
      <vt:lpstr>Reading Data from a CSV File in R</vt:lpstr>
      <vt:lpstr>Reading Data from a Excel File in R</vt:lpstr>
      <vt:lpstr>Exporting Data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Mbuthia, Ian</dc:creator>
  <cp:keywords/>
  <dc:description>generated using python-pptx</dc:description>
  <cp:lastModifiedBy>Mbuthia, Ian</cp:lastModifiedBy>
  <cp:revision>2</cp:revision>
  <dcterms:created xsi:type="dcterms:W3CDTF">2013-01-27T09:14:16Z</dcterms:created>
  <dcterms:modified xsi:type="dcterms:W3CDTF">2024-10-23T01:39:56Z</dcterms:modified>
  <cp:category/>
</cp:coreProperties>
</file>