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3" r:id="rId3"/>
    <p:sldId id="264" r:id="rId4"/>
    <p:sldId id="265" r:id="rId5"/>
    <p:sldId id="266" r:id="rId6"/>
    <p:sldId id="270" r:id="rId7"/>
    <p:sldId id="267" r:id="rId8"/>
    <p:sldId id="271" r:id="rId9"/>
    <p:sldId id="268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6022" autoAdjust="0"/>
  </p:normalViewPr>
  <p:slideViewPr>
    <p:cSldViewPr snapToGrid="0">
      <p:cViewPr varScale="1">
        <p:scale>
          <a:sx n="54" d="100"/>
          <a:sy n="54" d="100"/>
        </p:scale>
        <p:origin x="15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buthia, Ian" userId="0af2afcb-8e3f-4b68-a576-09c57e5e11eb" providerId="ADAL" clId="{E9A43B32-6F1B-4C45-A738-87C9CABC0ADF}"/>
    <pc:docChg chg="modSld">
      <pc:chgData name="Mbuthia, Ian" userId="0af2afcb-8e3f-4b68-a576-09c57e5e11eb" providerId="ADAL" clId="{E9A43B32-6F1B-4C45-A738-87C9CABC0ADF}" dt="2024-11-20T15:36:48.908" v="80" actId="20577"/>
      <pc:docMkLst>
        <pc:docMk/>
      </pc:docMkLst>
      <pc:sldChg chg="modSp mod">
        <pc:chgData name="Mbuthia, Ian" userId="0af2afcb-8e3f-4b68-a576-09c57e5e11eb" providerId="ADAL" clId="{E9A43B32-6F1B-4C45-A738-87C9CABC0ADF}" dt="2024-11-20T15:36:48.908" v="80" actId="20577"/>
        <pc:sldMkLst>
          <pc:docMk/>
          <pc:sldMk cId="4117040197" sldId="275"/>
        </pc:sldMkLst>
        <pc:spChg chg="mod">
          <ac:chgData name="Mbuthia, Ian" userId="0af2afcb-8e3f-4b68-a576-09c57e5e11eb" providerId="ADAL" clId="{E9A43B32-6F1B-4C45-A738-87C9CABC0ADF}" dt="2024-11-20T15:36:48.908" v="80" actId="20577"/>
          <ac:spMkLst>
            <pc:docMk/>
            <pc:sldMk cId="4117040197" sldId="275"/>
            <ac:spMk id="3" creationId="{B2138244-9EF1-A12C-C74E-827D78DFEF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88B96-3537-4948-811F-C88C5DD0F98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28E34-E21E-4B42-9A90-5B1B1C62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0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503E6-2D44-4ADB-AE1F-C723E0F16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39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E45A-7A02-803E-4E07-5DED9FB25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85E4D-A731-4C6C-FD7A-4C61CB3D6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9B216-5FC1-D373-B142-81A9BE8B3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1727C-AA7E-A3DE-5135-86E3F1F1D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9092C-D2D8-42F9-5E0A-16B77A21B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02A32-AD3A-E986-48A5-3C2F4CD4B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43F74C-9B36-A0D6-4625-9AE1F5D4E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CA23-A2AD-D2FD-36E4-02AB3D133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D802-FDEC-B6AA-070E-3ECECEC0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366B9-D1DB-8CE3-7F94-F3A4B619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A297D-FB4A-841B-1F49-3F9727CE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EB5C-4092-6648-1098-2B14B5664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appropriate for most analyses, due to easy loss of observations 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3C3F7-8E4F-5FCB-6E7C-5523DCB4C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A4A5B-7C27-2655-8EE5-9910D111A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E154F-51D9-F656-5D31-15D5F38C0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appropriate for most analyses, due to easy loss of observations (data)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932AB-A068-3960-E999-3F9A25222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AEB33-BAD6-29C9-7527-8437052E0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C781B-4C0B-7ACB-8A10-7EBD72993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6EF53-EA9A-19A5-80F2-117338145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If there are multiple matches between x and y, all combinations of the matches are returned.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00237-DA2D-526E-C076-162AC7830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5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0EF4-804C-EBD9-4A2A-DF2F1904A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CC85-3DF4-80CB-B1BB-5310570E1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072CD-860C-5316-3DD1-FE4DC2F6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RELATIONSHIPS:</a:t>
            </a: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Handling of the expected relationship between the keys of x and y.</a:t>
            </a: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"one-to-one" expects: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x matches at most 1 row in y.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y matches at most 1 row in x.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"one-to-many" expects: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y matches at most 1 row in x.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"many-to-one" expects: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x matches at most 1 row in y.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"many-to-many" doesn't perform any relationship checks, but is provided to allow you to be explicit about this relationship if you know it exists.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3D514-3197-A4AD-3889-F8A5FD0D7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41F53-761F-79B8-0847-8BB9273D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59EC11-82AE-F521-4F18-F8882E75C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2F3E8-5C2D-5DB1-2453-A1163FFC7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Just like the left join, if there are multiple matches between x and y, all combinations of the matches are returned.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98ACD-84DC-8B09-4629-ADC1877E6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EF3A-87C2-6C7A-5B81-388EF9B6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9B2A04-37D2-604C-4A39-65B112DA6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B695D-AF70-5892-1E63-BDA8A8892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25C2-FFAF-2659-B46E-A720D7327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DA26-1B63-AED3-9BC1-6CE6FACF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CB8D7-275D-51E4-E324-330E7DA66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C9AE9-A1C7-369F-12CF-0BA8B819A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2736C-EB32-8FFF-5B61-CA9B4924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D6DA0-B453-AF94-4EB2-905F4CF1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300706-E04E-F77D-5AB8-3EB09175A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E4B5A5-3CA9-9B23-E044-6AC07885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RELATIONSHIPS:</a:t>
            </a: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Handling of the expected relationship between the keys of x and y.</a:t>
            </a: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"one-to-one" expects: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x matches at most 1 row in y.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y matches at most 1 row in x.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"one-to-many" expects: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y matches at most 1 row in x.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"many-to-one" expects: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Each row in x matches at most 1 row in y.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"many-to-many" doesn't perform any relationship checks, but is provided to allow you to be explicit about this relationship if you know it exists.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507FB-B9E5-AD2A-BF62-7FD39E9CA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9CCA-B182-5CF5-1764-9BC40410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7534656" cy="236829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Avenir Next LT Pro Light" panose="020B0304020202020204" pitchFamily="34" charset="0"/>
              </a:rPr>
              <a:t>Joining and Transforming Data in R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11/20/2024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2C94-363D-F312-8A36-D80B0A45F2FD}"/>
              </a:ext>
            </a:extLst>
          </p:cNvPr>
          <p:cNvSpPr txBox="1"/>
          <p:nvPr/>
        </p:nvSpPr>
        <p:spPr>
          <a:xfrm>
            <a:off x="7897368" y="5175504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venir Next LT Pro Light" panose="020B0304020202020204" pitchFamily="34" charset="0"/>
              </a:rPr>
              <a:t>Ian Mbuthia</a:t>
            </a:r>
          </a:p>
        </p:txBody>
      </p:sp>
    </p:spTree>
    <p:extLst>
      <p:ext uri="{BB962C8B-B14F-4D97-AF65-F5344CB8AC3E}">
        <p14:creationId xmlns:p14="http://schemas.microsoft.com/office/powerpoint/2010/main" val="109750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83E0-90D3-ACCB-AFCE-CDB479476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8F67-144D-711D-AD46-5D239532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Exercise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4CB3-4729-9523-299C-B74D23D86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00201"/>
            <a:ext cx="7427741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Create a dataset named </a:t>
            </a:r>
            <a:r>
              <a:rPr lang="en-US" sz="2800" i="1" dirty="0" err="1">
                <a:latin typeface="Avenir Next LT Pro Light" panose="020B0304020202020204" pitchFamily="34" charset="0"/>
              </a:rPr>
              <a:t>fullInventory</a:t>
            </a:r>
            <a:r>
              <a:rPr lang="en-US" sz="2800" dirty="0">
                <a:latin typeface="Avenir Next LT Pro Light" panose="020B0304020202020204" pitchFamily="34" charset="0"/>
              </a:rPr>
              <a:t> that will keep all the observations from both the </a:t>
            </a:r>
            <a:r>
              <a:rPr lang="en-US" sz="2800" i="1" dirty="0">
                <a:latin typeface="Avenir Next LT Pro Light" panose="020B0304020202020204" pitchFamily="34" charset="0"/>
              </a:rPr>
              <a:t>Quantity</a:t>
            </a:r>
            <a:r>
              <a:rPr lang="en-US" sz="2800" dirty="0">
                <a:latin typeface="Avenir Next LT Pro Light" panose="020B0304020202020204" pitchFamily="34" charset="0"/>
              </a:rPr>
              <a:t> and </a:t>
            </a:r>
            <a:r>
              <a:rPr lang="en-US" sz="2800" i="1" dirty="0">
                <a:latin typeface="Avenir Next LT Pro Light" panose="020B0304020202020204" pitchFamily="34" charset="0"/>
              </a:rPr>
              <a:t>Description</a:t>
            </a:r>
            <a:r>
              <a:rPr lang="en-US" sz="2800" dirty="0">
                <a:latin typeface="Avenir Next LT Pro Light" panose="020B0304020202020204" pitchFamily="34" charset="0"/>
              </a:rPr>
              <a:t> datasets.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8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8C94-F9A0-22FE-B372-61411F40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E950-F0A6-1194-A525-A120FA54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Transformation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AC9-86F2-AD22-E66C-0F77321F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543144"/>
            <a:ext cx="742774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latin typeface="Avenir Next LT Pro Light" panose="020B0304020202020204" pitchFamily="34" charset="0"/>
              </a:rPr>
              <a:t>group_by()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It takes a data frame and one or more variables to group by.</a:t>
            </a: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i="1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4DCBE-74F0-251F-081F-D9B95223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3214455"/>
            <a:ext cx="5425440" cy="9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6E8DD-91A7-63BF-00B7-658FF88E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70AB-E8F8-022C-C83A-78048F54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Transformation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C7C3-CE79-DD05-878C-E852DFCB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72" y="1722438"/>
            <a:ext cx="742774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latin typeface="Avenir Next LT Pro Light" panose="020B0304020202020204" pitchFamily="34" charset="0"/>
              </a:rPr>
              <a:t>summarise()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computes a summary for each group.</a:t>
            </a: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2539D-6E19-5469-A0EA-766A05B7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09119"/>
            <a:ext cx="7204354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8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8BE2-4555-259F-E73C-E33FA61F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14B7-8217-E3A4-E0CD-B819DED5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Exercise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8244-9EF1-A12C-C74E-827D78DFE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00201"/>
            <a:ext cx="7427741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Get the total (sum) Q</a:t>
            </a:r>
            <a:r>
              <a:rPr lang="en-US" sz="2800" i="1" dirty="0">
                <a:latin typeface="Avenir Next LT Pro Light" panose="020B0304020202020204" pitchFamily="34" charset="0"/>
              </a:rPr>
              <a:t>uantity</a:t>
            </a:r>
            <a:r>
              <a:rPr lang="en-US" sz="2800" dirty="0">
                <a:latin typeface="Avenir Next LT Pro Light" panose="020B0304020202020204" pitchFamily="34" charset="0"/>
              </a:rPr>
              <a:t> for each of </a:t>
            </a:r>
            <a:r>
              <a:rPr lang="en-US" sz="2800" i="1" dirty="0">
                <a:latin typeface="Avenir Next LT Pro Light" panose="020B0304020202020204" pitchFamily="34" charset="0"/>
              </a:rPr>
              <a:t>Item Number </a:t>
            </a:r>
            <a:r>
              <a:rPr lang="en-US" sz="2800" dirty="0">
                <a:latin typeface="Avenir Next LT Pro Light" panose="020B0304020202020204" pitchFamily="34" charset="0"/>
              </a:rPr>
              <a:t>in the </a:t>
            </a:r>
            <a:r>
              <a:rPr lang="en-US" sz="2800" i="1" dirty="0">
                <a:latin typeface="Avenir Next LT Pro Light" panose="020B0304020202020204" pitchFamily="34" charset="0"/>
              </a:rPr>
              <a:t>Quantity</a:t>
            </a:r>
            <a:r>
              <a:rPr lang="en-US" sz="2800" dirty="0">
                <a:latin typeface="Avenir Next LT Pro Light" panose="020B0304020202020204" pitchFamily="34" charset="0"/>
              </a:rPr>
              <a:t> dataset.</a:t>
            </a:r>
            <a:br>
              <a:rPr lang="en-US" sz="2800" dirty="0">
                <a:latin typeface="Avenir Next LT Pro Light" panose="020B0304020202020204" pitchFamily="34" charset="0"/>
              </a:rPr>
            </a:br>
            <a:endParaRPr lang="en-US" sz="28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Calculate the average weight for Each Inventory Location.</a:t>
            </a: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4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Joins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venir Next LT Pro Light" panose="020B0304020202020204" pitchFamily="34" charset="0"/>
              </a:rPr>
              <a:t>Joins add columns from y to x, matching observations based on the keys. There are four mutating joins: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r>
              <a:rPr lang="en-US" sz="3200" dirty="0">
                <a:latin typeface="Avenir Next LT Pro Light" panose="020B0304020202020204" pitchFamily="34" charset="0"/>
              </a:rPr>
              <a:t>Inner join</a:t>
            </a:r>
            <a:endParaRPr lang="en-US" sz="2400" dirty="0">
              <a:latin typeface="Avenir Next LT Pro Light" panose="020B0304020202020204" pitchFamily="34" charset="0"/>
            </a:endParaRPr>
          </a:p>
          <a:p>
            <a:r>
              <a:rPr lang="en-US" sz="3200" dirty="0">
                <a:latin typeface="Avenir Next LT Pro Light" panose="020B0304020202020204" pitchFamily="34" charset="0"/>
              </a:rPr>
              <a:t>Outer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Left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Right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Full Join</a:t>
            </a:r>
          </a:p>
          <a:p>
            <a:pPr marL="0" indent="0">
              <a:buNone/>
            </a:pPr>
            <a:endParaRPr lang="en-US" sz="24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  <a:p>
            <a:endParaRPr sz="2800" dirty="0">
              <a:latin typeface="Avenir Next LT Pro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Inner Join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8365588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Avenir Next LT Pro Light" panose="020B0304020202020204" pitchFamily="34" charset="0"/>
              </a:rPr>
              <a:t>An inner join </a:t>
            </a:r>
            <a:r>
              <a:rPr lang="en-US" sz="2400" b="1" dirty="0">
                <a:latin typeface="Avenir Next LT Pro Light" panose="020B0304020202020204" pitchFamily="34" charset="0"/>
              </a:rPr>
              <a:t>only</a:t>
            </a:r>
            <a:r>
              <a:rPr lang="en-US" sz="2400" dirty="0">
                <a:latin typeface="Avenir Next LT Pro Light" panose="020B0304020202020204" pitchFamily="34" charset="0"/>
              </a:rPr>
              <a:t> keeps observations from x that have a matching key in y.</a:t>
            </a:r>
          </a:p>
          <a:p>
            <a:pPr marL="457200" lvl="1" indent="0">
              <a:buNone/>
            </a:pPr>
            <a:endParaRPr lang="en-US" sz="2400" dirty="0">
              <a:latin typeface="Avenir Next LT Pro Light" panose="020B030402020202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Avenir Next LT Pro Light" panose="020B0304020202020204" pitchFamily="34" charset="0"/>
              </a:rPr>
              <a:t>The most important property of an inner join is that unmatched rows in either input are </a:t>
            </a:r>
            <a:r>
              <a:rPr lang="en-US" sz="2400" b="1" dirty="0">
                <a:latin typeface="Avenir Next LT Pro Light" panose="020B0304020202020204" pitchFamily="34" charset="0"/>
              </a:rPr>
              <a:t>not</a:t>
            </a:r>
            <a:r>
              <a:rPr lang="en-US" sz="2400" dirty="0">
                <a:latin typeface="Avenir Next LT Pro Light" panose="020B0304020202020204" pitchFamily="34" charset="0"/>
              </a:rPr>
              <a:t> included in the result.</a:t>
            </a: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  <a:p>
            <a:endParaRPr sz="2800" dirty="0">
              <a:latin typeface="Avenir Next LT Pro Light" panose="020B03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22884-BAD9-F7A5-1338-32B6B594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87" y="4476640"/>
            <a:ext cx="2638793" cy="781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BEA58-07AC-4C0E-E7F7-04EECCA0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98FA-98C9-82CF-4936-989002B0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Outer Join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36C4-6160-87D9-E2D3-5BE51A43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8365588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Avenir Next LT Pro Light" panose="020B0304020202020204" pitchFamily="34" charset="0"/>
              </a:rPr>
              <a:t>The three outer joins </a:t>
            </a:r>
            <a:r>
              <a:rPr lang="en-US" sz="2400" b="1" dirty="0">
                <a:latin typeface="Avenir Next LT Pro Light" panose="020B0304020202020204" pitchFamily="34" charset="0"/>
              </a:rPr>
              <a:t>keep</a:t>
            </a:r>
            <a:r>
              <a:rPr lang="en-US" sz="2400" dirty="0">
                <a:latin typeface="Avenir Next LT Pro Light" panose="020B0304020202020204" pitchFamily="34" charset="0"/>
              </a:rPr>
              <a:t> observations that appear in at least one of the data frames.</a:t>
            </a:r>
            <a:endParaRPr lang="en-US" sz="2800" dirty="0">
              <a:latin typeface="Avenir Next LT Pro Light" panose="020B03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2400" b="1" dirty="0">
                <a:latin typeface="Avenir Next LT Pro Light" panose="020B0304020202020204" pitchFamily="34" charset="0"/>
              </a:rPr>
              <a:t>Left join </a:t>
            </a:r>
            <a:r>
              <a:rPr lang="en-US" sz="2400" dirty="0">
                <a:latin typeface="Avenir Next LT Pro Light" panose="020B0304020202020204" pitchFamily="34" charset="0"/>
              </a:rPr>
              <a:t>keeps all observations in x.</a:t>
            </a:r>
          </a:p>
          <a:p>
            <a:endParaRPr lang="en-US" sz="2400" dirty="0">
              <a:latin typeface="Avenir Next LT Pro Light" panose="020B0304020202020204" pitchFamily="34" charset="0"/>
            </a:endParaRPr>
          </a:p>
          <a:p>
            <a:r>
              <a:rPr lang="en-US" sz="2400" b="1" dirty="0">
                <a:latin typeface="Avenir Next LT Pro Light" panose="020B0304020202020204" pitchFamily="34" charset="0"/>
              </a:rPr>
              <a:t>Right join </a:t>
            </a:r>
            <a:r>
              <a:rPr lang="en-US" sz="2400" dirty="0">
                <a:latin typeface="Avenir Next LT Pro Light" panose="020B0304020202020204" pitchFamily="34" charset="0"/>
              </a:rPr>
              <a:t>keeps all observations in y.</a:t>
            </a:r>
          </a:p>
          <a:p>
            <a:endParaRPr lang="en-US" sz="2400" dirty="0">
              <a:latin typeface="Avenir Next LT Pro Light" panose="020B0304020202020204" pitchFamily="34" charset="0"/>
            </a:endParaRPr>
          </a:p>
          <a:p>
            <a:r>
              <a:rPr lang="en-US" sz="2400" b="1" dirty="0">
                <a:latin typeface="Avenir Next LT Pro Light" panose="020B0304020202020204" pitchFamily="34" charset="0"/>
              </a:rPr>
              <a:t>Full join </a:t>
            </a:r>
            <a:r>
              <a:rPr lang="en-US" sz="2400" dirty="0">
                <a:latin typeface="Avenir Next LT Pro Light" panose="020B0304020202020204" pitchFamily="34" charset="0"/>
              </a:rPr>
              <a:t>keeps all observations in x and y.</a:t>
            </a:r>
            <a:endParaRPr sz="2400" dirty="0">
              <a:latin typeface="Avenir Next LT Pro Light" panose="020B0304020202020204" pitchFamily="34" charset="0"/>
            </a:endParaRPr>
          </a:p>
          <a:p>
            <a:endParaRPr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4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2711-9328-FBAB-8628-C44207C1A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5067-9B3E-7E60-8CA4-AF04BE10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Left Join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70AB-72AC-D3DA-4F36-3B206554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00201"/>
            <a:ext cx="600690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Return all rows from </a:t>
            </a:r>
            <a:r>
              <a:rPr lang="en-US" sz="2800" i="1" dirty="0">
                <a:latin typeface="Avenir Next LT Pro Light" panose="020B0304020202020204" pitchFamily="34" charset="0"/>
              </a:rPr>
              <a:t>x</a:t>
            </a:r>
            <a:r>
              <a:rPr lang="en-US" sz="2800" dirty="0">
                <a:latin typeface="Avenir Next LT Pro Light" panose="020B0304020202020204" pitchFamily="34" charset="0"/>
              </a:rPr>
              <a:t>, and all columns from </a:t>
            </a:r>
            <a:r>
              <a:rPr lang="en-US" sz="2800" i="1" dirty="0">
                <a:latin typeface="Avenir Next LT Pro Light" panose="020B0304020202020204" pitchFamily="34" charset="0"/>
              </a:rPr>
              <a:t>x</a:t>
            </a:r>
            <a:r>
              <a:rPr lang="en-US" sz="2800" dirty="0">
                <a:latin typeface="Avenir Next LT Pro Light" panose="020B0304020202020204" pitchFamily="34" charset="0"/>
              </a:rPr>
              <a:t> and </a:t>
            </a:r>
            <a:r>
              <a:rPr lang="en-US" sz="2800" i="1" dirty="0">
                <a:latin typeface="Avenir Next LT Pro Light" panose="020B0304020202020204" pitchFamily="34" charset="0"/>
              </a:rPr>
              <a:t>y</a:t>
            </a:r>
            <a:r>
              <a:rPr lang="en-US" sz="2800" dirty="0">
                <a:latin typeface="Avenir Next LT Pro Light" panose="020B03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Rows in </a:t>
            </a:r>
            <a:r>
              <a:rPr lang="en-US" sz="2800" i="1" dirty="0">
                <a:latin typeface="Avenir Next LT Pro Light" panose="020B0304020202020204" pitchFamily="34" charset="0"/>
              </a:rPr>
              <a:t>x</a:t>
            </a:r>
            <a:r>
              <a:rPr lang="en-US" sz="2800" dirty="0">
                <a:latin typeface="Avenir Next LT Pro Light" panose="020B0304020202020204" pitchFamily="34" charset="0"/>
              </a:rPr>
              <a:t> with no match in </a:t>
            </a:r>
            <a:r>
              <a:rPr lang="en-US" sz="2800" i="1" dirty="0">
                <a:latin typeface="Avenir Next LT Pro Light" panose="020B0304020202020204" pitchFamily="34" charset="0"/>
              </a:rPr>
              <a:t>y</a:t>
            </a:r>
            <a:r>
              <a:rPr lang="en-US" sz="2800" dirty="0">
                <a:latin typeface="Avenir Next LT Pro Light" panose="020B0304020202020204" pitchFamily="34" charset="0"/>
              </a:rPr>
              <a:t> will have </a:t>
            </a:r>
            <a:r>
              <a:rPr lang="en-US" sz="2800" i="1" dirty="0">
                <a:latin typeface="Avenir Next LT Pro Light" panose="020B0304020202020204" pitchFamily="34" charset="0"/>
              </a:rPr>
              <a:t>NA</a:t>
            </a:r>
            <a:r>
              <a:rPr lang="en-US" sz="2800" dirty="0">
                <a:latin typeface="Avenir Next LT Pro Light" panose="020B0304020202020204" pitchFamily="34" charset="0"/>
              </a:rPr>
              <a:t> values in the new columns. </a:t>
            </a: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86594-DD6E-2AF1-4AB2-3F7910AB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1" y="3991916"/>
            <a:ext cx="6006905" cy="1924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EC07A-9C4A-7ECD-38FA-97A6514C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88" y="2037502"/>
            <a:ext cx="2629267" cy="771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43CA2F-8701-EAF7-9419-C7DEBED7F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317" y="3490545"/>
            <a:ext cx="3792152" cy="16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2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DA042-AD9A-6D58-9C26-363BED2F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0ADE-C630-64C6-621B-106A0439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Exercise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9794-431C-E69A-0BFE-7C1E3FCD1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00201"/>
            <a:ext cx="7427741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Use the “Import dataset” feature to import the 3 worksheets in the </a:t>
            </a:r>
            <a:r>
              <a:rPr lang="en-US" sz="2800" i="1" dirty="0">
                <a:latin typeface="Avenir Next LT Pro Light" panose="020B0304020202020204" pitchFamily="34" charset="0"/>
              </a:rPr>
              <a:t>Inventory.xlsx</a:t>
            </a:r>
            <a:r>
              <a:rPr lang="en-US" sz="2800" dirty="0">
                <a:latin typeface="Avenir Next LT Pro Light" panose="020B0304020202020204" pitchFamily="34" charset="0"/>
              </a:rPr>
              <a:t> into R as three distinct datasets named </a:t>
            </a:r>
            <a:r>
              <a:rPr lang="en-US" sz="2800" i="1" dirty="0">
                <a:latin typeface="Avenir Next LT Pro Light" panose="020B0304020202020204" pitchFamily="34" charset="0"/>
              </a:rPr>
              <a:t>Quantity</a:t>
            </a:r>
            <a:r>
              <a:rPr lang="en-US" sz="2800" dirty="0">
                <a:latin typeface="Avenir Next LT Pro Light" panose="020B0304020202020204" pitchFamily="34" charset="0"/>
              </a:rPr>
              <a:t>, </a:t>
            </a:r>
            <a:r>
              <a:rPr lang="en-US" sz="2800" i="1" dirty="0">
                <a:latin typeface="Avenir Next LT Pro Light" panose="020B0304020202020204" pitchFamily="34" charset="0"/>
              </a:rPr>
              <a:t>Location</a:t>
            </a:r>
            <a:r>
              <a:rPr lang="en-US" sz="2800" dirty="0">
                <a:latin typeface="Avenir Next LT Pro Light" panose="020B0304020202020204" pitchFamily="34" charset="0"/>
              </a:rPr>
              <a:t> and </a:t>
            </a:r>
            <a:r>
              <a:rPr lang="en-US" sz="2800" i="1" dirty="0">
                <a:latin typeface="Avenir Next LT Pro Light" panose="020B0304020202020204" pitchFamily="34" charset="0"/>
              </a:rPr>
              <a:t>Description</a:t>
            </a:r>
            <a:r>
              <a:rPr lang="en-US" sz="2800" dirty="0">
                <a:latin typeface="Avenir Next LT Pro Light" panose="020B0304020202020204" pitchFamily="34" charset="0"/>
              </a:rPr>
              <a:t> respectively.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Left join the </a:t>
            </a:r>
            <a:r>
              <a:rPr lang="en-US" sz="2800" i="1" dirty="0">
                <a:latin typeface="Avenir Next LT Pro Light" panose="020B0304020202020204" pitchFamily="34" charset="0"/>
              </a:rPr>
              <a:t>Quantity</a:t>
            </a:r>
            <a:r>
              <a:rPr lang="en-US" sz="2800" dirty="0">
                <a:latin typeface="Avenir Next LT Pro Light" panose="020B0304020202020204" pitchFamily="34" charset="0"/>
              </a:rPr>
              <a:t> dataset to the </a:t>
            </a:r>
            <a:r>
              <a:rPr lang="en-US" sz="2800" i="1" dirty="0">
                <a:latin typeface="Avenir Next LT Pro Light" panose="020B0304020202020204" pitchFamily="34" charset="0"/>
              </a:rPr>
              <a:t>Location</a:t>
            </a:r>
            <a:r>
              <a:rPr lang="en-US" sz="2800" dirty="0">
                <a:latin typeface="Avenir Next LT Pro Light" panose="020B0304020202020204" pitchFamily="34" charset="0"/>
              </a:rPr>
              <a:t> dataset using the </a:t>
            </a:r>
            <a:r>
              <a:rPr lang="en-US" sz="2800" i="1" dirty="0">
                <a:latin typeface="Avenir Next LT Pro Light" panose="020B0304020202020204" pitchFamily="34" charset="0"/>
              </a:rPr>
              <a:t>Item Number</a:t>
            </a:r>
            <a:r>
              <a:rPr lang="en-US" sz="2800" dirty="0">
                <a:latin typeface="Avenir Next LT Pro Light" panose="020B0304020202020204" pitchFamily="34" charset="0"/>
              </a:rPr>
              <a:t>.</a:t>
            </a:r>
            <a:endParaRPr lang="en-US" sz="2800" i="1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9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D1C3C-01DE-CCDC-438F-1E60ECB6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7A30-2BF6-9AFC-9D9F-F1CEDA50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>
                <a:latin typeface="Avenir Next LT Pro Light" panose="020B0304020202020204" pitchFamily="34" charset="0"/>
              </a:rPr>
              <a:t>Right Join</a:t>
            </a:r>
            <a:endParaRPr lang="en-US"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37A0-B411-2485-8167-E0F6CA3E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00201"/>
            <a:ext cx="617571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Return all rows from </a:t>
            </a:r>
            <a:r>
              <a:rPr lang="en-US" sz="2800" i="1" dirty="0">
                <a:latin typeface="Avenir Next LT Pro Light" panose="020B0304020202020204" pitchFamily="34" charset="0"/>
              </a:rPr>
              <a:t>y</a:t>
            </a:r>
            <a:r>
              <a:rPr lang="en-US" sz="2800" dirty="0">
                <a:latin typeface="Avenir Next LT Pro Light" panose="020B0304020202020204" pitchFamily="34" charset="0"/>
              </a:rPr>
              <a:t>, and all columns from </a:t>
            </a:r>
            <a:r>
              <a:rPr lang="en-US" sz="2800" i="1" dirty="0">
                <a:latin typeface="Avenir Next LT Pro Light" panose="020B0304020202020204" pitchFamily="34" charset="0"/>
              </a:rPr>
              <a:t>x</a:t>
            </a:r>
            <a:r>
              <a:rPr lang="en-US" sz="2800" dirty="0">
                <a:latin typeface="Avenir Next LT Pro Light" panose="020B0304020202020204" pitchFamily="34" charset="0"/>
              </a:rPr>
              <a:t> and </a:t>
            </a:r>
            <a:r>
              <a:rPr lang="en-US" sz="2800" i="1" dirty="0">
                <a:latin typeface="Avenir Next LT Pro Light" panose="020B0304020202020204" pitchFamily="34" charset="0"/>
              </a:rPr>
              <a:t>y</a:t>
            </a:r>
            <a:r>
              <a:rPr lang="en-US" sz="2800" dirty="0">
                <a:latin typeface="Avenir Next LT Pro Light" panose="020B03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Rows in </a:t>
            </a:r>
            <a:r>
              <a:rPr lang="en-US" sz="2800" i="1" dirty="0">
                <a:latin typeface="Avenir Next LT Pro Light" panose="020B0304020202020204" pitchFamily="34" charset="0"/>
              </a:rPr>
              <a:t>y</a:t>
            </a:r>
            <a:r>
              <a:rPr lang="en-US" sz="2800" dirty="0">
                <a:latin typeface="Avenir Next LT Pro Light" panose="020B0304020202020204" pitchFamily="34" charset="0"/>
              </a:rPr>
              <a:t> with no match in </a:t>
            </a:r>
            <a:r>
              <a:rPr lang="en-US" sz="2800" i="1" dirty="0">
                <a:latin typeface="Avenir Next LT Pro Light" panose="020B0304020202020204" pitchFamily="34" charset="0"/>
              </a:rPr>
              <a:t>x</a:t>
            </a:r>
            <a:r>
              <a:rPr lang="en-US" sz="2800" dirty="0">
                <a:latin typeface="Avenir Next LT Pro Light" panose="020B0304020202020204" pitchFamily="34" charset="0"/>
              </a:rPr>
              <a:t> will have </a:t>
            </a:r>
            <a:r>
              <a:rPr lang="en-US" sz="2800" i="1" dirty="0">
                <a:latin typeface="Avenir Next LT Pro Light" panose="020B0304020202020204" pitchFamily="34" charset="0"/>
              </a:rPr>
              <a:t>NA</a:t>
            </a:r>
            <a:r>
              <a:rPr lang="en-US" sz="2800" dirty="0">
                <a:latin typeface="Avenir Next LT Pro Light" panose="020B0304020202020204" pitchFamily="34" charset="0"/>
              </a:rPr>
              <a:t> values in the new columns. </a:t>
            </a: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F4417-2977-EB98-5F61-DA36B20F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16188"/>
            <a:ext cx="6175716" cy="1819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86B70-D2FB-14E4-E1A2-87E96C4D2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695" y="1989138"/>
            <a:ext cx="2648320" cy="903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03EB7-519C-1FC1-EEE5-ECBF3A7C5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775" y="3464169"/>
            <a:ext cx="4049810" cy="15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2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31F69-831F-A0EC-580F-53AA85FB0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3F3E-E673-A39A-DF45-B2F67C0A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Exercise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40FB-F7AD-91C3-8C46-711C21E8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00201"/>
            <a:ext cx="7427741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Right join </a:t>
            </a:r>
            <a:r>
              <a:rPr lang="en-US" sz="2800" i="1" dirty="0">
                <a:latin typeface="Avenir Next LT Pro Light" panose="020B0304020202020204" pitchFamily="34" charset="0"/>
              </a:rPr>
              <a:t>Location</a:t>
            </a:r>
            <a:r>
              <a:rPr lang="en-US" sz="2800" dirty="0">
                <a:latin typeface="Avenir Next LT Pro Light" panose="020B0304020202020204" pitchFamily="34" charset="0"/>
              </a:rPr>
              <a:t> data to </a:t>
            </a:r>
            <a:r>
              <a:rPr lang="en-US" sz="2800" i="1" dirty="0">
                <a:latin typeface="Avenir Next LT Pro Light" panose="020B0304020202020204" pitchFamily="34" charset="0"/>
              </a:rPr>
              <a:t>Description</a:t>
            </a:r>
            <a:r>
              <a:rPr lang="en-US" sz="2800" dirty="0">
                <a:latin typeface="Avenir Next LT Pro Light" panose="020B0304020202020204" pitchFamily="34" charset="0"/>
              </a:rPr>
              <a:t> data using both </a:t>
            </a:r>
            <a:r>
              <a:rPr lang="en-US" sz="2800" i="1" dirty="0">
                <a:latin typeface="Avenir Next LT Pro Light" panose="020B0304020202020204" pitchFamily="34" charset="0"/>
              </a:rPr>
              <a:t>Item Number</a:t>
            </a:r>
            <a:r>
              <a:rPr lang="en-US" sz="2800" dirty="0">
                <a:latin typeface="Avenir Next LT Pro Light" panose="020B0304020202020204" pitchFamily="34" charset="0"/>
              </a:rPr>
              <a:t> and </a:t>
            </a:r>
            <a:r>
              <a:rPr lang="en-US" sz="2800" i="1" dirty="0" err="1">
                <a:latin typeface="Avenir Next LT Pro Light" panose="020B0304020202020204" pitchFamily="34" charset="0"/>
              </a:rPr>
              <a:t>Subinventory</a:t>
            </a:r>
            <a:r>
              <a:rPr lang="en-US" sz="2800" i="1" dirty="0">
                <a:latin typeface="Avenir Next LT Pro Light" panose="020B0304020202020204" pitchFamily="34" charset="0"/>
              </a:rPr>
              <a:t> Location</a:t>
            </a:r>
            <a:r>
              <a:rPr lang="en-US" sz="2800" dirty="0">
                <a:latin typeface="Avenir Next LT Pro Light" panose="020B0304020202020204" pitchFamily="34" charset="0"/>
              </a:rPr>
              <a:t>.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Set the relationship to “many-to-many”. </a:t>
            </a: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7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9820-4CEA-594F-48B4-54E3BA227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53CB-27D2-4CF9-52B4-420E3178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8CE4-1B48-647E-AD8E-BEB9D468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1600201"/>
            <a:ext cx="648520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Return all rows and all columns from both </a:t>
            </a:r>
            <a:r>
              <a:rPr lang="en-US" sz="2800" i="1" dirty="0">
                <a:latin typeface="Avenir Next LT Pro Light" panose="020B0304020202020204" pitchFamily="34" charset="0"/>
              </a:rPr>
              <a:t>x</a:t>
            </a:r>
            <a:r>
              <a:rPr lang="en-US" sz="2800" dirty="0">
                <a:latin typeface="Avenir Next LT Pro Light" panose="020B0304020202020204" pitchFamily="34" charset="0"/>
              </a:rPr>
              <a:t> and </a:t>
            </a:r>
            <a:r>
              <a:rPr lang="en-US" sz="2800" i="1" dirty="0">
                <a:latin typeface="Avenir Next LT Pro Light" panose="020B0304020202020204" pitchFamily="34" charset="0"/>
              </a:rPr>
              <a:t>y</a:t>
            </a:r>
            <a:r>
              <a:rPr lang="en-US" sz="2800" dirty="0">
                <a:latin typeface="Avenir Next LT Pro Light" panose="020B03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Where there are not matching values, returns </a:t>
            </a:r>
            <a:r>
              <a:rPr lang="en-US" sz="2800" i="1" dirty="0">
                <a:latin typeface="Avenir Next LT Pro Light" panose="020B0304020202020204" pitchFamily="34" charset="0"/>
              </a:rPr>
              <a:t>NA</a:t>
            </a:r>
            <a:r>
              <a:rPr lang="en-US" sz="2800" dirty="0">
                <a:latin typeface="Avenir Next LT Pro Light" panose="020B0304020202020204" pitchFamily="34" charset="0"/>
              </a:rPr>
              <a:t> for the one missing.</a:t>
            </a:r>
          </a:p>
          <a:p>
            <a:pPr marL="0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6706F-2AD3-FBDC-E38B-635630A0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59625"/>
            <a:ext cx="6175716" cy="1828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B86DD-9ACA-0A28-7090-8EE47446E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927" y="2047029"/>
            <a:ext cx="2638793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7B4D09-3895-B5E6-016D-74BDDC452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877" y="3429000"/>
            <a:ext cx="4126523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99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661</Words>
  <Application>Microsoft Office PowerPoint</Application>
  <PresentationFormat>Widescreen</PresentationFormat>
  <Paragraphs>140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Avenir Next LT Pro Light</vt:lpstr>
      <vt:lpstr>Calibri</vt:lpstr>
      <vt:lpstr>1_Office Theme</vt:lpstr>
      <vt:lpstr>PowerPoint Presentation</vt:lpstr>
      <vt:lpstr>Joins</vt:lpstr>
      <vt:lpstr>Inner Join</vt:lpstr>
      <vt:lpstr>Outer Join</vt:lpstr>
      <vt:lpstr>Left Join</vt:lpstr>
      <vt:lpstr>Exercise</vt:lpstr>
      <vt:lpstr>Right Join</vt:lpstr>
      <vt:lpstr>Exercise</vt:lpstr>
      <vt:lpstr>Full Join</vt:lpstr>
      <vt:lpstr>Exercise</vt:lpstr>
      <vt:lpstr>Transformation</vt:lpstr>
      <vt:lpstr>Transformation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Mbuthia, Ian</dc:creator>
  <cp:lastModifiedBy>Mbuthia, Ian</cp:lastModifiedBy>
  <cp:revision>2</cp:revision>
  <dcterms:created xsi:type="dcterms:W3CDTF">2024-11-18T17:49:40Z</dcterms:created>
  <dcterms:modified xsi:type="dcterms:W3CDTF">2024-11-20T15:36:56Z</dcterms:modified>
</cp:coreProperties>
</file>