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Montserrat Medium"/>
      <p:regular r:id="rId44"/>
      <p:bold r:id="rId45"/>
      <p:italic r:id="rId46"/>
      <p:boldItalic r:id="rId47"/>
    </p:embeddedFont>
    <p:embeddedFont>
      <p:font typeface="Bebas Neue"/>
      <p:regular r:id="rId48"/>
    </p:embeddedFont>
    <p:embeddedFont>
      <p:font typeface="Schoolbell"/>
      <p:regular r:id="rId49"/>
    </p:embeddedFont>
    <p:embeddedFont>
      <p:font typeface="Chivo"/>
      <p:regular r:id="rId50"/>
      <p:bold r:id="rId51"/>
      <p:italic r:id="rId52"/>
      <p:boldItalic r:id="rId53"/>
    </p:embeddedFont>
    <p:embeddedFont>
      <p:font typeface="DM Serif Display"/>
      <p:regular r:id="rId54"/>
      <p: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43">
          <p15:clr>
            <a:srgbClr val="A4A3A4"/>
          </p15:clr>
        </p15:guide>
        <p15:guide id="2" orient="horz" pos="2799">
          <p15:clr>
            <a:srgbClr val="A4A3A4"/>
          </p15:clr>
        </p15:guide>
        <p15:guide id="3" pos="453">
          <p15:clr>
            <a:srgbClr val="547EBF"/>
          </p15:clr>
        </p15:guide>
      </p15:sldGuideLst>
    </p:ext>
    <p:ext uri="GoogleSlidesCustomDataVersion2">
      <go:slidesCustomData xmlns:go="http://customooxmlschemas.google.com/" r:id="rId56" roundtripDataSignature="AMtx7mivVKQyJZQPCdBKeRtSnJJZFrLM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0DF9AC-3D7D-43EC-A8E7-3687D2D405FD}">
  <a:tblStyle styleId="{0A0DF9AC-3D7D-43EC-A8E7-3687D2D405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43" orient="horz"/>
        <p:guide pos="2799" orient="horz"/>
        <p:guide pos="45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MontserratMedium-regular.fntdata"/><Relationship Id="rId43" Type="http://schemas.openxmlformats.org/officeDocument/2006/relationships/slide" Target="slides/slide37.xml"/><Relationship Id="rId46" Type="http://schemas.openxmlformats.org/officeDocument/2006/relationships/font" Target="fonts/MontserratMedium-italic.fntdata"/><Relationship Id="rId45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BebasNeue-regular.fntdata"/><Relationship Id="rId47" Type="http://schemas.openxmlformats.org/officeDocument/2006/relationships/font" Target="fonts/MontserratMedium-boldItalic.fntdata"/><Relationship Id="rId49" Type="http://schemas.openxmlformats.org/officeDocument/2006/relationships/font" Target="fonts/Schoolbell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hivo-bold.fntdata"/><Relationship Id="rId50" Type="http://schemas.openxmlformats.org/officeDocument/2006/relationships/font" Target="fonts/Chivo-regular.fntdata"/><Relationship Id="rId53" Type="http://schemas.openxmlformats.org/officeDocument/2006/relationships/font" Target="fonts/Chivo-boldItalic.fntdata"/><Relationship Id="rId52" Type="http://schemas.openxmlformats.org/officeDocument/2006/relationships/font" Target="fonts/Chivo-italic.fntdata"/><Relationship Id="rId11" Type="http://schemas.openxmlformats.org/officeDocument/2006/relationships/slide" Target="slides/slide5.xml"/><Relationship Id="rId55" Type="http://schemas.openxmlformats.org/officeDocument/2006/relationships/font" Target="fonts/DMSerifDisplay-italic.fntdata"/><Relationship Id="rId10" Type="http://schemas.openxmlformats.org/officeDocument/2006/relationships/slide" Target="slides/slide4.xml"/><Relationship Id="rId54" Type="http://schemas.openxmlformats.org/officeDocument/2006/relationships/font" Target="fonts/DMSerifDisplay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30f6a8ca6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2d30f6a8ca6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685a6b2db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d685a6b2d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d685a6b2db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d30f6a8ca6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2d30f6a8ca6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d30f6a8ca6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g2d30f6a8ca6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48c33e1d4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2d48c33e1d4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d311e7e1c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2d311e7e1c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d311e7e1c9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2d311e7e1c9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d311e7e1c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g2d311e7e1c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d311e7e1c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2d311e7e1c9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d311e7e1c9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g2d311e7e1c9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d311e7e1c9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g2d311e7e1c9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d311e7e1c9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g2d311e7e1c9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d311e7e1c9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g2d311e7e1c9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d311e7e1c9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g2d311e7e1c9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d311e7e1c9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g2d311e7e1c9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d311e7e1c9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g2d311e7e1c9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d311e7e1c9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g2d311e7e1c9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d30d004db6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g2d30d004db6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d311e7e1c9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g2d311e7e1c9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685a6b2d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d685a6b2d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d311e7e1c9_4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g2d311e7e1c9_4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d30d004db6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g2d30d004db6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d311e7e1c9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5" name="Google Shape;605;g2d311e7e1c9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d311e7e1c9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8" name="Google Shape;618;g2d311e7e1c9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d311e7e1c9_5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1" name="Google Shape;631;g2d311e7e1c9_5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d311e7e1c9_5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4" name="Google Shape;644;g2d311e7e1c9_5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d320160a5b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7" name="Google Shape;657;g2d320160a5b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4" name="Google Shape;6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30f6a8ca6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d30f6a8ca6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2"/>
          <p:cNvSpPr txBox="1"/>
          <p:nvPr>
            <p:ph type="ctrTitle"/>
          </p:nvPr>
        </p:nvSpPr>
        <p:spPr>
          <a:xfrm>
            <a:off x="1518589" y="1253834"/>
            <a:ext cx="6106822" cy="1982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DM Serif Display"/>
              <a:buNone/>
              <a:defRPr b="0" sz="5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2"/>
          <p:cNvSpPr txBox="1"/>
          <p:nvPr>
            <p:ph idx="1" type="subTitle"/>
          </p:nvPr>
        </p:nvSpPr>
        <p:spPr>
          <a:xfrm>
            <a:off x="1518589" y="3170566"/>
            <a:ext cx="6106822" cy="434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type="title"/>
          </p:nvPr>
        </p:nvSpPr>
        <p:spPr>
          <a:xfrm>
            <a:off x="723900" y="2131872"/>
            <a:ext cx="7696200" cy="12193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DM Serif Display"/>
              <a:buNone/>
              <a:defRPr b="0" sz="6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" type="body"/>
          </p:nvPr>
        </p:nvSpPr>
        <p:spPr>
          <a:xfrm>
            <a:off x="723900" y="3259749"/>
            <a:ext cx="7696200" cy="468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57" name="Google Shape;57;p45"/>
          <p:cNvSpPr txBox="1"/>
          <p:nvPr>
            <p:ph idx="2" type="body"/>
          </p:nvPr>
        </p:nvSpPr>
        <p:spPr>
          <a:xfrm>
            <a:off x="723900" y="1275625"/>
            <a:ext cx="7696200" cy="8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0" sz="8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8"/>
          <p:cNvSpPr txBox="1"/>
          <p:nvPr>
            <p:ph type="title"/>
          </p:nvPr>
        </p:nvSpPr>
        <p:spPr>
          <a:xfrm>
            <a:off x="723900" y="587085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3"/>
          <p:cNvSpPr txBox="1"/>
          <p:nvPr/>
        </p:nvSpPr>
        <p:spPr>
          <a:xfrm>
            <a:off x="2252382" y="3689201"/>
            <a:ext cx="4677018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CREDITS</a:t>
            </a:r>
            <a:r>
              <a:rPr b="0" i="0" lang="en" sz="12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: This presentation template was created by </a:t>
            </a:r>
            <a:r>
              <a:rPr b="1" i="0" lang="en" sz="1200" u="none" cap="none" strike="noStrik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, and includes icons by </a:t>
            </a:r>
            <a:r>
              <a:rPr b="1" i="0" lang="en" sz="1200" u="none" cap="none" strike="noStrik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b="1" i="0" lang="en" sz="1200" u="none" cap="none" strike="noStrik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2" name="Google Shape;62;p53"/>
          <p:cNvSpPr txBox="1"/>
          <p:nvPr>
            <p:ph type="title"/>
          </p:nvPr>
        </p:nvSpPr>
        <p:spPr>
          <a:xfrm>
            <a:off x="1419225" y="470007"/>
            <a:ext cx="6305550" cy="1154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DM Serif Display"/>
              <a:buNone/>
              <a:defRPr b="0" sz="89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3"/>
          <p:cNvSpPr txBox="1"/>
          <p:nvPr>
            <p:ph idx="1" type="body"/>
          </p:nvPr>
        </p:nvSpPr>
        <p:spPr>
          <a:xfrm>
            <a:off x="2718647" y="1568669"/>
            <a:ext cx="3706706" cy="138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5"/>
          <p:cNvSpPr txBox="1"/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5"/>
          <p:cNvSpPr txBox="1"/>
          <p:nvPr>
            <p:ph idx="1" type="body"/>
          </p:nvPr>
        </p:nvSpPr>
        <p:spPr>
          <a:xfrm>
            <a:off x="723900" y="1205416"/>
            <a:ext cx="7696200" cy="3385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9"/>
          <p:cNvSpPr txBox="1"/>
          <p:nvPr>
            <p:ph type="title"/>
          </p:nvPr>
        </p:nvSpPr>
        <p:spPr>
          <a:xfrm>
            <a:off x="628650" y="1243260"/>
            <a:ext cx="7886700" cy="2656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0"/>
          <p:cNvSpPr txBox="1"/>
          <p:nvPr>
            <p:ph type="title"/>
          </p:nvPr>
        </p:nvSpPr>
        <p:spPr>
          <a:xfrm>
            <a:off x="723900" y="55245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" type="body"/>
          </p:nvPr>
        </p:nvSpPr>
        <p:spPr>
          <a:xfrm>
            <a:off x="723900" y="175260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/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>
            <a:alpha val="0"/>
          </a:srgbClr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2"/>
          <p:cNvSpPr txBox="1"/>
          <p:nvPr>
            <p:ph type="title"/>
          </p:nvPr>
        </p:nvSpPr>
        <p:spPr>
          <a:xfrm>
            <a:off x="723900" y="587825"/>
            <a:ext cx="7696200" cy="106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type="title"/>
          </p:nvPr>
        </p:nvSpPr>
        <p:spPr>
          <a:xfrm>
            <a:off x="723900" y="58674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 and four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body"/>
          </p:nvPr>
        </p:nvSpPr>
        <p:spPr>
          <a:xfrm>
            <a:off x="2016277" y="1872202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0" name="Google Shape;20;p44"/>
          <p:cNvSpPr txBox="1"/>
          <p:nvPr>
            <p:ph idx="2" type="body"/>
          </p:nvPr>
        </p:nvSpPr>
        <p:spPr>
          <a:xfrm>
            <a:off x="2016280" y="1479720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1" name="Google Shape;21;p44"/>
          <p:cNvSpPr txBox="1"/>
          <p:nvPr>
            <p:ph idx="3" type="body"/>
          </p:nvPr>
        </p:nvSpPr>
        <p:spPr>
          <a:xfrm>
            <a:off x="3886648" y="1080397"/>
            <a:ext cx="1370710" cy="595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0" sz="2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2" name="Google Shape;22;p44"/>
          <p:cNvSpPr txBox="1"/>
          <p:nvPr>
            <p:ph idx="4" type="body"/>
          </p:nvPr>
        </p:nvSpPr>
        <p:spPr>
          <a:xfrm>
            <a:off x="2016274" y="3030703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3" name="Google Shape;23;p44"/>
          <p:cNvSpPr txBox="1"/>
          <p:nvPr>
            <p:ph idx="5" type="body"/>
          </p:nvPr>
        </p:nvSpPr>
        <p:spPr>
          <a:xfrm>
            <a:off x="2016277" y="2638221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4" name="Google Shape;24;p44"/>
          <p:cNvSpPr txBox="1"/>
          <p:nvPr>
            <p:ph idx="6" type="body"/>
          </p:nvPr>
        </p:nvSpPr>
        <p:spPr>
          <a:xfrm>
            <a:off x="3886645" y="2238898"/>
            <a:ext cx="1370710" cy="595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0" sz="2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5" name="Google Shape;25;p44"/>
          <p:cNvSpPr txBox="1"/>
          <p:nvPr>
            <p:ph idx="7" type="body"/>
          </p:nvPr>
        </p:nvSpPr>
        <p:spPr>
          <a:xfrm>
            <a:off x="2016274" y="4175790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6" name="Google Shape;26;p44"/>
          <p:cNvSpPr txBox="1"/>
          <p:nvPr>
            <p:ph idx="8" type="body"/>
          </p:nvPr>
        </p:nvSpPr>
        <p:spPr>
          <a:xfrm>
            <a:off x="2016277" y="3783308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7" name="Google Shape;27;p44"/>
          <p:cNvSpPr txBox="1"/>
          <p:nvPr>
            <p:ph idx="9" type="body"/>
          </p:nvPr>
        </p:nvSpPr>
        <p:spPr>
          <a:xfrm>
            <a:off x="3886645" y="3386624"/>
            <a:ext cx="1370710" cy="59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0" sz="2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 txBox="1"/>
          <p:nvPr>
            <p:ph idx="1" type="body"/>
          </p:nvPr>
        </p:nvSpPr>
        <p:spPr>
          <a:xfrm>
            <a:off x="1813757" y="1619752"/>
            <a:ext cx="5502632" cy="2432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type="title"/>
          </p:nvPr>
        </p:nvSpPr>
        <p:spPr>
          <a:xfrm>
            <a:off x="723900" y="58674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idx="1" type="body"/>
          </p:nvPr>
        </p:nvSpPr>
        <p:spPr>
          <a:xfrm>
            <a:off x="2487335" y="1760761"/>
            <a:ext cx="4162581" cy="725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2" type="body"/>
          </p:nvPr>
        </p:nvSpPr>
        <p:spPr>
          <a:xfrm>
            <a:off x="2482942" y="3271121"/>
            <a:ext cx="4193355" cy="791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type="title"/>
          </p:nvPr>
        </p:nvSpPr>
        <p:spPr>
          <a:xfrm>
            <a:off x="1704369" y="585788"/>
            <a:ext cx="5735262" cy="657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3" type="body"/>
          </p:nvPr>
        </p:nvSpPr>
        <p:spPr>
          <a:xfrm>
            <a:off x="2487335" y="1368279"/>
            <a:ext cx="4162581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36" name="Google Shape;36;p47"/>
          <p:cNvSpPr txBox="1"/>
          <p:nvPr>
            <p:ph idx="4" type="body"/>
          </p:nvPr>
        </p:nvSpPr>
        <p:spPr>
          <a:xfrm>
            <a:off x="2482942" y="2878639"/>
            <a:ext cx="4193355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3489960" y="2415827"/>
            <a:ext cx="2179320" cy="54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906780" y="2413743"/>
            <a:ext cx="2179320" cy="54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3489960" y="2011062"/>
            <a:ext cx="2179320" cy="39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41" name="Google Shape;41;p48"/>
          <p:cNvSpPr txBox="1"/>
          <p:nvPr>
            <p:ph idx="4" type="body"/>
          </p:nvPr>
        </p:nvSpPr>
        <p:spPr>
          <a:xfrm>
            <a:off x="906780" y="2008978"/>
            <a:ext cx="2179320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42" name="Google Shape;42;p48"/>
          <p:cNvSpPr txBox="1"/>
          <p:nvPr>
            <p:ph idx="5" type="body"/>
          </p:nvPr>
        </p:nvSpPr>
        <p:spPr>
          <a:xfrm>
            <a:off x="6073140" y="2401460"/>
            <a:ext cx="2179320" cy="578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6" type="body"/>
          </p:nvPr>
        </p:nvSpPr>
        <p:spPr>
          <a:xfrm>
            <a:off x="6073140" y="2008978"/>
            <a:ext cx="2179320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44" name="Google Shape;44;p48"/>
          <p:cNvSpPr txBox="1"/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/>
          <p:nvPr>
            <p:ph type="title"/>
          </p:nvPr>
        </p:nvSpPr>
        <p:spPr>
          <a:xfrm>
            <a:off x="725955" y="1082040"/>
            <a:ext cx="2222986" cy="1744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/>
          <p:nvPr>
            <p:ph idx="2" type="pic"/>
          </p:nvPr>
        </p:nvSpPr>
        <p:spPr>
          <a:xfrm>
            <a:off x="4925642" y="552450"/>
            <a:ext cx="3443284" cy="40386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9"/>
          <p:cNvSpPr txBox="1"/>
          <p:nvPr>
            <p:ph idx="1" type="body"/>
          </p:nvPr>
        </p:nvSpPr>
        <p:spPr>
          <a:xfrm>
            <a:off x="725955" y="2730341"/>
            <a:ext cx="3354662" cy="1121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/>
          <p:nvPr>
            <p:ph type="title"/>
          </p:nvPr>
        </p:nvSpPr>
        <p:spPr>
          <a:xfrm>
            <a:off x="723900" y="588169"/>
            <a:ext cx="7696200" cy="93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 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9"/>
          <p:cNvSpPr txBox="1"/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9"/>
          <p:cNvSpPr txBox="1"/>
          <p:nvPr>
            <p:ph idx="1" type="body"/>
          </p:nvPr>
        </p:nvSpPr>
        <p:spPr>
          <a:xfrm>
            <a:off x="723900" y="1205416"/>
            <a:ext cx="7696200" cy="3385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b="0" i="0" sz="35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317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v9t3qkQMM0N-M0yh_t2Rry9VhU_VuePk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retos-operaciones-logistica.eae.es/4-objetivos-especificos-para-una-entrega-perfecta/" TargetMode="External"/><Relationship Id="rId4" Type="http://schemas.openxmlformats.org/officeDocument/2006/relationships/hyperlink" Target="https://blog.comparasoftware.com/objetivos-generales-y-especificos-de-un-proyecto/" TargetMode="External"/><Relationship Id="rId5" Type="http://schemas.openxmlformats.org/officeDocument/2006/relationships/hyperlink" Target="https://icgmaster.net/preguntas-al-buscar-la-proxima-ubicacion-negocio/" TargetMode="External"/><Relationship Id="rId6" Type="http://schemas.openxmlformats.org/officeDocument/2006/relationships/hyperlink" Target="https://prohumanos.com/estudio-de-confiabilidad-persona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cortar.link/qJuQFk" TargetMode="External"/><Relationship Id="rId4" Type="http://schemas.openxmlformats.org/officeDocument/2006/relationships/hyperlink" Target="https://acortar.link/YclL0L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cortar.link/nnZyJW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acortar.link/YclL0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acortar.link/wscqT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acortar.link/k4fxu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acortar.link/etQVr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acortar.link/7BSF2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/>
          <p:nvPr/>
        </p:nvSpPr>
        <p:spPr>
          <a:xfrm>
            <a:off x="7466536" y="3236374"/>
            <a:ext cx="3848100" cy="38481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5202051" y="4425925"/>
            <a:ext cx="3941949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-1279352" y="1452793"/>
            <a:ext cx="2237911" cy="2237911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554360" y="0"/>
            <a:ext cx="2011760" cy="44874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566120" y="0"/>
            <a:ext cx="2011760" cy="44874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577880" y="0"/>
            <a:ext cx="2011760" cy="448740"/>
          </a:xfrm>
          <a:prstGeom prst="flowChartProcess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1298889" y="2571759"/>
            <a:ext cx="61068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6600"/>
              <a:buFont typeface="Arial"/>
              <a:buNone/>
            </a:pPr>
            <a:r>
              <a:rPr b="1" lang="en" sz="4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Implementación sistema de Información para K-SHOP</a:t>
            </a:r>
            <a:endParaRPr sz="4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t/>
            </a:r>
            <a:endParaRPr sz="4100">
              <a:solidFill>
                <a:schemeClr val="dk2"/>
              </a:solidFill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554360" y="0"/>
            <a:ext cx="2011760" cy="51435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5" y="552450"/>
            <a:ext cx="201176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577880" y="0"/>
            <a:ext cx="2011760" cy="5143500"/>
          </a:xfrm>
          <a:prstGeom prst="flowChartProcess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9875" y="0"/>
            <a:ext cx="4572000" cy="5143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611875" y="0"/>
            <a:ext cx="4572000" cy="5143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891806" y="438413"/>
            <a:ext cx="3848100" cy="38481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463763" y="2354558"/>
            <a:ext cx="3941949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780938" y="1243469"/>
            <a:ext cx="2238000" cy="2238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"/>
          <p:cNvSpPr txBox="1"/>
          <p:nvPr>
            <p:ph type="title"/>
          </p:nvPr>
        </p:nvSpPr>
        <p:spPr>
          <a:xfrm>
            <a:off x="1816225" y="849569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Alcance y Delimitación </a:t>
            </a:r>
            <a:endParaRPr b="1" sz="3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del Problema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 txBox="1"/>
          <p:nvPr/>
        </p:nvSpPr>
        <p:spPr>
          <a:xfrm flipH="1">
            <a:off x="1003650" y="2461700"/>
            <a:ext cx="71502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 va a diseñar para la empresa TIENDA K-SHOP</a:t>
            </a:r>
            <a:endParaRPr b="0" i="0" sz="15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 desarrollará en un tiempo de 18 meses</a:t>
            </a:r>
            <a:endParaRPr b="0" i="0" sz="15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Tendrá un enfoque en el área de ventas </a:t>
            </a:r>
            <a:r>
              <a:rPr lang="en" sz="1500">
                <a:solidFill>
                  <a:schemeClr val="hlink"/>
                </a:solidFill>
              </a:rPr>
              <a:t>e inventario</a:t>
            </a: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para la</a:t>
            </a:r>
            <a:r>
              <a:rPr lang="en" sz="1500">
                <a:solidFill>
                  <a:schemeClr val="hlink"/>
                </a:solidFill>
              </a:rPr>
              <a:t> caracterización</a:t>
            </a: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de productos</a:t>
            </a:r>
            <a:endParaRPr sz="1500">
              <a:solidFill>
                <a:schemeClr val="hlink"/>
              </a:solidFill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0" y="-1938165"/>
            <a:ext cx="2825316" cy="2825316"/>
          </a:xfrm>
          <a:prstGeom prst="pie">
            <a:avLst>
              <a:gd fmla="val 0" name="adj1"/>
              <a:gd fmla="val 1077236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9"/>
          <p:cNvSpPr/>
          <p:nvPr/>
        </p:nvSpPr>
        <p:spPr>
          <a:xfrm>
            <a:off x="7092051" y="45275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"/>
          <p:cNvSpPr/>
          <p:nvPr/>
        </p:nvSpPr>
        <p:spPr>
          <a:xfrm>
            <a:off x="8348802" y="928636"/>
            <a:ext cx="404260" cy="434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"/>
          <p:cNvSpPr/>
          <p:nvPr/>
        </p:nvSpPr>
        <p:spPr>
          <a:xfrm>
            <a:off x="606268" y="2132751"/>
            <a:ext cx="320040" cy="320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30f6a8ca6_0_117"/>
          <p:cNvSpPr txBox="1"/>
          <p:nvPr>
            <p:ph type="title"/>
          </p:nvPr>
        </p:nvSpPr>
        <p:spPr>
          <a:xfrm>
            <a:off x="779625" y="157769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DM Serif Display"/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6.</a:t>
            </a:r>
            <a:r>
              <a:rPr b="1" lang="en" sz="3600">
                <a:latin typeface="Arial"/>
                <a:ea typeface="Arial"/>
                <a:cs typeface="Arial"/>
                <a:sym typeface="Arial"/>
              </a:rPr>
              <a:t>Técnicas de recolección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d30f6a8ca6_0_117"/>
          <p:cNvSpPr txBox="1"/>
          <p:nvPr/>
        </p:nvSpPr>
        <p:spPr>
          <a:xfrm>
            <a:off x="1562975" y="807300"/>
            <a:ext cx="4273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b="1" lang="en" sz="2600">
                <a:solidFill>
                  <a:schemeClr val="dk1"/>
                </a:solidFill>
              </a:rPr>
              <a:t>6.1.</a:t>
            </a:r>
            <a:r>
              <a:rPr b="1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Cuestionario dueño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d30f6a8ca6_0_117"/>
          <p:cNvSpPr/>
          <p:nvPr/>
        </p:nvSpPr>
        <p:spPr>
          <a:xfrm rot="10800000">
            <a:off x="7397400" y="-12"/>
            <a:ext cx="1746600" cy="1746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d30f6a8ca6_0_117"/>
          <p:cNvSpPr/>
          <p:nvPr/>
        </p:nvSpPr>
        <p:spPr>
          <a:xfrm rot="5400000">
            <a:off x="254263" y="-11132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d30f6a8ca6_0_117"/>
          <p:cNvSpPr/>
          <p:nvPr/>
        </p:nvSpPr>
        <p:spPr>
          <a:xfrm>
            <a:off x="36456" y="406494"/>
            <a:ext cx="933600" cy="933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d30f6a8ca6_0_117"/>
          <p:cNvSpPr/>
          <p:nvPr/>
        </p:nvSpPr>
        <p:spPr>
          <a:xfrm flipH="1">
            <a:off x="8086206" y="437014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d30f6a8ca6_0_117"/>
          <p:cNvSpPr/>
          <p:nvPr/>
        </p:nvSpPr>
        <p:spPr>
          <a:xfrm flipH="1">
            <a:off x="8086206" y="1034930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d30f6a8ca6_0_117"/>
          <p:cNvSpPr txBox="1"/>
          <p:nvPr/>
        </p:nvSpPr>
        <p:spPr>
          <a:xfrm>
            <a:off x="1053050" y="1438625"/>
            <a:ext cx="73170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problemas específicos ha identificado en la gestión de inventarios que un sistema de información podría resolver?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maneja actualmente la información de los clientes y cómo cree que un sistema de información podría mejorar este proceso?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funcionalidades considera esenciales en un sistema de información para la gestión de ventas?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¿Ha tenido experiencias previas con sistemas de información? Si es así, ¿cuáles fueron los principales desafíos y beneficios?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tipo de informes y análisis le gustaría obtener de un sistema de información para tomar decisiones estratégicas?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espera que un sistema de información impacte la experiencia de compra de sus clientes?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presupuesto está dispuesto a asignar para la implementación y mantenimiento de un sistema de información?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nivel de capacitación y soporte técnico considera necesario para el personal que utilizará el sistema de información?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medidas de seguridad considera importantes para proteger la información gestionada por el sistema?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planea medir el éxito de la implementación de un sistema de información en su tienda?</a:t>
            </a:r>
            <a:endParaRPr sz="1100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d685a6b2db_0_30"/>
          <p:cNvSpPr txBox="1"/>
          <p:nvPr/>
        </p:nvSpPr>
        <p:spPr>
          <a:xfrm>
            <a:off x="1381650" y="1189600"/>
            <a:ext cx="6798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b="1" lang="en" sz="3600">
                <a:solidFill>
                  <a:schemeClr val="dk1"/>
                </a:solidFill>
              </a:rPr>
              <a:t>Evidencia de entrevista en audio</a:t>
            </a:r>
            <a:endParaRPr b="1" sz="3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</p:txBody>
      </p:sp>
      <p:pic>
        <p:nvPicPr>
          <p:cNvPr id="353" name="Google Shape;353;g2d685a6b2db_0_30" title="Entrevista dueña K-SHOP.m4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925" y="172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d30f6a8ca6_0_135"/>
          <p:cNvSpPr txBox="1"/>
          <p:nvPr>
            <p:ph type="title"/>
          </p:nvPr>
        </p:nvSpPr>
        <p:spPr>
          <a:xfrm>
            <a:off x="826025" y="40394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DM Serif Display"/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Técnicas de recolección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d30f6a8ca6_0_135"/>
          <p:cNvSpPr txBox="1"/>
          <p:nvPr/>
        </p:nvSpPr>
        <p:spPr>
          <a:xfrm>
            <a:off x="1817899" y="662525"/>
            <a:ext cx="4560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b="1" lang="en" sz="2600">
                <a:solidFill>
                  <a:schemeClr val="dk1"/>
                </a:solidFill>
              </a:rPr>
              <a:t>6.2.</a:t>
            </a:r>
            <a:r>
              <a:rPr b="1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Cuestionario vendedor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d30f6a8ca6_0_135"/>
          <p:cNvSpPr/>
          <p:nvPr/>
        </p:nvSpPr>
        <p:spPr>
          <a:xfrm rot="10800000">
            <a:off x="7397400" y="-12"/>
            <a:ext cx="1746600" cy="1746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d30f6a8ca6_0_135"/>
          <p:cNvSpPr/>
          <p:nvPr/>
        </p:nvSpPr>
        <p:spPr>
          <a:xfrm rot="5400000">
            <a:off x="254263" y="-11132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d30f6a8ca6_0_135"/>
          <p:cNvSpPr/>
          <p:nvPr/>
        </p:nvSpPr>
        <p:spPr>
          <a:xfrm>
            <a:off x="741081" y="662519"/>
            <a:ext cx="933600" cy="933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d30f6a8ca6_0_135"/>
          <p:cNvSpPr/>
          <p:nvPr/>
        </p:nvSpPr>
        <p:spPr>
          <a:xfrm flipH="1">
            <a:off x="8086206" y="437014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d30f6a8ca6_0_135"/>
          <p:cNvSpPr/>
          <p:nvPr/>
        </p:nvSpPr>
        <p:spPr>
          <a:xfrm flipH="1">
            <a:off x="8086206" y="1034930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d30f6a8ca6_0_135"/>
          <p:cNvSpPr txBox="1"/>
          <p:nvPr/>
        </p:nvSpPr>
        <p:spPr>
          <a:xfrm>
            <a:off x="826025" y="1195325"/>
            <a:ext cx="8000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cree que un sistema de información podría facilitar la gestión del inventario en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beneficios espera obtener al tener acceso a un sistema que actualice automáticamente el stock de productos?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podría un sistema de información mejorar la atención al cliente y la rapidez en el servicio?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¿De qué manera un sistema de información podría ayudar a identificar los productos más vendidos y los menos populares?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cree que un sistema de información podría mejorar la precisión y eficiencia en el procesamiento de pedidos?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funcionalidades específicas le gustaría ver en un sistema de información para facilitar su trabajo diario?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podría un sistema de información ayudar a reducir los errores en la gestión de inventarios y ventas?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impacto cree que tendría un sistema de información en la capacidad de la tienda para ofrecer recomendaciones personalizadas a los clientes?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podría un sistema de información mejorar la comunicación y coordinación entre los diferentes empleados de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tipo de capacitación o soporte técnico considera necesario para aprovechar al máximo un nuevo sistema de información?</a:t>
            </a:r>
            <a:endParaRPr sz="1100">
              <a:solidFill>
                <a:schemeClr val="hlink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d30f6a8ca6_0_153"/>
          <p:cNvSpPr/>
          <p:nvPr/>
        </p:nvSpPr>
        <p:spPr>
          <a:xfrm rot="10800000">
            <a:off x="7397400" y="-12"/>
            <a:ext cx="1746600" cy="1746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d30f6a8ca6_0_153"/>
          <p:cNvSpPr/>
          <p:nvPr/>
        </p:nvSpPr>
        <p:spPr>
          <a:xfrm rot="5400000">
            <a:off x="254263" y="-11132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d30f6a8ca6_0_153"/>
          <p:cNvSpPr/>
          <p:nvPr/>
        </p:nvSpPr>
        <p:spPr>
          <a:xfrm>
            <a:off x="741081" y="662519"/>
            <a:ext cx="933600" cy="933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d30f6a8ca6_0_153"/>
          <p:cNvSpPr/>
          <p:nvPr/>
        </p:nvSpPr>
        <p:spPr>
          <a:xfrm flipH="1">
            <a:off x="8086206" y="437014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2d30f6a8ca6_0_153"/>
          <p:cNvSpPr/>
          <p:nvPr/>
        </p:nvSpPr>
        <p:spPr>
          <a:xfrm flipH="1">
            <a:off x="8086206" y="1034930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d30f6a8ca6_0_153"/>
          <p:cNvSpPr txBox="1"/>
          <p:nvPr>
            <p:ph type="title"/>
          </p:nvPr>
        </p:nvSpPr>
        <p:spPr>
          <a:xfrm>
            <a:off x="826025" y="40394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DM Serif Display"/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Técnicas de recolección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d30f6a8ca6_0_153"/>
          <p:cNvSpPr txBox="1"/>
          <p:nvPr/>
        </p:nvSpPr>
        <p:spPr>
          <a:xfrm>
            <a:off x="1859580" y="973700"/>
            <a:ext cx="3911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b="1" lang="en" sz="2600">
                <a:solidFill>
                  <a:schemeClr val="dk1"/>
                </a:solidFill>
              </a:rPr>
              <a:t>6.3.</a:t>
            </a:r>
            <a:r>
              <a:rPr b="1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Cuestionario cliente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d30f6a8ca6_0_153"/>
          <p:cNvSpPr txBox="1"/>
          <p:nvPr/>
        </p:nvSpPr>
        <p:spPr>
          <a:xfrm>
            <a:off x="1439075" y="1550475"/>
            <a:ext cx="66021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¿Le gustaría poder consultar el catálogo de productos en línea antes de visitar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tan útil sería para usted recibir notificaciones sobre la disponibilidad de productos en tiempo real?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¿Considera que un sistema de información podría mejorar la rapidez y eficiencia en el proceso de compra?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¿Le gustaría recibir recomendaciones personalizadas basadas en sus compras anteriores?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tan importante es para usted poder realizar pedidos en línea y recogerlos en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cree que un sistema de información podría mejorar la atención al cliente en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tan útil sería para usted poder rastrear el estado de sus pedidos en tiempo real?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¿Le gustaría tener acceso a un historial de sus compras anteriores en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tan importante es para usted la seguridad de sus datos personales al utilizar un sistema de información?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sugerencias tiene para mejorar su experiencia de compra a través de la implementación de un sistema de información?</a:t>
            </a:r>
            <a:endParaRPr sz="1100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48c33e1d4_1_2"/>
          <p:cNvSpPr/>
          <p:nvPr/>
        </p:nvSpPr>
        <p:spPr>
          <a:xfrm rot="10800000">
            <a:off x="7397400" y="-12"/>
            <a:ext cx="1746600" cy="1746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d48c33e1d4_1_2"/>
          <p:cNvSpPr/>
          <p:nvPr/>
        </p:nvSpPr>
        <p:spPr>
          <a:xfrm rot="5400000">
            <a:off x="254263" y="-11132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d48c33e1d4_1_2"/>
          <p:cNvSpPr/>
          <p:nvPr/>
        </p:nvSpPr>
        <p:spPr>
          <a:xfrm>
            <a:off x="741081" y="662519"/>
            <a:ext cx="933600" cy="933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d48c33e1d4_1_2"/>
          <p:cNvSpPr/>
          <p:nvPr/>
        </p:nvSpPr>
        <p:spPr>
          <a:xfrm flipH="1">
            <a:off x="8086206" y="437014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2d48c33e1d4_1_2"/>
          <p:cNvSpPr/>
          <p:nvPr/>
        </p:nvSpPr>
        <p:spPr>
          <a:xfrm flipH="1">
            <a:off x="8086206" y="1034930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2d48c33e1d4_1_2"/>
          <p:cNvSpPr txBox="1"/>
          <p:nvPr/>
        </p:nvSpPr>
        <p:spPr>
          <a:xfrm>
            <a:off x="1974988" y="1034925"/>
            <a:ext cx="56616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RF01: Iniciar </a:t>
            </a:r>
            <a:r>
              <a:rPr lang="en" sz="1600">
                <a:solidFill>
                  <a:schemeClr val="hlink"/>
                </a:solidFill>
              </a:rPr>
              <a:t>sesión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RF02: Catálogo de productos en línea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RF03: Carrito de compras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RF04: Proceso de pago en línea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RF05: Gestión de inventario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RF06: Perfil de cliente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RF07: Recomendaciones personalizadas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RF08: Novedades y promociones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RF09: Gestión de pedidos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</a:t>
            </a:r>
            <a:r>
              <a:rPr lang="en" sz="1600">
                <a:solidFill>
                  <a:schemeClr val="hlink"/>
                </a:solidFill>
              </a:rPr>
              <a:t>0: </a:t>
            </a:r>
            <a:r>
              <a:rPr lang="en" sz="1600">
                <a:solidFill>
                  <a:schemeClr val="hlink"/>
                </a:solidFill>
              </a:rPr>
              <a:t>Panel de administración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RF11: Historial de compras del cliente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RF12: Filtrar la </a:t>
            </a:r>
            <a:r>
              <a:rPr lang="en" sz="1600">
                <a:solidFill>
                  <a:schemeClr val="hlink"/>
                </a:solidFill>
              </a:rPr>
              <a:t>búsqueda</a:t>
            </a:r>
            <a:r>
              <a:rPr lang="en" sz="1600">
                <a:solidFill>
                  <a:schemeClr val="hlink"/>
                </a:solidFill>
              </a:rPr>
              <a:t> de manera avanzada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RF13: Reseñas y calificaciones de productos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RF14: Gestionar devoluciones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RF15: Cerrar sesión</a:t>
            </a:r>
            <a:endParaRPr sz="1600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hlink"/>
              </a:solidFill>
            </a:endParaRPr>
          </a:p>
        </p:txBody>
      </p:sp>
      <p:sp>
        <p:nvSpPr>
          <p:cNvPr id="388" name="Google Shape;388;g2d48c33e1d4_1_2"/>
          <p:cNvSpPr txBox="1"/>
          <p:nvPr>
            <p:ph type="title"/>
          </p:nvPr>
        </p:nvSpPr>
        <p:spPr>
          <a:xfrm>
            <a:off x="1856550" y="287019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Requisitos Funcionales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d311e7e1c9_0_16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d311e7e1c9_0_16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d311e7e1c9_0_16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d311e7e1c9_0_16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d311e7e1c9_0_16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2d311e7e1c9_0_16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d311e7e1c9_0_16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d311e7e1c9_0_16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1" name="Google Shape;401;g2d311e7e1c9_0_1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</a:t>
                      </a:r>
                      <a:r>
                        <a:rPr lang="en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Iniciar sesión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	Incluir un sistema de autenticación para los usuarios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</a:rPr>
                        <a:t>Implementar un sistema de inicio de sesión que permita a los usuarios autenticarse mediante un nombre de usuario y contraseña, asegurando la seguridad y privacidad de la información.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RNF01, RNF02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311e7e1c9_0_124"/>
          <p:cNvSpPr/>
          <p:nvPr/>
        </p:nvSpPr>
        <p:spPr>
          <a:xfrm>
            <a:off x="0" y="-1938165"/>
            <a:ext cx="2825400" cy="2825400"/>
          </a:xfrm>
          <a:prstGeom prst="pie">
            <a:avLst>
              <a:gd fmla="val 0" name="adj1"/>
              <a:gd fmla="val 1077236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d311e7e1c9_0_124"/>
          <p:cNvSpPr/>
          <p:nvPr/>
        </p:nvSpPr>
        <p:spPr>
          <a:xfrm rot="10800000">
            <a:off x="1519553" y="4459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d311e7e1c9_0_124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2d311e7e1c9_0_124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d311e7e1c9_0_124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d311e7e1c9_0_124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d311e7e1c9_0_124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d311e7e1c9_0_124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d311e7e1c9_0_124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d311e7e1c9_0_124"/>
          <p:cNvSpPr/>
          <p:nvPr/>
        </p:nvSpPr>
        <p:spPr>
          <a:xfrm>
            <a:off x="606268" y="2132751"/>
            <a:ext cx="320100" cy="32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416" name="Google Shape;416;g2d311e7e1c9_0_12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</a:t>
                      </a:r>
                      <a:r>
                        <a:rPr lang="en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Catálogo de productos en línea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Debe incluir imágenes claras y precios reales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hlink"/>
                          </a:solidFill>
                        </a:rPr>
                        <a:t>El sistema debe permitir la creación y actualización de un catálogo detallado de todos los productos disponibles, incluyendo imágenes, descripciones, precios y disponibilidad.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RFN02,RNF03,RFN05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1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d311e7e1c9_0_28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2d311e7e1c9_0_28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2d311e7e1c9_0_28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2d311e7e1c9_0_28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d311e7e1c9_0_28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d311e7e1c9_0_28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d311e7e1c9_0_28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d311e7e1c9_0_28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9" name="Google Shape;429;g2d311e7e1c9_0_28"/>
          <p:cNvGraphicFramePr/>
          <p:nvPr/>
        </p:nvGraphicFramePr>
        <p:xfrm>
          <a:off x="1022575" y="99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Carrito de compras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Tener un sistema de pago seguro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hlink"/>
                          </a:solidFill>
                        </a:rPr>
                        <a:t>El sistema debe permitir a los usuarios agregar productos a un carrito de compras, calcular el total y proceder al proceso de pago de forma segura.</a:t>
                      </a:r>
                      <a:endParaRPr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RNF03,RNF05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d311e7e1c9_0_40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d311e7e1c9_0_40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d311e7e1c9_0_40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d311e7e1c9_0_40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d311e7e1c9_0_40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d311e7e1c9_0_40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d311e7e1c9_0_40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d311e7e1c9_0_40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2" name="Google Shape;442;g2d311e7e1c9_0_40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Proceso de pago en línea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Tener un sistema para permitir a los clientes pagar con diferentes métodos de pago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Integrar pasarelas de pago seguras para permitir a los clientes realizar compras con diferentes métodos de pago (tarjetas de crédito, débito, transferencias).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RNF02,RNF03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-1131684" y="3212016"/>
            <a:ext cx="2758068" cy="2758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rot="5400000">
            <a:off x="355145" y="0"/>
            <a:ext cx="1271239" cy="127123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7212714" y="262869"/>
            <a:ext cx="731561" cy="7315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166431" y="-185389"/>
            <a:ext cx="1628078" cy="1628078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543800" y="468816"/>
            <a:ext cx="1684020" cy="3196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 flipH="1">
            <a:off x="7851606" y="3851106"/>
            <a:ext cx="1292394" cy="129239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8100133" y="4129031"/>
            <a:ext cx="676548" cy="67654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3796860" y="687791"/>
            <a:ext cx="186000" cy="1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149982" y="687791"/>
            <a:ext cx="186000" cy="1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4503104" y="687791"/>
            <a:ext cx="186000" cy="1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856226" y="687791"/>
            <a:ext cx="186000" cy="1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-41500" y="788475"/>
            <a:ext cx="9144000" cy="4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000">
                <a:solidFill>
                  <a:srgbClr val="3F3F3F"/>
                </a:solidFill>
              </a:rPr>
              <a:t>Proyecto</a:t>
            </a:r>
            <a:endParaRPr b="1" sz="2000"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Manuel Julian Rivera Restrepo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Kevyn Steve Abella Sánchez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Kevin Alexis Méndez Vega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Andrey Santiago Salgado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Valeria Meza Medina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Ficha: 2996176</a:t>
            </a:r>
            <a:b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Centro de Electricidad, Electrónica y Telecomunicaciones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d311e7e1c9_0_52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d311e7e1c9_0_52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d311e7e1c9_0_52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d311e7e1c9_0_52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d311e7e1c9_0_52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d311e7e1c9_0_52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d311e7e1c9_0_52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d311e7e1c9_0_52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5" name="Google Shape;455;g2d311e7e1c9_0_52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Gestión de inventario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Actualizar inventario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El sistema debe llevar un registro actualizado del inventario, notificando cuando un producto esté agotado y permitiendo realizar pedidos a proveedores.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d311e7e1c9_0_64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d311e7e1c9_0_64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d311e7e1c9_0_64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d311e7e1c9_0_64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d311e7e1c9_0_64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d311e7e1c9_0_64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d311e7e1c9_0_64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d311e7e1c9_0_64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8" name="Google Shape;468;g2d311e7e1c9_0_64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 Perfil de 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Tener un registro de datos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Permitir a los usuarios crear un perfil donde puedan guardar sus datos personales, historial de compras y listas de deseos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d311e7e1c9_0_76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2d311e7e1c9_0_76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d311e7e1c9_0_76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d311e7e1c9_0_76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2d311e7e1c9_0_76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d311e7e1c9_0_76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d311e7e1c9_0_76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d311e7e1c9_0_76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1" name="Google Shape;481;g2d311e7e1c9_0_76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 Recomendaciones personalizadas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Crear un sistema para un historial de compras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Implementar un sistema de recomendaciones basado en el historial de compras y las preferencias de cada cliente.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d311e7e1c9_0_88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d311e7e1c9_0_88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d311e7e1c9_0_88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d311e7e1c9_0_88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d311e7e1c9_0_88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d311e7e1c9_0_88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d311e7e1c9_0_88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d311e7e1c9_0_88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4" name="Google Shape;494;g2d311e7e1c9_0_88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 Novedades y promociones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Crear un sistema de notificación para el cliente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Publicar noticias, promociones y ofertas especiales en la plataforma para atraer nuevos clientes y fidelizar a los existentes.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RNF003,RNF05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d311e7e1c9_0_100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d311e7e1c9_0_100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2d311e7e1c9_0_100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2d311e7e1c9_0_100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d311e7e1c9_0_100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d311e7e1c9_0_100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d311e7e1c9_0_100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d311e7e1c9_0_100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7" name="Google Shape;507;g2d311e7e1c9_0_100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Gestión de pedidos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Tener un radar para los pedidos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permitir el seguimiento de los pedidos desde su realización hasta su entrega, incluyendo notificaciones al cliente sobre el estado del envío.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d311e7e1c9_0_112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d311e7e1c9_0_112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d311e7e1c9_0_112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d311e7e1c9_0_112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d311e7e1c9_0_112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d311e7e1c9_0_112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d311e7e1c9_0_112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2d311e7e1c9_0_112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0" name="Google Shape;520;g2d311e7e1c9_0_112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Panel de administración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Fácil de controlar y entender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Desarrollar un panel de control intuitivo para que el administrador de la tienda pueda gestionar los productos, pedidos, clientes, promociones y estadísticas de ventas.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RNF02,NF05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d311e7e1c9_4_0"/>
          <p:cNvSpPr txBox="1"/>
          <p:nvPr>
            <p:ph type="title"/>
          </p:nvPr>
        </p:nvSpPr>
        <p:spPr>
          <a:xfrm>
            <a:off x="990700" y="147694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Requisitos No Funcionales</a:t>
            </a:r>
            <a:endParaRPr/>
          </a:p>
        </p:txBody>
      </p:sp>
      <p:sp>
        <p:nvSpPr>
          <p:cNvPr id="526" name="Google Shape;526;g2d311e7e1c9_4_0"/>
          <p:cNvSpPr/>
          <p:nvPr/>
        </p:nvSpPr>
        <p:spPr>
          <a:xfrm rot="10800000">
            <a:off x="-45497" y="2657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2d311e7e1c9_4_0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d311e7e1c9_4_0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d311e7e1c9_4_0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d311e7e1c9_4_0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2d311e7e1c9_4_0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d311e7e1c9_4_0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2d311e7e1c9_4_0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d311e7e1c9_4_0"/>
          <p:cNvSpPr/>
          <p:nvPr/>
        </p:nvSpPr>
        <p:spPr>
          <a:xfrm rot="-5400000">
            <a:off x="9280366" y="43339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d311e7e1c9_4_0"/>
          <p:cNvSpPr/>
          <p:nvPr/>
        </p:nvSpPr>
        <p:spPr>
          <a:xfrm>
            <a:off x="8499776" y="11237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d311e7e1c9_4_0"/>
          <p:cNvSpPr/>
          <p:nvPr/>
        </p:nvSpPr>
        <p:spPr>
          <a:xfrm>
            <a:off x="9756402" y="13630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7" name="Google Shape;537;g2d311e7e1c9_4_0"/>
          <p:cNvGraphicFramePr/>
          <p:nvPr/>
        </p:nvGraphicFramePr>
        <p:xfrm>
          <a:off x="798538" y="133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32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Disponibilidad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Debe estar en funcionamiento en todo momento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estar disponible al menos el 99.9% del tiempo. Esto significa que debe funcionar sin interrupciones significativas, garantizando que los clientes puedan realizar compras en cualquier momento. </a:t>
                      </a:r>
                      <a:endParaRPr i="1" sz="15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d311e7e1c9_0_139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2d311e7e1c9_0_139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2d311e7e1c9_0_139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2d311e7e1c9_0_139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2d311e7e1c9_0_139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d311e7e1c9_0_139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2d311e7e1c9_0_139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2d311e7e1c9_0_139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0" name="Google Shape;550;g2d311e7e1c9_0_139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Seguridad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Medida de protección de sus datos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Todos los datos de los clientes y las transacciones deben estar protegidos mediante encriptación y protocolos de seguridad. Se deben implementar medidas para prevenir el acceso no autorizado, la pérdida de datos y los fraudes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d30d004db6_0_33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2d30d004db6_0_33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2d30d004db6_0_3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2d30d004db6_0_3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2d30d004db6_0_3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2d30d004db6_0_3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d30d004db6_0_33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d30d004db6_0_33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3" name="Google Shape;563;g2d30d004db6_0_33"/>
          <p:cNvGraphicFramePr/>
          <p:nvPr/>
        </p:nvGraphicFramePr>
        <p:xfrm>
          <a:off x="850263" y="79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32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Rendimiento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Debe cumplir con un rendimiento óptimo para el usuario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responder a las solicitudes de los usuarios en menos de 2 segundos. Esto incluye la carga de páginas, la búsqueda de productos y el procesamiento de pagos</a:t>
                      </a:r>
                      <a:endParaRPr i="1" sz="15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d311e7e1c9_0_151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2d311e7e1c9_0_151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2d311e7e1c9_0_151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2d311e7e1c9_0_151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2d311e7e1c9_0_151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2d311e7e1c9_0_151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2d311e7e1c9_0_151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2d311e7e1c9_0_151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6" name="Google Shape;576;g2d311e7e1c9_0_151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Escalabilidad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Capacidad de adaptarse a diferentes cargos de trabajo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El sistema debe ser capaz de manejar un aumento significativo en el tráfico de usuarios y en la cantidad de datos sin afectar su rendimiento. Esto es importante para prepararse para futuros crecimientos.</a:t>
                      </a:r>
                      <a:endParaRPr sz="9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685a6b2db_0_10"/>
          <p:cNvSpPr/>
          <p:nvPr/>
        </p:nvSpPr>
        <p:spPr>
          <a:xfrm>
            <a:off x="-2039059" y="3064316"/>
            <a:ext cx="2758200" cy="275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d685a6b2db_0_10"/>
          <p:cNvSpPr/>
          <p:nvPr/>
        </p:nvSpPr>
        <p:spPr>
          <a:xfrm rot="5400000">
            <a:off x="355284" y="0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d685a6b2db_0_10"/>
          <p:cNvSpPr/>
          <p:nvPr/>
        </p:nvSpPr>
        <p:spPr>
          <a:xfrm>
            <a:off x="7212714" y="262869"/>
            <a:ext cx="731700" cy="73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d685a6b2db_0_10"/>
          <p:cNvSpPr/>
          <p:nvPr/>
        </p:nvSpPr>
        <p:spPr>
          <a:xfrm>
            <a:off x="8166431" y="-185389"/>
            <a:ext cx="1628100" cy="16281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d685a6b2db_0_10"/>
          <p:cNvSpPr/>
          <p:nvPr/>
        </p:nvSpPr>
        <p:spPr>
          <a:xfrm>
            <a:off x="7543800" y="468816"/>
            <a:ext cx="1683900" cy="31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d685a6b2db_0_10"/>
          <p:cNvSpPr/>
          <p:nvPr/>
        </p:nvSpPr>
        <p:spPr>
          <a:xfrm flipH="1">
            <a:off x="7851600" y="3851106"/>
            <a:ext cx="1292400" cy="1292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d685a6b2db_0_10"/>
          <p:cNvSpPr/>
          <p:nvPr/>
        </p:nvSpPr>
        <p:spPr>
          <a:xfrm>
            <a:off x="8100133" y="4129031"/>
            <a:ext cx="676500" cy="67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d685a6b2db_0_10"/>
          <p:cNvSpPr txBox="1"/>
          <p:nvPr/>
        </p:nvSpPr>
        <p:spPr>
          <a:xfrm>
            <a:off x="1542525" y="699200"/>
            <a:ext cx="6651600" cy="4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Planteamiento del problema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Pregunta problema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Objetivos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3.1. Objetivo general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3.2. Objetivos especificos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Justificación 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Alcance y </a:t>
            </a:r>
            <a:r>
              <a:rPr b="1" lang="en" sz="1500">
                <a:solidFill>
                  <a:srgbClr val="3F3F3F"/>
                </a:solidFill>
              </a:rPr>
              <a:t>delimitación</a:t>
            </a:r>
            <a:r>
              <a:rPr b="1" lang="en" sz="1500">
                <a:solidFill>
                  <a:srgbClr val="3F3F3F"/>
                </a:solidFill>
              </a:rPr>
              <a:t> del problema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Técnicas</a:t>
            </a:r>
            <a:r>
              <a:rPr b="1" lang="en" sz="1500">
                <a:solidFill>
                  <a:srgbClr val="3F3F3F"/>
                </a:solidFill>
              </a:rPr>
              <a:t> de recolección 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6.1. Cuestionario dueño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6.2. 	Cuestionario vendedor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6.3. Cuestionario cliente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Requisitos funcionales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Requisitos no funcionales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BPMN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Fichas tecnicas</a:t>
            </a:r>
            <a:endParaRPr b="1" sz="15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3F3F3F"/>
              </a:solidFill>
            </a:endParaRPr>
          </a:p>
        </p:txBody>
      </p:sp>
      <p:sp>
        <p:nvSpPr>
          <p:cNvPr id="124" name="Google Shape;124;g2d685a6b2db_0_10"/>
          <p:cNvSpPr txBox="1"/>
          <p:nvPr/>
        </p:nvSpPr>
        <p:spPr>
          <a:xfrm>
            <a:off x="2195050" y="35850"/>
            <a:ext cx="44490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/>
              <a:t>Tabla de contenido</a:t>
            </a:r>
            <a:endParaRPr b="1"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endParaRPr b="0" i="0" sz="3600" u="none" cap="none" strike="noStrike">
              <a:solidFill>
                <a:srgbClr val="3F3F3F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d311e7e1c9_4_17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2d311e7e1c9_4_17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2d311e7e1c9_4_17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2d311e7e1c9_4_17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2d311e7e1c9_4_17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2d311e7e1c9_4_17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2d311e7e1c9_4_17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2d311e7e1c9_4_17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9" name="Google Shape;589;g2d311e7e1c9_4_17"/>
          <p:cNvGraphicFramePr/>
          <p:nvPr/>
        </p:nvGraphicFramePr>
        <p:xfrm>
          <a:off x="850263" y="79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32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Usabilidad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Debe ser facil de entender y manejar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La interfaz del sistema debe ser intuitiva y fácil de usar, tanto para los clientes como para los administradores. El diseño debe ser atractivo y consistente. 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d30d004db6_0_63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2d30d004db6_0_63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2d30d004db6_0_6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2d30d004db6_0_6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2d30d004db6_0_6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2d30d004db6_0_6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2d30d004db6_0_63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2d30d004db6_0_63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2" name="Google Shape;602;g2d30d004db6_0_63"/>
          <p:cNvGraphicFramePr/>
          <p:nvPr/>
        </p:nvGraphicFramePr>
        <p:xfrm>
          <a:off x="895488" y="1081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32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Portabilidad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El sistema se puede usarse en diferentes medios para su viabilidad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poder funcionar en diferentes plataformas y dispositivos (computadoras, tablets, smartphones). 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d311e7e1c9_0_163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2d311e7e1c9_0_163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2d311e7e1c9_0_16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2d311e7e1c9_0_16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2d311e7e1c9_0_16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2d311e7e1c9_0_16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d311e7e1c9_0_163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d311e7e1c9_0_163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5" name="Google Shape;615;g2d311e7e1c9_0_163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Mantenibilidad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Facilidad con la que puede ser modificado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ser fácil de actualizar, modificar y mantener a largo plazo. El código debe ser bien estructurado y documentado.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d311e7e1c9_0_175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2d311e7e1c9_0_175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2d311e7e1c9_0_175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2d311e7e1c9_0_175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2d311e7e1c9_0_175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2d311e7e1c9_0_175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2d311e7e1c9_0_175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2d311e7e1c9_0_175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8" name="Google Shape;628;g2d311e7e1c9_0_175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Confidencialidad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Medida de protección de datos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La información almacenada en el sistema debe ser precisa, completa y consistente. Se deben implementar mecanismos para evitar la pérdida o corrupción de datos.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d311e7e1c9_5_49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2d311e7e1c9_5_49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2d311e7e1c9_5_49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2d311e7e1c9_5_49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2d311e7e1c9_5_49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2d311e7e1c9_5_49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2d311e7e1c9_5_49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2d311e7e1c9_5_49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1" name="Google Shape;641;g2d311e7e1c9_5_49"/>
          <p:cNvGraphicFramePr/>
          <p:nvPr/>
        </p:nvGraphicFramePr>
        <p:xfrm>
          <a:off x="844025" y="11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45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Integridad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La información almacenada en el sistema debe ser precisa, completa y consistente.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Se deben implementar mecanismos para evitar la pérdida o corrupción de datos. 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d311e7e1c9_5_36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2d311e7e1c9_5_36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2d311e7e1c9_5_36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2d311e7e1c9_5_36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2d311e7e1c9_5_36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2d311e7e1c9_5_36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2d311e7e1c9_5_36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2d311e7e1c9_5_36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4" name="Google Shape;654;g2d311e7e1c9_5_36"/>
          <p:cNvGraphicFramePr/>
          <p:nvPr/>
        </p:nvGraphicFramePr>
        <p:xfrm>
          <a:off x="782875" y="127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{0A0DF9AC-3D7D-43EC-A8E7-3687D2D405FD}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 Compatibilidad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Los usuarios podrán ingresar a la plataforma desde cualquier dispositivo y cualquier navegador web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ser compatible con los sistemas existentes de la empresa, como el sistema de inventario y el sistema contable. 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d320160a5b_6_0"/>
          <p:cNvSpPr txBox="1"/>
          <p:nvPr>
            <p:ph type="title"/>
          </p:nvPr>
        </p:nvSpPr>
        <p:spPr>
          <a:xfrm>
            <a:off x="1219775" y="309350"/>
            <a:ext cx="7696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9.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BPMN</a:t>
            </a:r>
            <a:endParaRPr/>
          </a:p>
        </p:txBody>
      </p:sp>
      <p:sp>
        <p:nvSpPr>
          <p:cNvPr id="660" name="Google Shape;660;g2d320160a5b_6_0"/>
          <p:cNvSpPr/>
          <p:nvPr/>
        </p:nvSpPr>
        <p:spPr>
          <a:xfrm rot="10800000">
            <a:off x="-45497" y="2657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2d320160a5b_6_0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2d320160a5b_6_0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2d320160a5b_6_0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2d320160a5b_6_0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2d320160a5b_6_0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2d320160a5b_6_0"/>
          <p:cNvSpPr/>
          <p:nvPr/>
        </p:nvSpPr>
        <p:spPr>
          <a:xfrm>
            <a:off x="7092051" y="78538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2d320160a5b_6_0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2d320160a5b_6_0"/>
          <p:cNvSpPr/>
          <p:nvPr/>
        </p:nvSpPr>
        <p:spPr>
          <a:xfrm rot="-5400000">
            <a:off x="9280366" y="43339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2d320160a5b_6_0"/>
          <p:cNvSpPr/>
          <p:nvPr/>
        </p:nvSpPr>
        <p:spPr>
          <a:xfrm>
            <a:off x="8499776" y="11237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2d320160a5b_6_0"/>
          <p:cNvSpPr/>
          <p:nvPr/>
        </p:nvSpPr>
        <p:spPr>
          <a:xfrm>
            <a:off x="9756402" y="13630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1" name="Google Shape;671;g2d320160a5b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63" y="1219775"/>
            <a:ext cx="8463826" cy="30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5"/>
          <p:cNvSpPr/>
          <p:nvPr/>
        </p:nvSpPr>
        <p:spPr>
          <a:xfrm>
            <a:off x="-957740" y="4031605"/>
            <a:ext cx="2995961" cy="2995961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5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Arial"/>
              <a:buNone/>
            </a:pPr>
            <a:r>
              <a:rPr b="1" lang="en" sz="294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Referencias bibliográficas</a:t>
            </a:r>
            <a:endParaRPr b="1" sz="294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120"/>
          </a:p>
        </p:txBody>
      </p:sp>
      <p:sp>
        <p:nvSpPr>
          <p:cNvPr id="678" name="Google Shape;678;p15"/>
          <p:cNvSpPr txBox="1"/>
          <p:nvPr>
            <p:ph idx="1" type="body"/>
          </p:nvPr>
        </p:nvSpPr>
        <p:spPr>
          <a:xfrm>
            <a:off x="723900" y="1057691"/>
            <a:ext cx="76962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•"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4 objetivos específicos para una entrega perfecta. (2023, 4 septiembre). Retos En Supply Chain | Blog Sobre Supply Chain de EAE Business School Barcelona.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https://retos-operaciones-logistica.eae.es/4-objetivos-especificos-para-una-entrega-perfecta/</a:t>
            </a: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984"/>
              <a:buNone/>
            </a:pPr>
            <a:r>
              <a:t/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•"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Mancuzo, G. (2024, 1 marzo). Objetivos generales y específicos de un proyecto | Ejemplos. ComparaSoftware.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https://blog.comparasoftware.com/objetivos-generales-y-especificos-de-un-proyecto/</a:t>
            </a: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984"/>
              <a:buNone/>
            </a:pPr>
            <a:r>
              <a:t/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•"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Icgadmin. (2018, 9 mayo). Qué preguntas hacer al buscar la próxima ubicación para mi negocio. - Sistema POS ICG Master Colombia - Software de punto de venta. Sistema POS ICG Master Colombia - Software de Punto de Venta.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https://icgmaster.net/preguntas-al-buscar-la-proxima-ubicacion-negocio/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984"/>
              <a:buNone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•"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Prohumanos RRHH. (2022, 28 febrero). Estudio de Confiabilidad ~ Prohumanos RRHH.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https://prohumanos.com/estudio-de-confiabilidad-personal/</a:t>
            </a: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83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100000"/>
              <a:buChar char="•"/>
            </a:pPr>
            <a:r>
              <a:t/>
            </a:r>
            <a:endParaRPr sz="1400"/>
          </a:p>
          <a:p>
            <a:pPr indent="0" lvl="0" marL="1270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106666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9" name="Google Shape;679;p15"/>
          <p:cNvSpPr/>
          <p:nvPr/>
        </p:nvSpPr>
        <p:spPr>
          <a:xfrm flipH="1">
            <a:off x="7970584" y="2762043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5"/>
          <p:cNvSpPr/>
          <p:nvPr/>
        </p:nvSpPr>
        <p:spPr>
          <a:xfrm flipH="1">
            <a:off x="7970584" y="3359959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5"/>
          <p:cNvSpPr/>
          <p:nvPr/>
        </p:nvSpPr>
        <p:spPr>
          <a:xfrm flipH="1">
            <a:off x="7970584" y="3957875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2" name="Google Shape;682;p15"/>
          <p:cNvGrpSpPr/>
          <p:nvPr/>
        </p:nvGrpSpPr>
        <p:grpSpPr>
          <a:xfrm>
            <a:off x="1943129" y="4163667"/>
            <a:ext cx="914528" cy="718241"/>
            <a:chOff x="388620" y="1420922"/>
            <a:chExt cx="679997" cy="534048"/>
          </a:xfrm>
        </p:grpSpPr>
        <p:sp>
          <p:nvSpPr>
            <p:cNvPr id="683" name="Google Shape;683;p15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3" name="Google Shape;703;p15"/>
          <p:cNvSpPr/>
          <p:nvPr/>
        </p:nvSpPr>
        <p:spPr>
          <a:xfrm rot="5400000">
            <a:off x="6699345" y="-392306"/>
            <a:ext cx="1271239" cy="127123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5"/>
          <p:cNvSpPr/>
          <p:nvPr/>
        </p:nvSpPr>
        <p:spPr>
          <a:xfrm>
            <a:off x="0" y="758555"/>
            <a:ext cx="2189061" cy="120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5"/>
          <p:cNvSpPr/>
          <p:nvPr/>
        </p:nvSpPr>
        <p:spPr>
          <a:xfrm>
            <a:off x="7729290" y="335258"/>
            <a:ext cx="404260" cy="434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30f6a8ca6_0_60"/>
          <p:cNvSpPr/>
          <p:nvPr/>
        </p:nvSpPr>
        <p:spPr>
          <a:xfrm flipH="1" rot="10800000">
            <a:off x="-54962" y="-17962"/>
            <a:ext cx="1927800" cy="1927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d30f6a8ca6_0_60"/>
          <p:cNvSpPr/>
          <p:nvPr/>
        </p:nvSpPr>
        <p:spPr>
          <a:xfrm>
            <a:off x="-564492" y="842988"/>
            <a:ext cx="1889700" cy="18897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d30f6a8ca6_0_60"/>
          <p:cNvSpPr/>
          <p:nvPr/>
        </p:nvSpPr>
        <p:spPr>
          <a:xfrm rot="5400000">
            <a:off x="7166659" y="661796"/>
            <a:ext cx="2128500" cy="2439600"/>
          </a:xfrm>
          <a:prstGeom prst="pie">
            <a:avLst>
              <a:gd fmla="val 0" name="adj1"/>
              <a:gd fmla="val 1086848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g2d30f6a8ca6_0_60"/>
          <p:cNvGrpSpPr/>
          <p:nvPr/>
        </p:nvGrpSpPr>
        <p:grpSpPr>
          <a:xfrm>
            <a:off x="6857516" y="757633"/>
            <a:ext cx="789800" cy="541202"/>
            <a:chOff x="388620" y="1420922"/>
            <a:chExt cx="680100" cy="534151"/>
          </a:xfrm>
        </p:grpSpPr>
        <p:sp>
          <p:nvSpPr>
            <p:cNvPr id="133" name="Google Shape;133;g2d30f6a8ca6_0_60"/>
            <p:cNvSpPr/>
            <p:nvPr/>
          </p:nvSpPr>
          <p:spPr>
            <a:xfrm>
              <a:off x="3886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d30f6a8ca6_0_60"/>
            <p:cNvSpPr/>
            <p:nvPr/>
          </p:nvSpPr>
          <p:spPr>
            <a:xfrm>
              <a:off x="5410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2d30f6a8ca6_0_60"/>
            <p:cNvSpPr/>
            <p:nvPr/>
          </p:nvSpPr>
          <p:spPr>
            <a:xfrm>
              <a:off x="6934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2d30f6a8ca6_0_60"/>
            <p:cNvSpPr/>
            <p:nvPr/>
          </p:nvSpPr>
          <p:spPr>
            <a:xfrm>
              <a:off x="845820" y="14209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d30f6a8ca6_0_60"/>
            <p:cNvSpPr/>
            <p:nvPr/>
          </p:nvSpPr>
          <p:spPr>
            <a:xfrm>
              <a:off x="998220" y="14209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d30f6a8ca6_0_60"/>
            <p:cNvSpPr/>
            <p:nvPr/>
          </p:nvSpPr>
          <p:spPr>
            <a:xfrm>
              <a:off x="3886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d30f6a8ca6_0_60"/>
            <p:cNvSpPr/>
            <p:nvPr/>
          </p:nvSpPr>
          <p:spPr>
            <a:xfrm>
              <a:off x="5410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d30f6a8ca6_0_60"/>
            <p:cNvSpPr/>
            <p:nvPr/>
          </p:nvSpPr>
          <p:spPr>
            <a:xfrm>
              <a:off x="6934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d30f6a8ca6_0_60"/>
            <p:cNvSpPr/>
            <p:nvPr/>
          </p:nvSpPr>
          <p:spPr>
            <a:xfrm>
              <a:off x="845820" y="15733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d30f6a8ca6_0_60"/>
            <p:cNvSpPr/>
            <p:nvPr/>
          </p:nvSpPr>
          <p:spPr>
            <a:xfrm>
              <a:off x="998220" y="15733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d30f6a8ca6_0_60"/>
            <p:cNvSpPr/>
            <p:nvPr/>
          </p:nvSpPr>
          <p:spPr>
            <a:xfrm>
              <a:off x="3886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d30f6a8ca6_0_60"/>
            <p:cNvSpPr/>
            <p:nvPr/>
          </p:nvSpPr>
          <p:spPr>
            <a:xfrm>
              <a:off x="5410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2d30f6a8ca6_0_60"/>
            <p:cNvSpPr/>
            <p:nvPr/>
          </p:nvSpPr>
          <p:spPr>
            <a:xfrm>
              <a:off x="6934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2d30f6a8ca6_0_60"/>
            <p:cNvSpPr/>
            <p:nvPr/>
          </p:nvSpPr>
          <p:spPr>
            <a:xfrm>
              <a:off x="845820" y="1728947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2d30f6a8ca6_0_60"/>
            <p:cNvSpPr/>
            <p:nvPr/>
          </p:nvSpPr>
          <p:spPr>
            <a:xfrm>
              <a:off x="998220" y="1728947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2d30f6a8ca6_0_60"/>
            <p:cNvSpPr/>
            <p:nvPr/>
          </p:nvSpPr>
          <p:spPr>
            <a:xfrm>
              <a:off x="3886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2d30f6a8ca6_0_60"/>
            <p:cNvSpPr/>
            <p:nvPr/>
          </p:nvSpPr>
          <p:spPr>
            <a:xfrm>
              <a:off x="5410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2d30f6a8ca6_0_60"/>
            <p:cNvSpPr/>
            <p:nvPr/>
          </p:nvSpPr>
          <p:spPr>
            <a:xfrm>
              <a:off x="6934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2d30f6a8ca6_0_60"/>
            <p:cNvSpPr/>
            <p:nvPr/>
          </p:nvSpPr>
          <p:spPr>
            <a:xfrm>
              <a:off x="845820" y="188457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2d30f6a8ca6_0_60"/>
            <p:cNvSpPr/>
            <p:nvPr/>
          </p:nvSpPr>
          <p:spPr>
            <a:xfrm>
              <a:off x="998220" y="188457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g2d30f6a8ca6_0_60"/>
          <p:cNvSpPr/>
          <p:nvPr/>
        </p:nvSpPr>
        <p:spPr>
          <a:xfrm rot="5400000">
            <a:off x="-187050" y="2244230"/>
            <a:ext cx="1098600" cy="31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d30f6a8ca6_0_60"/>
          <p:cNvSpPr/>
          <p:nvPr/>
        </p:nvSpPr>
        <p:spPr>
          <a:xfrm rot="5400000">
            <a:off x="-4800" y="3160637"/>
            <a:ext cx="7341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g2d30f6a8ca6_0_60"/>
          <p:cNvGrpSpPr/>
          <p:nvPr/>
        </p:nvGrpSpPr>
        <p:grpSpPr>
          <a:xfrm>
            <a:off x="286327" y="3895437"/>
            <a:ext cx="1245366" cy="186000"/>
            <a:chOff x="1836563" y="443835"/>
            <a:chExt cx="1245366" cy="186000"/>
          </a:xfrm>
        </p:grpSpPr>
        <p:sp>
          <p:nvSpPr>
            <p:cNvPr id="156" name="Google Shape;156;g2d30f6a8ca6_0_60"/>
            <p:cNvSpPr/>
            <p:nvPr/>
          </p:nvSpPr>
          <p:spPr>
            <a:xfrm>
              <a:off x="1836563" y="443835"/>
              <a:ext cx="186000" cy="18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2d30f6a8ca6_0_60"/>
            <p:cNvSpPr/>
            <p:nvPr/>
          </p:nvSpPr>
          <p:spPr>
            <a:xfrm>
              <a:off x="2189685" y="443835"/>
              <a:ext cx="186000" cy="18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2d30f6a8ca6_0_60"/>
            <p:cNvSpPr/>
            <p:nvPr/>
          </p:nvSpPr>
          <p:spPr>
            <a:xfrm>
              <a:off x="2542807" y="443835"/>
              <a:ext cx="186000" cy="18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2d30f6a8ca6_0_60"/>
            <p:cNvSpPr/>
            <p:nvPr/>
          </p:nvSpPr>
          <p:spPr>
            <a:xfrm>
              <a:off x="2895929" y="443835"/>
              <a:ext cx="186000" cy="18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2d30f6a8ca6_0_60"/>
          <p:cNvSpPr/>
          <p:nvPr/>
        </p:nvSpPr>
        <p:spPr>
          <a:xfrm>
            <a:off x="6797128" y="2123355"/>
            <a:ext cx="992100" cy="865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d30f6a8ca6_0_60"/>
          <p:cNvSpPr txBox="1"/>
          <p:nvPr/>
        </p:nvSpPr>
        <p:spPr>
          <a:xfrm>
            <a:off x="1600126" y="154800"/>
            <a:ext cx="62874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/>
              <a:t>1.</a:t>
            </a: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Problema</a:t>
            </a: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endParaRPr b="0" i="0" sz="3600" u="none" cap="none" strike="noStrike">
              <a:solidFill>
                <a:srgbClr val="3F3F3F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  <p:sp>
        <p:nvSpPr>
          <p:cNvPr id="162" name="Google Shape;162;g2d30f6a8ca6_0_60"/>
          <p:cNvSpPr txBox="1"/>
          <p:nvPr/>
        </p:nvSpPr>
        <p:spPr>
          <a:xfrm>
            <a:off x="1531600" y="1138350"/>
            <a:ext cx="47505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/>
              <a:t>La tienda K-SHOP, situada en Rafael Uribe Uribe, enfrenta varios desafíos que afectan sus ingresos. Principalmente, carece de un sistema de información eficiente para gestionar sus ventas, usuarios e inventarios. Actualmente, los clientes deben visitar el local físicamente para conocer los productos y servicios, lo que limita su alcance y la capacidad para aumentar sus ventas.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/>
              <a:t>Además, la tienda no cuenta con un sistema sólido para la gestión de usuarios, lo que dificulta la fidelización de clientes y la mejora de la experiencia de compra. Sin un mecanismo adecuado para captar y gestionar la información de los clientes, la tienda depende del contacto directo en el local, lo que limita la posibilidad de personalizar la experiencia de compra y conocer mejor las preferencias de los usuarios.</a:t>
            </a:r>
            <a:endParaRPr sz="1300"/>
          </a:p>
        </p:txBody>
      </p:sp>
      <p:sp>
        <p:nvSpPr>
          <p:cNvPr id="163" name="Google Shape;163;g2d30f6a8ca6_0_60"/>
          <p:cNvSpPr txBox="1"/>
          <p:nvPr/>
        </p:nvSpPr>
        <p:spPr>
          <a:xfrm>
            <a:off x="6548000" y="3665625"/>
            <a:ext cx="27843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(Admin3pl, 2020)</a:t>
            </a:r>
            <a:endParaRPr b="0" i="0" sz="13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https://acortar.link/qJuQFk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d30f6a8ca6_0_60"/>
          <p:cNvSpPr txBox="1"/>
          <p:nvPr/>
        </p:nvSpPr>
        <p:spPr>
          <a:xfrm>
            <a:off x="6488500" y="1788037"/>
            <a:ext cx="38388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3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de productos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d30f6a8ca6_0_60"/>
          <p:cNvSpPr txBox="1"/>
          <p:nvPr/>
        </p:nvSpPr>
        <p:spPr>
          <a:xfrm>
            <a:off x="7512275" y="5106775"/>
            <a:ext cx="44457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(Prohumanos RRHH, 2022) </a:t>
            </a:r>
            <a:r>
              <a:rPr b="0" i="0" lang="en" sz="16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https://acortar.link/YclL0L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2d30f6a8ca6_0_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5025" y="2433625"/>
            <a:ext cx="2197199" cy="1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/>
          <p:nvPr/>
        </p:nvSpPr>
        <p:spPr>
          <a:xfrm flipH="1" rot="10800000">
            <a:off x="-702212" y="1592338"/>
            <a:ext cx="1927800" cy="1927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-564492" y="842988"/>
            <a:ext cx="1889700" cy="18897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/>
          <p:nvPr/>
        </p:nvSpPr>
        <p:spPr>
          <a:xfrm rot="5400000">
            <a:off x="7166659" y="661796"/>
            <a:ext cx="2128500" cy="2439600"/>
          </a:xfrm>
          <a:prstGeom prst="pie">
            <a:avLst>
              <a:gd fmla="val 0" name="adj1"/>
              <a:gd fmla="val 1086848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3"/>
          <p:cNvGrpSpPr/>
          <p:nvPr/>
        </p:nvGrpSpPr>
        <p:grpSpPr>
          <a:xfrm>
            <a:off x="6857516" y="757633"/>
            <a:ext cx="789800" cy="541202"/>
            <a:chOff x="388620" y="1420922"/>
            <a:chExt cx="680100" cy="534151"/>
          </a:xfrm>
        </p:grpSpPr>
        <p:sp>
          <p:nvSpPr>
            <p:cNvPr id="175" name="Google Shape;175;p3"/>
            <p:cNvSpPr/>
            <p:nvPr/>
          </p:nvSpPr>
          <p:spPr>
            <a:xfrm>
              <a:off x="3886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410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934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5820" y="14209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998220" y="14209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886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410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934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5820" y="15733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998220" y="15733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886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410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934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45820" y="1728947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998220" y="1728947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886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410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934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45820" y="188457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98220" y="188457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3"/>
          <p:cNvSpPr/>
          <p:nvPr/>
        </p:nvSpPr>
        <p:spPr>
          <a:xfrm rot="5400000">
            <a:off x="-187050" y="2244230"/>
            <a:ext cx="1098600" cy="31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 rot="5400000">
            <a:off x="-4800" y="3160637"/>
            <a:ext cx="7341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797128" y="2123355"/>
            <a:ext cx="992100" cy="865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 txBox="1"/>
          <p:nvPr/>
        </p:nvSpPr>
        <p:spPr>
          <a:xfrm>
            <a:off x="857327" y="530225"/>
            <a:ext cx="67155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/>
              <a:t>1. </a:t>
            </a: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Problema</a:t>
            </a: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endParaRPr b="0" i="0" sz="3600" u="none" cap="none" strike="noStrike">
              <a:solidFill>
                <a:srgbClr val="3F3F3F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  <p:sp>
        <p:nvSpPr>
          <p:cNvPr id="199" name="Google Shape;199;p3"/>
          <p:cNvSpPr txBox="1"/>
          <p:nvPr/>
        </p:nvSpPr>
        <p:spPr>
          <a:xfrm>
            <a:off x="1284375" y="1506700"/>
            <a:ext cx="47505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hlink"/>
                </a:solidFill>
              </a:rPr>
              <a:t>Otro aspecto crítico es la necesidad de un sistema automatizado de gestión de inventarios y control de ventas. Sin un mecanismo que permita hacer seguimiento del stock de manera automática, K-SHOP puede enfrentar desabastecimientos o acumular exceso de mercancía. Además, la falta de control detallado sobre las ventas impide tener una visión clara de los ingresos y de los productos más vendidos, dificultando la toma de decisiones estratégicas para optimizar su operación y rentabilidad.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6254850" y="3727150"/>
            <a:ext cx="27843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(Prohumanos RRHH, 2022)</a:t>
            </a:r>
            <a:endParaRPr b="0" i="0" sz="13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https://acortar.link/nnZyJW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4847" y="2475489"/>
            <a:ext cx="2826870" cy="12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"/>
          <p:cNvSpPr txBox="1"/>
          <p:nvPr/>
        </p:nvSpPr>
        <p:spPr>
          <a:xfrm>
            <a:off x="6254850" y="1940971"/>
            <a:ext cx="3838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1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Obstáculo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7512275" y="5106775"/>
            <a:ext cx="44457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(Prohumanos RRHH, 2022) </a:t>
            </a:r>
            <a:r>
              <a:rPr b="0" i="0" lang="en" sz="16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https://acortar.link/YclL0L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/>
          <p:nvPr/>
        </p:nvSpPr>
        <p:spPr>
          <a:xfrm rot="-5400000">
            <a:off x="6908867" y="4099851"/>
            <a:ext cx="1271239" cy="1271239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-1180058" y="1331686"/>
            <a:ext cx="2720952" cy="2720952"/>
          </a:xfrm>
          <a:prstGeom prst="donut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"/>
          <p:cNvSpPr/>
          <p:nvPr/>
        </p:nvSpPr>
        <p:spPr>
          <a:xfrm rot="10800000">
            <a:off x="7216212" y="0"/>
            <a:ext cx="1927788" cy="1927788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7616176" y="656764"/>
            <a:ext cx="804265" cy="8042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/>
          <p:nvPr/>
        </p:nvSpPr>
        <p:spPr>
          <a:xfrm rot="5400000">
            <a:off x="-1049801" y="1316910"/>
            <a:ext cx="2953488" cy="3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7743552" y="3898060"/>
            <a:ext cx="676548" cy="67654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5"/>
          <p:cNvGrpSpPr/>
          <p:nvPr/>
        </p:nvGrpSpPr>
        <p:grpSpPr>
          <a:xfrm>
            <a:off x="370025" y="903451"/>
            <a:ext cx="1245220" cy="185854"/>
            <a:chOff x="1836563" y="443835"/>
            <a:chExt cx="1245220" cy="185854"/>
          </a:xfrm>
        </p:grpSpPr>
        <p:sp>
          <p:nvSpPr>
            <p:cNvPr id="215" name="Google Shape;215;p5"/>
            <p:cNvSpPr/>
            <p:nvPr/>
          </p:nvSpPr>
          <p:spPr>
            <a:xfrm>
              <a:off x="1836563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89685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542807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895929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5"/>
          <p:cNvSpPr txBox="1"/>
          <p:nvPr/>
        </p:nvSpPr>
        <p:spPr>
          <a:xfrm>
            <a:off x="2012100" y="138200"/>
            <a:ext cx="484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/>
              <a:t>2.</a:t>
            </a: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Pregunta problema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"/>
          <p:cNvSpPr txBox="1"/>
          <p:nvPr/>
        </p:nvSpPr>
        <p:spPr>
          <a:xfrm>
            <a:off x="2196710" y="1089301"/>
            <a:ext cx="3973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300"/>
              <a:t>¿Qué acciones pueden optimizar el control de ventas, el control de inventarios y la gestión de usuarios en la tienda K-SHOP?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3000" y="2723204"/>
            <a:ext cx="2480225" cy="14443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 txBox="1"/>
          <p:nvPr/>
        </p:nvSpPr>
        <p:spPr>
          <a:xfrm>
            <a:off x="3023000" y="2179002"/>
            <a:ext cx="2337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Interrogante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 txBox="1"/>
          <p:nvPr/>
        </p:nvSpPr>
        <p:spPr>
          <a:xfrm>
            <a:off x="3023000" y="4167575"/>
            <a:ext cx="24801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(Lopez, 2019) </a:t>
            </a:r>
            <a:r>
              <a:rPr b="0" i="0" lang="en" sz="12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https://acortar.link/wscqTR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/>
          <p:nvPr>
            <p:ph idx="1" type="body"/>
          </p:nvPr>
        </p:nvSpPr>
        <p:spPr>
          <a:xfrm>
            <a:off x="2498325" y="1302197"/>
            <a:ext cx="41625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Implementar un sistema de información en la tienda K-SHOP para mejorar ventas, inventario y gestión de usuarios.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</p:txBody>
      </p:sp>
      <p:sp>
        <p:nvSpPr>
          <p:cNvPr id="229" name="Google Shape;229;p6"/>
          <p:cNvSpPr txBox="1"/>
          <p:nvPr>
            <p:ph type="title"/>
          </p:nvPr>
        </p:nvSpPr>
        <p:spPr>
          <a:xfrm>
            <a:off x="1704369" y="127238"/>
            <a:ext cx="5735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44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3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 txBox="1"/>
          <p:nvPr>
            <p:ph idx="3" type="body"/>
          </p:nvPr>
        </p:nvSpPr>
        <p:spPr>
          <a:xfrm>
            <a:off x="2487335" y="909729"/>
            <a:ext cx="416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Arial"/>
              <a:buNone/>
            </a:pPr>
            <a:r>
              <a:rPr b="1" lang="en" sz="2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1" lang="en" sz="2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sz="2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200"/>
          </a:p>
        </p:txBody>
      </p:sp>
      <p:sp>
        <p:nvSpPr>
          <p:cNvPr id="231" name="Google Shape;231;p6"/>
          <p:cNvSpPr/>
          <p:nvPr/>
        </p:nvSpPr>
        <p:spPr>
          <a:xfrm>
            <a:off x="-1403104" y="-1235200"/>
            <a:ext cx="2995961" cy="2995961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6"/>
          <p:cNvGrpSpPr/>
          <p:nvPr/>
        </p:nvGrpSpPr>
        <p:grpSpPr>
          <a:xfrm>
            <a:off x="503238" y="1368279"/>
            <a:ext cx="914556" cy="718263"/>
            <a:chOff x="388620" y="1420922"/>
            <a:chExt cx="679997" cy="534048"/>
          </a:xfrm>
        </p:grpSpPr>
        <p:sp>
          <p:nvSpPr>
            <p:cNvPr id="233" name="Google Shape;233;p6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6"/>
          <p:cNvSpPr/>
          <p:nvPr/>
        </p:nvSpPr>
        <p:spPr>
          <a:xfrm>
            <a:off x="8136372" y="2920212"/>
            <a:ext cx="731561" cy="2223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 rot="10800000">
            <a:off x="7950807" y="2027594"/>
            <a:ext cx="917126" cy="9171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7296088" y="3407985"/>
            <a:ext cx="1309438" cy="1309438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0" y="2608263"/>
            <a:ext cx="2051824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646566" y="2806360"/>
            <a:ext cx="676548" cy="6765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2575" y="2716998"/>
            <a:ext cx="3342249" cy="16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6"/>
          <p:cNvSpPr txBox="1"/>
          <p:nvPr/>
        </p:nvSpPr>
        <p:spPr>
          <a:xfrm>
            <a:off x="2312575" y="2219300"/>
            <a:ext cx="31074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5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Fijar objetivo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2312575" y="4355998"/>
            <a:ext cx="45120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(Mancuzo, 2024)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https://acortar.link/k4fxuf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1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"/>
          <p:cNvSpPr txBox="1"/>
          <p:nvPr>
            <p:ph idx="1" type="body"/>
          </p:nvPr>
        </p:nvSpPr>
        <p:spPr>
          <a:xfrm>
            <a:off x="3417650" y="2182008"/>
            <a:ext cx="2179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Crear un catálogo de productos detallado.</a:t>
            </a:r>
            <a:endParaRPr sz="1300"/>
          </a:p>
        </p:txBody>
      </p:sp>
      <p:sp>
        <p:nvSpPr>
          <p:cNvPr id="266" name="Google Shape;266;p7"/>
          <p:cNvSpPr txBox="1"/>
          <p:nvPr>
            <p:ph idx="2" type="body"/>
          </p:nvPr>
        </p:nvSpPr>
        <p:spPr>
          <a:xfrm>
            <a:off x="1297013" y="1636055"/>
            <a:ext cx="21792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Generar un control de inventario </a:t>
            </a: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óptimo</a:t>
            </a: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</p:txBody>
      </p:sp>
      <p:sp>
        <p:nvSpPr>
          <p:cNvPr id="267" name="Google Shape;267;p7"/>
          <p:cNvSpPr txBox="1"/>
          <p:nvPr>
            <p:ph idx="3" type="body"/>
          </p:nvPr>
        </p:nvSpPr>
        <p:spPr>
          <a:xfrm>
            <a:off x="3417660" y="1777225"/>
            <a:ext cx="21792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"/>
              <a:t>Segundo </a:t>
            </a:r>
            <a:endParaRPr/>
          </a:p>
        </p:txBody>
      </p:sp>
      <p:sp>
        <p:nvSpPr>
          <p:cNvPr id="268" name="Google Shape;268;p7"/>
          <p:cNvSpPr txBox="1"/>
          <p:nvPr>
            <p:ph idx="4" type="body"/>
          </p:nvPr>
        </p:nvSpPr>
        <p:spPr>
          <a:xfrm>
            <a:off x="1297017" y="1243641"/>
            <a:ext cx="2179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"/>
              <a:t>Primero</a:t>
            </a:r>
            <a:endParaRPr/>
          </a:p>
        </p:txBody>
      </p:sp>
      <p:sp>
        <p:nvSpPr>
          <p:cNvPr id="269" name="Google Shape;269;p7"/>
          <p:cNvSpPr txBox="1"/>
          <p:nvPr>
            <p:ph idx="5" type="body"/>
          </p:nvPr>
        </p:nvSpPr>
        <p:spPr>
          <a:xfrm>
            <a:off x="6913350" y="3491652"/>
            <a:ext cx="2179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Aplicar un sistema de </a:t>
            </a: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búsqueda</a:t>
            </a: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eficiente. </a:t>
            </a:r>
            <a:endParaRPr sz="1300"/>
          </a:p>
        </p:txBody>
      </p:sp>
      <p:sp>
        <p:nvSpPr>
          <p:cNvPr id="270" name="Google Shape;270;p7"/>
          <p:cNvSpPr txBox="1"/>
          <p:nvPr>
            <p:ph idx="6" type="body"/>
          </p:nvPr>
        </p:nvSpPr>
        <p:spPr>
          <a:xfrm>
            <a:off x="6913340" y="3099166"/>
            <a:ext cx="2179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"/>
              <a:t>cuarto</a:t>
            </a:r>
            <a:endParaRPr/>
          </a:p>
        </p:txBody>
      </p:sp>
      <p:sp>
        <p:nvSpPr>
          <p:cNvPr id="271" name="Google Shape;271;p7"/>
          <p:cNvSpPr/>
          <p:nvPr/>
        </p:nvSpPr>
        <p:spPr>
          <a:xfrm>
            <a:off x="0" y="369882"/>
            <a:ext cx="1271239" cy="1271239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/>
          <p:nvPr/>
        </p:nvSpPr>
        <p:spPr>
          <a:xfrm rot="5400000">
            <a:off x="-250449" y="1463507"/>
            <a:ext cx="1271241" cy="23612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/>
          <p:nvPr/>
        </p:nvSpPr>
        <p:spPr>
          <a:xfrm rot="5400000">
            <a:off x="111994" y="2372305"/>
            <a:ext cx="546355" cy="2361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7685509" y="-1116947"/>
            <a:ext cx="2758068" cy="27580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/>
          <p:nvPr/>
        </p:nvSpPr>
        <p:spPr>
          <a:xfrm rot="10800000">
            <a:off x="3086416" y="3945227"/>
            <a:ext cx="2986724" cy="2986724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5147765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5500887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5854009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6207131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7568357" y="791479"/>
            <a:ext cx="684103" cy="6392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 txBox="1"/>
          <p:nvPr>
            <p:ph idx="3" type="body"/>
          </p:nvPr>
        </p:nvSpPr>
        <p:spPr>
          <a:xfrm>
            <a:off x="1537248" y="596925"/>
            <a:ext cx="5681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sz="3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574" y="3099163"/>
            <a:ext cx="1488800" cy="145933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"/>
          <p:cNvSpPr txBox="1"/>
          <p:nvPr/>
        </p:nvSpPr>
        <p:spPr>
          <a:xfrm>
            <a:off x="719150" y="4558500"/>
            <a:ext cx="263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ARIAS</a:t>
            </a: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, s. f.) </a:t>
            </a:r>
            <a:r>
              <a:rPr b="0" i="0" lang="en" sz="1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https://acortar.link/etQVrl</a:t>
            </a: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 txBox="1"/>
          <p:nvPr/>
        </p:nvSpPr>
        <p:spPr>
          <a:xfrm>
            <a:off x="719150" y="2571750"/>
            <a:ext cx="263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Figura 6</a:t>
            </a:r>
            <a:endParaRPr b="0" i="0" sz="13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 txBox="1"/>
          <p:nvPr>
            <p:ph idx="5" type="body"/>
          </p:nvPr>
        </p:nvSpPr>
        <p:spPr>
          <a:xfrm>
            <a:off x="5210450" y="2572839"/>
            <a:ext cx="2179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Implementar un sistema que permita gestionar a los usuarios.</a:t>
            </a:r>
            <a:endParaRPr sz="1300"/>
          </a:p>
        </p:txBody>
      </p:sp>
      <p:sp>
        <p:nvSpPr>
          <p:cNvPr id="286" name="Google Shape;286;p7"/>
          <p:cNvSpPr txBox="1"/>
          <p:nvPr>
            <p:ph idx="6" type="body"/>
          </p:nvPr>
        </p:nvSpPr>
        <p:spPr>
          <a:xfrm>
            <a:off x="5210440" y="2180354"/>
            <a:ext cx="2179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"/>
              <a:t>tercero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1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/>
        </p:nvSpPr>
        <p:spPr>
          <a:xfrm>
            <a:off x="304175" y="1246550"/>
            <a:ext cx="5543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hlink"/>
                </a:solidFill>
              </a:rPr>
              <a:t>Desarrollar un sistema de comunicación eficaz es fundamental para que K-SHOP se adapte a las necesidades del mercado actual. La digitalización y el rápido acceso a la información es clave para mejorar tu competitividad. La implementación de este sistema de ventas optimiza la gestión de usuarios e inventario y abre oportunidades para atraer clientes de un área geográfica más amplia.</a:t>
            </a:r>
            <a:endParaRPr sz="13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hlink"/>
                </a:solidFill>
              </a:rPr>
              <a:t>Este programa permite una experiencia de compra personalizada, lo que permite una fácil comunicación con los clientes. Al gestionar mejor la información de los usuarios, K-SHOP puede ofrecer servicios que satisfagan sus necesidades y promuevan la lealtad.</a:t>
            </a:r>
            <a:endParaRPr sz="1300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solidFill>
                  <a:schemeClr val="hlink"/>
                </a:solidFill>
              </a:rPr>
              <a:t>Con la disponibilidad de tecnología y personal capacitado, la inversión en este sistema es factible. Se espera que esta inversión se recupere mediante mayores ventas, referencias y lealtad de los clientes, lo que ayuda al crecimiento y la rentabilidad de K-SHOP.</a:t>
            </a:r>
            <a:endParaRPr sz="1300">
              <a:solidFill>
                <a:schemeClr val="hlink"/>
              </a:solidFill>
            </a:endParaRPr>
          </a:p>
        </p:txBody>
      </p:sp>
      <p:pic>
        <p:nvPicPr>
          <p:cNvPr id="292" name="Google Shape;2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0125" y="1178742"/>
            <a:ext cx="2587274" cy="244797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8"/>
          <p:cNvSpPr txBox="1"/>
          <p:nvPr>
            <p:ph type="title"/>
          </p:nvPr>
        </p:nvSpPr>
        <p:spPr>
          <a:xfrm>
            <a:off x="362650" y="-654900"/>
            <a:ext cx="3611700" cy="17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3281485" y="4503125"/>
            <a:ext cx="2758200" cy="275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8"/>
          <p:cNvSpPr/>
          <p:nvPr/>
        </p:nvSpPr>
        <p:spPr>
          <a:xfrm>
            <a:off x="0" y="339726"/>
            <a:ext cx="35496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5467422" y="4443422"/>
            <a:ext cx="676500" cy="67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8"/>
          <p:cNvGrpSpPr/>
          <p:nvPr/>
        </p:nvGrpSpPr>
        <p:grpSpPr>
          <a:xfrm>
            <a:off x="8189978" y="40807"/>
            <a:ext cx="914528" cy="718241"/>
            <a:chOff x="388620" y="1420922"/>
            <a:chExt cx="679997" cy="534048"/>
          </a:xfrm>
        </p:grpSpPr>
        <p:sp>
          <p:nvSpPr>
            <p:cNvPr id="298" name="Google Shape;298;p8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8"/>
          <p:cNvSpPr txBox="1"/>
          <p:nvPr/>
        </p:nvSpPr>
        <p:spPr>
          <a:xfrm>
            <a:off x="5980125" y="581425"/>
            <a:ext cx="2339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7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Ideas de justificación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"/>
          <p:cNvSpPr txBox="1"/>
          <p:nvPr/>
        </p:nvSpPr>
        <p:spPr>
          <a:xfrm>
            <a:off x="5980128" y="3723615"/>
            <a:ext cx="26463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(Lopez, 2021) </a:t>
            </a:r>
            <a:r>
              <a:rPr b="0" i="0" lang="en" sz="13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https://acortar.link/7BSF2t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imated Intro for Social Media Platforms by Slidesgo">
  <a:themeElements>
    <a:clrScheme name="Animated Intro for Social Media Platforms">
      <a:dk1>
        <a:srgbClr val="241B5F"/>
      </a:dk1>
      <a:lt1>
        <a:srgbClr val="FDFAE1"/>
      </a:lt1>
      <a:dk2>
        <a:srgbClr val="4A4DE9"/>
      </a:dk2>
      <a:lt2>
        <a:srgbClr val="FFB400"/>
      </a:lt2>
      <a:accent1>
        <a:srgbClr val="FF5A00"/>
      </a:accent1>
      <a:accent2>
        <a:srgbClr val="FF6273"/>
      </a:accent2>
      <a:accent3>
        <a:srgbClr val="FF95A1"/>
      </a:accent3>
      <a:accent4>
        <a:srgbClr val="F3DCC6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2021-10-12T08:06:43Z</dcterms:created>
</cp:coreProperties>
</file>