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9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embeddedFontLst>
    <p:embeddedFont>
      <p:font typeface="MS Gothic" panose="020B0609070205080204" pitchFamily="49" charset="-128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S PGothic" panose="020B0600070205080204" pitchFamily="34" charset="-128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0"/>
    <a:srgbClr val="1D1D1B"/>
    <a:srgbClr val="686866"/>
    <a:srgbClr val="5C5C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0" autoAdjust="0"/>
    <p:restoredTop sz="93979" autoAdjust="0"/>
  </p:normalViewPr>
  <p:slideViewPr>
    <p:cSldViewPr snapToGrid="0" snapToObjects="1">
      <p:cViewPr varScale="1">
        <p:scale>
          <a:sx n="54" d="100"/>
          <a:sy n="54" d="100"/>
        </p:scale>
        <p:origin x="9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469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"/>
            <a:ext cx="5486400" cy="381197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757964"/>
            <a:ext cx="75564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EDEDE8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Sentiment Analysis of Apple Tweets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793790" y="4295775"/>
            <a:ext cx="75564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GROUP 8</a:t>
            </a:r>
            <a:endParaRPr lang="en-US" sz="1550" dirty="0"/>
          </a:p>
        </p:txBody>
      </p:sp>
      <p:sp>
        <p:nvSpPr>
          <p:cNvPr id="5" name="Text 2"/>
          <p:cNvSpPr/>
          <p:nvPr/>
        </p:nvSpPr>
        <p:spPr>
          <a:xfrm>
            <a:off x="793790" y="4836557"/>
            <a:ext cx="75564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This presentation outlines a machine learning project focused on analyzing public sentiment towards Apple and Google on Twitter. </a:t>
            </a:r>
            <a:endParaRPr lang="en-US" dirty="0"/>
          </a:p>
        </p:txBody>
      </p:sp>
      <p:pic>
        <p:nvPicPr>
          <p:cNvPr id="6" name="Picture 5" descr="&lt;strong&gt;Google&lt;/strong&gt; Plans Ambitious Unification of Android and ChromeOS to Compete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1" y="3811979"/>
            <a:ext cx="5486400" cy="44176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71456"/>
            <a:ext cx="7400925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100" dirty="0">
                <a:solidFill>
                  <a:srgbClr val="EDEDE8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Challenges Faced and Assumptions </a:t>
            </a:r>
            <a:endParaRPr lang="en-US" sz="3100" dirty="0"/>
          </a:p>
        </p:txBody>
      </p:sp>
      <p:sp>
        <p:nvSpPr>
          <p:cNvPr id="3" name="Text 1"/>
          <p:cNvSpPr/>
          <p:nvPr/>
        </p:nvSpPr>
        <p:spPr>
          <a:xfrm>
            <a:off x="793790" y="2120366"/>
            <a:ext cx="130428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Assumption of Text Representation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793788" y="3489413"/>
            <a:ext cx="13042821" cy="642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Quality and Bias in Augmented Data</a:t>
            </a:r>
            <a:r>
              <a:rPr lang="en-US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.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793789" y="4132112"/>
            <a:ext cx="130428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500"/>
              </a:lnSpc>
              <a:buSzPct val="100000"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793790" y="4883363"/>
            <a:ext cx="130428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Assumption of Data Stationarity</a:t>
            </a:r>
            <a:r>
              <a:rPr lang="en-US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.</a:t>
            </a: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793790" y="6102164"/>
            <a:ext cx="130428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793790" y="6313750"/>
            <a:ext cx="130428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200" b="1" dirty="0">
                <a:solidFill>
                  <a:schemeClr val="bg1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Subjectivity in Sentiment Labels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3148" y="1531917"/>
            <a:ext cx="48095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Thank you!</a:t>
            </a:r>
          </a:p>
          <a:p>
            <a:pPr algn="ctr"/>
            <a:r>
              <a:rPr lang="en-US" sz="5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Any Questions?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005" y="3764478"/>
            <a:ext cx="54626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Group 8:</a:t>
            </a:r>
          </a:p>
          <a:p>
            <a:pPr marL="400050" indent="-400050" algn="ctr">
              <a:buFont typeface="+mj-lt"/>
              <a:buAutoNum type="romanUcPeriod"/>
            </a:pPr>
            <a:r>
              <a:rPr lang="en-US" sz="4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Kevin </a:t>
            </a:r>
            <a:r>
              <a:rPr lang="en-US" sz="44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Kibet</a:t>
            </a:r>
            <a:endParaRPr lang="en-US" sz="4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400050" indent="-400050" algn="ctr">
              <a:buFont typeface="+mj-lt"/>
              <a:buAutoNum type="romanUcPeriod"/>
            </a:pPr>
            <a:r>
              <a:rPr lang="en-US" sz="4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Vincent </a:t>
            </a:r>
            <a:r>
              <a:rPr lang="en-US" sz="4400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Ngochoch</a:t>
            </a:r>
            <a:endParaRPr lang="en-US" sz="4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400050" indent="-400050" algn="ctr">
              <a:buFont typeface="+mj-lt"/>
              <a:buAutoNum type="romanUcPeriod"/>
            </a:pPr>
            <a:r>
              <a:rPr lang="en-US" sz="4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Chris Gitonga</a:t>
            </a:r>
          </a:p>
        </p:txBody>
      </p:sp>
      <p:pic>
        <p:nvPicPr>
          <p:cNvPr id="4" name="Picture 3" descr="&lt;strong&gt;Apple&lt;/strong&gt; Inc Newest Jobs 🔥 Apply Now 👆 before its expired - Findoutjob.com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80" y="178131"/>
            <a:ext cx="7818120" cy="787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6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6527" y="540782"/>
            <a:ext cx="10001250" cy="3994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000" dirty="0">
                <a:solidFill>
                  <a:srgbClr val="EDEDE8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Business Understanding: The Importance of Social Sentiment</a:t>
            </a:r>
            <a:endParaRPr lang="en-US" sz="2000" dirty="0"/>
          </a:p>
        </p:txBody>
      </p:sp>
      <p:sp>
        <p:nvSpPr>
          <p:cNvPr id="3" name="Text 1"/>
          <p:cNvSpPr/>
          <p:nvPr/>
        </p:nvSpPr>
        <p:spPr>
          <a:xfrm>
            <a:off x="786527" y="1259681"/>
            <a:ext cx="1597700" cy="1996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2000" dirty="0">
                <a:solidFill>
                  <a:srgbClr val="EDEDE8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Overview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786527" y="1587103"/>
            <a:ext cx="7041237" cy="85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2000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Google and Apple's brand reputation is significantly influenced by social media discourse. Real-time analysis of public sentiment on platforms like Twitter is crucial for informed decision-making across marketing, public relations, and investment strategies. Understanding the public pulse allows for proactive issue management and capitalizing on positive trends.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786527" y="3044533"/>
            <a:ext cx="1597700" cy="1996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2000" dirty="0">
                <a:solidFill>
                  <a:srgbClr val="EDEDE8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Problem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786527" y="3328392"/>
            <a:ext cx="7041237" cy="409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2000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Manually processing thousands of tweets to gauge sentiment is inefficient, resource-intensive, and prone to human error. Automating this process through machine learning provides a scalable, consistent, and rapid solution.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8147090" y="1259681"/>
            <a:ext cx="1597700" cy="1996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2000" dirty="0">
                <a:solidFill>
                  <a:srgbClr val="EDEDE8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Objectives</a:t>
            </a:r>
            <a:endParaRPr lang="en-US" sz="2000" dirty="0"/>
          </a:p>
        </p:txBody>
      </p:sp>
      <p:sp>
        <p:nvSpPr>
          <p:cNvPr id="8" name="Shape 6"/>
          <p:cNvSpPr/>
          <p:nvPr/>
        </p:nvSpPr>
        <p:spPr>
          <a:xfrm>
            <a:off x="8147090" y="1779508"/>
            <a:ext cx="5704284" cy="60960"/>
          </a:xfrm>
          <a:prstGeom prst="roundRect">
            <a:avLst>
              <a:gd name="adj" fmla="val 31453"/>
            </a:avLst>
          </a:prstGeom>
          <a:solidFill>
            <a:srgbClr val="E1E1DF"/>
          </a:solidFill>
          <a:ln/>
        </p:spPr>
      </p:sp>
      <p:sp>
        <p:nvSpPr>
          <p:cNvPr id="9" name="Shape 7"/>
          <p:cNvSpPr/>
          <p:nvPr/>
        </p:nvSpPr>
        <p:spPr>
          <a:xfrm>
            <a:off x="10807541" y="1603058"/>
            <a:ext cx="383381" cy="383381"/>
          </a:xfrm>
          <a:prstGeom prst="roundRect">
            <a:avLst>
              <a:gd name="adj" fmla="val 238509"/>
            </a:avLst>
          </a:prstGeom>
          <a:solidFill>
            <a:srgbClr val="E1E1DF"/>
          </a:solidFill>
          <a:ln/>
        </p:spPr>
      </p:sp>
      <p:sp>
        <p:nvSpPr>
          <p:cNvPr id="10" name="Text 8"/>
          <p:cNvSpPr/>
          <p:nvPr/>
        </p:nvSpPr>
        <p:spPr>
          <a:xfrm>
            <a:off x="10922556" y="1698903"/>
            <a:ext cx="153353" cy="1916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1</a:t>
            </a:r>
            <a:endParaRPr lang="en-US" sz="2000" dirty="0"/>
          </a:p>
        </p:txBody>
      </p:sp>
      <p:sp>
        <p:nvSpPr>
          <p:cNvPr id="13" name="Shape 11"/>
          <p:cNvSpPr/>
          <p:nvPr/>
        </p:nvSpPr>
        <p:spPr>
          <a:xfrm>
            <a:off x="8147090" y="3297912"/>
            <a:ext cx="5704284" cy="60960"/>
          </a:xfrm>
          <a:prstGeom prst="roundRect">
            <a:avLst>
              <a:gd name="adj" fmla="val 31453"/>
            </a:avLst>
          </a:prstGeom>
          <a:solidFill>
            <a:srgbClr val="E1E1DF"/>
          </a:solidFill>
          <a:ln/>
        </p:spPr>
      </p:sp>
      <p:sp>
        <p:nvSpPr>
          <p:cNvPr id="14" name="Shape 12"/>
          <p:cNvSpPr/>
          <p:nvPr/>
        </p:nvSpPr>
        <p:spPr>
          <a:xfrm>
            <a:off x="10807541" y="3121462"/>
            <a:ext cx="383381" cy="383381"/>
          </a:xfrm>
          <a:prstGeom prst="roundRect">
            <a:avLst>
              <a:gd name="adj" fmla="val 238509"/>
            </a:avLst>
          </a:prstGeom>
          <a:solidFill>
            <a:srgbClr val="E1E1DF"/>
          </a:solidFill>
          <a:ln/>
        </p:spPr>
      </p:sp>
      <p:sp>
        <p:nvSpPr>
          <p:cNvPr id="15" name="Text 13"/>
          <p:cNvSpPr/>
          <p:nvPr/>
        </p:nvSpPr>
        <p:spPr>
          <a:xfrm>
            <a:off x="10922556" y="3217307"/>
            <a:ext cx="153353" cy="1916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2</a:t>
            </a:r>
            <a:endParaRPr lang="en-US" sz="2000" dirty="0"/>
          </a:p>
        </p:txBody>
      </p:sp>
      <p:sp>
        <p:nvSpPr>
          <p:cNvPr id="16" name="Text 14"/>
          <p:cNvSpPr/>
          <p:nvPr/>
        </p:nvSpPr>
        <p:spPr>
          <a:xfrm>
            <a:off x="8290084" y="3632597"/>
            <a:ext cx="2584728" cy="1996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endParaRPr lang="en-US" sz="2000" dirty="0"/>
          </a:p>
        </p:txBody>
      </p:sp>
      <p:sp>
        <p:nvSpPr>
          <p:cNvPr id="18" name="Shape 16"/>
          <p:cNvSpPr/>
          <p:nvPr/>
        </p:nvSpPr>
        <p:spPr>
          <a:xfrm>
            <a:off x="8147090" y="4816316"/>
            <a:ext cx="5704284" cy="60960"/>
          </a:xfrm>
          <a:prstGeom prst="roundRect">
            <a:avLst>
              <a:gd name="adj" fmla="val 31453"/>
            </a:avLst>
          </a:prstGeom>
          <a:solidFill>
            <a:srgbClr val="E1E1DF"/>
          </a:solidFill>
          <a:ln/>
        </p:spPr>
      </p:sp>
      <p:sp>
        <p:nvSpPr>
          <p:cNvPr id="19" name="Shape 17"/>
          <p:cNvSpPr/>
          <p:nvPr/>
        </p:nvSpPr>
        <p:spPr>
          <a:xfrm>
            <a:off x="10807541" y="4639866"/>
            <a:ext cx="383381" cy="383381"/>
          </a:xfrm>
          <a:prstGeom prst="roundRect">
            <a:avLst>
              <a:gd name="adj" fmla="val 238509"/>
            </a:avLst>
          </a:prstGeom>
          <a:solidFill>
            <a:srgbClr val="E1E1DF"/>
          </a:solidFill>
          <a:ln/>
        </p:spPr>
      </p:sp>
      <p:sp>
        <p:nvSpPr>
          <p:cNvPr id="20" name="Text 18"/>
          <p:cNvSpPr/>
          <p:nvPr/>
        </p:nvSpPr>
        <p:spPr>
          <a:xfrm>
            <a:off x="10922556" y="4735711"/>
            <a:ext cx="153353" cy="1916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3</a:t>
            </a:r>
            <a:endParaRPr lang="en-US" sz="2000" dirty="0"/>
          </a:p>
        </p:txBody>
      </p:sp>
      <p:sp>
        <p:nvSpPr>
          <p:cNvPr id="21" name="Text 19"/>
          <p:cNvSpPr/>
          <p:nvPr/>
        </p:nvSpPr>
        <p:spPr>
          <a:xfrm>
            <a:off x="9440883" y="5183387"/>
            <a:ext cx="1084838" cy="1672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endParaRPr lang="en-US" sz="2000" dirty="0"/>
          </a:p>
        </p:txBody>
      </p:sp>
      <p:sp>
        <p:nvSpPr>
          <p:cNvPr id="23" name="Shape 21"/>
          <p:cNvSpPr/>
          <p:nvPr/>
        </p:nvSpPr>
        <p:spPr>
          <a:xfrm>
            <a:off x="8147090" y="6334720"/>
            <a:ext cx="5704284" cy="60960"/>
          </a:xfrm>
          <a:prstGeom prst="roundRect">
            <a:avLst>
              <a:gd name="adj" fmla="val 31453"/>
            </a:avLst>
          </a:prstGeom>
          <a:solidFill>
            <a:srgbClr val="E1E1DF"/>
          </a:solidFill>
          <a:ln/>
        </p:spPr>
      </p:sp>
      <p:sp>
        <p:nvSpPr>
          <p:cNvPr id="24" name="Shape 22"/>
          <p:cNvSpPr/>
          <p:nvPr/>
        </p:nvSpPr>
        <p:spPr>
          <a:xfrm>
            <a:off x="10807541" y="6158270"/>
            <a:ext cx="383381" cy="383381"/>
          </a:xfrm>
          <a:prstGeom prst="roundRect">
            <a:avLst>
              <a:gd name="adj" fmla="val 238509"/>
            </a:avLst>
          </a:prstGeom>
          <a:solidFill>
            <a:srgbClr val="E1E1DF"/>
          </a:solidFill>
          <a:ln/>
        </p:spPr>
      </p:sp>
      <p:sp>
        <p:nvSpPr>
          <p:cNvPr id="25" name="Text 23"/>
          <p:cNvSpPr/>
          <p:nvPr/>
        </p:nvSpPr>
        <p:spPr>
          <a:xfrm>
            <a:off x="10922556" y="6254115"/>
            <a:ext cx="153353" cy="1916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4</a:t>
            </a:r>
            <a:endParaRPr lang="en-US" sz="2000" dirty="0"/>
          </a:p>
        </p:txBody>
      </p:sp>
      <p:sp>
        <p:nvSpPr>
          <p:cNvPr id="29" name="Text 9"/>
          <p:cNvSpPr/>
          <p:nvPr/>
        </p:nvSpPr>
        <p:spPr>
          <a:xfrm>
            <a:off x="8241475" y="2090057"/>
            <a:ext cx="6388925" cy="9812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322168" y="2220037"/>
            <a:ext cx="520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9C9C0"/>
                </a:solidFill>
              </a:rPr>
              <a:t>To pre process the tweet data using Natural Language Processing techniques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8322168" y="3597355"/>
            <a:ext cx="496632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9C9C0"/>
                </a:solidFill>
              </a:rPr>
              <a:t>To build a </a:t>
            </a:r>
            <a:r>
              <a:rPr lang="en-US" sz="2000" b="1" dirty="0">
                <a:solidFill>
                  <a:srgbClr val="C9C9C0"/>
                </a:solidFill>
              </a:rPr>
              <a:t>machine learning classifier</a:t>
            </a:r>
            <a:r>
              <a:rPr lang="en-US" sz="2000" dirty="0">
                <a:solidFill>
                  <a:srgbClr val="C9C9C0"/>
                </a:solidFill>
              </a:rPr>
              <a:t> that accurately predicts the sentiment of tweets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241475" y="5070029"/>
            <a:ext cx="546690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9C9C0"/>
                </a:solidFill>
              </a:rPr>
              <a:t>To evaluate the performance of different classifiers using appropriate </a:t>
            </a:r>
            <a:r>
              <a:rPr lang="en-US" sz="2000" b="1" dirty="0">
                <a:solidFill>
                  <a:srgbClr val="C9C9C0"/>
                </a:solidFill>
              </a:rPr>
              <a:t>classification metrics</a:t>
            </a:r>
            <a:r>
              <a:rPr lang="en-US" sz="2000" dirty="0">
                <a:solidFill>
                  <a:srgbClr val="C9C9C0"/>
                </a:solidFill>
              </a:rPr>
              <a:t> such as F1-score and roc-</a:t>
            </a:r>
            <a:r>
              <a:rPr lang="en-US" sz="2000" dirty="0" err="1">
                <a:solidFill>
                  <a:srgbClr val="C9C9C0"/>
                </a:solidFill>
              </a:rPr>
              <a:t>auc</a:t>
            </a:r>
            <a:r>
              <a:rPr lang="en-US" sz="2000" dirty="0">
                <a:solidFill>
                  <a:srgbClr val="C9C9C0"/>
                </a:solidFill>
              </a:rPr>
              <a:t> score</a:t>
            </a:r>
          </a:p>
          <a:p>
            <a:endParaRPr lang="en-US" dirty="0">
              <a:solidFill>
                <a:srgbClr val="C9C9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22168" y="6721434"/>
            <a:ext cx="52650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9C9C0"/>
                </a:solidFill>
                <a:cs typeface="Calibri" panose="020F0502020204030204" pitchFamily="34" charset="0"/>
              </a:rPr>
              <a:t>To Deploy the best performing models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1141"/>
            <a:ext cx="9760029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EDEDE8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Data Understanding: Dataset Overview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2398816"/>
            <a:ext cx="6955631" cy="35922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Size:</a:t>
            </a:r>
            <a:r>
              <a:rPr lang="en-US" sz="1550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The dataset comprises 3,886 unique tweets, providing a substantial basis for model training and validation.</a:t>
            </a:r>
          </a:p>
          <a:p>
            <a:pPr marL="342900" indent="-342900" algn="l">
              <a:lnSpc>
                <a:spcPts val="2500"/>
              </a:lnSpc>
              <a:buSzPct val="100000"/>
              <a:buChar char="•"/>
            </a:pPr>
            <a:endParaRPr lang="en-US" sz="1550" dirty="0"/>
          </a:p>
        </p:txBody>
      </p:sp>
      <p:sp>
        <p:nvSpPr>
          <p:cNvPr id="4" name="Text 2"/>
          <p:cNvSpPr/>
          <p:nvPr/>
        </p:nvSpPr>
        <p:spPr>
          <a:xfrm>
            <a:off x="793790" y="3247576"/>
            <a:ext cx="695563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Labels:</a:t>
            </a:r>
            <a:r>
              <a:rPr lang="en-US" sz="1550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Each tweet is annotated with a sentiment label: positive, neutral, or negative, crucial for supervised learning.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793790" y="4016454"/>
            <a:ext cx="6955631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Additional Fields:</a:t>
            </a:r>
            <a:r>
              <a:rPr lang="en-US" sz="1550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Beyond the core text and sentiment, the dataset includes metadata such as 'confidence' scores, 'tweet text', and 'date', which can be leveraged for deeper insights or data integrity checks.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793790" y="5038487"/>
            <a:ext cx="6955631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Origin:</a:t>
            </a:r>
            <a:r>
              <a:rPr lang="en-US" sz="1550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The data we used was from </a:t>
            </a:r>
            <a:r>
              <a:rPr lang="en-US" sz="1550" dirty="0" err="1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Kaggle</a:t>
            </a:r>
            <a:r>
              <a:rPr lang="en-US" sz="1550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(Apple-sentiment-Analysis-csv file) and the was collected via crowdsourcing and had manual labeling applied, contributing to the quality and relevance of the sentiment labels.</a:t>
            </a:r>
            <a:endParaRPr lang="en-US" sz="15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149" y="2652117"/>
            <a:ext cx="5602962" cy="38429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9955" y="486218"/>
            <a:ext cx="7229356" cy="271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800" dirty="0">
                <a:solidFill>
                  <a:srgbClr val="EDEDE8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Data Preparation: Cleaning and Feature Engineering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399955" y="1256027"/>
            <a:ext cx="1594169" cy="3254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2400" b="1" dirty="0">
                <a:solidFill>
                  <a:srgbClr val="EDEDE8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Cleaning Steps</a:t>
            </a:r>
            <a:endParaRPr lang="en-US" sz="2400" b="1" dirty="0"/>
          </a:p>
        </p:txBody>
      </p:sp>
      <p:sp>
        <p:nvSpPr>
          <p:cNvPr id="5" name="Text 3"/>
          <p:cNvSpPr/>
          <p:nvPr/>
        </p:nvSpPr>
        <p:spPr>
          <a:xfrm>
            <a:off x="399955" y="1746593"/>
            <a:ext cx="6499622" cy="26472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filtered dataset to retain only relevant rows and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Renamed and casted columns for consistency.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Removed nulls and duplicates.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Cleaned text: removed punctuation, links,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emojis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stopwords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Applied tokenization and lemmatization using NLTK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algn="l">
              <a:lnSpc>
                <a:spcPts val="1350"/>
              </a:lnSpc>
              <a:buSzPct val="100000"/>
            </a:pP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162533" y="2182164"/>
            <a:ext cx="6499622" cy="2775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50"/>
              </a:lnSpc>
              <a:buSzPct val="100000"/>
            </a:pPr>
            <a:r>
              <a:rPr lang="en-US" sz="1200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.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-633031" y="1721615"/>
            <a:ext cx="6499622" cy="20573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50"/>
              </a:lnSpc>
              <a:buSzPct val="100000"/>
            </a:pPr>
            <a:r>
              <a:rPr lang="en-US" sz="1200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.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376308" y="3765141"/>
            <a:ext cx="1416010" cy="13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2400" b="1" dirty="0">
                <a:solidFill>
                  <a:srgbClr val="EDEDE8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Feature Engineering</a:t>
            </a:r>
            <a:endParaRPr lang="en-US" sz="2400" b="1" dirty="0"/>
          </a:p>
        </p:txBody>
      </p:sp>
      <p:sp>
        <p:nvSpPr>
          <p:cNvPr id="10" name="Text 7"/>
          <p:cNvSpPr/>
          <p:nvPr/>
        </p:nvSpPr>
        <p:spPr>
          <a:xfrm>
            <a:off x="399955" y="4114800"/>
            <a:ext cx="6499622" cy="30294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dirty="0">
                <a:solidFill>
                  <a:schemeClr val="bg1"/>
                </a:solidFill>
              </a:rPr>
              <a:t>Engineered new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Tweet length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Word/sentence 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Lexical diversity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Augmentations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SMOTE applied to handle class imbalance.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TF-IDF vectorization for model input.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Did text augmentation for the minority class</a:t>
            </a:r>
          </a:p>
          <a:p>
            <a:pPr algn="l">
              <a:lnSpc>
                <a:spcPts val="1350"/>
              </a:lnSpc>
              <a:buSzPct val="100000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 8"/>
          <p:cNvSpPr/>
          <p:nvPr/>
        </p:nvSpPr>
        <p:spPr>
          <a:xfrm>
            <a:off x="7457718" y="2323889"/>
            <a:ext cx="6499622" cy="2775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350"/>
              </a:lnSpc>
              <a:buSzPct val="100000"/>
              <a:buChar char="•"/>
            </a:pPr>
            <a:endParaRPr lang="en-US" sz="1200" dirty="0"/>
          </a:p>
        </p:txBody>
      </p:sp>
      <p:sp>
        <p:nvSpPr>
          <p:cNvPr id="12" name="Text 9"/>
          <p:cNvSpPr/>
          <p:nvPr/>
        </p:nvSpPr>
        <p:spPr>
          <a:xfrm>
            <a:off x="7457718" y="2825332"/>
            <a:ext cx="6499622" cy="2775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50"/>
              </a:lnSpc>
              <a:buSzPct val="100000"/>
            </a:pPr>
            <a:endParaRPr lang="en-US" sz="1200" dirty="0"/>
          </a:p>
        </p:txBody>
      </p:sp>
      <p:sp>
        <p:nvSpPr>
          <p:cNvPr id="13" name="Text 10"/>
          <p:cNvSpPr/>
          <p:nvPr/>
        </p:nvSpPr>
        <p:spPr>
          <a:xfrm>
            <a:off x="7457718" y="3528104"/>
            <a:ext cx="6499622" cy="2775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50"/>
              </a:lnSpc>
              <a:buSzPct val="100000"/>
            </a:pPr>
            <a:endParaRPr lang="en-US" sz="1200" dirty="0"/>
          </a:p>
        </p:txBody>
      </p:sp>
      <p:pic>
        <p:nvPicPr>
          <p:cNvPr id="4" name="Picture 3" descr="CMDB &lt;strong&gt;Data&lt;/strong&gt; Quality - Insequ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727" y="1"/>
            <a:ext cx="6546842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108" y="81803"/>
            <a:ext cx="7123935" cy="63310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803"/>
            <a:ext cx="7176304" cy="63310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07A00F-C6D9-7F54-4200-562C462FE4FC}"/>
              </a:ext>
            </a:extLst>
          </p:cNvPr>
          <p:cNvSpPr txBox="1"/>
          <p:nvPr/>
        </p:nvSpPr>
        <p:spPr>
          <a:xfrm>
            <a:off x="0" y="6570384"/>
            <a:ext cx="14630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 our data the top word per sentiment were: store, new, thanks for positive. Need, new ,stock for neutral and fix, make phone and suck for negative sentiments</a:t>
            </a:r>
          </a:p>
        </p:txBody>
      </p:sp>
    </p:spTree>
    <p:extLst>
      <p:ext uri="{BB962C8B-B14F-4D97-AF65-F5344CB8AC3E}">
        <p14:creationId xmlns:p14="http://schemas.microsoft.com/office/powerpoint/2010/main" val="262992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1049" y="531852"/>
            <a:ext cx="9792176" cy="542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3600" dirty="0">
                <a:solidFill>
                  <a:srgbClr val="EDEDE8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Modeling: Candidate Selection &amp; Refinement</a:t>
            </a:r>
            <a:endParaRPr lang="en-US" sz="36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49" y="1420892"/>
            <a:ext cx="4362688" cy="69389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44523" y="2288262"/>
            <a:ext cx="2168485" cy="2709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00" dirty="0">
                <a:solidFill>
                  <a:srgbClr val="C9C9C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Initial Candidates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944523" y="2663309"/>
            <a:ext cx="4015740" cy="8326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600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A broad range of classifiers were initially considered for their diverse algorithmic approaches: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944523" y="3599974"/>
            <a:ext cx="4015740" cy="277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600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Logistic Regression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944523" y="3938111"/>
            <a:ext cx="4015740" cy="277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600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Support Vector Machine (SVM)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944523" y="4276249"/>
            <a:ext cx="4015740" cy="277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600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Decision Trees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944523" y="4614386"/>
            <a:ext cx="4015740" cy="277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600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Random Forest Classifier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944523" y="4952524"/>
            <a:ext cx="4015740" cy="277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600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XGBoost</a:t>
            </a:r>
            <a:endParaRPr lang="en-US" sz="1600" dirty="0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737" y="1420892"/>
            <a:ext cx="4362807" cy="693896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5307211" y="2288262"/>
            <a:ext cx="2168485" cy="2709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00" dirty="0">
                <a:solidFill>
                  <a:srgbClr val="C9C9C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Top Performers</a:t>
            </a:r>
            <a:endParaRPr lang="en-US" sz="1600" dirty="0"/>
          </a:p>
        </p:txBody>
      </p:sp>
      <p:sp>
        <p:nvSpPr>
          <p:cNvPr id="13" name="Text 9"/>
          <p:cNvSpPr/>
          <p:nvPr/>
        </p:nvSpPr>
        <p:spPr>
          <a:xfrm>
            <a:off x="5307211" y="2663309"/>
            <a:ext cx="4015859" cy="8326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600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After initial cross-validation and benchmarking, the following models emerged as top-tier candidates for further refinement:</a:t>
            </a:r>
            <a:endParaRPr lang="en-US" sz="1600" dirty="0"/>
          </a:p>
        </p:txBody>
      </p:sp>
      <p:sp>
        <p:nvSpPr>
          <p:cNvPr id="14" name="Text 10"/>
          <p:cNvSpPr/>
          <p:nvPr/>
        </p:nvSpPr>
        <p:spPr>
          <a:xfrm>
            <a:off x="5307211" y="3599974"/>
            <a:ext cx="4015859" cy="277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600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Logistic Regression (chosen as baseline)</a:t>
            </a:r>
            <a:endParaRPr lang="en-US" sz="1600" dirty="0"/>
          </a:p>
        </p:txBody>
      </p:sp>
      <p:sp>
        <p:nvSpPr>
          <p:cNvPr id="15" name="Text 11"/>
          <p:cNvSpPr/>
          <p:nvPr/>
        </p:nvSpPr>
        <p:spPr>
          <a:xfrm>
            <a:off x="5307211" y="3938111"/>
            <a:ext cx="4015859" cy="277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600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Random Forest Classifier</a:t>
            </a:r>
            <a:endParaRPr lang="en-US" sz="1600" dirty="0"/>
          </a:p>
        </p:txBody>
      </p:sp>
      <p:sp>
        <p:nvSpPr>
          <p:cNvPr id="16" name="Text 12"/>
          <p:cNvSpPr/>
          <p:nvPr/>
        </p:nvSpPr>
        <p:spPr>
          <a:xfrm>
            <a:off x="5307211" y="4276249"/>
            <a:ext cx="4015859" cy="277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600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XGBoost</a:t>
            </a:r>
            <a:endParaRPr lang="en-US" sz="1600" dirty="0"/>
          </a:p>
        </p:txBody>
      </p:sp>
      <p:pic>
        <p:nvPicPr>
          <p:cNvPr id="1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6544" y="1420892"/>
            <a:ext cx="4362807" cy="693896"/>
          </a:xfrm>
          <a:prstGeom prst="rect">
            <a:avLst/>
          </a:prstGeom>
        </p:spPr>
      </p:pic>
      <p:sp>
        <p:nvSpPr>
          <p:cNvPr id="18" name="Text 13"/>
          <p:cNvSpPr/>
          <p:nvPr/>
        </p:nvSpPr>
        <p:spPr>
          <a:xfrm>
            <a:off x="9670018" y="2288262"/>
            <a:ext cx="2376368" cy="2709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00" dirty="0">
                <a:solidFill>
                  <a:srgbClr val="C9C9C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Model Improvements</a:t>
            </a:r>
            <a:endParaRPr lang="en-US" sz="1600" dirty="0"/>
          </a:p>
        </p:txBody>
      </p:sp>
      <p:sp>
        <p:nvSpPr>
          <p:cNvPr id="19" name="Text 14"/>
          <p:cNvSpPr/>
          <p:nvPr/>
        </p:nvSpPr>
        <p:spPr>
          <a:xfrm>
            <a:off x="9670018" y="2663309"/>
            <a:ext cx="4015859" cy="8326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600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To enhance performance and address specific challenges, each top model underwent significant improvements:</a:t>
            </a:r>
            <a:endParaRPr lang="en-US" sz="1600" dirty="0"/>
          </a:p>
        </p:txBody>
      </p:sp>
      <p:sp>
        <p:nvSpPr>
          <p:cNvPr id="20" name="Text 15"/>
          <p:cNvSpPr/>
          <p:nvPr/>
        </p:nvSpPr>
        <p:spPr>
          <a:xfrm>
            <a:off x="9670018" y="3599974"/>
            <a:ext cx="4015859" cy="11101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600" b="1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SMOTE Integration</a:t>
            </a:r>
            <a:endParaRPr lang="en-US" sz="1600" dirty="0"/>
          </a:p>
        </p:txBody>
      </p:sp>
      <p:sp>
        <p:nvSpPr>
          <p:cNvPr id="21" name="Text 16"/>
          <p:cNvSpPr/>
          <p:nvPr/>
        </p:nvSpPr>
        <p:spPr>
          <a:xfrm>
            <a:off x="9670017" y="4315538"/>
            <a:ext cx="4015859" cy="8326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600" b="1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Augmented Features</a:t>
            </a:r>
            <a:endParaRPr lang="en-US" sz="1600" dirty="0"/>
          </a:p>
        </p:txBody>
      </p:sp>
      <p:sp>
        <p:nvSpPr>
          <p:cNvPr id="22" name="Text 17"/>
          <p:cNvSpPr/>
          <p:nvPr/>
        </p:nvSpPr>
        <p:spPr>
          <a:xfrm>
            <a:off x="9670016" y="5076229"/>
            <a:ext cx="4015859" cy="11101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600" b="1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Hyperparameter Tuning</a:t>
            </a:r>
            <a:endParaRPr lang="en-US" sz="1600" dirty="0"/>
          </a:p>
        </p:txBody>
      </p:sp>
      <p:sp>
        <p:nvSpPr>
          <p:cNvPr id="23" name="Text 18"/>
          <p:cNvSpPr/>
          <p:nvPr/>
        </p:nvSpPr>
        <p:spPr>
          <a:xfrm>
            <a:off x="771049" y="7142678"/>
            <a:ext cx="13088303" cy="5550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600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This systematic approach ensures that the selected models are not only effective but also robust and tailored to the unique characteristics of the tweet sentiment data.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572691"/>
            <a:ext cx="6991826" cy="496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3100" dirty="0">
                <a:solidFill>
                  <a:srgbClr val="EDEDE8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Evaluation: Metrics &amp; Performance</a:t>
            </a:r>
            <a:endParaRPr lang="en-US" sz="3100" dirty="0"/>
          </a:p>
        </p:txBody>
      </p:sp>
      <p:sp>
        <p:nvSpPr>
          <p:cNvPr id="3" name="Text 1"/>
          <p:cNvSpPr/>
          <p:nvPr/>
        </p:nvSpPr>
        <p:spPr>
          <a:xfrm>
            <a:off x="793790" y="1386364"/>
            <a:ext cx="130428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The performance of all tuned models was rigorously evaluated using a comprehensive suite of classification metrics.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793790" y="1831188"/>
            <a:ext cx="198465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dirty="0">
                <a:solidFill>
                  <a:srgbClr val="EDEDE8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Key Metrics:</a:t>
            </a:r>
            <a:endParaRPr lang="en-US" dirty="0"/>
          </a:p>
        </p:txBody>
      </p:sp>
      <p:sp>
        <p:nvSpPr>
          <p:cNvPr id="6" name="Text 3"/>
          <p:cNvSpPr/>
          <p:nvPr/>
        </p:nvSpPr>
        <p:spPr>
          <a:xfrm>
            <a:off x="793789" y="2199672"/>
            <a:ext cx="632781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000"/>
              </a:lnSpc>
              <a:buSzPct val="100000"/>
            </a:pPr>
            <a:endParaRPr lang="en-US" sz="1250" dirty="0"/>
          </a:p>
        </p:txBody>
      </p:sp>
      <p:sp>
        <p:nvSpPr>
          <p:cNvPr id="7" name="Text 4"/>
          <p:cNvSpPr/>
          <p:nvPr/>
        </p:nvSpPr>
        <p:spPr>
          <a:xfrm>
            <a:off x="793788" y="2497772"/>
            <a:ext cx="632781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Precision</a:t>
            </a:r>
            <a:endParaRPr lang="en-US" sz="1250" dirty="0"/>
          </a:p>
        </p:txBody>
      </p:sp>
      <p:sp>
        <p:nvSpPr>
          <p:cNvPr id="8" name="Text 5"/>
          <p:cNvSpPr/>
          <p:nvPr/>
        </p:nvSpPr>
        <p:spPr>
          <a:xfrm>
            <a:off x="786169" y="2919545"/>
            <a:ext cx="632781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Recall</a:t>
            </a:r>
            <a:endParaRPr lang="en-US" sz="1250" dirty="0"/>
          </a:p>
        </p:txBody>
      </p:sp>
      <p:sp>
        <p:nvSpPr>
          <p:cNvPr id="9" name="Text 6"/>
          <p:cNvSpPr/>
          <p:nvPr/>
        </p:nvSpPr>
        <p:spPr>
          <a:xfrm>
            <a:off x="793790" y="3244643"/>
            <a:ext cx="632781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F1 Score</a:t>
            </a:r>
            <a:endParaRPr lang="en-US" sz="1250" dirty="0"/>
          </a:p>
        </p:txBody>
      </p:sp>
      <p:sp>
        <p:nvSpPr>
          <p:cNvPr id="10" name="Text 7"/>
          <p:cNvSpPr/>
          <p:nvPr/>
        </p:nvSpPr>
        <p:spPr>
          <a:xfrm>
            <a:off x="682278" y="3636060"/>
            <a:ext cx="632781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ROC AUC Score</a:t>
            </a:r>
            <a:endParaRPr lang="en-US" sz="1250" dirty="0"/>
          </a:p>
        </p:txBody>
      </p:sp>
      <p:sp>
        <p:nvSpPr>
          <p:cNvPr id="11" name="Text 8"/>
          <p:cNvSpPr/>
          <p:nvPr/>
        </p:nvSpPr>
        <p:spPr>
          <a:xfrm>
            <a:off x="7516416" y="1833979"/>
            <a:ext cx="2534841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EDEDE8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Observations &amp; Decision:</a:t>
            </a:r>
            <a:endParaRPr lang="en-US" sz="1550" dirty="0"/>
          </a:p>
        </p:txBody>
      </p:sp>
      <p:sp>
        <p:nvSpPr>
          <p:cNvPr id="12" name="Text 9"/>
          <p:cNvSpPr/>
          <p:nvPr/>
        </p:nvSpPr>
        <p:spPr>
          <a:xfrm>
            <a:off x="7516416" y="2218938"/>
            <a:ext cx="6327815" cy="3300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600" b="1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Logistic Regression Selected:</a:t>
            </a:r>
            <a:r>
              <a:rPr lang="en-US" sz="1600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 Logistic Regression emerged as the most suitable. It portrayed:</a:t>
            </a:r>
            <a:endParaRPr lang="en-US" sz="1250" dirty="0"/>
          </a:p>
        </p:txBody>
      </p:sp>
      <p:sp>
        <p:nvSpPr>
          <p:cNvPr id="13" name="Text 10"/>
          <p:cNvSpPr/>
          <p:nvPr/>
        </p:nvSpPr>
        <p:spPr>
          <a:xfrm>
            <a:off x="8870203" y="2825634"/>
            <a:ext cx="6327815" cy="7622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600" b="1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  Highest ROC AUC:</a:t>
            </a:r>
            <a:endParaRPr lang="en-US" sz="1250" dirty="0"/>
          </a:p>
        </p:txBody>
      </p:sp>
      <p:sp>
        <p:nvSpPr>
          <p:cNvPr id="14" name="Text 11"/>
          <p:cNvSpPr/>
          <p:nvPr/>
        </p:nvSpPr>
        <p:spPr>
          <a:xfrm>
            <a:off x="8870203" y="3324322"/>
            <a:ext cx="6327815" cy="7622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600" b="1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 Competitive Recall</a:t>
            </a:r>
            <a:endParaRPr lang="en-US" sz="1600" dirty="0"/>
          </a:p>
        </p:txBody>
      </p:sp>
      <p:sp>
        <p:nvSpPr>
          <p:cNvPr id="15" name="Text 12"/>
          <p:cNvSpPr/>
          <p:nvPr/>
        </p:nvSpPr>
        <p:spPr>
          <a:xfrm>
            <a:off x="8783836" y="3823010"/>
            <a:ext cx="6327815" cy="7622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600" b="1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 Interpretability &amp; Stability</a:t>
            </a:r>
            <a:endParaRPr lang="en-US" sz="125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9" y="4571149"/>
            <a:ext cx="7007105" cy="3612066"/>
          </a:xfrm>
          <a:prstGeom prst="rect">
            <a:avLst/>
          </a:prstGeom>
        </p:spPr>
      </p:pic>
      <p:pic>
        <p:nvPicPr>
          <p:cNvPr id="17" name="Picture 16" descr="notebook_img_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327" y="4571150"/>
            <a:ext cx="7122798" cy="36221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0722" y="276009"/>
            <a:ext cx="7078861" cy="543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3200" dirty="0">
                <a:solidFill>
                  <a:srgbClr val="EDEDE8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Evaluation: Final Model Analysis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562969" y="957394"/>
            <a:ext cx="6875876" cy="5564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A deeper, multi-faceted evaluation of the selected Tuned Logistic Regression model was conducted to thoroughly assess its performance, generalizability, and interpretability</a:t>
            </a:r>
            <a:r>
              <a:rPr lang="en-US" sz="1600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562969" y="1902891"/>
            <a:ext cx="2477333" cy="271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000" dirty="0">
                <a:solidFill>
                  <a:srgbClr val="EDEDE8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Analysis Components</a:t>
            </a:r>
            <a:r>
              <a:rPr lang="en-US" sz="1600" dirty="0">
                <a:solidFill>
                  <a:srgbClr val="EDEDE8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562969" y="2257564"/>
            <a:ext cx="6407229" cy="695776"/>
          </a:xfrm>
          <a:prstGeom prst="rect">
            <a:avLst/>
          </a:prstGeom>
          <a:solidFill>
            <a:srgbClr val="1D1D1B"/>
          </a:solidFill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150"/>
              </a:lnSpc>
              <a:buSzPct val="10000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Classification Report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 4"/>
          <p:cNvSpPr/>
          <p:nvPr/>
        </p:nvSpPr>
        <p:spPr>
          <a:xfrm>
            <a:off x="562967" y="2644086"/>
            <a:ext cx="6407229" cy="10860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150"/>
              </a:lnSpc>
              <a:buSzPct val="10000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Confusion Matrix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 5"/>
          <p:cNvSpPr/>
          <p:nvPr/>
        </p:nvSpPr>
        <p:spPr>
          <a:xfrm>
            <a:off x="562965" y="3076472"/>
            <a:ext cx="6407229" cy="11178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150"/>
              </a:lnSpc>
              <a:buSzPct val="10000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ROC Curve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562963" y="4098297"/>
            <a:ext cx="6678775" cy="8347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150"/>
              </a:lnSpc>
              <a:buSzPct val="10000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Feature Importance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 7"/>
          <p:cNvSpPr/>
          <p:nvPr/>
        </p:nvSpPr>
        <p:spPr>
          <a:xfrm>
            <a:off x="562963" y="3547666"/>
            <a:ext cx="6407229" cy="5564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Model Interpretability with LIME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422669" y="4777093"/>
            <a:ext cx="6407229" cy="5564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 algn="l">
              <a:lnSpc>
                <a:spcPts val="215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The trained model was saved using Joblib to facilitate quick deployment and prevent redundant retraining, ensuring efficiency for future use.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583" y="4194274"/>
            <a:ext cx="6663311" cy="4054554"/>
          </a:xfrm>
          <a:prstGeom prst="rect">
            <a:avLst/>
          </a:prstGeom>
        </p:spPr>
      </p:pic>
      <p:pic>
        <p:nvPicPr>
          <p:cNvPr id="12" name="Picture 11" descr="notebook_img_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9583" y="1"/>
            <a:ext cx="6663311" cy="41942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5453" y="736402"/>
            <a:ext cx="6208990" cy="418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3200" dirty="0">
                <a:solidFill>
                  <a:srgbClr val="EDEDE8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Recommendations And Future Work</a:t>
            </a:r>
          </a:p>
          <a:p>
            <a:pPr marL="0" indent="0" algn="l">
              <a:lnSpc>
                <a:spcPts val="3250"/>
              </a:lnSpc>
              <a:buNone/>
            </a:pP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750213" y="1411367"/>
            <a:ext cx="13099494" cy="2143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2000" dirty="0">
                <a:solidFill>
                  <a:srgbClr val="C9C9C0"/>
                </a:solidFill>
                <a:latin typeface="Calibri" panose="020F05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Based on our analysis, we recommend the following strategic deployment and future development steps:</a:t>
            </a:r>
            <a:endParaRPr lang="en-US" sz="2000" dirty="0"/>
          </a:p>
        </p:txBody>
      </p:sp>
      <p:sp>
        <p:nvSpPr>
          <p:cNvPr id="4" name="Shape 2"/>
          <p:cNvSpPr/>
          <p:nvPr/>
        </p:nvSpPr>
        <p:spPr>
          <a:xfrm>
            <a:off x="765452" y="1787843"/>
            <a:ext cx="13817917" cy="1016675"/>
          </a:xfrm>
          <a:prstGeom prst="roundRect">
            <a:avLst>
              <a:gd name="adj" fmla="val 1977"/>
            </a:avLst>
          </a:prstGeom>
          <a:noFill/>
          <a:ln w="15240">
            <a:solidFill>
              <a:srgbClr val="55555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80693" y="1803083"/>
            <a:ext cx="535781" cy="986195"/>
          </a:xfrm>
          <a:prstGeom prst="roundRect">
            <a:avLst>
              <a:gd name="adj" fmla="val 337"/>
            </a:avLst>
          </a:prstGeom>
          <a:solidFill>
            <a:srgbClr val="3C3C3A"/>
          </a:solidFill>
          <a:ln/>
        </p:spPr>
      </p:sp>
      <p:sp>
        <p:nvSpPr>
          <p:cNvPr id="6" name="Text 4"/>
          <p:cNvSpPr/>
          <p:nvPr/>
        </p:nvSpPr>
        <p:spPr>
          <a:xfrm>
            <a:off x="948095" y="2170628"/>
            <a:ext cx="200858" cy="251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00" dirty="0">
                <a:solidFill>
                  <a:srgbClr val="C9C9C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1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1483876" y="2188721"/>
            <a:ext cx="3017639" cy="2093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2000" b="1" dirty="0">
                <a:solidFill>
                  <a:srgbClr val="C9C9C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Deploy Tuned Logistic Regression</a:t>
            </a:r>
            <a:endParaRPr lang="en-US" sz="2000" b="1" dirty="0"/>
          </a:p>
        </p:txBody>
      </p:sp>
      <p:sp>
        <p:nvSpPr>
          <p:cNvPr id="8" name="Text 6"/>
          <p:cNvSpPr/>
          <p:nvPr/>
        </p:nvSpPr>
        <p:spPr>
          <a:xfrm>
            <a:off x="1450419" y="2226707"/>
            <a:ext cx="123992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802888" y="2923747"/>
            <a:ext cx="13780482" cy="803791"/>
          </a:xfrm>
          <a:prstGeom prst="roundRect">
            <a:avLst>
              <a:gd name="adj" fmla="val 2500"/>
            </a:avLst>
          </a:prstGeom>
          <a:noFill/>
          <a:ln w="15240">
            <a:solidFill>
              <a:srgbClr val="55555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80693" y="2953702"/>
            <a:ext cx="535781" cy="773311"/>
          </a:xfrm>
          <a:prstGeom prst="roundRect">
            <a:avLst>
              <a:gd name="adj" fmla="val 337"/>
            </a:avLst>
          </a:prstGeom>
          <a:solidFill>
            <a:srgbClr val="3C3C3A"/>
          </a:solidFill>
          <a:ln/>
        </p:spPr>
      </p:sp>
      <p:sp>
        <p:nvSpPr>
          <p:cNvPr id="11" name="Text 9"/>
          <p:cNvSpPr/>
          <p:nvPr/>
        </p:nvSpPr>
        <p:spPr>
          <a:xfrm>
            <a:off x="948095" y="3214807"/>
            <a:ext cx="200858" cy="251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00" dirty="0">
                <a:solidFill>
                  <a:srgbClr val="C9C9C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2</a:t>
            </a:r>
            <a:endParaRPr lang="en-US" sz="1200" dirty="0"/>
          </a:p>
        </p:txBody>
      </p:sp>
      <p:sp>
        <p:nvSpPr>
          <p:cNvPr id="14" name="Shape 12"/>
          <p:cNvSpPr/>
          <p:nvPr/>
        </p:nvSpPr>
        <p:spPr>
          <a:xfrm>
            <a:off x="750213" y="3933700"/>
            <a:ext cx="13099494" cy="1146565"/>
          </a:xfrm>
          <a:prstGeom prst="roundRect">
            <a:avLst>
              <a:gd name="adj" fmla="val 2500"/>
            </a:avLst>
          </a:prstGeom>
          <a:noFill/>
          <a:ln w="15240">
            <a:solidFill>
              <a:srgbClr val="555553"/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>
            <a:off x="771463" y="3922158"/>
            <a:ext cx="535781" cy="1146565"/>
          </a:xfrm>
          <a:prstGeom prst="roundRect">
            <a:avLst>
              <a:gd name="adj" fmla="val 337"/>
            </a:avLst>
          </a:prstGeom>
          <a:solidFill>
            <a:srgbClr val="3C3C3A"/>
          </a:solidFill>
          <a:ln/>
        </p:spPr>
      </p:sp>
      <p:sp>
        <p:nvSpPr>
          <p:cNvPr id="16" name="Text 14"/>
          <p:cNvSpPr/>
          <p:nvPr/>
        </p:nvSpPr>
        <p:spPr>
          <a:xfrm>
            <a:off x="948095" y="4375263"/>
            <a:ext cx="273016" cy="219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00" dirty="0">
                <a:solidFill>
                  <a:srgbClr val="C9C9C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3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1460804" y="3243382"/>
            <a:ext cx="3924469" cy="2260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2000" b="1" dirty="0">
                <a:solidFill>
                  <a:srgbClr val="C9C9C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Regularly retrain the model with updated </a:t>
            </a:r>
            <a:r>
              <a:rPr lang="en-US" sz="2000" b="1" dirty="0" smtClean="0">
                <a:solidFill>
                  <a:srgbClr val="C9C9C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tweets</a:t>
            </a:r>
            <a:endParaRPr lang="en-US" sz="2000" b="1" dirty="0"/>
          </a:p>
        </p:txBody>
      </p:sp>
      <p:sp>
        <p:nvSpPr>
          <p:cNvPr id="19" name="Shape 17"/>
          <p:cNvSpPr/>
          <p:nvPr/>
        </p:nvSpPr>
        <p:spPr>
          <a:xfrm>
            <a:off x="736759" y="5272531"/>
            <a:ext cx="13817917" cy="936916"/>
          </a:xfrm>
          <a:prstGeom prst="roundRect">
            <a:avLst>
              <a:gd name="adj" fmla="val 2500"/>
            </a:avLst>
          </a:prstGeom>
          <a:noFill/>
          <a:ln w="15240">
            <a:solidFill>
              <a:srgbClr val="555553"/>
            </a:solidFill>
            <a:prstDash val="solid"/>
          </a:ln>
        </p:spPr>
      </p:sp>
      <p:sp>
        <p:nvSpPr>
          <p:cNvPr id="20" name="Shape 18"/>
          <p:cNvSpPr/>
          <p:nvPr/>
        </p:nvSpPr>
        <p:spPr>
          <a:xfrm>
            <a:off x="736760" y="5272531"/>
            <a:ext cx="535781" cy="925374"/>
          </a:xfrm>
          <a:prstGeom prst="roundRect">
            <a:avLst>
              <a:gd name="adj" fmla="val 337"/>
            </a:avLst>
          </a:prstGeom>
          <a:solidFill>
            <a:srgbClr val="3C3C3A"/>
          </a:solidFill>
          <a:ln/>
        </p:spPr>
      </p:sp>
      <p:sp>
        <p:nvSpPr>
          <p:cNvPr id="21" name="Text 19"/>
          <p:cNvSpPr/>
          <p:nvPr/>
        </p:nvSpPr>
        <p:spPr>
          <a:xfrm>
            <a:off x="948095" y="5650819"/>
            <a:ext cx="200858" cy="251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00" dirty="0">
                <a:solidFill>
                  <a:srgbClr val="C9C9C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4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1483876" y="4364577"/>
            <a:ext cx="2396133" cy="2093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2000" b="1" dirty="0">
                <a:solidFill>
                  <a:srgbClr val="C9C9C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Calibri" panose="020F0502020204030204" pitchFamily="34" charset="0"/>
              </a:rPr>
              <a:t>Explore Advanced Models for future gains</a:t>
            </a:r>
            <a:endParaRPr lang="en-US" sz="2000" b="1" dirty="0"/>
          </a:p>
        </p:txBody>
      </p:sp>
      <p:sp>
        <p:nvSpPr>
          <p:cNvPr id="23" name="Text 21"/>
          <p:cNvSpPr/>
          <p:nvPr/>
        </p:nvSpPr>
        <p:spPr>
          <a:xfrm>
            <a:off x="1446074" y="5360579"/>
            <a:ext cx="12399288" cy="2143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650"/>
              </a:lnSpc>
            </a:pPr>
            <a:r>
              <a:rPr lang="en-US" sz="2000" b="1" i="1" dirty="0">
                <a:solidFill>
                  <a:srgbClr val="C9C9C0"/>
                </a:solidFill>
              </a:rPr>
              <a:t> </a:t>
            </a:r>
            <a:endParaRPr lang="en-US" sz="2000" b="1" dirty="0">
              <a:solidFill>
                <a:srgbClr val="C9C9C0"/>
              </a:solidFill>
            </a:endParaRPr>
          </a:p>
          <a:p>
            <a:pPr marL="0" indent="0" algn="l">
              <a:lnSpc>
                <a:spcPts val="1650"/>
              </a:lnSpc>
              <a:buNone/>
            </a:pPr>
            <a:endParaRPr lang="en-US" sz="1200" dirty="0">
              <a:solidFill>
                <a:srgbClr val="C9C9C0"/>
              </a:solidFill>
            </a:endParaRPr>
          </a:p>
        </p:txBody>
      </p:sp>
      <p:sp>
        <p:nvSpPr>
          <p:cNvPr id="26" name="Text 24"/>
          <p:cNvSpPr/>
          <p:nvPr/>
        </p:nvSpPr>
        <p:spPr>
          <a:xfrm flipH="1">
            <a:off x="1148952" y="6110169"/>
            <a:ext cx="1281731" cy="168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endParaRPr lang="en-US" sz="1200" dirty="0"/>
          </a:p>
        </p:txBody>
      </p:sp>
      <p:sp>
        <p:nvSpPr>
          <p:cNvPr id="27" name="Text 25"/>
          <p:cNvSpPr/>
          <p:nvPr/>
        </p:nvSpPr>
        <p:spPr>
          <a:xfrm>
            <a:off x="1450419" y="5900857"/>
            <a:ext cx="2899648" cy="2093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1356756" y="4205264"/>
            <a:ext cx="12230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460804" y="5449100"/>
            <a:ext cx="1149126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C9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sentiment analysis results to drive actionable outcomes </a:t>
            </a:r>
            <a:r>
              <a:rPr lang="en-US" sz="2000" b="1" dirty="0" err="1">
                <a:solidFill>
                  <a:srgbClr val="C9C9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i.e</a:t>
            </a:r>
            <a:r>
              <a:rPr lang="en-US" sz="2000" b="1" dirty="0">
                <a:solidFill>
                  <a:srgbClr val="C9C9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C9C9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Monitor brand sentiment (e.g., Apple) in real-time.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775</Words>
  <Application>Microsoft Office PowerPoint</Application>
  <PresentationFormat>Custom</PresentationFormat>
  <Paragraphs>115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MS Gothic</vt:lpstr>
      <vt:lpstr>Arial</vt:lpstr>
      <vt:lpstr>Calibri</vt:lpstr>
      <vt:lpstr>Wingdings</vt:lpstr>
      <vt:lpstr>MS PGothic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chris Gitonga</dc:creator>
  <cp:lastModifiedBy>chris Gitonga</cp:lastModifiedBy>
  <cp:revision>38</cp:revision>
  <dcterms:created xsi:type="dcterms:W3CDTF">2025-07-16T01:57:33Z</dcterms:created>
  <dcterms:modified xsi:type="dcterms:W3CDTF">2025-07-17T16:04:08Z</dcterms:modified>
</cp:coreProperties>
</file>