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E0DF3E-442A-4B37-A12A-83ACCCFC9793}">
  <a:tblStyle styleId="{43E0DF3E-442A-4B37-A12A-83ACCCFC979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35beef9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35beef9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ease of developers and supervisors, we chose to make supervisors super users in the django database. This means they can log in through the django admin portal, which is where they create events. This allows supervisors to have a clear and </a:t>
            </a:r>
            <a:r>
              <a:rPr lang="en"/>
              <a:t>separate</a:t>
            </a:r>
            <a:r>
              <a:rPr lang="en"/>
              <a:t> portal that contains all the tasks they may need. </a:t>
            </a:r>
            <a:endParaRPr/>
          </a:p>
          <a:p>
            <a:pPr indent="0" lvl="0" marL="0" rtl="0" algn="l">
              <a:spcBef>
                <a:spcPts val="0"/>
              </a:spcBef>
              <a:spcAft>
                <a:spcPts val="0"/>
              </a:spcAft>
              <a:buNone/>
            </a:pPr>
            <a:r>
              <a:rPr lang="en"/>
              <a:t>Reliability: If the page to view events and their details should go down, it should be less than an hour at a time, and less than five times total in a year. Any </a:t>
            </a:r>
            <a:r>
              <a:rPr lang="en"/>
              <a:t>maintenance</a:t>
            </a:r>
            <a:r>
              <a:rPr lang="en"/>
              <a:t> needed for the events page should be clearly communicated to the user before the maintenance occurs. If an error should occur when a user attempts to access the events page, it should be made clear to the user that the events page is currently down, and will be back up soon.</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35beef9c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35beef9c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were our initial UML diagrams. The event system </a:t>
            </a:r>
            <a:r>
              <a:rPr lang="en"/>
              <a:t>evolved outside this slightly, as we did away with a developer created event posting system, and instead allowed supervisors to create events through the admin portal. However, much of this remains the same, regardless.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35beef9c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35beef9c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 - get events endpoint, get event details endpoint</a:t>
            </a:r>
            <a:endParaRPr/>
          </a:p>
          <a:p>
            <a:pPr indent="0" lvl="0" marL="0" rtl="0" algn="l">
              <a:spcBef>
                <a:spcPts val="0"/>
              </a:spcBef>
              <a:spcAft>
                <a:spcPts val="0"/>
              </a:spcAft>
              <a:buNone/>
            </a:pPr>
            <a:r>
              <a:rPr lang="en"/>
              <a:t>Sarah - create events endpoint (ultimately not used in favor of allowing supervisors to create events through django admin portal)</a:t>
            </a:r>
            <a:endParaRPr/>
          </a:p>
          <a:p>
            <a:pPr indent="0" lvl="0" marL="0" rtl="0" algn="l">
              <a:spcBef>
                <a:spcPts val="0"/>
              </a:spcBef>
              <a:spcAft>
                <a:spcPts val="0"/>
              </a:spcAft>
              <a:buNone/>
            </a:pPr>
            <a:r>
              <a:rPr lang="en"/>
              <a:t>Kevin - events calendar page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35beef9c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35beef9c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is done with Postman, by creating a request of this format. Will send as a JSON response with all events and details on a success. Anything else will flag as an </a:t>
            </a:r>
            <a:r>
              <a:rPr lang="en"/>
              <a:t>Unauthorized</a:t>
            </a:r>
            <a:r>
              <a:rPr lang="en"/>
              <a:t> response.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032540bd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032540bd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Testing is done with Postman, by creating a request of this format. Will send as a JSON response with event, details, and available parking on success. Anything else will flag as an Unauthorized response.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37e3d6ccd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37e3d6ccd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37e3d6ccd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37e3d6ccd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37e3d6ccd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37e3d6ccd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37e3d6ccd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37e3d6ccd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37e3d6c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37e3d6c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37e3d6c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37e3d6c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37e3d6cc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37e3d6cc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37e3d6cc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37e3d6cc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37e3d6cc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37e3d6cc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37e3d6ccd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37e3d6ccd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37e3d6cc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37e3d6cc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37e3d6ccd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37e3d6ccd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2e69cae6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2e69cae6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349ffd2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349ffd2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first written record of the spot rental </a:t>
            </a:r>
            <a:r>
              <a:rPr lang="en"/>
              <a:t>requirement</a:t>
            </a:r>
            <a:r>
              <a:rPr lang="en"/>
              <a:t> in this project, it’s well defined and was implemented accordingly, </a:t>
            </a:r>
            <a:r>
              <a:rPr lang="en"/>
              <a:t>the</a:t>
            </a:r>
            <a:r>
              <a:rPr lang="en"/>
              <a:t> only difference is the Owner cannot decide which spots are available for each event, all spots are available by default.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37e3d6c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37e3d6c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read those out if you want but the most important part was to make sure spots could not be rented twice, this is why it </a:t>
            </a:r>
            <a:r>
              <a:rPr lang="en"/>
              <a:t>appears</a:t>
            </a:r>
            <a:r>
              <a:rPr lang="en"/>
              <a:t> in all of those requirement gathering methods. The system does that in two ways, first it does not display spots that are rented out on the same date as the event, even if it was for another event, secondly when renting the spot, the system again checks to make sure the spot is available and will return an error if not.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349ffd26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349ffd26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diagrams are quite simplified but they cover all </a:t>
            </a:r>
            <a:r>
              <a:rPr lang="en"/>
              <a:t>the</a:t>
            </a:r>
            <a:r>
              <a:rPr lang="en"/>
              <a:t> </a:t>
            </a:r>
            <a:r>
              <a:rPr lang="en"/>
              <a:t>basics</a:t>
            </a:r>
            <a:r>
              <a:rPr lang="en"/>
              <a:t> of the process, they were created during milestone 1 and 2.</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349ffd26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349ffd26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see the progress tracking of the development of this requirement through the scrum meetings and the github issue backlog (not super interesting)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349ffd26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349ffd26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found in the readme, it is the testing instructions copied directly from Postman, we did all out backend testing through postman making sure that the endpoint was robust, we tested with non-logged in user, user with no money and a user trying to rent out a spot twice or an already rented spot.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349ffd26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349ffd26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clean interface developed for this requirement, it displays all the available spot for an event, it also confirms the </a:t>
            </a:r>
            <a:r>
              <a:rPr lang="en"/>
              <a:t>purchase</a:t>
            </a:r>
            <a:r>
              <a:rPr lang="en"/>
              <a:t> or notifies of an error if </a:t>
            </a:r>
            <a:r>
              <a:rPr lang="en"/>
              <a:t>something happened.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35beef9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35beef9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12.png"/><Relationship Id="rId5"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13.png"/><Relationship Id="rId5"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drive.google.com/file/d/1W1YFkgFtI2ZcxrPSYfXWyr3EDwXMS5Er/view" TargetMode="External"/><Relationship Id="rId4"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drive.google.com/file/d/1EVMePhNZPWU3G_gDVAjUHjl_-fqOYkNd/view" TargetMode="External"/><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drive.google.com/file/d/1x6jeq-URw9fBjZPWJ88Y5j2tNL5E3Zb9/view" TargetMode="Externa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drive.google.com/file/d/1S_gluRl945ho8AESQkRZ7Y09ys9AkusT/view" TargetMode="Externa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docs.google.com/spreadsheets/u/0/d/1NunnEJVgIRwrq5A2ATyMf3V48FosLRcoJXldEPTrJWc/edit" TargetMode="External"/><Relationship Id="rId4" Type="http://schemas.openxmlformats.org/officeDocument/2006/relationships/image" Target="../media/image29.png"/><Relationship Id="rId5" Type="http://schemas.openxmlformats.org/officeDocument/2006/relationships/image" Target="../media/image31.png"/><Relationship Id="rId6" Type="http://schemas.openxmlformats.org/officeDocument/2006/relationships/image" Target="../media/image25.png"/><Relationship Id="rId7" Type="http://schemas.openxmlformats.org/officeDocument/2006/relationships/image" Target="../media/image28.png"/><Relationship Id="rId8"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router.vuejs.org/gui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Aggie Blue Parking</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Group 9 - Spencer Hanson, Sarah Jones, Andrew Jouffray, &amp; Kevin Thomas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Events Requirements Breakdown</a:t>
            </a:r>
            <a:endParaRPr/>
          </a:p>
        </p:txBody>
      </p:sp>
      <p:graphicFrame>
        <p:nvGraphicFramePr>
          <p:cNvPr id="127" name="Google Shape;127;p22"/>
          <p:cNvGraphicFramePr/>
          <p:nvPr/>
        </p:nvGraphicFramePr>
        <p:xfrm>
          <a:off x="98250" y="836975"/>
          <a:ext cx="3000000" cy="3000000"/>
        </p:xfrm>
        <a:graphic>
          <a:graphicData uri="http://schemas.openxmlformats.org/drawingml/2006/table">
            <a:tbl>
              <a:tblPr>
                <a:noFill/>
                <a:tableStyleId>{43E0DF3E-442A-4B37-A12A-83ACCCFC9793}</a:tableStyleId>
              </a:tblPr>
              <a:tblGrid>
                <a:gridCol w="2942200"/>
                <a:gridCol w="2942200"/>
                <a:gridCol w="2942200"/>
              </a:tblGrid>
              <a:tr h="4227050">
                <a:tc>
                  <a:txBody>
                    <a:bodyPr/>
                    <a:lstStyle/>
                    <a:p>
                      <a:pPr indent="0" lvl="0" marL="0" rtl="0" algn="l">
                        <a:spcBef>
                          <a:spcPts val="0"/>
                        </a:spcBef>
                        <a:spcAft>
                          <a:spcPts val="0"/>
                        </a:spcAft>
                        <a:buNone/>
                      </a:pPr>
                      <a:r>
                        <a:rPr lang="en" sz="1700" u="sng">
                          <a:latin typeface="Roboto"/>
                          <a:ea typeface="Roboto"/>
                          <a:cs typeface="Roboto"/>
                          <a:sym typeface="Roboto"/>
                        </a:rPr>
                        <a:t>FURPS:</a:t>
                      </a:r>
                      <a:endParaRPr sz="1700" u="sng">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Functionality</a:t>
                      </a:r>
                      <a:r>
                        <a:rPr lang="en">
                          <a:latin typeface="Roboto"/>
                          <a:ea typeface="Roboto"/>
                          <a:cs typeface="Roboto"/>
                          <a:sym typeface="Roboto"/>
                        </a:rPr>
                        <a:t>: Supervisor should be able to post events to database. Users should be able to view events and event details.</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Usability</a:t>
                      </a:r>
                      <a:r>
                        <a:rPr lang="en">
                          <a:latin typeface="Roboto"/>
                          <a:ea typeface="Roboto"/>
                          <a:cs typeface="Roboto"/>
                          <a:sym typeface="Roboto"/>
                        </a:rPr>
                        <a:t>: Events should be clearly displayed and sorted by date. Event details should be easy to read.</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Reliability</a:t>
                      </a:r>
                      <a:r>
                        <a:rPr lang="en">
                          <a:latin typeface="Roboto"/>
                          <a:ea typeface="Roboto"/>
                          <a:cs typeface="Roboto"/>
                          <a:sym typeface="Roboto"/>
                        </a:rPr>
                        <a:t>: Event viewing should be very reliable, and available 24 hours a day, 7 days a week.</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Performance</a:t>
                      </a:r>
                      <a:r>
                        <a:rPr lang="en">
                          <a:latin typeface="Roboto"/>
                          <a:ea typeface="Roboto"/>
                          <a:cs typeface="Roboto"/>
                          <a:sym typeface="Roboto"/>
                        </a:rPr>
                        <a:t>: System should be very efficient, and should retrieve information from the database quickly.</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Supportability</a:t>
                      </a:r>
                      <a:r>
                        <a:rPr lang="en">
                          <a:latin typeface="Roboto"/>
                          <a:ea typeface="Roboto"/>
                          <a:cs typeface="Roboto"/>
                          <a:sym typeface="Roboto"/>
                        </a:rPr>
                        <a:t>: Event fetching is easy to maintain, and code is easily tested through Postman.</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700" u="sng">
                          <a:latin typeface="Roboto"/>
                          <a:ea typeface="Roboto"/>
                          <a:cs typeface="Roboto"/>
                          <a:sym typeface="Roboto"/>
                        </a:rPr>
                        <a:t>MOSCOW:</a:t>
                      </a:r>
                      <a:endParaRPr sz="1700" u="sng">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Must</a:t>
                      </a:r>
                      <a:r>
                        <a:rPr lang="en">
                          <a:latin typeface="Roboto"/>
                          <a:ea typeface="Roboto"/>
                          <a:cs typeface="Roboto"/>
                          <a:sym typeface="Roboto"/>
                        </a:rPr>
                        <a:t>: System must allow user to see all events.</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Should</a:t>
                      </a:r>
                      <a:r>
                        <a:rPr lang="en">
                          <a:latin typeface="Roboto"/>
                          <a:ea typeface="Roboto"/>
                          <a:cs typeface="Roboto"/>
                          <a:sym typeface="Roboto"/>
                        </a:rPr>
                        <a:t>: System should allow user to view event details when they click on the event.</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Could</a:t>
                      </a:r>
                      <a:r>
                        <a:rPr lang="en">
                          <a:latin typeface="Roboto"/>
                          <a:ea typeface="Roboto"/>
                          <a:cs typeface="Roboto"/>
                          <a:sym typeface="Roboto"/>
                        </a:rPr>
                        <a:t>: System could allow user to be redirected to parking spots available for event.</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Won’t</a:t>
                      </a:r>
                      <a:r>
                        <a:rPr lang="en">
                          <a:latin typeface="Roboto"/>
                          <a:ea typeface="Roboto"/>
                          <a:cs typeface="Roboto"/>
                          <a:sym typeface="Roboto"/>
                        </a:rPr>
                        <a:t>: System won’t allow event reservations.</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700" u="sng">
                          <a:latin typeface="Roboto"/>
                          <a:ea typeface="Roboto"/>
                          <a:cs typeface="Roboto"/>
                          <a:sym typeface="Roboto"/>
                        </a:rPr>
                        <a:t>Audience Oriented:</a:t>
                      </a:r>
                      <a:endParaRPr sz="1700" u="sng">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Business</a:t>
                      </a:r>
                      <a:r>
                        <a:rPr lang="en">
                          <a:latin typeface="Roboto"/>
                          <a:ea typeface="Roboto"/>
                          <a:cs typeface="Roboto"/>
                          <a:sym typeface="Roboto"/>
                        </a:rPr>
                        <a:t>: Give customer a way to list events, and manage parking for those events.</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User</a:t>
                      </a:r>
                      <a:r>
                        <a:rPr lang="en">
                          <a:latin typeface="Roboto"/>
                          <a:ea typeface="Roboto"/>
                          <a:cs typeface="Roboto"/>
                          <a:sym typeface="Roboto"/>
                        </a:rPr>
                        <a:t>: Allow user to view events and their details.</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Functional</a:t>
                      </a:r>
                      <a:r>
                        <a:rPr lang="en">
                          <a:latin typeface="Roboto"/>
                          <a:ea typeface="Roboto"/>
                          <a:cs typeface="Roboto"/>
                          <a:sym typeface="Roboto"/>
                        </a:rPr>
                        <a:t>: Retrieve events from database, display them, and allow them to be clicked for details.</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Nonfunctional</a:t>
                      </a:r>
                      <a:r>
                        <a:rPr lang="en">
                          <a:latin typeface="Roboto"/>
                          <a:ea typeface="Roboto"/>
                          <a:cs typeface="Roboto"/>
                          <a:sym typeface="Roboto"/>
                        </a:rPr>
                        <a:t>: System must handle multiple users on the page, and must handle event posting while the view events page is in use.</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Implementation</a:t>
                      </a:r>
                      <a:r>
                        <a:rPr lang="en">
                          <a:latin typeface="Roboto"/>
                          <a:ea typeface="Roboto"/>
                          <a:cs typeface="Roboto"/>
                          <a:sym typeface="Roboto"/>
                        </a:rPr>
                        <a:t>: Transfer currently scheduled events into database, list any pre-software committed parking as available for those events.</a:t>
                      </a:r>
                      <a:endParaRPr>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Events Modeling</a:t>
            </a:r>
            <a:endParaRPr/>
          </a:p>
        </p:txBody>
      </p:sp>
      <p:pic>
        <p:nvPicPr>
          <p:cNvPr id="133" name="Google Shape;133;p23"/>
          <p:cNvPicPr preferRelativeResize="0"/>
          <p:nvPr/>
        </p:nvPicPr>
        <p:blipFill>
          <a:blip r:embed="rId3">
            <a:alphaModFix/>
          </a:blip>
          <a:stretch>
            <a:fillRect/>
          </a:stretch>
        </p:blipFill>
        <p:spPr>
          <a:xfrm>
            <a:off x="152400" y="771450"/>
            <a:ext cx="2645523" cy="4219651"/>
          </a:xfrm>
          <a:prstGeom prst="rect">
            <a:avLst/>
          </a:prstGeom>
          <a:noFill/>
          <a:ln>
            <a:noFill/>
          </a:ln>
        </p:spPr>
      </p:pic>
      <p:pic>
        <p:nvPicPr>
          <p:cNvPr id="134" name="Google Shape;134;p23"/>
          <p:cNvPicPr preferRelativeResize="0"/>
          <p:nvPr/>
        </p:nvPicPr>
        <p:blipFill>
          <a:blip r:embed="rId4">
            <a:alphaModFix/>
          </a:blip>
          <a:stretch>
            <a:fillRect/>
          </a:stretch>
        </p:blipFill>
        <p:spPr>
          <a:xfrm>
            <a:off x="4029798" y="771450"/>
            <a:ext cx="4895051" cy="42196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Events Backlog</a:t>
            </a:r>
            <a:endParaRPr/>
          </a:p>
        </p:txBody>
      </p:sp>
      <p:pic>
        <p:nvPicPr>
          <p:cNvPr id="140" name="Google Shape;140;p24"/>
          <p:cNvPicPr preferRelativeResize="0"/>
          <p:nvPr/>
        </p:nvPicPr>
        <p:blipFill>
          <a:blip r:embed="rId3">
            <a:alphaModFix/>
          </a:blip>
          <a:stretch>
            <a:fillRect/>
          </a:stretch>
        </p:blipFill>
        <p:spPr>
          <a:xfrm>
            <a:off x="152400" y="771450"/>
            <a:ext cx="8839196" cy="29618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Events Testing</a:t>
            </a:r>
            <a:endParaRPr/>
          </a:p>
        </p:txBody>
      </p:sp>
      <p:sp>
        <p:nvSpPr>
          <p:cNvPr id="146" name="Google Shape;146;p25"/>
          <p:cNvSpPr txBox="1"/>
          <p:nvPr/>
        </p:nvSpPr>
        <p:spPr>
          <a:xfrm>
            <a:off x="6533975" y="836750"/>
            <a:ext cx="2264100" cy="270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47" name="Google Shape;147;p25"/>
          <p:cNvPicPr preferRelativeResize="0"/>
          <p:nvPr/>
        </p:nvPicPr>
        <p:blipFill>
          <a:blip r:embed="rId3">
            <a:alphaModFix/>
          </a:blip>
          <a:stretch>
            <a:fillRect/>
          </a:stretch>
        </p:blipFill>
        <p:spPr>
          <a:xfrm>
            <a:off x="0" y="619050"/>
            <a:ext cx="6229172" cy="2536767"/>
          </a:xfrm>
          <a:prstGeom prst="rect">
            <a:avLst/>
          </a:prstGeom>
          <a:noFill/>
          <a:ln>
            <a:noFill/>
          </a:ln>
        </p:spPr>
      </p:pic>
      <p:pic>
        <p:nvPicPr>
          <p:cNvPr id="148" name="Google Shape;148;p25"/>
          <p:cNvPicPr preferRelativeResize="0"/>
          <p:nvPr/>
        </p:nvPicPr>
        <p:blipFill>
          <a:blip r:embed="rId4">
            <a:alphaModFix/>
          </a:blip>
          <a:stretch>
            <a:fillRect/>
          </a:stretch>
        </p:blipFill>
        <p:spPr>
          <a:xfrm>
            <a:off x="0" y="3155825"/>
            <a:ext cx="6930201" cy="1742450"/>
          </a:xfrm>
          <a:prstGeom prst="rect">
            <a:avLst/>
          </a:prstGeom>
          <a:noFill/>
          <a:ln>
            <a:noFill/>
          </a:ln>
        </p:spPr>
      </p:pic>
      <p:pic>
        <p:nvPicPr>
          <p:cNvPr id="149" name="Google Shape;149;p25"/>
          <p:cNvPicPr preferRelativeResize="0"/>
          <p:nvPr/>
        </p:nvPicPr>
        <p:blipFill>
          <a:blip r:embed="rId5">
            <a:alphaModFix/>
          </a:blip>
          <a:stretch>
            <a:fillRect/>
          </a:stretch>
        </p:blipFill>
        <p:spPr>
          <a:xfrm>
            <a:off x="4604200" y="619050"/>
            <a:ext cx="4539799" cy="4524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Events Testing</a:t>
            </a:r>
            <a:endParaRPr/>
          </a:p>
        </p:txBody>
      </p:sp>
      <p:pic>
        <p:nvPicPr>
          <p:cNvPr id="155" name="Google Shape;155;p26"/>
          <p:cNvPicPr preferRelativeResize="0"/>
          <p:nvPr/>
        </p:nvPicPr>
        <p:blipFill>
          <a:blip r:embed="rId3">
            <a:alphaModFix/>
          </a:blip>
          <a:stretch>
            <a:fillRect/>
          </a:stretch>
        </p:blipFill>
        <p:spPr>
          <a:xfrm>
            <a:off x="0" y="619050"/>
            <a:ext cx="6193048" cy="1739150"/>
          </a:xfrm>
          <a:prstGeom prst="rect">
            <a:avLst/>
          </a:prstGeom>
          <a:noFill/>
          <a:ln>
            <a:noFill/>
          </a:ln>
        </p:spPr>
      </p:pic>
      <p:pic>
        <p:nvPicPr>
          <p:cNvPr id="156" name="Google Shape;156;p26"/>
          <p:cNvPicPr preferRelativeResize="0"/>
          <p:nvPr/>
        </p:nvPicPr>
        <p:blipFill>
          <a:blip r:embed="rId4">
            <a:alphaModFix/>
          </a:blip>
          <a:stretch>
            <a:fillRect/>
          </a:stretch>
        </p:blipFill>
        <p:spPr>
          <a:xfrm>
            <a:off x="0" y="2663000"/>
            <a:ext cx="6919349" cy="1122275"/>
          </a:xfrm>
          <a:prstGeom prst="rect">
            <a:avLst/>
          </a:prstGeom>
          <a:noFill/>
          <a:ln>
            <a:noFill/>
          </a:ln>
        </p:spPr>
      </p:pic>
      <p:pic>
        <p:nvPicPr>
          <p:cNvPr id="157" name="Google Shape;157;p26"/>
          <p:cNvPicPr preferRelativeResize="0"/>
          <p:nvPr/>
        </p:nvPicPr>
        <p:blipFill>
          <a:blip r:embed="rId5">
            <a:alphaModFix/>
          </a:blip>
          <a:stretch>
            <a:fillRect/>
          </a:stretch>
        </p:blipFill>
        <p:spPr>
          <a:xfrm>
            <a:off x="5188461" y="619050"/>
            <a:ext cx="3955539" cy="45244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User Registration and Login</a:t>
            </a:r>
            <a:endParaRPr/>
          </a:p>
        </p:txBody>
      </p:sp>
      <p:graphicFrame>
        <p:nvGraphicFramePr>
          <p:cNvPr id="163" name="Google Shape;163;p27"/>
          <p:cNvGraphicFramePr/>
          <p:nvPr/>
        </p:nvGraphicFramePr>
        <p:xfrm>
          <a:off x="98250" y="836975"/>
          <a:ext cx="3000000" cy="3000000"/>
        </p:xfrm>
        <a:graphic>
          <a:graphicData uri="http://schemas.openxmlformats.org/drawingml/2006/table">
            <a:tbl>
              <a:tblPr>
                <a:noFill/>
                <a:tableStyleId>{43E0DF3E-442A-4B37-A12A-83ACCCFC9793}</a:tableStyleId>
              </a:tblPr>
              <a:tblGrid>
                <a:gridCol w="2942200"/>
                <a:gridCol w="2942200"/>
                <a:gridCol w="2942200"/>
              </a:tblGrid>
              <a:tr h="4227050">
                <a:tc>
                  <a:txBody>
                    <a:bodyPr/>
                    <a:lstStyle/>
                    <a:p>
                      <a:pPr indent="0" lvl="0" marL="0" rtl="0" algn="l">
                        <a:spcBef>
                          <a:spcPts val="0"/>
                        </a:spcBef>
                        <a:spcAft>
                          <a:spcPts val="0"/>
                        </a:spcAft>
                        <a:buNone/>
                      </a:pPr>
                      <a:r>
                        <a:rPr lang="en" sz="1700" u="sng">
                          <a:latin typeface="Roboto"/>
                          <a:ea typeface="Roboto"/>
                          <a:cs typeface="Roboto"/>
                          <a:sym typeface="Roboto"/>
                        </a:rPr>
                        <a:t>FURPS:</a:t>
                      </a:r>
                      <a:endParaRPr sz="1700" u="sng">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Functionality</a:t>
                      </a:r>
                      <a:r>
                        <a:rPr lang="en">
                          <a:latin typeface="Roboto"/>
                          <a:ea typeface="Roboto"/>
                          <a:cs typeface="Roboto"/>
                          <a:sym typeface="Roboto"/>
                        </a:rPr>
                        <a:t>: Any person who </a:t>
                      </a:r>
                      <a:r>
                        <a:rPr lang="en">
                          <a:latin typeface="Roboto"/>
                          <a:ea typeface="Roboto"/>
                          <a:cs typeface="Roboto"/>
                          <a:sym typeface="Roboto"/>
                        </a:rPr>
                        <a:t>visits</a:t>
                      </a:r>
                      <a:r>
                        <a:rPr lang="en">
                          <a:latin typeface="Roboto"/>
                          <a:ea typeface="Roboto"/>
                          <a:cs typeface="Roboto"/>
                          <a:sym typeface="Roboto"/>
                        </a:rPr>
                        <a:t> the site must be a registered user to use any of the functionality</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Usability</a:t>
                      </a:r>
                      <a:r>
                        <a:rPr lang="en">
                          <a:latin typeface="Roboto"/>
                          <a:ea typeface="Roboto"/>
                          <a:cs typeface="Roboto"/>
                          <a:sym typeface="Roboto"/>
                        </a:rPr>
                        <a:t>: A users’ account enables the action of viewing and/or renting parking spots for events</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Reliability</a:t>
                      </a:r>
                      <a:r>
                        <a:rPr lang="en">
                          <a:latin typeface="Roboto"/>
                          <a:ea typeface="Roboto"/>
                          <a:cs typeface="Roboto"/>
                          <a:sym typeface="Roboto"/>
                        </a:rPr>
                        <a:t>:  The users’ account is their main way of identifying </a:t>
                      </a:r>
                      <a:r>
                        <a:rPr lang="en">
                          <a:latin typeface="Roboto"/>
                          <a:ea typeface="Roboto"/>
                          <a:cs typeface="Roboto"/>
                          <a:sym typeface="Roboto"/>
                        </a:rPr>
                        <a:t>themselves</a:t>
                      </a:r>
                      <a:r>
                        <a:rPr lang="en">
                          <a:latin typeface="Roboto"/>
                          <a:ea typeface="Roboto"/>
                          <a:cs typeface="Roboto"/>
                          <a:sym typeface="Roboto"/>
                        </a:rPr>
                        <a:t> to the whole system, this must work in able for use of this system</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Supportability</a:t>
                      </a:r>
                      <a:r>
                        <a:rPr lang="en">
                          <a:latin typeface="Roboto"/>
                          <a:ea typeface="Roboto"/>
                          <a:cs typeface="Roboto"/>
                          <a:sym typeface="Roboto"/>
                        </a:rPr>
                        <a:t>: JSON Web Tokens (JWT) is handy and able to track a users session, also giving the desired effects of only allowing registered users.</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700" u="sng">
                          <a:latin typeface="Roboto"/>
                          <a:ea typeface="Roboto"/>
                          <a:cs typeface="Roboto"/>
                          <a:sym typeface="Roboto"/>
                        </a:rPr>
                        <a:t>MOSCOW:</a:t>
                      </a:r>
                      <a:endParaRPr sz="1700" u="sng">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Must</a:t>
                      </a:r>
                      <a:r>
                        <a:rPr lang="en">
                          <a:latin typeface="Roboto"/>
                          <a:ea typeface="Roboto"/>
                          <a:cs typeface="Roboto"/>
                          <a:sym typeface="Roboto"/>
                        </a:rPr>
                        <a:t>: System must first check the user for valid login credentials.</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Should</a:t>
                      </a:r>
                      <a:r>
                        <a:rPr lang="en">
                          <a:latin typeface="Roboto"/>
                          <a:ea typeface="Roboto"/>
                          <a:cs typeface="Roboto"/>
                          <a:sym typeface="Roboto"/>
                        </a:rPr>
                        <a:t>: System should allow any visitor to register as a renter at any time, given that they have unique credentials</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Could</a:t>
                      </a:r>
                      <a:r>
                        <a:rPr lang="en">
                          <a:latin typeface="Roboto"/>
                          <a:ea typeface="Roboto"/>
                          <a:cs typeface="Roboto"/>
                          <a:sym typeface="Roboto"/>
                        </a:rPr>
                        <a:t>: System could give </a:t>
                      </a:r>
                      <a:r>
                        <a:rPr lang="en">
                          <a:latin typeface="Roboto"/>
                          <a:ea typeface="Roboto"/>
                          <a:cs typeface="Roboto"/>
                          <a:sym typeface="Roboto"/>
                        </a:rPr>
                        <a:t>privileges</a:t>
                      </a:r>
                      <a:r>
                        <a:rPr lang="en">
                          <a:latin typeface="Roboto"/>
                          <a:ea typeface="Roboto"/>
                          <a:cs typeface="Roboto"/>
                          <a:sym typeface="Roboto"/>
                        </a:rPr>
                        <a:t> to people who decide to put their own parking spots up for rental.</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Won’t</a:t>
                      </a:r>
                      <a:r>
                        <a:rPr lang="en">
                          <a:latin typeface="Roboto"/>
                          <a:ea typeface="Roboto"/>
                          <a:cs typeface="Roboto"/>
                          <a:sym typeface="Roboto"/>
                        </a:rPr>
                        <a:t>: System won’t allow non registered users</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700" u="sng">
                          <a:latin typeface="Roboto"/>
                          <a:ea typeface="Roboto"/>
                          <a:cs typeface="Roboto"/>
                          <a:sym typeface="Roboto"/>
                        </a:rPr>
                        <a:t>Audience Oriented:</a:t>
                      </a:r>
                      <a:endParaRPr sz="1700" u="sng">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Business</a:t>
                      </a:r>
                      <a:r>
                        <a:rPr lang="en">
                          <a:latin typeface="Roboto"/>
                          <a:ea typeface="Roboto"/>
                          <a:cs typeface="Roboto"/>
                          <a:sym typeface="Roboto"/>
                        </a:rPr>
                        <a:t>: Enable customers to use the application to rent parking spots.</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User</a:t>
                      </a:r>
                      <a:r>
                        <a:rPr lang="en">
                          <a:latin typeface="Roboto"/>
                          <a:ea typeface="Roboto"/>
                          <a:cs typeface="Roboto"/>
                          <a:sym typeface="Roboto"/>
                        </a:rPr>
                        <a:t>: Enables the user to access the functionality of the app.</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Functional</a:t>
                      </a:r>
                      <a:r>
                        <a:rPr lang="en">
                          <a:latin typeface="Roboto"/>
                          <a:ea typeface="Roboto"/>
                          <a:cs typeface="Roboto"/>
                          <a:sym typeface="Roboto"/>
                        </a:rPr>
                        <a:t>: Backend sends an authorization token back to user to authenticate themselves in new session.</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Nonfunctional</a:t>
                      </a:r>
                      <a:r>
                        <a:rPr lang="en">
                          <a:latin typeface="Roboto"/>
                          <a:ea typeface="Roboto"/>
                          <a:cs typeface="Roboto"/>
                          <a:sym typeface="Roboto"/>
                        </a:rPr>
                        <a:t>: The backend system must be able to correctly identify existing credentials and allow the creation of new users.</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Implementation</a:t>
                      </a:r>
                      <a:r>
                        <a:rPr lang="en">
                          <a:latin typeface="Roboto"/>
                          <a:ea typeface="Roboto"/>
                          <a:cs typeface="Roboto"/>
                          <a:sym typeface="Roboto"/>
                        </a:rPr>
                        <a:t>: When correct credentials are passed to the backend (from frontend), send a JWT token to authenticate this user.</a:t>
                      </a:r>
                      <a:endParaRPr>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User Registration and Login</a:t>
            </a:r>
            <a:endParaRPr/>
          </a:p>
        </p:txBody>
      </p:sp>
      <p:pic>
        <p:nvPicPr>
          <p:cNvPr id="169" name="Google Shape;169;p28"/>
          <p:cNvPicPr preferRelativeResize="0"/>
          <p:nvPr/>
        </p:nvPicPr>
        <p:blipFill>
          <a:blip r:embed="rId3">
            <a:alphaModFix/>
          </a:blip>
          <a:stretch>
            <a:fillRect/>
          </a:stretch>
        </p:blipFill>
        <p:spPr>
          <a:xfrm>
            <a:off x="4150900" y="771450"/>
            <a:ext cx="4993110" cy="4219650"/>
          </a:xfrm>
          <a:prstGeom prst="rect">
            <a:avLst/>
          </a:prstGeom>
          <a:noFill/>
          <a:ln>
            <a:noFill/>
          </a:ln>
        </p:spPr>
      </p:pic>
      <p:pic>
        <p:nvPicPr>
          <p:cNvPr id="170" name="Google Shape;170;p28"/>
          <p:cNvPicPr preferRelativeResize="0"/>
          <p:nvPr/>
        </p:nvPicPr>
        <p:blipFill>
          <a:blip r:embed="rId4">
            <a:alphaModFix/>
          </a:blip>
          <a:stretch>
            <a:fillRect/>
          </a:stretch>
        </p:blipFill>
        <p:spPr>
          <a:xfrm>
            <a:off x="189785" y="771450"/>
            <a:ext cx="3693690" cy="40488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User Registration and Testing Backlog</a:t>
            </a:r>
            <a:endParaRPr/>
          </a:p>
        </p:txBody>
      </p:sp>
      <p:pic>
        <p:nvPicPr>
          <p:cNvPr id="176" name="Google Shape;176;p29"/>
          <p:cNvPicPr preferRelativeResize="0"/>
          <p:nvPr/>
        </p:nvPicPr>
        <p:blipFill>
          <a:blip r:embed="rId3">
            <a:alphaModFix/>
          </a:blip>
          <a:stretch>
            <a:fillRect/>
          </a:stretch>
        </p:blipFill>
        <p:spPr>
          <a:xfrm>
            <a:off x="380125" y="1087500"/>
            <a:ext cx="8262850" cy="1884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User Registration and Login Testing</a:t>
            </a:r>
            <a:endParaRPr/>
          </a:p>
        </p:txBody>
      </p:sp>
      <p:pic>
        <p:nvPicPr>
          <p:cNvPr id="182" name="Google Shape;182;p30"/>
          <p:cNvPicPr preferRelativeResize="0"/>
          <p:nvPr/>
        </p:nvPicPr>
        <p:blipFill>
          <a:blip r:embed="rId3">
            <a:alphaModFix/>
          </a:blip>
          <a:stretch>
            <a:fillRect/>
          </a:stretch>
        </p:blipFill>
        <p:spPr>
          <a:xfrm>
            <a:off x="4691850" y="771463"/>
            <a:ext cx="4274001" cy="4219650"/>
          </a:xfrm>
          <a:prstGeom prst="rect">
            <a:avLst/>
          </a:prstGeom>
          <a:noFill/>
          <a:ln>
            <a:noFill/>
          </a:ln>
        </p:spPr>
      </p:pic>
      <p:pic>
        <p:nvPicPr>
          <p:cNvPr id="183" name="Google Shape;183;p30"/>
          <p:cNvPicPr preferRelativeResize="0"/>
          <p:nvPr/>
        </p:nvPicPr>
        <p:blipFill>
          <a:blip r:embed="rId4">
            <a:alphaModFix/>
          </a:blip>
          <a:stretch>
            <a:fillRect/>
          </a:stretch>
        </p:blipFill>
        <p:spPr>
          <a:xfrm>
            <a:off x="98251" y="1300150"/>
            <a:ext cx="4412798" cy="31622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Use Case Demos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User Login</a:t>
            </a:r>
            <a:endParaRPr/>
          </a:p>
        </p:txBody>
      </p:sp>
      <p:pic>
        <p:nvPicPr>
          <p:cNvPr id="194" name="Google Shape;194;p32" title="login.mp4">
            <a:hlinkClick r:id="rId3"/>
          </p:cNvPr>
          <p:cNvPicPr preferRelativeResize="0"/>
          <p:nvPr/>
        </p:nvPicPr>
        <p:blipFill>
          <a:blip r:embed="rId4">
            <a:alphaModFix/>
          </a:blip>
          <a:stretch>
            <a:fillRect/>
          </a:stretch>
        </p:blipFill>
        <p:spPr>
          <a:xfrm>
            <a:off x="821200" y="785425"/>
            <a:ext cx="7501598" cy="42196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Rent a parking space for an event</a:t>
            </a:r>
            <a:endParaRPr/>
          </a:p>
        </p:txBody>
      </p:sp>
      <p:pic>
        <p:nvPicPr>
          <p:cNvPr id="200" name="Google Shape;200;p33" title="rentaspace.mp4">
            <a:hlinkClick r:id="rId3"/>
          </p:cNvPr>
          <p:cNvPicPr preferRelativeResize="0"/>
          <p:nvPr/>
        </p:nvPicPr>
        <p:blipFill>
          <a:blip r:embed="rId4">
            <a:alphaModFix/>
          </a:blip>
          <a:stretch>
            <a:fillRect/>
          </a:stretch>
        </p:blipFill>
        <p:spPr>
          <a:xfrm>
            <a:off x="821200" y="799400"/>
            <a:ext cx="7501598" cy="42196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User Registration</a:t>
            </a:r>
            <a:endParaRPr/>
          </a:p>
        </p:txBody>
      </p:sp>
      <p:pic>
        <p:nvPicPr>
          <p:cNvPr id="206" name="Google Shape;206;p34" title="registerUser.mp4">
            <a:hlinkClick r:id="rId3"/>
          </p:cNvPr>
          <p:cNvPicPr preferRelativeResize="0"/>
          <p:nvPr/>
        </p:nvPicPr>
        <p:blipFill>
          <a:blip r:embed="rId4">
            <a:alphaModFix/>
          </a:blip>
          <a:stretch>
            <a:fillRect/>
          </a:stretch>
        </p:blipFill>
        <p:spPr>
          <a:xfrm>
            <a:off x="1684350" y="791800"/>
            <a:ext cx="5654400" cy="4240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Add money to user account</a:t>
            </a:r>
            <a:endParaRPr/>
          </a:p>
        </p:txBody>
      </p:sp>
      <p:pic>
        <p:nvPicPr>
          <p:cNvPr id="212" name="Google Shape;212;p35" title="addMoney.mp4">
            <a:hlinkClick r:id="rId3"/>
          </p:cNvPr>
          <p:cNvPicPr preferRelativeResize="0"/>
          <p:nvPr/>
        </p:nvPicPr>
        <p:blipFill>
          <a:blip r:embed="rId4">
            <a:alphaModFix/>
          </a:blip>
          <a:stretch>
            <a:fillRect/>
          </a:stretch>
        </p:blipFill>
        <p:spPr>
          <a:xfrm>
            <a:off x="1672650" y="730925"/>
            <a:ext cx="5677800" cy="4258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Final Burndown Chart</a:t>
            </a:r>
            <a:endParaRPr/>
          </a:p>
        </p:txBody>
      </p:sp>
      <p:pic>
        <p:nvPicPr>
          <p:cNvPr id="218" name="Google Shape;218;p36"/>
          <p:cNvPicPr preferRelativeResize="0"/>
          <p:nvPr/>
        </p:nvPicPr>
        <p:blipFill>
          <a:blip r:embed="rId4">
            <a:alphaModFix/>
          </a:blip>
          <a:stretch>
            <a:fillRect/>
          </a:stretch>
        </p:blipFill>
        <p:spPr>
          <a:xfrm>
            <a:off x="4991900" y="2670725"/>
            <a:ext cx="4152100" cy="1509305"/>
          </a:xfrm>
          <a:prstGeom prst="rect">
            <a:avLst/>
          </a:prstGeom>
          <a:noFill/>
          <a:ln>
            <a:noFill/>
          </a:ln>
        </p:spPr>
      </p:pic>
      <p:pic>
        <p:nvPicPr>
          <p:cNvPr id="219" name="Google Shape;219;p36"/>
          <p:cNvPicPr preferRelativeResize="0"/>
          <p:nvPr/>
        </p:nvPicPr>
        <p:blipFill>
          <a:blip r:embed="rId5">
            <a:alphaModFix/>
          </a:blip>
          <a:stretch>
            <a:fillRect/>
          </a:stretch>
        </p:blipFill>
        <p:spPr>
          <a:xfrm>
            <a:off x="4991900" y="619047"/>
            <a:ext cx="4152101" cy="2051678"/>
          </a:xfrm>
          <a:prstGeom prst="rect">
            <a:avLst/>
          </a:prstGeom>
          <a:noFill/>
          <a:ln>
            <a:noFill/>
          </a:ln>
        </p:spPr>
      </p:pic>
      <p:pic>
        <p:nvPicPr>
          <p:cNvPr id="220" name="Google Shape;220;p36"/>
          <p:cNvPicPr preferRelativeResize="0"/>
          <p:nvPr/>
        </p:nvPicPr>
        <p:blipFill>
          <a:blip r:embed="rId6">
            <a:alphaModFix/>
          </a:blip>
          <a:stretch>
            <a:fillRect/>
          </a:stretch>
        </p:blipFill>
        <p:spPr>
          <a:xfrm>
            <a:off x="0" y="2248912"/>
            <a:ext cx="4991900" cy="1050925"/>
          </a:xfrm>
          <a:prstGeom prst="rect">
            <a:avLst/>
          </a:prstGeom>
          <a:noFill/>
          <a:ln>
            <a:noFill/>
          </a:ln>
        </p:spPr>
      </p:pic>
      <p:pic>
        <p:nvPicPr>
          <p:cNvPr id="221" name="Google Shape;221;p36"/>
          <p:cNvPicPr preferRelativeResize="0"/>
          <p:nvPr/>
        </p:nvPicPr>
        <p:blipFill>
          <a:blip r:embed="rId7">
            <a:alphaModFix/>
          </a:blip>
          <a:stretch>
            <a:fillRect/>
          </a:stretch>
        </p:blipFill>
        <p:spPr>
          <a:xfrm>
            <a:off x="0" y="619045"/>
            <a:ext cx="4991900" cy="1629850"/>
          </a:xfrm>
          <a:prstGeom prst="rect">
            <a:avLst/>
          </a:prstGeom>
          <a:noFill/>
          <a:ln>
            <a:noFill/>
          </a:ln>
        </p:spPr>
      </p:pic>
      <p:pic>
        <p:nvPicPr>
          <p:cNvPr id="222" name="Google Shape;222;p36"/>
          <p:cNvPicPr preferRelativeResize="0"/>
          <p:nvPr/>
        </p:nvPicPr>
        <p:blipFill>
          <a:blip r:embed="rId8">
            <a:alphaModFix/>
          </a:blip>
          <a:stretch>
            <a:fillRect/>
          </a:stretch>
        </p:blipFill>
        <p:spPr>
          <a:xfrm>
            <a:off x="7597225" y="4092575"/>
            <a:ext cx="1546784" cy="1050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Final Burndown Chart</a:t>
            </a:r>
            <a:endParaRPr/>
          </a:p>
        </p:txBody>
      </p:sp>
      <p:pic>
        <p:nvPicPr>
          <p:cNvPr id="228" name="Google Shape;228;p37" title="Hours"/>
          <p:cNvPicPr preferRelativeResize="0"/>
          <p:nvPr/>
        </p:nvPicPr>
        <p:blipFill>
          <a:blip r:embed="rId3">
            <a:alphaModFix/>
          </a:blip>
          <a:stretch>
            <a:fillRect/>
          </a:stretch>
        </p:blipFill>
        <p:spPr>
          <a:xfrm>
            <a:off x="0" y="1159975"/>
            <a:ext cx="4566426" cy="2823575"/>
          </a:xfrm>
          <a:prstGeom prst="rect">
            <a:avLst/>
          </a:prstGeom>
          <a:noFill/>
          <a:ln>
            <a:noFill/>
          </a:ln>
        </p:spPr>
      </p:pic>
      <p:pic>
        <p:nvPicPr>
          <p:cNvPr id="229" name="Google Shape;229;p37" title="Hours"/>
          <p:cNvPicPr preferRelativeResize="0"/>
          <p:nvPr/>
        </p:nvPicPr>
        <p:blipFill>
          <a:blip r:embed="rId4">
            <a:alphaModFix/>
          </a:blip>
          <a:stretch>
            <a:fillRect/>
          </a:stretch>
        </p:blipFill>
        <p:spPr>
          <a:xfrm>
            <a:off x="4572000" y="1159963"/>
            <a:ext cx="4566426" cy="282358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235" name="Google Shape;235;p3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355600" rtl="0" algn="l">
              <a:spcBef>
                <a:spcPts val="1200"/>
              </a:spcBef>
              <a:spcAft>
                <a:spcPts val="0"/>
              </a:spcAft>
              <a:buNone/>
            </a:pPr>
            <a:r>
              <a:rPr lang="en" sz="1100">
                <a:solidFill>
                  <a:srgbClr val="000000"/>
                </a:solidFill>
                <a:latin typeface="Arial"/>
                <a:ea typeface="Arial"/>
                <a:cs typeface="Arial"/>
                <a:sym typeface="Arial"/>
              </a:rPr>
              <a:t>Ferreira, V. (2018, January 25). </a:t>
            </a:r>
            <a:r>
              <a:rPr i="1" lang="en" sz="1100">
                <a:solidFill>
                  <a:srgbClr val="000000"/>
                </a:solidFill>
                <a:latin typeface="Arial"/>
                <a:ea typeface="Arial"/>
                <a:cs typeface="Arial"/>
                <a:sym typeface="Arial"/>
              </a:rPr>
              <a:t>vue-session</a:t>
            </a:r>
            <a:r>
              <a:rPr lang="en" sz="1100">
                <a:solidFill>
                  <a:srgbClr val="000000"/>
                </a:solidFill>
                <a:latin typeface="Arial"/>
                <a:ea typeface="Arial"/>
                <a:cs typeface="Arial"/>
                <a:sym typeface="Arial"/>
              </a:rPr>
              <a:t>. npm. https://www.npmjs.com/package/vue-session.</a:t>
            </a:r>
            <a:endParaRPr sz="1100">
              <a:solidFill>
                <a:srgbClr val="000000"/>
              </a:solidFill>
              <a:latin typeface="Arial"/>
              <a:ea typeface="Arial"/>
              <a:cs typeface="Arial"/>
              <a:sym typeface="Arial"/>
            </a:endParaRPr>
          </a:p>
          <a:p>
            <a:pPr indent="0" lvl="0" marL="355600" rtl="0" algn="l">
              <a:spcBef>
                <a:spcPts val="1200"/>
              </a:spcBef>
              <a:spcAft>
                <a:spcPts val="0"/>
              </a:spcAft>
              <a:buNone/>
            </a:pPr>
            <a:r>
              <a:rPr i="1" lang="en" sz="1100">
                <a:solidFill>
                  <a:srgbClr val="000000"/>
                </a:solidFill>
                <a:latin typeface="Arial"/>
                <a:ea typeface="Arial"/>
                <a:cs typeface="Arial"/>
                <a:sym typeface="Arial"/>
              </a:rPr>
              <a:t>A Material Design Framework for Vue.js</a:t>
            </a:r>
            <a:r>
              <a:rPr lang="en" sz="1100">
                <a:solidFill>
                  <a:srgbClr val="000000"/>
                </a:solidFill>
                <a:latin typeface="Arial"/>
                <a:ea typeface="Arial"/>
                <a:cs typeface="Arial"/>
                <a:sym typeface="Arial"/>
              </a:rPr>
              <a:t>. Vuetify. (n.d.). https://vuetifyjs.com/en/.</a:t>
            </a:r>
            <a:endParaRPr sz="1100">
              <a:solidFill>
                <a:srgbClr val="000000"/>
              </a:solidFill>
              <a:latin typeface="Arial"/>
              <a:ea typeface="Arial"/>
              <a:cs typeface="Arial"/>
              <a:sym typeface="Arial"/>
            </a:endParaRPr>
          </a:p>
          <a:p>
            <a:pPr indent="0" lvl="0" marL="355600" rtl="0" algn="l">
              <a:spcBef>
                <a:spcPts val="1200"/>
              </a:spcBef>
              <a:spcAft>
                <a:spcPts val="0"/>
              </a:spcAft>
              <a:buNone/>
            </a:pPr>
            <a:r>
              <a:rPr i="1" lang="en" sz="1100">
                <a:solidFill>
                  <a:srgbClr val="000000"/>
                </a:solidFill>
                <a:latin typeface="Arial"/>
                <a:ea typeface="Arial"/>
                <a:cs typeface="Arial"/>
                <a:sym typeface="Arial"/>
              </a:rPr>
              <a:t>Vue.js Documentation</a:t>
            </a:r>
            <a:r>
              <a:rPr lang="en" sz="1100">
                <a:solidFill>
                  <a:srgbClr val="000000"/>
                </a:solidFill>
                <a:latin typeface="Arial"/>
                <a:ea typeface="Arial"/>
                <a:cs typeface="Arial"/>
                <a:sym typeface="Arial"/>
              </a:rPr>
              <a:t>. - Vue.js. (2020, October 21). https://vuejs.org/v2/guide/.</a:t>
            </a:r>
            <a:endParaRPr sz="1100">
              <a:solidFill>
                <a:srgbClr val="000000"/>
              </a:solidFill>
              <a:latin typeface="Arial"/>
              <a:ea typeface="Arial"/>
              <a:cs typeface="Arial"/>
              <a:sym typeface="Arial"/>
            </a:endParaRPr>
          </a:p>
          <a:p>
            <a:pPr indent="0" lvl="0" marL="355600" rtl="0" algn="l">
              <a:spcBef>
                <a:spcPts val="1200"/>
              </a:spcBef>
              <a:spcAft>
                <a:spcPts val="0"/>
              </a:spcAft>
              <a:buNone/>
            </a:pPr>
            <a:r>
              <a:rPr lang="en" sz="1100">
                <a:solidFill>
                  <a:srgbClr val="000000"/>
                </a:solidFill>
                <a:latin typeface="Arial"/>
                <a:ea typeface="Arial"/>
                <a:cs typeface="Arial"/>
                <a:sym typeface="Arial"/>
              </a:rPr>
              <a:t>You, E. (2021, April 18). </a:t>
            </a:r>
            <a:r>
              <a:rPr i="1" lang="en" sz="1100">
                <a:solidFill>
                  <a:srgbClr val="000000"/>
                </a:solidFill>
                <a:latin typeface="Arial"/>
                <a:ea typeface="Arial"/>
                <a:cs typeface="Arial"/>
                <a:sym typeface="Arial"/>
              </a:rPr>
              <a:t>Vue Router</a:t>
            </a:r>
            <a:r>
              <a:rPr lang="en" sz="1100">
                <a:solidFill>
                  <a:srgbClr val="000000"/>
                </a:solidFill>
                <a:latin typeface="Arial"/>
                <a:ea typeface="Arial"/>
                <a:cs typeface="Arial"/>
                <a:sym typeface="Arial"/>
              </a:rPr>
              <a:t>. Getting Started | Vue Router. </a:t>
            </a:r>
            <a:r>
              <a:rPr lang="en" sz="1100" u="sng">
                <a:solidFill>
                  <a:schemeClr val="hlink"/>
                </a:solidFill>
                <a:latin typeface="Arial"/>
                <a:ea typeface="Arial"/>
                <a:cs typeface="Arial"/>
                <a:sym typeface="Arial"/>
                <a:hlinkClick r:id="rId3"/>
              </a:rPr>
              <a:t>https://router.vuejs.org/guide/</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355600" rtl="0" algn="l">
              <a:spcBef>
                <a:spcPts val="1200"/>
              </a:spcBef>
              <a:spcAft>
                <a:spcPts val="0"/>
              </a:spcAft>
              <a:buNone/>
            </a:pPr>
            <a:r>
              <a:rPr lang="en" sz="1100">
                <a:solidFill>
                  <a:srgbClr val="000000"/>
                </a:solidFill>
                <a:latin typeface="Arial"/>
                <a:ea typeface="Arial"/>
                <a:cs typeface="Arial"/>
                <a:sym typeface="Arial"/>
              </a:rPr>
              <a:t>Maximilian Schwarzmüller. </a:t>
            </a:r>
            <a:r>
              <a:rPr i="1" lang="en" sz="1100">
                <a:solidFill>
                  <a:srgbClr val="000000"/>
                </a:solidFill>
                <a:latin typeface="Arial"/>
                <a:ea typeface="Arial"/>
                <a:cs typeface="Arial"/>
                <a:sym typeface="Arial"/>
              </a:rPr>
              <a:t>Vuejs learning the basics.</a:t>
            </a:r>
            <a:r>
              <a:rPr lang="en" sz="1100">
                <a:solidFill>
                  <a:srgbClr val="000000"/>
                </a:solidFill>
                <a:latin typeface="Arial"/>
                <a:ea typeface="Arial"/>
                <a:cs typeface="Arial"/>
                <a:sym typeface="Arial"/>
              </a:rPr>
              <a:t> Academind.com</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457200" lvl="0" marL="457200" rtl="0" algn="l">
              <a:spcBef>
                <a:spcPts val="0"/>
              </a:spcBef>
              <a:spcAft>
                <a:spcPts val="0"/>
              </a:spcAft>
              <a:buNone/>
            </a:pPr>
            <a:r>
              <a:rPr lang="en" sz="1100">
                <a:solidFill>
                  <a:srgbClr val="000000"/>
                </a:solidFill>
                <a:latin typeface="Arial"/>
                <a:ea typeface="Arial"/>
                <a:cs typeface="Arial"/>
                <a:sym typeface="Arial"/>
              </a:rPr>
              <a:t>https://academind.com/tutorials/vuejs-learning-the-basics/</a:t>
            </a:r>
            <a:endParaRPr sz="1100">
              <a:solidFill>
                <a:srgbClr val="000000"/>
              </a:solidFill>
              <a:latin typeface="Arial"/>
              <a:ea typeface="Arial"/>
              <a:cs typeface="Arial"/>
              <a:sym typeface="Arial"/>
            </a:endParaRPr>
          </a:p>
          <a:p>
            <a:pPr indent="0" lvl="0" marL="3556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92225" y="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Renting a spot </a:t>
            </a:r>
            <a:endParaRPr/>
          </a:p>
        </p:txBody>
      </p:sp>
      <p:sp>
        <p:nvSpPr>
          <p:cNvPr id="79" name="Google Shape;79;p15"/>
          <p:cNvSpPr txBox="1"/>
          <p:nvPr/>
        </p:nvSpPr>
        <p:spPr>
          <a:xfrm>
            <a:off x="464850" y="914675"/>
            <a:ext cx="5952600" cy="3150300"/>
          </a:xfrm>
          <a:prstGeom prst="rect">
            <a:avLst/>
          </a:prstGeom>
          <a:noFill/>
          <a:ln>
            <a:noFill/>
          </a:ln>
        </p:spPr>
        <p:txBody>
          <a:bodyPr anchorCtr="0" anchor="t" bIns="91425" lIns="91425" spcFirstLastPara="1" rIns="91425" wrap="square" tIns="91425">
            <a:spAutoFit/>
          </a:bodyPr>
          <a:lstStyle/>
          <a:p>
            <a:pPr indent="-88900" lvl="1" marL="0" rtl="0" algn="l">
              <a:spcBef>
                <a:spcPts val="1400"/>
              </a:spcBef>
              <a:spcAft>
                <a:spcPts val="0"/>
              </a:spcAft>
              <a:buSzPts val="1400"/>
              <a:buFont typeface="Times"/>
              <a:buAutoNum type="arabicPeriod"/>
            </a:pPr>
            <a:r>
              <a:rPr b="1" lang="en">
                <a:latin typeface="Times"/>
                <a:ea typeface="Times"/>
                <a:cs typeface="Times"/>
                <a:sym typeface="Times"/>
              </a:rPr>
              <a:t>Space Rental (requirements definition)</a:t>
            </a:r>
            <a:endParaRPr b="1">
              <a:latin typeface="Times"/>
              <a:ea typeface="Times"/>
              <a:cs typeface="Times"/>
              <a:sym typeface="Times"/>
            </a:endParaRPr>
          </a:p>
          <a:p>
            <a:pPr indent="0" lvl="0" marL="402590" rtl="0" algn="l">
              <a:spcBef>
                <a:spcPts val="1400"/>
              </a:spcBef>
              <a:spcAft>
                <a:spcPts val="0"/>
              </a:spcAft>
              <a:buNone/>
            </a:pPr>
            <a:r>
              <a:rPr lang="en" sz="1200">
                <a:solidFill>
                  <a:srgbClr val="434343"/>
                </a:solidFill>
              </a:rPr>
              <a:t>3.4.1	Description:</a:t>
            </a:r>
            <a:endParaRPr sz="1200">
              <a:solidFill>
                <a:srgbClr val="434343"/>
              </a:solidFill>
            </a:endParaRPr>
          </a:p>
          <a:p>
            <a:pPr indent="0" lvl="0" marL="914400" rtl="0" algn="l">
              <a:spcBef>
                <a:spcPts val="600"/>
              </a:spcBef>
              <a:spcAft>
                <a:spcPts val="0"/>
              </a:spcAft>
              <a:buNone/>
            </a:pPr>
            <a:r>
              <a:rPr lang="en" sz="1200">
                <a:solidFill>
                  <a:srgbClr val="434343"/>
                </a:solidFill>
              </a:rPr>
              <a:t>Renters should be able to make their spot available during events that they choose so that others may reserve it.</a:t>
            </a:r>
            <a:endParaRPr sz="1200">
              <a:solidFill>
                <a:srgbClr val="434343"/>
              </a:solidFill>
            </a:endParaRPr>
          </a:p>
          <a:p>
            <a:pPr indent="0" lvl="0" marL="402590" rtl="0" algn="l">
              <a:spcBef>
                <a:spcPts val="600"/>
              </a:spcBef>
              <a:spcAft>
                <a:spcPts val="0"/>
              </a:spcAft>
              <a:buNone/>
            </a:pPr>
            <a:r>
              <a:rPr lang="en" sz="1200">
                <a:solidFill>
                  <a:srgbClr val="434343"/>
                </a:solidFill>
              </a:rPr>
              <a:t>3.4.2	Stimulus/Response Sequences:</a:t>
            </a:r>
            <a:endParaRPr sz="1200">
              <a:solidFill>
                <a:srgbClr val="434343"/>
              </a:solidFill>
            </a:endParaRPr>
          </a:p>
          <a:p>
            <a:pPr indent="0" lvl="0" marL="914400" rtl="0" algn="l">
              <a:spcBef>
                <a:spcPts val="600"/>
              </a:spcBef>
              <a:spcAft>
                <a:spcPts val="0"/>
              </a:spcAft>
              <a:buNone/>
            </a:pPr>
            <a:r>
              <a:rPr lang="en" sz="1200">
                <a:solidFill>
                  <a:srgbClr val="434343"/>
                </a:solidFill>
              </a:rPr>
              <a:t>Parking space owners may select to rent out their space for particular events on the calendar by selecting the option on the event in the calendar or in the event info.</a:t>
            </a:r>
            <a:endParaRPr sz="1200"/>
          </a:p>
          <a:p>
            <a:pPr indent="0" lvl="0" marL="402590" rtl="0" algn="l">
              <a:spcBef>
                <a:spcPts val="600"/>
              </a:spcBef>
              <a:spcAft>
                <a:spcPts val="0"/>
              </a:spcAft>
              <a:buNone/>
            </a:pPr>
            <a:r>
              <a:rPr lang="en" sz="1200">
                <a:solidFill>
                  <a:srgbClr val="434343"/>
                </a:solidFill>
              </a:rPr>
              <a:t>3.4.3	Functional Requirements:</a:t>
            </a:r>
            <a:endParaRPr>
              <a:solidFill>
                <a:srgbClr val="434343"/>
              </a:solidFill>
              <a:latin typeface="Times New Roman"/>
              <a:ea typeface="Times New Roman"/>
              <a:cs typeface="Times New Roman"/>
              <a:sym typeface="Times New Roman"/>
            </a:endParaRPr>
          </a:p>
          <a:p>
            <a:pPr indent="511810" lvl="0" marL="402590" rtl="0" algn="l">
              <a:spcBef>
                <a:spcPts val="600"/>
              </a:spcBef>
              <a:spcAft>
                <a:spcPts val="0"/>
              </a:spcAft>
              <a:buNone/>
            </a:pPr>
            <a:r>
              <a:rPr lang="en" sz="1200">
                <a:solidFill>
                  <a:srgbClr val="434343"/>
                </a:solidFill>
                <a:latin typeface="Times New Roman"/>
                <a:ea typeface="Times New Roman"/>
                <a:cs typeface="Times New Roman"/>
                <a:sym typeface="Times New Roman"/>
              </a:rPr>
              <a:t>SR-1:	Set up button to list rental space as available</a:t>
            </a:r>
            <a:endParaRPr sz="1200">
              <a:solidFill>
                <a:srgbClr val="434343"/>
              </a:solidFill>
              <a:latin typeface="Times New Roman"/>
              <a:ea typeface="Times New Roman"/>
              <a:cs typeface="Times New Roman"/>
              <a:sym typeface="Times New Roman"/>
            </a:endParaRPr>
          </a:p>
          <a:p>
            <a:pPr indent="511810" lvl="0" marL="402590" rtl="0" algn="l">
              <a:spcBef>
                <a:spcPts val="600"/>
              </a:spcBef>
              <a:spcAft>
                <a:spcPts val="0"/>
              </a:spcAft>
              <a:buNone/>
            </a:pPr>
            <a:r>
              <a:rPr lang="en" sz="1200">
                <a:solidFill>
                  <a:srgbClr val="434343"/>
                </a:solidFill>
                <a:latin typeface="Times New Roman"/>
                <a:ea typeface="Times New Roman"/>
                <a:cs typeface="Times New Roman"/>
                <a:sym typeface="Times New Roman"/>
              </a:rPr>
              <a:t>SR-2:	List spot as available in database for that date/time</a:t>
            </a:r>
            <a:endParaRPr sz="1200">
              <a:solidFill>
                <a:srgbClr val="434343"/>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 sz="1100"/>
              <a:t>		</a:t>
            </a:r>
            <a:r>
              <a:rPr lang="en" sz="1200">
                <a:solidFill>
                  <a:srgbClr val="434343"/>
                </a:solidFill>
                <a:latin typeface="Times New Roman"/>
                <a:ea typeface="Times New Roman"/>
                <a:cs typeface="Times New Roman"/>
                <a:sym typeface="Times New Roman"/>
              </a:rPr>
              <a:t>SR-3:	API endpoint to manage space availability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Renting out a spot</a:t>
            </a:r>
            <a:endParaRPr/>
          </a:p>
        </p:txBody>
      </p:sp>
      <p:graphicFrame>
        <p:nvGraphicFramePr>
          <p:cNvPr id="85" name="Google Shape;85;p16"/>
          <p:cNvGraphicFramePr/>
          <p:nvPr/>
        </p:nvGraphicFramePr>
        <p:xfrm>
          <a:off x="98250" y="836975"/>
          <a:ext cx="3000000" cy="3000000"/>
        </p:xfrm>
        <a:graphic>
          <a:graphicData uri="http://schemas.openxmlformats.org/drawingml/2006/table">
            <a:tbl>
              <a:tblPr>
                <a:noFill/>
                <a:tableStyleId>{43E0DF3E-442A-4B37-A12A-83ACCCFC9793}</a:tableStyleId>
              </a:tblPr>
              <a:tblGrid>
                <a:gridCol w="2942200"/>
                <a:gridCol w="2942200"/>
                <a:gridCol w="2942200"/>
              </a:tblGrid>
              <a:tr h="4266825">
                <a:tc>
                  <a:txBody>
                    <a:bodyPr/>
                    <a:lstStyle/>
                    <a:p>
                      <a:pPr indent="0" lvl="0" marL="0" rtl="0" algn="l">
                        <a:spcBef>
                          <a:spcPts val="0"/>
                        </a:spcBef>
                        <a:spcAft>
                          <a:spcPts val="0"/>
                        </a:spcAft>
                        <a:buNone/>
                      </a:pPr>
                      <a:r>
                        <a:rPr lang="en" sz="1700" u="sng">
                          <a:latin typeface="Roboto"/>
                          <a:ea typeface="Roboto"/>
                          <a:cs typeface="Roboto"/>
                          <a:sym typeface="Roboto"/>
                        </a:rPr>
                        <a:t>FURPS:</a:t>
                      </a:r>
                      <a:endParaRPr sz="1700" u="sng">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Functionality</a:t>
                      </a:r>
                      <a:r>
                        <a:rPr lang="en">
                          <a:latin typeface="Roboto"/>
                          <a:ea typeface="Roboto"/>
                          <a:cs typeface="Roboto"/>
                          <a:sym typeface="Roboto"/>
                        </a:rPr>
                        <a:t>: A user can rent a desired parking spot, be </a:t>
                      </a:r>
                      <a:r>
                        <a:rPr lang="en">
                          <a:latin typeface="Roboto"/>
                          <a:ea typeface="Roboto"/>
                          <a:cs typeface="Roboto"/>
                          <a:sym typeface="Roboto"/>
                        </a:rPr>
                        <a:t>charged for it and receive a confirmation code.</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Usability</a:t>
                      </a:r>
                      <a:r>
                        <a:rPr lang="en">
                          <a:latin typeface="Roboto"/>
                          <a:ea typeface="Roboto"/>
                          <a:cs typeface="Roboto"/>
                          <a:sym typeface="Roboto"/>
                        </a:rPr>
                        <a:t>: All available parking spot  and pricing must easily be viewable and selectable.</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Reliability</a:t>
                      </a:r>
                      <a:r>
                        <a:rPr lang="en">
                          <a:latin typeface="Roboto"/>
                          <a:ea typeface="Roboto"/>
                          <a:cs typeface="Roboto"/>
                          <a:sym typeface="Roboto"/>
                        </a:rPr>
                        <a:t>: We cannot afford two users renting the same spot, the system must only allow available spots to be rented</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Performance</a:t>
                      </a:r>
                      <a:r>
                        <a:rPr lang="en">
                          <a:latin typeface="Roboto"/>
                          <a:ea typeface="Roboto"/>
                          <a:cs typeface="Roboto"/>
                          <a:sym typeface="Roboto"/>
                        </a:rPr>
                        <a:t>: System should be very efficient, and should retrieve information from the database quickly.</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Supportability:</a:t>
                      </a:r>
                      <a:r>
                        <a:rPr lang="en">
                          <a:latin typeface="Roboto"/>
                          <a:ea typeface="Roboto"/>
                          <a:cs typeface="Roboto"/>
                          <a:sym typeface="Roboto"/>
                        </a:rPr>
                        <a:t> All the documentation about the API should be clear and </a:t>
                      </a:r>
                      <a:r>
                        <a:rPr lang="en">
                          <a:latin typeface="Roboto"/>
                          <a:ea typeface="Roboto"/>
                          <a:cs typeface="Roboto"/>
                          <a:sym typeface="Roboto"/>
                        </a:rPr>
                        <a:t>concise</a:t>
                      </a:r>
                      <a:r>
                        <a:rPr lang="en">
                          <a:latin typeface="Roboto"/>
                          <a:ea typeface="Roboto"/>
                          <a:cs typeface="Roboto"/>
                          <a:sym typeface="Roboto"/>
                        </a:rPr>
                        <a:t>, the code readable.</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700" u="sng">
                          <a:latin typeface="Roboto"/>
                          <a:ea typeface="Roboto"/>
                          <a:cs typeface="Roboto"/>
                          <a:sym typeface="Roboto"/>
                        </a:rPr>
                        <a:t>MOSCOW:</a:t>
                      </a:r>
                      <a:endParaRPr sz="1700" u="sng">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Must:</a:t>
                      </a:r>
                      <a:r>
                        <a:rPr lang="en">
                          <a:latin typeface="Roboto"/>
                          <a:ea typeface="Roboto"/>
                          <a:cs typeface="Roboto"/>
                          <a:sym typeface="Roboto"/>
                        </a:rPr>
                        <a:t> Users must be able to view </a:t>
                      </a:r>
                      <a:r>
                        <a:rPr lang="en">
                          <a:latin typeface="Roboto"/>
                          <a:ea typeface="Roboto"/>
                          <a:cs typeface="Roboto"/>
                          <a:sym typeface="Roboto"/>
                        </a:rPr>
                        <a:t>available</a:t>
                      </a:r>
                      <a:r>
                        <a:rPr lang="en">
                          <a:latin typeface="Roboto"/>
                          <a:ea typeface="Roboto"/>
                          <a:cs typeface="Roboto"/>
                          <a:sym typeface="Roboto"/>
                        </a:rPr>
                        <a:t> parking and rent it.</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Must:</a:t>
                      </a:r>
                      <a:r>
                        <a:rPr lang="en">
                          <a:latin typeface="Roboto"/>
                          <a:ea typeface="Roboto"/>
                          <a:cs typeface="Roboto"/>
                          <a:sym typeface="Roboto"/>
                        </a:rPr>
                        <a:t> System should debit money from user into the owner’s account.</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Must:</a:t>
                      </a:r>
                      <a:r>
                        <a:rPr lang="en">
                          <a:latin typeface="Roboto"/>
                          <a:ea typeface="Roboto"/>
                          <a:cs typeface="Roboto"/>
                          <a:sym typeface="Roboto"/>
                        </a:rPr>
                        <a:t> System doesn’t allow users to rent the same space twice.</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Should:</a:t>
                      </a:r>
                      <a:r>
                        <a:rPr lang="en">
                          <a:latin typeface="Roboto"/>
                          <a:ea typeface="Roboto"/>
                          <a:cs typeface="Roboto"/>
                          <a:sym typeface="Roboto"/>
                        </a:rPr>
                        <a:t> System should display a confirmation of the rental.</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Could:</a:t>
                      </a:r>
                      <a:r>
                        <a:rPr lang="en">
                          <a:latin typeface="Roboto"/>
                          <a:ea typeface="Roboto"/>
                          <a:cs typeface="Roboto"/>
                          <a:sym typeface="Roboto"/>
                        </a:rPr>
                        <a:t>  System lists the parking spots from closest to furthest.</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Won’t:</a:t>
                      </a:r>
                      <a:r>
                        <a:rPr lang="en">
                          <a:latin typeface="Roboto"/>
                          <a:ea typeface="Roboto"/>
                          <a:cs typeface="Roboto"/>
                          <a:sym typeface="Roboto"/>
                        </a:rPr>
                        <a:t> Display a photo of the parking spot.</a:t>
                      </a:r>
                      <a:r>
                        <a:rPr lang="en">
                          <a:latin typeface="Roboto"/>
                          <a:ea typeface="Roboto"/>
                          <a:cs typeface="Roboto"/>
                          <a:sym typeface="Roboto"/>
                        </a:rPr>
                        <a:t> </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700" u="sng">
                          <a:latin typeface="Roboto"/>
                          <a:ea typeface="Roboto"/>
                          <a:cs typeface="Roboto"/>
                          <a:sym typeface="Roboto"/>
                        </a:rPr>
                        <a:t>Audience Oriented:</a:t>
                      </a:r>
                      <a:endParaRPr sz="1700" u="sng">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Business:</a:t>
                      </a:r>
                      <a:r>
                        <a:rPr lang="en">
                          <a:latin typeface="Roboto"/>
                          <a:ea typeface="Roboto"/>
                          <a:cs typeface="Roboto"/>
                          <a:sym typeface="Roboto"/>
                        </a:rPr>
                        <a:t> Enables the transactions to be made on the platform.</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User:</a:t>
                      </a:r>
                      <a:r>
                        <a:rPr lang="en">
                          <a:latin typeface="Roboto"/>
                          <a:ea typeface="Roboto"/>
                          <a:cs typeface="Roboto"/>
                          <a:sym typeface="Roboto"/>
                        </a:rPr>
                        <a:t> Allows users to rent a spot for an event </a:t>
                      </a:r>
                      <a:r>
                        <a:rPr lang="en">
                          <a:latin typeface="Roboto"/>
                          <a:ea typeface="Roboto"/>
                          <a:cs typeface="Roboto"/>
                          <a:sym typeface="Roboto"/>
                        </a:rPr>
                        <a:t>easily</a:t>
                      </a:r>
                      <a:r>
                        <a:rPr lang="en">
                          <a:latin typeface="Roboto"/>
                          <a:ea typeface="Roboto"/>
                          <a:cs typeface="Roboto"/>
                          <a:sym typeface="Roboto"/>
                        </a:rPr>
                        <a:t> and </a:t>
                      </a:r>
                      <a:r>
                        <a:rPr lang="en">
                          <a:latin typeface="Roboto"/>
                          <a:ea typeface="Roboto"/>
                          <a:cs typeface="Roboto"/>
                          <a:sym typeface="Roboto"/>
                        </a:rPr>
                        <a:t>quickly.</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Functional: </a:t>
                      </a:r>
                      <a:r>
                        <a:rPr lang="en">
                          <a:latin typeface="Roboto"/>
                          <a:ea typeface="Roboto"/>
                          <a:cs typeface="Roboto"/>
                          <a:sym typeface="Roboto"/>
                        </a:rPr>
                        <a:t>Retrieve available spots from a database and display them to the user along with price.</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Nonfunctional:</a:t>
                      </a:r>
                      <a:r>
                        <a:rPr lang="en">
                          <a:latin typeface="Roboto"/>
                          <a:ea typeface="Roboto"/>
                          <a:cs typeface="Roboto"/>
                          <a:sym typeface="Roboto"/>
                        </a:rPr>
                        <a:t> System must handle multiple users renting spots at the same time, without conflict.</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Implementation:</a:t>
                      </a:r>
                      <a:r>
                        <a:rPr lang="en">
                          <a:latin typeface="Roboto"/>
                          <a:ea typeface="Roboto"/>
                          <a:cs typeface="Roboto"/>
                          <a:sym typeface="Roboto"/>
                        </a:rPr>
                        <a:t> Get all parking spots who do not have a rental associated with them on the same date as a given event, and return them to the front end.</a:t>
                      </a:r>
                      <a:endParaRPr>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Renting a spot</a:t>
            </a:r>
            <a:endParaRPr/>
          </a:p>
        </p:txBody>
      </p:sp>
      <p:pic>
        <p:nvPicPr>
          <p:cNvPr id="91" name="Google Shape;91;p17"/>
          <p:cNvPicPr preferRelativeResize="0"/>
          <p:nvPr/>
        </p:nvPicPr>
        <p:blipFill>
          <a:blip r:embed="rId3">
            <a:alphaModFix/>
          </a:blip>
          <a:stretch>
            <a:fillRect/>
          </a:stretch>
        </p:blipFill>
        <p:spPr>
          <a:xfrm>
            <a:off x="142225" y="751100"/>
            <a:ext cx="4665884" cy="4219650"/>
          </a:xfrm>
          <a:prstGeom prst="rect">
            <a:avLst/>
          </a:prstGeom>
          <a:noFill/>
          <a:ln>
            <a:noFill/>
          </a:ln>
        </p:spPr>
      </p:pic>
      <p:pic>
        <p:nvPicPr>
          <p:cNvPr id="92" name="Google Shape;92;p17"/>
          <p:cNvPicPr preferRelativeResize="0"/>
          <p:nvPr/>
        </p:nvPicPr>
        <p:blipFill>
          <a:blip r:embed="rId4">
            <a:alphaModFix/>
          </a:blip>
          <a:stretch>
            <a:fillRect/>
          </a:stretch>
        </p:blipFill>
        <p:spPr>
          <a:xfrm>
            <a:off x="5426959" y="724975"/>
            <a:ext cx="3031105" cy="42196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Renting a spot</a:t>
            </a:r>
            <a:endParaRPr/>
          </a:p>
        </p:txBody>
      </p:sp>
      <p:pic>
        <p:nvPicPr>
          <p:cNvPr id="98" name="Google Shape;98;p18"/>
          <p:cNvPicPr preferRelativeResize="0"/>
          <p:nvPr/>
        </p:nvPicPr>
        <p:blipFill>
          <a:blip r:embed="rId3">
            <a:alphaModFix/>
          </a:blip>
          <a:stretch>
            <a:fillRect/>
          </a:stretch>
        </p:blipFill>
        <p:spPr>
          <a:xfrm>
            <a:off x="152400" y="1416200"/>
            <a:ext cx="3790950" cy="1257300"/>
          </a:xfrm>
          <a:prstGeom prst="rect">
            <a:avLst/>
          </a:prstGeom>
          <a:noFill/>
          <a:ln>
            <a:noFill/>
          </a:ln>
        </p:spPr>
      </p:pic>
      <p:sp>
        <p:nvSpPr>
          <p:cNvPr id="99" name="Google Shape;99;p18"/>
          <p:cNvSpPr txBox="1"/>
          <p:nvPr/>
        </p:nvSpPr>
        <p:spPr>
          <a:xfrm>
            <a:off x="152400" y="909175"/>
            <a:ext cx="347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Backlog related to the requirement</a:t>
            </a:r>
            <a:endParaRPr>
              <a:latin typeface="Roboto"/>
              <a:ea typeface="Roboto"/>
              <a:cs typeface="Roboto"/>
              <a:sym typeface="Roboto"/>
            </a:endParaRPr>
          </a:p>
        </p:txBody>
      </p:sp>
      <p:pic>
        <p:nvPicPr>
          <p:cNvPr id="100" name="Google Shape;100;p18"/>
          <p:cNvPicPr preferRelativeResize="0"/>
          <p:nvPr/>
        </p:nvPicPr>
        <p:blipFill>
          <a:blip r:embed="rId4">
            <a:alphaModFix/>
          </a:blip>
          <a:stretch>
            <a:fillRect/>
          </a:stretch>
        </p:blipFill>
        <p:spPr>
          <a:xfrm>
            <a:off x="152400" y="2713975"/>
            <a:ext cx="8607325" cy="226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Renting a spot testing instructions and documentation</a:t>
            </a:r>
            <a:endParaRPr/>
          </a:p>
        </p:txBody>
      </p:sp>
      <p:pic>
        <p:nvPicPr>
          <p:cNvPr id="106" name="Google Shape;106;p19"/>
          <p:cNvPicPr preferRelativeResize="0"/>
          <p:nvPr/>
        </p:nvPicPr>
        <p:blipFill>
          <a:blip r:embed="rId3">
            <a:alphaModFix/>
          </a:blip>
          <a:stretch>
            <a:fillRect/>
          </a:stretch>
        </p:blipFill>
        <p:spPr>
          <a:xfrm>
            <a:off x="157500" y="735825"/>
            <a:ext cx="4229273" cy="4219650"/>
          </a:xfrm>
          <a:prstGeom prst="rect">
            <a:avLst/>
          </a:prstGeom>
          <a:noFill/>
          <a:ln>
            <a:noFill/>
          </a:ln>
        </p:spPr>
      </p:pic>
      <p:sp>
        <p:nvSpPr>
          <p:cNvPr id="107" name="Google Shape;107;p19"/>
          <p:cNvSpPr txBox="1"/>
          <p:nvPr/>
        </p:nvSpPr>
        <p:spPr>
          <a:xfrm>
            <a:off x="4527900" y="758050"/>
            <a:ext cx="2930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Handles: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Conflict avoidance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Transaction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Allows the same spot to be rented on different dates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Creates rental authentication code</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Renting a spot (screen shots)</a:t>
            </a:r>
            <a:endParaRPr/>
          </a:p>
        </p:txBody>
      </p:sp>
      <p:pic>
        <p:nvPicPr>
          <p:cNvPr id="113" name="Google Shape;113;p20"/>
          <p:cNvPicPr preferRelativeResize="0"/>
          <p:nvPr/>
        </p:nvPicPr>
        <p:blipFill>
          <a:blip r:embed="rId3">
            <a:alphaModFix/>
          </a:blip>
          <a:stretch>
            <a:fillRect/>
          </a:stretch>
        </p:blipFill>
        <p:spPr>
          <a:xfrm>
            <a:off x="262196" y="900500"/>
            <a:ext cx="3975650" cy="2482951"/>
          </a:xfrm>
          <a:prstGeom prst="rect">
            <a:avLst/>
          </a:prstGeom>
          <a:noFill/>
          <a:ln>
            <a:noFill/>
          </a:ln>
        </p:spPr>
      </p:pic>
      <p:pic>
        <p:nvPicPr>
          <p:cNvPr id="114" name="Google Shape;114;p20"/>
          <p:cNvPicPr preferRelativeResize="0"/>
          <p:nvPr/>
        </p:nvPicPr>
        <p:blipFill>
          <a:blip r:embed="rId4">
            <a:alphaModFix/>
          </a:blip>
          <a:stretch>
            <a:fillRect/>
          </a:stretch>
        </p:blipFill>
        <p:spPr>
          <a:xfrm>
            <a:off x="4887425" y="900500"/>
            <a:ext cx="3429829" cy="2482951"/>
          </a:xfrm>
          <a:prstGeom prst="rect">
            <a:avLst/>
          </a:prstGeom>
          <a:noFill/>
          <a:ln>
            <a:noFill/>
          </a:ln>
        </p:spPr>
      </p:pic>
      <p:sp>
        <p:nvSpPr>
          <p:cNvPr id="115" name="Google Shape;115;p20"/>
          <p:cNvSpPr txBox="1"/>
          <p:nvPr/>
        </p:nvSpPr>
        <p:spPr>
          <a:xfrm>
            <a:off x="262200" y="3932675"/>
            <a:ext cx="485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Dynamic using interface showing confirmation of purchase to the user</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Events</a:t>
            </a:r>
            <a:endParaRPr/>
          </a:p>
        </p:txBody>
      </p:sp>
      <p:sp>
        <p:nvSpPr>
          <p:cNvPr id="121" name="Google Shape;121;p21"/>
          <p:cNvSpPr txBox="1"/>
          <p:nvPr/>
        </p:nvSpPr>
        <p:spPr>
          <a:xfrm>
            <a:off x="639850" y="935175"/>
            <a:ext cx="7383000" cy="2965500"/>
          </a:xfrm>
          <a:prstGeom prst="rect">
            <a:avLst/>
          </a:prstGeom>
          <a:noFill/>
          <a:ln>
            <a:noFill/>
          </a:ln>
        </p:spPr>
        <p:txBody>
          <a:bodyPr anchorCtr="0" anchor="t" bIns="91425" lIns="91425" spcFirstLastPara="1" rIns="91425" wrap="square" tIns="91425">
            <a:spAutoFit/>
          </a:bodyPr>
          <a:lstStyle/>
          <a:p>
            <a:pPr indent="0" lvl="0" marL="0" rtl="0" algn="l">
              <a:spcBef>
                <a:spcPts val="1400"/>
              </a:spcBef>
              <a:spcAft>
                <a:spcPts val="0"/>
              </a:spcAft>
              <a:buNone/>
            </a:pPr>
            <a:r>
              <a:rPr b="1" lang="en">
                <a:latin typeface="Times"/>
                <a:ea typeface="Times"/>
                <a:cs typeface="Times"/>
                <a:sym typeface="Times"/>
              </a:rPr>
              <a:t>3.3 Event Scheduling</a:t>
            </a:r>
            <a:endParaRPr b="1">
              <a:latin typeface="Times"/>
              <a:ea typeface="Times"/>
              <a:cs typeface="Times"/>
              <a:sym typeface="Times"/>
            </a:endParaRPr>
          </a:p>
          <a:p>
            <a:pPr indent="0" lvl="0" marL="402590" rtl="0" algn="l">
              <a:spcBef>
                <a:spcPts val="1400"/>
              </a:spcBef>
              <a:spcAft>
                <a:spcPts val="0"/>
              </a:spcAft>
              <a:buNone/>
            </a:pPr>
            <a:r>
              <a:rPr lang="en" sz="1200">
                <a:solidFill>
                  <a:srgbClr val="434343"/>
                </a:solidFill>
              </a:rPr>
              <a:t>3.3.1	Description:</a:t>
            </a:r>
            <a:endParaRPr sz="1200">
              <a:solidFill>
                <a:srgbClr val="434343"/>
              </a:solidFill>
            </a:endParaRPr>
          </a:p>
          <a:p>
            <a:pPr indent="0" lvl="0" marL="914400" rtl="0" algn="l">
              <a:spcBef>
                <a:spcPts val="600"/>
              </a:spcBef>
              <a:spcAft>
                <a:spcPts val="0"/>
              </a:spcAft>
              <a:buNone/>
            </a:pPr>
            <a:r>
              <a:rPr lang="en" sz="1200">
                <a:solidFill>
                  <a:srgbClr val="434343"/>
                </a:solidFill>
              </a:rPr>
              <a:t>Supervisors should be able to create and notify people of events so that renters and rentees can schedule parking spaces accordingly.</a:t>
            </a:r>
            <a:endParaRPr sz="1200">
              <a:solidFill>
                <a:srgbClr val="434343"/>
              </a:solidFill>
            </a:endParaRPr>
          </a:p>
          <a:p>
            <a:pPr indent="0" lvl="0" marL="402590" rtl="0" algn="l">
              <a:spcBef>
                <a:spcPts val="600"/>
              </a:spcBef>
              <a:spcAft>
                <a:spcPts val="0"/>
              </a:spcAft>
              <a:buNone/>
            </a:pPr>
            <a:r>
              <a:rPr lang="en" sz="1200">
                <a:solidFill>
                  <a:srgbClr val="434343"/>
                </a:solidFill>
              </a:rPr>
              <a:t>3.3.2	Stimulus/Response Sequences:</a:t>
            </a:r>
            <a:endParaRPr sz="1200">
              <a:solidFill>
                <a:srgbClr val="434343"/>
              </a:solidFill>
            </a:endParaRPr>
          </a:p>
          <a:p>
            <a:pPr indent="0" lvl="0" marL="914400" rtl="0" algn="l">
              <a:spcBef>
                <a:spcPts val="600"/>
              </a:spcBef>
              <a:spcAft>
                <a:spcPts val="0"/>
              </a:spcAft>
              <a:buNone/>
            </a:pPr>
            <a:r>
              <a:rPr lang="en" sz="1200">
                <a:solidFill>
                  <a:srgbClr val="434343"/>
                </a:solidFill>
              </a:rPr>
              <a:t>When a supervisor wants to create an event, they can add it to the calendar and be presented with a form to enter in the applicable information such as date, time, location, etc.</a:t>
            </a:r>
            <a:endParaRPr sz="1200"/>
          </a:p>
          <a:p>
            <a:pPr indent="0" lvl="0" marL="402590" rtl="0" algn="l">
              <a:spcBef>
                <a:spcPts val="600"/>
              </a:spcBef>
              <a:spcAft>
                <a:spcPts val="0"/>
              </a:spcAft>
              <a:buNone/>
            </a:pPr>
            <a:r>
              <a:rPr lang="en" sz="1200">
                <a:solidFill>
                  <a:srgbClr val="434343"/>
                </a:solidFill>
              </a:rPr>
              <a:t>3.3.3	Functional Requirements:</a:t>
            </a:r>
            <a:endParaRPr>
              <a:solidFill>
                <a:srgbClr val="434343"/>
              </a:solidFill>
              <a:latin typeface="Times New Roman"/>
              <a:ea typeface="Times New Roman"/>
              <a:cs typeface="Times New Roman"/>
              <a:sym typeface="Times New Roman"/>
            </a:endParaRPr>
          </a:p>
          <a:p>
            <a:pPr indent="511810" lvl="0" marL="402590" rtl="0" algn="l">
              <a:spcBef>
                <a:spcPts val="600"/>
              </a:spcBef>
              <a:spcAft>
                <a:spcPts val="0"/>
              </a:spcAft>
              <a:buNone/>
            </a:pPr>
            <a:r>
              <a:rPr lang="en" sz="1200">
                <a:solidFill>
                  <a:srgbClr val="434343"/>
                </a:solidFill>
                <a:latin typeface="Times New Roman"/>
                <a:ea typeface="Times New Roman"/>
                <a:cs typeface="Times New Roman"/>
                <a:sym typeface="Times New Roman"/>
              </a:rPr>
              <a:t>ES-1:	Set up event creation form</a:t>
            </a:r>
            <a:endParaRPr sz="1200">
              <a:solidFill>
                <a:srgbClr val="434343"/>
              </a:solidFill>
              <a:latin typeface="Times New Roman"/>
              <a:ea typeface="Times New Roman"/>
              <a:cs typeface="Times New Roman"/>
              <a:sym typeface="Times New Roman"/>
            </a:endParaRPr>
          </a:p>
          <a:p>
            <a:pPr indent="511810" lvl="0" marL="402590" rtl="0" algn="l">
              <a:spcBef>
                <a:spcPts val="600"/>
              </a:spcBef>
              <a:spcAft>
                <a:spcPts val="0"/>
              </a:spcAft>
              <a:buNone/>
            </a:pPr>
            <a:r>
              <a:rPr lang="en" sz="1200">
                <a:solidFill>
                  <a:srgbClr val="434343"/>
                </a:solidFill>
                <a:latin typeface="Times New Roman"/>
                <a:ea typeface="Times New Roman"/>
                <a:cs typeface="Times New Roman"/>
                <a:sym typeface="Times New Roman"/>
              </a:rPr>
              <a:t>ES-2:	create event endpoint in API</a:t>
            </a:r>
            <a:endParaRPr sz="1200">
              <a:solidFill>
                <a:srgbClr val="434343"/>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 sz="1100"/>
              <a:t>		</a:t>
            </a:r>
            <a:r>
              <a:rPr lang="en" sz="1200">
                <a:solidFill>
                  <a:srgbClr val="434343"/>
                </a:solidFill>
                <a:latin typeface="Times New Roman"/>
                <a:ea typeface="Times New Roman"/>
                <a:cs typeface="Times New Roman"/>
                <a:sym typeface="Times New Roman"/>
              </a:rPr>
              <a:t>ES-3:	create event entries in database</a:t>
            </a:r>
            <a:endParaRPr b="1">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