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13" roundtripDataSignature="AMtx7mhvEMi0qJRR4KsRzqUeYwRv2W2d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" name="Google Shape;9;n"/>
          <p:cNvSpPr txBox="1"/>
          <p:nvPr>
            <p:ph idx="1" type="body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n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 txBox="1"/>
          <p:nvPr>
            <p:ph idx="3" type="sldNum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dc3fd42ba_0_0:notes"/>
          <p:cNvSpPr txBox="1"/>
          <p:nvPr>
            <p:ph idx="12" type="sldNum"/>
          </p:nvPr>
        </p:nvSpPr>
        <p:spPr>
          <a:xfrm>
            <a:off x="3886200" y="8686800"/>
            <a:ext cx="2968500" cy="4539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58" name="Google Shape;58;g2fdc3fd42ba_0_0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dc3fd42ba_0_0:notes"/>
          <p:cNvSpPr txBox="1"/>
          <p:nvPr>
            <p:ph idx="1" type="body"/>
          </p:nvPr>
        </p:nvSpPr>
        <p:spPr>
          <a:xfrm>
            <a:off x="914400" y="4343400"/>
            <a:ext cx="5025900" cy="41115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2fdc3fd42ba_0_0:notes"/>
          <p:cNvSpPr txBox="1"/>
          <p:nvPr>
            <p:ph idx="3" type="sldNum"/>
          </p:nvPr>
        </p:nvSpPr>
        <p:spPr>
          <a:xfrm>
            <a:off x="3886200" y="8686800"/>
            <a:ext cx="2968500" cy="4539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dc3fd42ba_0_15:notes"/>
          <p:cNvSpPr txBox="1"/>
          <p:nvPr>
            <p:ph idx="12" type="sldNum"/>
          </p:nvPr>
        </p:nvSpPr>
        <p:spPr>
          <a:xfrm>
            <a:off x="3886200" y="8686800"/>
            <a:ext cx="2968500" cy="4539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05" name="Google Shape;105;g2fdc3fd42ba_0_15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dc3fd42ba_0_15:notes"/>
          <p:cNvSpPr txBox="1"/>
          <p:nvPr>
            <p:ph idx="1" type="body"/>
          </p:nvPr>
        </p:nvSpPr>
        <p:spPr>
          <a:xfrm>
            <a:off x="914400" y="4343400"/>
            <a:ext cx="5025900" cy="41115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fdc3fd42ba_0_15:notes"/>
          <p:cNvSpPr txBox="1"/>
          <p:nvPr>
            <p:ph idx="3" type="sldNum"/>
          </p:nvPr>
        </p:nvSpPr>
        <p:spPr>
          <a:xfrm>
            <a:off x="3886200" y="8686800"/>
            <a:ext cx="2968500" cy="4539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0" type="dt"/>
          </p:nvPr>
        </p:nvSpPr>
        <p:spPr>
          <a:xfrm>
            <a:off x="4343400" y="61468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1219200" y="61468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6553200" y="61468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1116012" y="409575"/>
            <a:ext cx="755650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1116012" y="1752600"/>
            <a:ext cx="7556500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>
            <a:off x="4343400" y="61468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>
            <a:off x="1219200" y="61468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6553200" y="61468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6"/>
          <p:cNvGrpSpPr/>
          <p:nvPr/>
        </p:nvGrpSpPr>
        <p:grpSpPr>
          <a:xfrm>
            <a:off x="0" y="6096000"/>
            <a:ext cx="9140825" cy="758825"/>
            <a:chOff x="0" y="3840"/>
            <a:chExt cx="5758" cy="478"/>
          </a:xfrm>
        </p:grpSpPr>
        <p:sp>
          <p:nvSpPr>
            <p:cNvPr id="14" name="Google Shape;14;p6"/>
            <p:cNvSpPr/>
            <p:nvPr/>
          </p:nvSpPr>
          <p:spPr>
            <a:xfrm>
              <a:off x="0" y="3984"/>
              <a:ext cx="5758" cy="334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6"/>
            <p:cNvSpPr/>
            <p:nvPr/>
          </p:nvSpPr>
          <p:spPr>
            <a:xfrm>
              <a:off x="768" y="3840"/>
              <a:ext cx="4990" cy="478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6"/>
          <p:cNvSpPr txBox="1"/>
          <p:nvPr>
            <p:ph type="title"/>
          </p:nvPr>
        </p:nvSpPr>
        <p:spPr>
          <a:xfrm>
            <a:off x="1116012" y="409575"/>
            <a:ext cx="755650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1116012" y="1752600"/>
            <a:ext cx="7556500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343400" y="61468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1219200" y="61468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61468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/>
          <p:nvPr/>
        </p:nvSpPr>
        <p:spPr>
          <a:xfrm>
            <a:off x="1587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1600200" y="914400"/>
            <a:ext cx="67818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of a distributed AI training scheme</a:t>
            </a:r>
            <a:endParaRPr/>
          </a:p>
        </p:txBody>
      </p:sp>
      <p:sp>
        <p:nvSpPr>
          <p:cNvPr id="38" name="Google Shape;38;p1"/>
          <p:cNvSpPr txBox="1"/>
          <p:nvPr/>
        </p:nvSpPr>
        <p:spPr>
          <a:xfrm>
            <a:off x="1905000" y="457200"/>
            <a:ext cx="60960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EMOFY</a:t>
            </a:r>
            <a:endParaRPr/>
          </a:p>
        </p:txBody>
      </p:sp>
      <p:grpSp>
        <p:nvGrpSpPr>
          <p:cNvPr id="39" name="Google Shape;39;p1"/>
          <p:cNvGrpSpPr/>
          <p:nvPr/>
        </p:nvGrpSpPr>
        <p:grpSpPr>
          <a:xfrm>
            <a:off x="0" y="2759075"/>
            <a:ext cx="9142412" cy="4095750"/>
            <a:chOff x="0" y="1738"/>
            <a:chExt cx="5759" cy="2580"/>
          </a:xfrm>
        </p:grpSpPr>
        <p:pic>
          <p:nvPicPr>
            <p:cNvPr id="40" name="Google Shape;4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158"/>
              <a:ext cx="5758" cy="2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60"/>
              <a:ext cx="5759" cy="7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16" y="1738"/>
              <a:ext cx="4442" cy="4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" name="Google Shape;43;p1"/>
          <p:cNvSpPr txBox="1"/>
          <p:nvPr/>
        </p:nvSpPr>
        <p:spPr>
          <a:xfrm>
            <a:off x="2243137" y="5949950"/>
            <a:ext cx="6216650" cy="78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Tutti i diritti relativi al presente materiale didattico ed al suo contenuto sono riservati a Sapienza e ai suoi autori (o docenti che lo hanno prodotto). È consentito l'uso personale dello stesso da parte dello studente a fini di studio. Ne è vietata nel modo più assoluto la diffusione, duplicazione, cessione, trasmissione, distribuzione a terzi o al pubblico pena le sanzioni applicabili per legge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/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09/09/24</a:t>
            </a:r>
            <a:endParaRPr/>
          </a:p>
        </p:txBody>
      </p:sp>
      <p:sp>
        <p:nvSpPr>
          <p:cNvPr id="50" name="Google Shape;50;p2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EMOFY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" name="Google Shape;52;p2"/>
          <p:cNvSpPr txBox="1"/>
          <p:nvPr/>
        </p:nvSpPr>
        <p:spPr>
          <a:xfrm>
            <a:off x="1116012" y="404812"/>
            <a:ext cx="741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The general idea</a:t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1954212" y="630237"/>
            <a:ext cx="184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1116012" y="776287"/>
            <a:ext cx="7404100" cy="76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Artificial intelligence today is in need of more and more data</a:t>
            </a:r>
            <a:endParaRPr/>
          </a:p>
        </p:txBody>
      </p:sp>
      <p:pic>
        <p:nvPicPr>
          <p:cNvPr id="55" name="Google Shape;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800" y="357187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dc3fd42ba_0_0"/>
          <p:cNvSpPr txBox="1"/>
          <p:nvPr/>
        </p:nvSpPr>
        <p:spPr>
          <a:xfrm>
            <a:off x="1116012" y="176212"/>
            <a:ext cx="7416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822433"/>
                </a:solidFill>
              </a:rPr>
              <a:t>Problem</a:t>
            </a:r>
            <a:endParaRPr/>
          </a:p>
        </p:txBody>
      </p:sp>
      <p:sp>
        <p:nvSpPr>
          <p:cNvPr id="63" name="Google Shape;63;g2fdc3fd42ba_0_0"/>
          <p:cNvSpPr txBox="1"/>
          <p:nvPr/>
        </p:nvSpPr>
        <p:spPr>
          <a:xfrm>
            <a:off x="1116012" y="623887"/>
            <a:ext cx="74040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/>
              <a:t>To produce high quality datasets, few people have to label a lot of data!</a:t>
            </a:r>
            <a:endParaRPr/>
          </a:p>
        </p:txBody>
      </p:sp>
      <p:sp>
        <p:nvSpPr>
          <p:cNvPr id="64" name="Google Shape;64;g2fdc3fd42ba_0_0"/>
          <p:cNvSpPr txBox="1"/>
          <p:nvPr/>
        </p:nvSpPr>
        <p:spPr>
          <a:xfrm>
            <a:off x="1638037" y="4768137"/>
            <a:ext cx="7416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457200" lvl="0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822433"/>
                </a:solidFill>
              </a:rPr>
              <a:t>Solution</a:t>
            </a:r>
            <a:endParaRPr/>
          </a:p>
        </p:txBody>
      </p:sp>
      <p:sp>
        <p:nvSpPr>
          <p:cNvPr id="65" name="Google Shape;65;g2fdc3fd42ba_0_0"/>
          <p:cNvSpPr txBox="1"/>
          <p:nvPr/>
        </p:nvSpPr>
        <p:spPr>
          <a:xfrm>
            <a:off x="3872100" y="5164075"/>
            <a:ext cx="52719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/>
              <a:t>A lot of people provide few labeled data</a:t>
            </a:r>
            <a:endParaRPr/>
          </a:p>
        </p:txBody>
      </p:sp>
      <p:sp>
        <p:nvSpPr>
          <p:cNvPr id="66" name="Google Shape;66;g2fdc3fd42ba_0_0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EMOFY</a:t>
            </a:r>
            <a:endParaRPr/>
          </a:p>
        </p:txBody>
      </p:sp>
      <p:sp>
        <p:nvSpPr>
          <p:cNvPr id="67" name="Google Shape;67;g2fdc3fd42ba_0_0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68" name="Google Shape;68;g2fdc3fd42b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438" y="1320700"/>
            <a:ext cx="3593111" cy="37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EMOFY</a:t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" name="Google Shape;76;p3"/>
          <p:cNvSpPr txBox="1"/>
          <p:nvPr/>
        </p:nvSpPr>
        <p:spPr>
          <a:xfrm>
            <a:off x="1116012" y="404812"/>
            <a:ext cx="741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The general idea</a:t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1954212" y="630237"/>
            <a:ext cx="184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1116012" y="776287"/>
            <a:ext cx="740410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ethically extract this data in a challenging context?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1116012" y="1373187"/>
            <a:ext cx="7558087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 consent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Case of sensible data: biometric information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Solution, get the users’ collaboration</a:t>
            </a:r>
            <a:endParaRPr/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971800"/>
            <a:ext cx="7748587" cy="30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EMOFY</a:t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1116012" y="404812"/>
            <a:ext cx="741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The architecture</a:t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1954212" y="630237"/>
            <a:ext cx="184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1116012" y="776287"/>
            <a:ext cx="740410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 composed of a set of microservices</a:t>
            </a:r>
            <a:endParaRPr/>
          </a:p>
        </p:txBody>
      </p:sp>
      <p:pic>
        <p:nvPicPr>
          <p:cNvPr id="91" name="Google Shape;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600200"/>
            <a:ext cx="7010400" cy="44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EMOFY</a:t>
            </a:r>
            <a:endParaRPr/>
          </a:p>
        </p:txBody>
      </p:sp>
      <p:sp>
        <p:nvSpPr>
          <p:cNvPr id="98" name="Google Shape;98;p5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1954212" y="630237"/>
            <a:ext cx="184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1116012" y="409575"/>
            <a:ext cx="7558087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The technologies used</a:t>
            </a:r>
            <a:endParaRPr/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7550" y="1249294"/>
            <a:ext cx="5456449" cy="482793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"/>
          <p:cNvSpPr txBox="1"/>
          <p:nvPr/>
        </p:nvSpPr>
        <p:spPr>
          <a:xfrm>
            <a:off x="914400" y="1066800"/>
            <a:ext cx="4800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main layers of EMOFY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DevOps/Work infrastructure: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Docker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Kubernetes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Jenkins and GitHub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dc3fd42ba_0_15"/>
          <p:cNvSpPr txBox="1"/>
          <p:nvPr/>
        </p:nvSpPr>
        <p:spPr>
          <a:xfrm>
            <a:off x="792912" y="386900"/>
            <a:ext cx="7558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822433"/>
                </a:solidFill>
              </a:rPr>
              <a:t>Why EMOFY?</a:t>
            </a:r>
            <a:endParaRPr/>
          </a:p>
        </p:txBody>
      </p:sp>
      <p:sp>
        <p:nvSpPr>
          <p:cNvPr id="110" name="Google Shape;110;g2fdc3fd42ba_0_15"/>
          <p:cNvSpPr txBox="1"/>
          <p:nvPr/>
        </p:nvSpPr>
        <p:spPr>
          <a:xfrm>
            <a:off x="682650" y="890000"/>
            <a:ext cx="8056800" cy="22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Distributed architecture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Persistent and efficient data </a:t>
            </a:r>
            <a:r>
              <a:rPr lang="en-US" sz="2400"/>
              <a:t>storing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Intuitive and fun for the users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Monitor user activity using thanks to the ELK Stack</a:t>
            </a:r>
            <a:endParaRPr sz="2400"/>
          </a:p>
        </p:txBody>
      </p:sp>
      <p:sp>
        <p:nvSpPr>
          <p:cNvPr id="111" name="Google Shape;111;g2fdc3fd42ba_0_15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EMOFY</a:t>
            </a:r>
            <a:endParaRPr/>
          </a:p>
        </p:txBody>
      </p:sp>
      <p:sp>
        <p:nvSpPr>
          <p:cNvPr id="112" name="Google Shape;112;g2fdc3fd42ba_0_15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13" name="Google Shape;113;g2fdc3fd42ba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6" y="2780575"/>
            <a:ext cx="8298725" cy="30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2006-11-20T16:13:10Z</dcterms:created>
  <dc:creator>- -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