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386ba5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2386ba5c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5537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4455376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386ba5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2386ba5c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386ba5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2386ba5c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386ba5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2386ba5c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386ba5c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2386ba5c8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386ba5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2386ba5c8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386ba5c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2386ba5c8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DOM</a:t>
            </a:r>
            <a:endParaRPr sz="4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24" y="1242900"/>
            <a:ext cx="3620962" cy="30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29675" y="1439203"/>
            <a:ext cx="103539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DOM</a:t>
            </a:r>
            <a:endParaRPr sz="9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(Document Object Model)</a:t>
            </a:r>
            <a:endParaRPr b="0" i="0" sz="6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29672" y="3329084"/>
            <a:ext cx="10353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Modelo de Objetos do Documento</a:t>
            </a:r>
            <a:endParaRPr b="1" sz="7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729675" y="337825"/>
            <a:ext cx="103539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uma interface de programação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(elo entre a página Web e as linguagens de programação)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29675" y="3150875"/>
            <a:ext cx="103539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Representa o documento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(página Web)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498600" y="1580000"/>
            <a:ext cx="111948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DOM é interpretado pelos navegadores como uma árvore de elementos, de maneira similar a uma árvore genealógica</a:t>
            </a:r>
            <a:endParaRPr sz="3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25" y="3133000"/>
            <a:ext cx="6324164" cy="3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Árvore do DOM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808500" y="1570550"/>
            <a:ext cx="105750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Assim como em uma árvore genealógica, os elementos possuem uma relação de descendência, ou “parentesco”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“Parentesco” dos elementos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5" y="604901"/>
            <a:ext cx="9165276" cy="564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5" y="604900"/>
            <a:ext cx="9165276" cy="564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3629900" y="755575"/>
            <a:ext cx="9786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- </a:t>
            </a:r>
            <a:r>
              <a:rPr lang="pt-BR" sz="24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Elemento “pai de todos”</a:t>
            </a:r>
            <a:endParaRPr sz="24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5" y="604900"/>
            <a:ext cx="9165276" cy="564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622775" y="792325"/>
            <a:ext cx="4083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- Elemento “pai de todos”</a:t>
            </a:r>
            <a:endParaRPr sz="20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455875" y="1049675"/>
            <a:ext cx="4083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FFFF"/>
                </a:solidFill>
                <a:latin typeface="Roboto Light"/>
                <a:ea typeface="Roboto Light"/>
                <a:cs typeface="Roboto Light"/>
                <a:sym typeface="Roboto Light"/>
              </a:rPr>
              <a:t>- Elemento filho de html</a:t>
            </a:r>
            <a:endParaRPr i="1" sz="2000">
              <a:solidFill>
                <a:srgbClr val="00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385275" y="3019400"/>
            <a:ext cx="4083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FFFF"/>
                </a:solidFill>
                <a:latin typeface="Roboto Light"/>
                <a:ea typeface="Roboto Light"/>
                <a:cs typeface="Roboto Light"/>
                <a:sym typeface="Roboto Light"/>
              </a:rPr>
              <a:t>- Elemento filho de html</a:t>
            </a:r>
            <a:endParaRPr i="1" sz="2000">
              <a:solidFill>
                <a:srgbClr val="00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5" y="604900"/>
            <a:ext cx="9165276" cy="564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3583400" y="798650"/>
            <a:ext cx="4367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- Elemento “pai de todos”</a:t>
            </a:r>
            <a:endParaRPr sz="20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342498" y="1062929"/>
            <a:ext cx="34872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FFFF"/>
                </a:solidFill>
                <a:latin typeface="Roboto Light"/>
                <a:ea typeface="Roboto Light"/>
                <a:cs typeface="Roboto Light"/>
                <a:sym typeface="Roboto Light"/>
              </a:rPr>
              <a:t>- Elemento filho de html</a:t>
            </a:r>
            <a:endParaRPr i="1" sz="2000">
              <a:solidFill>
                <a:srgbClr val="00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417011" y="2970305"/>
            <a:ext cx="3487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FFFF"/>
                </a:solidFill>
                <a:latin typeface="Roboto Light"/>
                <a:ea typeface="Roboto Light"/>
                <a:cs typeface="Roboto Light"/>
                <a:sym typeface="Roboto Light"/>
              </a:rPr>
              <a:t>- Elemento filho de html</a:t>
            </a:r>
            <a:endParaRPr i="1" sz="2000">
              <a:solidFill>
                <a:srgbClr val="00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063749" y="1312109"/>
            <a:ext cx="3487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- Elemento “neto” de html</a:t>
            </a:r>
            <a:endParaRPr i="1" sz="200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113993" y="3573366"/>
            <a:ext cx="3487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- Elemento “neto” de html</a:t>
            </a:r>
            <a:endParaRPr i="1" sz="200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DOM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