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7" r:id="rId2"/>
    <p:sldId id="258" r:id="rId3"/>
    <p:sldId id="259" r:id="rId4"/>
    <p:sldId id="260" r:id="rId5"/>
    <p:sldId id="261" r:id="rId6"/>
    <p:sldId id="269" r:id="rId7"/>
    <p:sldId id="264" r:id="rId8"/>
    <p:sldId id="263" r:id="rId9"/>
    <p:sldId id="286" r:id="rId10"/>
    <p:sldId id="265" r:id="rId11"/>
    <p:sldId id="270" r:id="rId12"/>
    <p:sldId id="271" r:id="rId13"/>
    <p:sldId id="272" r:id="rId14"/>
    <p:sldId id="280" r:id="rId15"/>
    <p:sldId id="281" r:id="rId16"/>
    <p:sldId id="283" r:id="rId17"/>
    <p:sldId id="284" r:id="rId18"/>
    <p:sldId id="268" r:id="rId19"/>
    <p:sldId id="279"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p:scale>
          <a:sx n="75" d="100"/>
          <a:sy n="75" d="100"/>
        </p:scale>
        <p:origin x="974" y="30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11/25/2022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11/25/2022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8" name="Parallelogram 7"/>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2" name="Title 1"/>
          <p:cNvSpPr>
            <a:spLocks noGrp="1"/>
          </p:cNvSpPr>
          <p:nvPr>
            <p:ph type="ctrTitle"/>
          </p:nvPr>
        </p:nvSpPr>
        <p:spPr bwMode="white">
          <a:xfrm>
            <a:off x="1522413" y="914400"/>
            <a:ext cx="9144000" cy="3505200"/>
          </a:xfrm>
        </p:spPr>
        <p:txBody>
          <a:bodyPr>
            <a:noAutofit/>
          </a:bodyPr>
          <a:lstStyle>
            <a:lvl1pPr>
              <a:defRPr sz="720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bwMode="white">
          <a:xfrm>
            <a:off x="1522413" y="4495800"/>
            <a:ext cx="8229600" cy="1066800"/>
          </a:xfrm>
        </p:spPr>
        <p:txBody>
          <a:bodyPr>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11/25/2022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11/25/2022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11/25/2022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11/25/2022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3"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065212"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17950" y="6327648"/>
            <a:ext cx="6862462" cy="273049"/>
          </a:xfrm>
        </p:spPr>
        <p:txBody>
          <a:bodyPr/>
          <a:lstStyle/>
          <a:p>
            <a:r>
              <a:rPr lang="en-US" dirty="0"/>
              <a:t>Add a footer</a:t>
            </a:r>
          </a:p>
        </p:txBody>
      </p:sp>
      <p:sp>
        <p:nvSpPr>
          <p:cNvPr id="4" name="Date Placeholder 3"/>
          <p:cNvSpPr>
            <a:spLocks noGrp="1"/>
          </p:cNvSpPr>
          <p:nvPr>
            <p:ph type="dt" sz="half" idx="10"/>
          </p:nvPr>
        </p:nvSpPr>
        <p:spPr>
          <a:xfrm>
            <a:off x="8609012" y="6327648"/>
            <a:ext cx="1320059" cy="273049"/>
          </a:xfrm>
        </p:spPr>
        <p:txBody>
          <a:bodyPr/>
          <a:lstStyle/>
          <a:p>
            <a:fld id="{83829175-527E-46A3-863C-1BB1F163B849}" type="datetimeFigureOut">
              <a:rPr lang="en-US" smtClean="0"/>
              <a:t>11/25/2022</a:t>
            </a:fld>
            <a:endParaRPr lang="en-US" dirty="0"/>
          </a:p>
        </p:txBody>
      </p:sp>
      <p:sp>
        <p:nvSpPr>
          <p:cNvPr id="6" name="Slide Number Placeholder 5"/>
          <p:cNvSpPr>
            <a:spLocks noGrp="1"/>
          </p:cNvSpPr>
          <p:nvPr>
            <p:ph type="sldNum" sz="quarter" idx="12"/>
          </p:nvPr>
        </p:nvSpPr>
        <p:spPr>
          <a:xfrm>
            <a:off x="10133012" y="6327648"/>
            <a:ext cx="990601" cy="273049"/>
          </a:xfrm>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18210"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11/25/2022</a:t>
            </a:fld>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21260"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21260"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11/25/2022</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11/25/2022</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11/25/2022</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646611"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11/25/2022</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47990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8"/>
          <p:cNvSpPr>
            <a:spLocks noGrp="1"/>
          </p:cNvSpPr>
          <p:nvPr>
            <p:ph type="ftr" sz="quarter" idx="11"/>
          </p:nvPr>
        </p:nvSpPr>
        <p:spPr>
          <a:xfrm>
            <a:off x="1517950" y="6324600"/>
            <a:ext cx="6862462" cy="273049"/>
          </a:xfrm>
        </p:spPr>
        <p:txBody>
          <a:bodyPr/>
          <a:lstStyle/>
          <a:p>
            <a:r>
              <a:rPr lang="en-US" dirty="0"/>
              <a:t>Add a footer</a:t>
            </a:r>
          </a:p>
        </p:txBody>
      </p:sp>
      <p:sp>
        <p:nvSpPr>
          <p:cNvPr id="6" name="Date Placeholder 7"/>
          <p:cNvSpPr>
            <a:spLocks noGrp="1"/>
          </p:cNvSpPr>
          <p:nvPr>
            <p:ph type="dt" sz="half" idx="10"/>
          </p:nvPr>
        </p:nvSpPr>
        <p:spPr>
          <a:xfrm>
            <a:off x="8609012" y="6324600"/>
            <a:ext cx="1320059" cy="273049"/>
          </a:xfrm>
        </p:spPr>
        <p:txBody>
          <a:bodyPr/>
          <a:lstStyle/>
          <a:p>
            <a:fld id="{83829175-527E-46A3-863C-1BB1F163B849}" type="datetimeFigureOut">
              <a:rPr lang="en-US" smtClean="0"/>
              <a:pPr/>
              <a:t>11/25/2022</a:t>
            </a:fld>
            <a:endParaRPr lang="en-US"/>
          </a:p>
        </p:txBody>
      </p:sp>
      <p:sp>
        <p:nvSpPr>
          <p:cNvPr id="7" name="Slide Number Placeholder 9"/>
          <p:cNvSpPr>
            <a:spLocks noGrp="1"/>
          </p:cNvSpPr>
          <p:nvPr>
            <p:ph type="sldNum" sz="quarter" idx="12"/>
          </p:nvPr>
        </p:nvSpPr>
        <p:spPr>
          <a:xfrm>
            <a:off x="10133012" y="6324600"/>
            <a:ext cx="990601" cy="273049"/>
          </a:xfrm>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Placeholder 1"/>
          <p:cNvSpPr>
            <a:spLocks noGrp="1"/>
          </p:cNvSpPr>
          <p:nvPr>
            <p:ph type="title"/>
          </p:nvPr>
        </p:nvSpPr>
        <p:spPr>
          <a:xfrm>
            <a:off x="1065212"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17950" y="63246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609012" y="63246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11/25/2022</a:t>
            </a:fld>
            <a:endParaRPr lang="en-US"/>
          </a:p>
        </p:txBody>
      </p:sp>
      <p:sp>
        <p:nvSpPr>
          <p:cNvPr id="6" name="Slide Number Placeholder 5"/>
          <p:cNvSpPr>
            <a:spLocks noGrp="1"/>
          </p:cNvSpPr>
          <p:nvPr>
            <p:ph type="sldNum" sz="quarter" idx="4"/>
          </p:nvPr>
        </p:nvSpPr>
        <p:spPr>
          <a:xfrm>
            <a:off x="10133012" y="63246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eaborn-distribution-plots/" TargetMode="External"/><Relationship Id="rId2" Type="http://schemas.openxmlformats.org/officeDocument/2006/relationships/hyperlink" Target="https://www.geeksforgeeks.org/python-numpy/" TargetMode="External"/><Relationship Id="rId1" Type="http://schemas.openxmlformats.org/officeDocument/2006/relationships/slideLayout" Target="../slideLayouts/slideLayout2.xml"/><Relationship Id="rId6" Type="http://schemas.openxmlformats.org/officeDocument/2006/relationships/hyperlink" Target="https://www.geeksforgeeks.org/python-image-classification-using-keras/" TargetMode="External"/><Relationship Id="rId5" Type="http://schemas.openxmlformats.org/officeDocument/2006/relationships/hyperlink" Target="https://www.geeksforgeeks.org/introduction-to-tensorflow/" TargetMode="External"/><Relationship Id="rId4" Type="http://schemas.openxmlformats.org/officeDocument/2006/relationships/hyperlink" Target="https://www.geeksforgeeks.org/python-introduction-matplotli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3892" y="1772816"/>
            <a:ext cx="9144000" cy="1560984"/>
          </a:xfrm>
        </p:spPr>
        <p:txBody>
          <a:bodyPr/>
          <a:lstStyle/>
          <a:p>
            <a:br>
              <a:rPr lang="en-US" sz="4400" dirty="0"/>
            </a:br>
            <a:br>
              <a:rPr lang="en-US" sz="4400" dirty="0"/>
            </a:br>
            <a:r>
              <a:rPr lang="en-US" sz="4400" dirty="0"/>
              <a:t>	</a:t>
            </a:r>
            <a:r>
              <a:rPr lang="en-US" sz="4400" b="1" dirty="0"/>
              <a:t>Digital Image Processing</a:t>
            </a:r>
            <a:br>
              <a:rPr lang="en-US" sz="4400" b="1" dirty="0"/>
            </a:br>
            <a:br>
              <a:rPr lang="en-US" sz="4400" dirty="0"/>
            </a:br>
            <a:r>
              <a:rPr lang="en-US" sz="4400" dirty="0"/>
              <a:t>EMOTION RECOGNITION USING FACIAL EXPRESSION </a:t>
            </a:r>
            <a:br>
              <a:rPr lang="en-US" sz="4400" dirty="0"/>
            </a:br>
            <a:endParaRPr lang="en-US" sz="4400" dirty="0"/>
          </a:p>
        </p:txBody>
      </p:sp>
      <p:sp>
        <p:nvSpPr>
          <p:cNvPr id="3" name="Subtitle 2"/>
          <p:cNvSpPr>
            <a:spLocks noGrp="1"/>
          </p:cNvSpPr>
          <p:nvPr>
            <p:ph type="subTitle" idx="1"/>
          </p:nvPr>
        </p:nvSpPr>
        <p:spPr/>
        <p:txBody>
          <a:bodyPr>
            <a:normAutofit fontScale="92500" lnSpcReduction="20000"/>
          </a:bodyPr>
          <a:lstStyle/>
          <a:p>
            <a:pPr algn="r"/>
            <a:r>
              <a:rPr lang="en-US" dirty="0"/>
              <a:t>KEVIN SIMEON JOSHUA: 20MIS1088</a:t>
            </a:r>
          </a:p>
          <a:p>
            <a:pPr algn="r"/>
            <a:r>
              <a:rPr lang="en-US" dirty="0"/>
              <a:t>PREM KUMAR: 20MIS1179</a:t>
            </a:r>
          </a:p>
          <a:p>
            <a:pPr algn="r"/>
            <a:r>
              <a:rPr lang="en-US" dirty="0"/>
              <a:t>DEEPAN SAKARAVARTHI: 20MIS1160</a:t>
            </a:r>
          </a:p>
          <a:p>
            <a:pPr algn="r"/>
            <a:r>
              <a:rPr lang="en-US" dirty="0"/>
              <a:t>HARISH S: 20MIS1045</a:t>
            </a:r>
          </a:p>
        </p:txBody>
      </p:sp>
      <p:sp>
        <p:nvSpPr>
          <p:cNvPr id="4" name="TextBox 3"/>
          <p:cNvSpPr txBox="1"/>
          <p:nvPr/>
        </p:nvSpPr>
        <p:spPr>
          <a:xfrm>
            <a:off x="6382444" y="3664803"/>
            <a:ext cx="3365665" cy="830997"/>
          </a:xfrm>
          <a:prstGeom prst="rect">
            <a:avLst/>
          </a:prstGeom>
          <a:noFill/>
        </p:spPr>
        <p:txBody>
          <a:bodyPr wrap="none" rtlCol="0">
            <a:spAutoFit/>
          </a:bodyPr>
          <a:lstStyle/>
          <a:p>
            <a:r>
              <a:rPr lang="en-US" sz="2400" b="1" dirty="0" err="1">
                <a:solidFill>
                  <a:schemeClr val="bg1"/>
                </a:solidFill>
              </a:rPr>
              <a:t>Professor:Dr</a:t>
            </a:r>
            <a:r>
              <a:rPr lang="en-US" sz="2400" b="1" dirty="0">
                <a:solidFill>
                  <a:schemeClr val="bg1"/>
                </a:solidFill>
              </a:rPr>
              <a:t>. Geetha S</a:t>
            </a:r>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a:xfrm>
            <a:off x="1099991" y="2060848"/>
            <a:ext cx="9601200" cy="4191000"/>
          </a:xfrm>
        </p:spPr>
        <p:txBody>
          <a:bodyPr>
            <a:normAutofit/>
          </a:bodyPr>
          <a:lstStyle/>
          <a:p>
            <a:pPr algn="just"/>
            <a:r>
              <a:rPr lang="en-US" b="1" dirty="0">
                <a:latin typeface="Palatino Linotype (Body)"/>
                <a:cs typeface="Calibri" pitchFamily="34" charset="0"/>
              </a:rPr>
              <a:t>1. Function to extract individual frames </a:t>
            </a:r>
          </a:p>
          <a:p>
            <a:pPr marL="0" indent="0" algn="just">
              <a:buNone/>
            </a:pPr>
            <a:endParaRPr lang="en-US" b="1" dirty="0">
              <a:latin typeface="Palatino Linotype (Body)"/>
              <a:cs typeface="Calibri" pitchFamily="34" charset="0"/>
            </a:endParaRPr>
          </a:p>
          <a:p>
            <a:pPr algn="just"/>
            <a:r>
              <a:rPr lang="en-US" b="1" dirty="0">
                <a:latin typeface="Palatino Linotype (Body)"/>
                <a:cs typeface="Calibri" pitchFamily="34" charset="0"/>
              </a:rPr>
              <a:t>2. Emotion recognition algorithm integration with the separate images </a:t>
            </a:r>
          </a:p>
          <a:p>
            <a:pPr marL="0" indent="0" algn="just">
              <a:buNone/>
            </a:pPr>
            <a:endParaRPr lang="en-US" b="1" dirty="0">
              <a:latin typeface="Palatino Linotype (Body)"/>
              <a:cs typeface="Calibri" pitchFamily="34" charset="0"/>
            </a:endParaRPr>
          </a:p>
          <a:p>
            <a:r>
              <a:rPr lang="en-US" b="1" dirty="0">
                <a:latin typeface="Palatino Linotype (Body)"/>
                <a:cs typeface="Calibri" pitchFamily="34" charset="0"/>
              </a:rPr>
              <a:t>3. Pandas data frame module </a:t>
            </a:r>
          </a:p>
          <a:p>
            <a:pPr marL="0" indent="0">
              <a:buNone/>
            </a:pPr>
            <a:endParaRPr lang="en-US" dirty="0">
              <a:latin typeface="Palatino Linotype (Body)"/>
            </a:endParaRPr>
          </a:p>
          <a:p>
            <a:r>
              <a:rPr lang="en-US" b="1" dirty="0">
                <a:latin typeface="Palatino Linotype (Body)"/>
                <a:cs typeface="Calibri" pitchFamily="34" charset="0"/>
              </a:rPr>
              <a:t>4.  Analyze different emotion values and find dominant emotion </a:t>
            </a:r>
          </a:p>
          <a:p>
            <a:endParaRPr lang="en-US" b="1" dirty="0">
              <a:latin typeface="Palatino Linotype (Body)"/>
              <a:cs typeface="Calibri" pitchFamily="34" charset="0"/>
            </a:endParaRPr>
          </a:p>
          <a:p>
            <a:pPr marL="0" indent="0" algn="just">
              <a:buNone/>
            </a:pPr>
            <a:endParaRPr lang="en-US" b="1" dirty="0">
              <a:latin typeface="Palatino Linotype (Body)"/>
              <a:cs typeface="Calibri" pitchFamily="34" charset="0"/>
            </a:endParaRPr>
          </a:p>
          <a:p>
            <a:pPr algn="just"/>
            <a:endParaRPr lang="en-US" b="1" dirty="0">
              <a:latin typeface="Palatino Linotype (Body)"/>
              <a:cs typeface="Calibri" pitchFamily="34" charset="0"/>
            </a:endParaRPr>
          </a:p>
        </p:txBody>
      </p:sp>
    </p:spTree>
    <p:extLst>
      <p:ext uri="{BB962C8B-B14F-4D97-AF65-F5344CB8AC3E}">
        <p14:creationId xmlns:p14="http://schemas.microsoft.com/office/powerpoint/2010/main" val="221763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4684-7BB9-4F76-A98B-9FA486C463F3}"/>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Calibri" panose="020F0502020204030204" pitchFamily="34" charset="0"/>
              </a:rPr>
              <a:t>METHODOLOGY</a:t>
            </a:r>
            <a:endParaRPr lang="en-US" dirty="0"/>
          </a:p>
        </p:txBody>
      </p:sp>
      <p:sp>
        <p:nvSpPr>
          <p:cNvPr id="3" name="Content Placeholder 2">
            <a:extLst>
              <a:ext uri="{FF2B5EF4-FFF2-40B4-BE49-F238E27FC236}">
                <a16:creationId xmlns:a16="http://schemas.microsoft.com/office/drawing/2014/main" id="{EEDAC13D-1F82-4753-B72B-4207B8D04C26}"/>
              </a:ext>
            </a:extLst>
          </p:cNvPr>
          <p:cNvSpPr>
            <a:spLocks noGrp="1"/>
          </p:cNvSpPr>
          <p:nvPr>
            <p:ph idx="1"/>
          </p:nvPr>
        </p:nvSpPr>
        <p:spPr/>
        <p:txBody>
          <a:bodyPr>
            <a:normAutofit/>
          </a:bodyPr>
          <a:lstStyle/>
          <a:p>
            <a:r>
              <a:rPr lang="en-US" sz="1800" spc="-5" dirty="0">
                <a:solidFill>
                  <a:srgbClr val="000000"/>
                </a:solidFill>
                <a:effectLst/>
                <a:latin typeface="Times New Roman" panose="02020603050405020304" pitchFamily="18" charset="0"/>
                <a:ea typeface="Calibri" panose="020F0502020204030204" pitchFamily="34" charset="0"/>
              </a:rPr>
              <a:t>Import the required python libraries like</a:t>
            </a:r>
            <a:r>
              <a:rPr lang="en-US" sz="1800" b="0" dirty="0">
                <a:solidFill>
                  <a:srgbClr val="000000"/>
                </a:solidFill>
                <a:effectLst/>
                <a:latin typeface="Times New Roman" panose="02020603050405020304" pitchFamily="18" charset="0"/>
                <a:ea typeface="Calibri" panose="020F0502020204030204" pitchFamily="34" charset="0"/>
              </a:rPr>
              <a:t> </a:t>
            </a:r>
            <a:r>
              <a:rPr lang="en-US" b="0" u="none" strike="noStrike" spc="-5" dirty="0" err="1">
                <a:solidFill>
                  <a:srgbClr val="000000"/>
                </a:solidFill>
                <a:effectLst/>
                <a:hlinkClick r:id="rId2"/>
              </a:rPr>
              <a:t>numpy</a:t>
            </a:r>
            <a:r>
              <a:rPr lang="en-US" b="0" spc="-5" dirty="0">
                <a:effectLst/>
              </a:rPr>
              <a:t>, </a:t>
            </a:r>
            <a:r>
              <a:rPr lang="en-US" b="0" u="none" strike="noStrike" spc="-5" dirty="0">
                <a:solidFill>
                  <a:srgbClr val="000000"/>
                </a:solidFill>
                <a:effectLst/>
                <a:hlinkClick r:id="rId3"/>
              </a:rPr>
              <a:t>seaborn</a:t>
            </a:r>
            <a:r>
              <a:rPr lang="en-US" b="0" spc="-5" dirty="0">
                <a:effectLst/>
              </a:rPr>
              <a:t>, </a:t>
            </a:r>
            <a:r>
              <a:rPr lang="en-US" b="0" u="none" strike="noStrike" spc="-5" dirty="0">
                <a:solidFill>
                  <a:srgbClr val="000000"/>
                </a:solidFill>
                <a:effectLst/>
                <a:hlinkClick r:id="rId4"/>
              </a:rPr>
              <a:t>matplotlib</a:t>
            </a:r>
            <a:r>
              <a:rPr lang="en-US" b="0" spc="-5" dirty="0">
                <a:effectLst/>
              </a:rPr>
              <a:t>, </a:t>
            </a:r>
            <a:r>
              <a:rPr lang="en-US" b="0" u="none" strike="noStrike" spc="-5" dirty="0" err="1">
                <a:solidFill>
                  <a:srgbClr val="000000"/>
                </a:solidFill>
                <a:effectLst/>
                <a:hlinkClick r:id="rId5"/>
              </a:rPr>
              <a:t>tensorflow</a:t>
            </a:r>
            <a:r>
              <a:rPr lang="en-US" dirty="0">
                <a:effectLst/>
              </a:rPr>
              <a:t>. </a:t>
            </a:r>
            <a:r>
              <a:rPr lang="en-US" spc="-5" dirty="0">
                <a:effectLst/>
              </a:rPr>
              <a:t>We have imported different modules from </a:t>
            </a:r>
            <a:r>
              <a:rPr lang="en-US" u="none" strike="noStrike" spc="-5" dirty="0" err="1">
                <a:solidFill>
                  <a:srgbClr val="000000"/>
                </a:solidFill>
                <a:effectLst/>
                <a:hlinkClick r:id="rId6"/>
              </a:rPr>
              <a:t>keras</a:t>
            </a:r>
            <a:r>
              <a:rPr lang="en-US" u="none" strike="noStrike" spc="-5" dirty="0">
                <a:solidFill>
                  <a:srgbClr val="000000"/>
                </a:solidFill>
                <a:effectLst/>
                <a:hlinkClick r:id="rId6"/>
              </a:rPr>
              <a:t> </a:t>
            </a:r>
            <a:r>
              <a:rPr lang="en-US" spc="-5" dirty="0">
                <a:effectLst/>
              </a:rPr>
              <a:t>which is a wrapping on </a:t>
            </a:r>
            <a:r>
              <a:rPr lang="en-US" spc="-5" dirty="0" err="1">
                <a:effectLst/>
              </a:rPr>
              <a:t>tensorflow</a:t>
            </a:r>
            <a:r>
              <a:rPr lang="en-US" spc="-5" dirty="0">
                <a:effectLst/>
              </a:rPr>
              <a:t>.</a:t>
            </a:r>
          </a:p>
          <a:p>
            <a:r>
              <a:rPr lang="en-US" sz="1800" spc="-5" dirty="0">
                <a:solidFill>
                  <a:srgbClr val="000000"/>
                </a:solidFill>
                <a:effectLst/>
                <a:latin typeface="Times New Roman" panose="02020603050405020304" pitchFamily="18" charset="0"/>
                <a:ea typeface="Calibri" panose="020F0502020204030204" pitchFamily="34" charset="0"/>
              </a:rPr>
              <a:t>after getting the dataset, using </a:t>
            </a:r>
            <a:r>
              <a:rPr lang="en-US" sz="1800" i="0" spc="-5" dirty="0" err="1">
                <a:solidFill>
                  <a:srgbClr val="000000"/>
                </a:solidFill>
                <a:effectLst/>
                <a:latin typeface="Times New Roman" panose="02020603050405020304" pitchFamily="18" charset="0"/>
                <a:ea typeface="Calibri" panose="020F0502020204030204" pitchFamily="34" charset="0"/>
              </a:rPr>
              <a:t>os</a:t>
            </a:r>
            <a:r>
              <a:rPr lang="en-US" sz="1800" i="0" spc="-5" dirty="0">
                <a:solidFill>
                  <a:srgbClr val="000000"/>
                </a:solidFill>
                <a:effectLst/>
                <a:latin typeface="Times New Roman" panose="02020603050405020304" pitchFamily="18" charset="0"/>
                <a:ea typeface="Calibri" panose="020F0502020204030204" pitchFamily="34" charset="0"/>
              </a:rPr>
              <a:t> </a:t>
            </a:r>
            <a:r>
              <a:rPr lang="en-US" sz="1800" spc="-5" dirty="0">
                <a:solidFill>
                  <a:srgbClr val="000000"/>
                </a:solidFill>
                <a:effectLst/>
                <a:latin typeface="Times New Roman" panose="02020603050405020304" pitchFamily="18" charset="0"/>
                <a:ea typeface="Calibri" panose="020F0502020204030204" pitchFamily="34" charset="0"/>
              </a:rPr>
              <a:t>library we get the train folder path </a:t>
            </a:r>
            <a:r>
              <a:rPr lang="en-US" sz="1800" spc="-5" dirty="0">
                <a:solidFill>
                  <a:srgbClr val="000000"/>
                </a:solidFill>
                <a:latin typeface="Times New Roman" panose="02020603050405020304" pitchFamily="18" charset="0"/>
                <a:ea typeface="Calibri" panose="020F0502020204030204" pitchFamily="34" charset="0"/>
              </a:rPr>
              <a:t>, </a:t>
            </a:r>
            <a:r>
              <a:rPr lang="en-US" sz="1800" spc="-5" dirty="0">
                <a:solidFill>
                  <a:srgbClr val="000000"/>
                </a:solidFill>
                <a:effectLst/>
                <a:latin typeface="Times New Roman" panose="02020603050405020304" pitchFamily="18" charset="0"/>
                <a:ea typeface="Calibri" panose="020F0502020204030204" pitchFamily="34" charset="0"/>
              </a:rPr>
              <a:t>n we will </a:t>
            </a:r>
            <a:r>
              <a:rPr lang="en-US" i="0" dirty="0">
                <a:effectLst/>
              </a:rPr>
              <a:t>generate training and testing (validation) batches</a:t>
            </a:r>
            <a:r>
              <a:rPr lang="en-US" dirty="0">
                <a:effectLst/>
              </a:rPr>
              <a:t> so that our model could be trained and evaluated/validated on the test data.</a:t>
            </a:r>
            <a:endParaRPr lang="en-US" spc="-5" dirty="0"/>
          </a:p>
          <a:p>
            <a:r>
              <a:rPr lang="en-US" spc="-5" dirty="0">
                <a:effectLst/>
              </a:rPr>
              <a:t>Then, </a:t>
            </a:r>
            <a:r>
              <a:rPr lang="en-US" sz="1800" spc="-5" dirty="0">
                <a:solidFill>
                  <a:srgbClr val="000000"/>
                </a:solidFill>
                <a:effectLst/>
                <a:latin typeface="Times New Roman" panose="02020603050405020304" pitchFamily="18" charset="0"/>
                <a:ea typeface="Calibri" panose="020F0502020204030204" pitchFamily="34" charset="0"/>
              </a:rPr>
              <a:t>we have </a:t>
            </a:r>
            <a:r>
              <a:rPr lang="en-US" i="0" dirty="0">
                <a:effectLst/>
              </a:rPr>
              <a:t>initialized the CNN model by using sequential(</a:t>
            </a:r>
            <a:r>
              <a:rPr lang="en-US" dirty="0">
                <a:effectLst/>
              </a:rPr>
              <a:t>) function. After that we have created the </a:t>
            </a:r>
            <a:r>
              <a:rPr lang="en-US" i="0" dirty="0">
                <a:effectLst/>
              </a:rPr>
              <a:t>first four layer</a:t>
            </a:r>
            <a:r>
              <a:rPr lang="en-US" dirty="0">
                <a:effectLst/>
              </a:rPr>
              <a:t> of the neural network which are </a:t>
            </a:r>
            <a:r>
              <a:rPr lang="en-US" i="0" dirty="0">
                <a:effectLst/>
              </a:rPr>
              <a:t>Convolution Layer.</a:t>
            </a:r>
            <a:r>
              <a:rPr lang="en-US" dirty="0">
                <a:effectLst/>
              </a:rPr>
              <a:t> </a:t>
            </a:r>
            <a:endParaRPr lang="en-US" spc="-5" dirty="0">
              <a:effectLst/>
            </a:endParaRPr>
          </a:p>
          <a:p>
            <a:endParaRPr lang="en-US" dirty="0"/>
          </a:p>
        </p:txBody>
      </p:sp>
    </p:spTree>
    <p:extLst>
      <p:ext uri="{BB962C8B-B14F-4D97-AF65-F5344CB8AC3E}">
        <p14:creationId xmlns:p14="http://schemas.microsoft.com/office/powerpoint/2010/main" val="216425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05697-0C39-463B-A90F-8BF37BAD4CB1}"/>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For </a:t>
            </a:r>
            <a:r>
              <a:rPr lang="en-US" sz="1800" i="0" spc="-5" dirty="0">
                <a:solidFill>
                  <a:srgbClr val="000000"/>
                </a:solidFill>
                <a:effectLst/>
                <a:latin typeface="Times New Roman" panose="02020603050405020304" pitchFamily="18" charset="0"/>
                <a:ea typeface="Calibri" panose="020F0502020204030204" pitchFamily="34" charset="0"/>
              </a:rPr>
              <a:t>train the model and evaluating the results, </a:t>
            </a:r>
            <a:r>
              <a:rPr lang="en-US" sz="1800" spc="-5" dirty="0">
                <a:solidFill>
                  <a:srgbClr val="000000"/>
                </a:solidFill>
                <a:effectLst/>
                <a:latin typeface="Times New Roman" panose="02020603050405020304" pitchFamily="18" charset="0"/>
                <a:ea typeface="Calibri" panose="020F0502020204030204" pitchFamily="34" charset="0"/>
              </a:rPr>
              <a:t>First of all we have set the </a:t>
            </a:r>
            <a:r>
              <a:rPr lang="en-US" sz="1800" i="0" dirty="0">
                <a:solidFill>
                  <a:srgbClr val="000000"/>
                </a:solidFill>
                <a:effectLst/>
                <a:latin typeface="Times New Roman" panose="02020603050405020304" pitchFamily="18" charset="0"/>
                <a:ea typeface="Calibri" panose="020F0502020204030204" pitchFamily="34" charset="0"/>
              </a:rPr>
              <a:t>number of epochs</a:t>
            </a:r>
            <a:r>
              <a:rPr lang="en-US" sz="1800" dirty="0">
                <a:solidFill>
                  <a:srgbClr val="000000"/>
                </a:solidFill>
                <a:effectLst/>
                <a:latin typeface="Times New Roman" panose="02020603050405020304" pitchFamily="18" charset="0"/>
                <a:ea typeface="Calibri" panose="020F0502020204030204" pitchFamily="34" charset="0"/>
              </a:rPr>
              <a:t> where One </a:t>
            </a:r>
            <a:r>
              <a:rPr lang="en-US" sz="1800" i="0" dirty="0">
                <a:solidFill>
                  <a:srgbClr val="000000"/>
                </a:solidFill>
                <a:effectLst/>
                <a:latin typeface="Times New Roman" panose="02020603050405020304" pitchFamily="18" charset="0"/>
                <a:ea typeface="Calibri" panose="020F0502020204030204" pitchFamily="34" charset="0"/>
              </a:rPr>
              <a:t>Epoch </a:t>
            </a:r>
            <a:r>
              <a:rPr lang="en-US" sz="1800" dirty="0">
                <a:solidFill>
                  <a:srgbClr val="000000"/>
                </a:solidFill>
                <a:effectLst/>
                <a:latin typeface="Times New Roman" panose="02020603050405020304" pitchFamily="18" charset="0"/>
                <a:ea typeface="Calibri" panose="020F0502020204030204" pitchFamily="34" charset="0"/>
              </a:rPr>
              <a:t>is when an entire dataset is passed forward and backward through the neural network</a:t>
            </a:r>
          </a:p>
          <a:p>
            <a:r>
              <a:rPr lang="en-US" sz="1800" spc="-5" dirty="0">
                <a:solidFill>
                  <a:srgbClr val="000000"/>
                </a:solidFill>
                <a:effectLst/>
                <a:latin typeface="Times New Roman" panose="02020603050405020304" pitchFamily="18" charset="0"/>
                <a:ea typeface="Calibri" panose="020F0502020204030204" pitchFamily="34" charset="0"/>
              </a:rPr>
              <a:t>As the number of epochs increases, more number of times the weight are changed in the neural network and the curve goes from</a:t>
            </a:r>
            <a:r>
              <a:rPr lang="en-US" i="0" dirty="0">
                <a:effectLst/>
              </a:rPr>
              <a:t> underfitting to optimal to overfitting curve</a:t>
            </a:r>
            <a:r>
              <a:rPr lang="en-US" dirty="0">
                <a:effectLst/>
              </a:rPr>
              <a:t>. </a:t>
            </a:r>
            <a:endParaRPr lang="en-US" sz="1800" dirty="0">
              <a:solidFill>
                <a:srgbClr val="000000"/>
              </a:solidFill>
              <a:latin typeface="Times New Roman" panose="02020603050405020304" pitchFamily="18" charset="0"/>
            </a:endParaRPr>
          </a:p>
          <a:p>
            <a:r>
              <a:rPr lang="en-US" sz="1800" spc="-5" dirty="0">
                <a:solidFill>
                  <a:srgbClr val="000000"/>
                </a:solidFill>
                <a:effectLst/>
                <a:latin typeface="Times New Roman" panose="02020603050405020304" pitchFamily="18" charset="0"/>
                <a:ea typeface="Calibri" panose="020F0502020204030204" pitchFamily="34" charset="0"/>
              </a:rPr>
              <a:t>we have then  imported </a:t>
            </a:r>
            <a:r>
              <a:rPr lang="en-US" sz="1800" i="0" spc="-5" dirty="0" err="1">
                <a:solidFill>
                  <a:srgbClr val="000000"/>
                </a:solidFill>
                <a:effectLst/>
                <a:latin typeface="Times New Roman" panose="02020603050405020304" pitchFamily="18" charset="0"/>
                <a:ea typeface="Calibri" panose="020F0502020204030204" pitchFamily="34" charset="0"/>
              </a:rPr>
              <a:t>model_from_json</a:t>
            </a:r>
            <a:r>
              <a:rPr lang="en-US" sz="1800" i="0" spc="-5" dirty="0">
                <a:solidFill>
                  <a:srgbClr val="000000"/>
                </a:solidFill>
                <a:effectLst/>
                <a:latin typeface="Times New Roman" panose="02020603050405020304" pitchFamily="18" charset="0"/>
                <a:ea typeface="Calibri" panose="020F0502020204030204" pitchFamily="34" charset="0"/>
              </a:rPr>
              <a:t> </a:t>
            </a:r>
            <a:r>
              <a:rPr lang="en-US" sz="1800" spc="-5" dirty="0">
                <a:solidFill>
                  <a:srgbClr val="000000"/>
                </a:solidFill>
                <a:effectLst/>
                <a:latin typeface="Times New Roman" panose="02020603050405020304" pitchFamily="18" charset="0"/>
                <a:ea typeface="Calibri" panose="020F0502020204030204" pitchFamily="34" charset="0"/>
              </a:rPr>
              <a:t>function which helps us to import the model from a </a:t>
            </a:r>
            <a:r>
              <a:rPr lang="en-US" sz="1800" spc="-5" dirty="0" err="1">
                <a:solidFill>
                  <a:srgbClr val="000000"/>
                </a:solidFill>
                <a:effectLst/>
                <a:latin typeface="Times New Roman" panose="02020603050405020304" pitchFamily="18" charset="0"/>
                <a:ea typeface="Calibri" panose="020F0502020204030204" pitchFamily="34" charset="0"/>
              </a:rPr>
              <a:t>json</a:t>
            </a:r>
            <a:r>
              <a:rPr lang="en-US" sz="1800" spc="-5" dirty="0">
                <a:solidFill>
                  <a:srgbClr val="000000"/>
                </a:solidFill>
                <a:effectLst/>
                <a:latin typeface="Times New Roman" panose="02020603050405020304" pitchFamily="18" charset="0"/>
                <a:ea typeface="Calibri" panose="020F0502020204030204" pitchFamily="34" charset="0"/>
              </a:rPr>
              <a:t> file.</a:t>
            </a:r>
          </a:p>
          <a:p>
            <a:r>
              <a:rPr lang="en-US" sz="1800" spc="-5" dirty="0">
                <a:solidFill>
                  <a:srgbClr val="000000"/>
                </a:solidFill>
                <a:effectLst/>
                <a:latin typeface="Times New Roman" panose="02020603050405020304" pitchFamily="18" charset="0"/>
                <a:ea typeface="Calibri" panose="020F0502020204030204" pitchFamily="34" charset="0"/>
              </a:rPr>
              <a:t>After </a:t>
            </a:r>
            <a:r>
              <a:rPr lang="en-US" sz="1800" i="0" spc="-5" dirty="0">
                <a:solidFill>
                  <a:srgbClr val="000000"/>
                </a:solidFill>
                <a:effectLst/>
                <a:latin typeface="Times New Roman" panose="02020603050405020304" pitchFamily="18" charset="0"/>
                <a:ea typeface="Calibri" panose="020F0502020204030204" pitchFamily="34" charset="0"/>
              </a:rPr>
              <a:t>reading the </a:t>
            </a:r>
            <a:r>
              <a:rPr lang="en-US" sz="1800" i="0" spc="-5" dirty="0" err="1">
                <a:solidFill>
                  <a:srgbClr val="000000"/>
                </a:solidFill>
                <a:effectLst/>
                <a:latin typeface="Times New Roman" panose="02020603050405020304" pitchFamily="18" charset="0"/>
                <a:ea typeface="Calibri" panose="020F0502020204030204" pitchFamily="34" charset="0"/>
              </a:rPr>
              <a:t>json</a:t>
            </a:r>
            <a:r>
              <a:rPr lang="en-US" sz="1800" spc="-5" dirty="0">
                <a:solidFill>
                  <a:srgbClr val="000000"/>
                </a:solidFill>
                <a:effectLst/>
                <a:latin typeface="Times New Roman" panose="02020603050405020304" pitchFamily="18" charset="0"/>
                <a:ea typeface="Calibri" panose="020F0502020204030204" pitchFamily="34" charset="0"/>
              </a:rPr>
              <a:t> file and using the </a:t>
            </a:r>
            <a:r>
              <a:rPr lang="en-US" sz="1800" spc="-5" dirty="0" err="1">
                <a:solidFill>
                  <a:srgbClr val="000000"/>
                </a:solidFill>
                <a:effectLst/>
                <a:latin typeface="Times New Roman" panose="02020603050405020304" pitchFamily="18" charset="0"/>
                <a:ea typeface="Calibri" panose="020F0502020204030204" pitchFamily="34" charset="0"/>
              </a:rPr>
              <a:t>model_from_json</a:t>
            </a:r>
            <a:r>
              <a:rPr lang="en-US" sz="1800" spc="-5" dirty="0">
                <a:solidFill>
                  <a:srgbClr val="000000"/>
                </a:solidFill>
                <a:effectLst/>
                <a:latin typeface="Times New Roman" panose="02020603050405020304" pitchFamily="18" charset="0"/>
                <a:ea typeface="Calibri" panose="020F0502020204030204" pitchFamily="34" charset="0"/>
              </a:rPr>
              <a:t> function to</a:t>
            </a:r>
            <a:r>
              <a:rPr lang="en-US" sz="1800" i="0" spc="-5" dirty="0">
                <a:solidFill>
                  <a:srgbClr val="000000"/>
                </a:solidFill>
                <a:effectLst/>
                <a:latin typeface="Times New Roman" panose="02020603050405020304" pitchFamily="18" charset="0"/>
                <a:ea typeface="Calibri" panose="020F0502020204030204" pitchFamily="34" charset="0"/>
              </a:rPr>
              <a:t> load the model</a:t>
            </a:r>
            <a:r>
              <a:rPr lang="en-US" sz="1800" i="0" spc="-5" dirty="0">
                <a:solidFill>
                  <a:srgbClr val="000000"/>
                </a:solidFill>
                <a:latin typeface="Times New Roman" panose="02020603050405020304" pitchFamily="18" charset="0"/>
                <a:ea typeface="Calibri" panose="020F0502020204030204" pitchFamily="34" charset="0"/>
              </a:rPr>
              <a:t>, </a:t>
            </a:r>
            <a:r>
              <a:rPr lang="en-US" sz="1800" spc="-5" dirty="0">
                <a:solidFill>
                  <a:srgbClr val="000000"/>
                </a:solidFill>
                <a:effectLst/>
                <a:latin typeface="Times New Roman" panose="02020603050405020304" pitchFamily="18" charset="0"/>
                <a:ea typeface="Calibri" panose="020F0502020204030204" pitchFamily="34" charset="0"/>
              </a:rPr>
              <a:t>we are </a:t>
            </a:r>
            <a:r>
              <a:rPr lang="en-US" sz="1800" i="0" spc="-5" dirty="0">
                <a:solidFill>
                  <a:srgbClr val="000000"/>
                </a:solidFill>
                <a:effectLst/>
                <a:latin typeface="Times New Roman" panose="02020603050405020304" pitchFamily="18" charset="0"/>
                <a:ea typeface="Calibri" panose="020F0502020204030204" pitchFamily="34" charset="0"/>
              </a:rPr>
              <a:t>loading the weights</a:t>
            </a:r>
            <a:r>
              <a:rPr lang="en-US" sz="1800" spc="-5" dirty="0">
                <a:solidFill>
                  <a:srgbClr val="000000"/>
                </a:solidFill>
                <a:effectLst/>
                <a:latin typeface="Times New Roman" panose="02020603050405020304" pitchFamily="18" charset="0"/>
                <a:ea typeface="Calibri" panose="020F0502020204030204" pitchFamily="34" charset="0"/>
              </a:rPr>
              <a:t> into the model. After this in the Class we have defined a </a:t>
            </a:r>
            <a:r>
              <a:rPr lang="en-US" sz="1800" i="0" spc="-5" dirty="0">
                <a:solidFill>
                  <a:srgbClr val="000000"/>
                </a:solidFill>
                <a:effectLst/>
                <a:latin typeface="Times New Roman" panose="02020603050405020304" pitchFamily="18" charset="0"/>
                <a:ea typeface="Calibri" panose="020F0502020204030204" pitchFamily="34" charset="0"/>
              </a:rPr>
              <a:t>method </a:t>
            </a:r>
            <a:r>
              <a:rPr lang="en-US" sz="1800" spc="-5" dirty="0">
                <a:solidFill>
                  <a:srgbClr val="000000"/>
                </a:solidFill>
                <a:effectLst/>
                <a:latin typeface="Times New Roman" panose="02020603050405020304" pitchFamily="18" charset="0"/>
                <a:ea typeface="Calibri" panose="020F0502020204030204" pitchFamily="34" charset="0"/>
              </a:rPr>
              <a:t>named </a:t>
            </a:r>
            <a:r>
              <a:rPr lang="en-US" sz="1800" i="0" spc="-5" dirty="0" err="1">
                <a:solidFill>
                  <a:srgbClr val="000000"/>
                </a:solidFill>
                <a:effectLst/>
                <a:latin typeface="Times New Roman" panose="02020603050405020304" pitchFamily="18" charset="0"/>
                <a:ea typeface="Calibri" panose="020F0502020204030204" pitchFamily="34" charset="0"/>
              </a:rPr>
              <a:t>predict_emotion</a:t>
            </a:r>
            <a:r>
              <a:rPr lang="en-US" sz="1800" spc="-5" dirty="0">
                <a:solidFill>
                  <a:srgbClr val="000000"/>
                </a:solidFill>
                <a:effectLst/>
                <a:latin typeface="Times New Roman" panose="02020603050405020304" pitchFamily="18" charset="0"/>
                <a:ea typeface="Calibri" panose="020F0502020204030204" pitchFamily="34" charset="0"/>
              </a:rPr>
              <a:t> which gives the prediction of the image. First it uses </a:t>
            </a:r>
            <a:r>
              <a:rPr lang="en-US" sz="1800" i="0" spc="-5" dirty="0">
                <a:solidFill>
                  <a:srgbClr val="000000"/>
                </a:solidFill>
                <a:effectLst/>
                <a:latin typeface="Times New Roman" panose="02020603050405020304" pitchFamily="18" charset="0"/>
                <a:ea typeface="Calibri" panose="020F0502020204030204" pitchFamily="34" charset="0"/>
              </a:rPr>
              <a:t>.predict</a:t>
            </a:r>
            <a:r>
              <a:rPr lang="en-US" sz="1800" spc="-5" dirty="0">
                <a:solidFill>
                  <a:srgbClr val="000000"/>
                </a:solidFill>
                <a:effectLst/>
                <a:latin typeface="Times New Roman" panose="02020603050405020304" pitchFamily="18" charset="0"/>
                <a:ea typeface="Calibri" panose="020F0502020204030204" pitchFamily="34" charset="0"/>
              </a:rPr>
              <a:t> method to give prediction after that we are using the </a:t>
            </a:r>
            <a:r>
              <a:rPr lang="en-US" sz="1800" i="0" spc="-5" dirty="0" err="1">
                <a:solidFill>
                  <a:srgbClr val="000000"/>
                </a:solidFill>
                <a:effectLst/>
                <a:latin typeface="Times New Roman" panose="02020603050405020304" pitchFamily="18" charset="0"/>
                <a:ea typeface="Calibri" panose="020F0502020204030204" pitchFamily="34" charset="0"/>
              </a:rPr>
              <a:t>numpy</a:t>
            </a:r>
            <a:r>
              <a:rPr lang="en-US" sz="1800" i="0" spc="-5" dirty="0">
                <a:solidFill>
                  <a:srgbClr val="000000"/>
                </a:solidFill>
                <a:effectLst/>
                <a:latin typeface="Times New Roman" panose="02020603050405020304" pitchFamily="18" charset="0"/>
                <a:ea typeface="Calibri" panose="020F0502020204030204" pitchFamily="34" charset="0"/>
              </a:rPr>
              <a:t> argmax</a:t>
            </a:r>
            <a:r>
              <a:rPr lang="en-US" sz="1800" spc="-5" dirty="0">
                <a:solidFill>
                  <a:srgbClr val="000000"/>
                </a:solidFill>
                <a:effectLst/>
                <a:latin typeface="Times New Roman" panose="02020603050405020304" pitchFamily="18" charset="0"/>
                <a:ea typeface="Calibri" panose="020F0502020204030204" pitchFamily="34" charset="0"/>
              </a:rPr>
              <a:t> to get a </a:t>
            </a:r>
            <a:r>
              <a:rPr lang="en-US" sz="1800" i="0" spc="-5" dirty="0">
                <a:solidFill>
                  <a:srgbClr val="000000"/>
                </a:solidFill>
                <a:effectLst/>
                <a:latin typeface="Times New Roman" panose="02020603050405020304" pitchFamily="18" charset="0"/>
                <a:ea typeface="Calibri" panose="020F0502020204030204" pitchFamily="34" charset="0"/>
              </a:rPr>
              <a:t>integer number b/w 0–6</a:t>
            </a:r>
            <a:r>
              <a:rPr lang="en-US" sz="1800" spc="-5" dirty="0">
                <a:solidFill>
                  <a:srgbClr val="000000"/>
                </a:solidFill>
                <a:effectLst/>
                <a:latin typeface="Times New Roman" panose="02020603050405020304" pitchFamily="18" charset="0"/>
                <a:ea typeface="Calibri" panose="020F0502020204030204" pitchFamily="34" charset="0"/>
              </a:rPr>
              <a:t> representing the corresponding emotion in the list. </a:t>
            </a:r>
            <a:endParaRPr lang="en-US" dirty="0"/>
          </a:p>
        </p:txBody>
      </p:sp>
    </p:spTree>
    <p:extLst>
      <p:ext uri="{BB962C8B-B14F-4D97-AF65-F5344CB8AC3E}">
        <p14:creationId xmlns:p14="http://schemas.microsoft.com/office/powerpoint/2010/main" val="361994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529A-7D49-48D4-9B04-C5A1921BCF2C}"/>
              </a:ext>
            </a:extLst>
          </p:cNvPr>
          <p:cNvSpPr>
            <a:spLocks noGrp="1"/>
          </p:cNvSpPr>
          <p:nvPr>
            <p:ph type="title"/>
          </p:nvPr>
        </p:nvSpPr>
        <p:spPr>
          <a:xfrm>
            <a:off x="1485900" y="836712"/>
            <a:ext cx="9601200" cy="1143000"/>
          </a:xfrm>
        </p:spPr>
        <p:txBody>
          <a:bodyPr/>
          <a:lstStyle/>
          <a:p>
            <a:r>
              <a:rPr lang="en-US" dirty="0"/>
              <a:t>RESULT</a:t>
            </a:r>
          </a:p>
        </p:txBody>
      </p:sp>
      <p:sp>
        <p:nvSpPr>
          <p:cNvPr id="3" name="Content Placeholder 2">
            <a:extLst>
              <a:ext uri="{FF2B5EF4-FFF2-40B4-BE49-F238E27FC236}">
                <a16:creationId xmlns:a16="http://schemas.microsoft.com/office/drawing/2014/main" id="{6B288554-1E42-48AE-BAD2-099C2CB9EC15}"/>
              </a:ext>
            </a:extLst>
          </p:cNvPr>
          <p:cNvSpPr>
            <a:spLocks noGrp="1"/>
          </p:cNvSpPr>
          <p:nvPr>
            <p:ph idx="1"/>
          </p:nvPr>
        </p:nvSpPr>
        <p:spPr>
          <a:xfrm>
            <a:off x="1197868" y="2420888"/>
            <a:ext cx="9601200" cy="4191000"/>
          </a:xfrm>
        </p:spPr>
        <p:txBody>
          <a:bodyPr/>
          <a:lstStyle/>
          <a:p>
            <a:pPr marL="0" indent="0">
              <a:buNone/>
            </a:pPr>
            <a:r>
              <a:rPr lang="en-US" dirty="0"/>
              <a:t>There are 2 windows that will appear as output</a:t>
            </a:r>
            <a:endParaRPr lang="en-IN" dirty="0"/>
          </a:p>
          <a:p>
            <a:pPr lvl="0"/>
            <a:r>
              <a:rPr lang="en-US" dirty="0"/>
              <a:t>One will show the webcam feed on which it will detect the face and tell the emotion on the face.</a:t>
            </a:r>
            <a:endParaRPr lang="en-IN" dirty="0"/>
          </a:p>
          <a:p>
            <a:pPr lvl="0"/>
            <a:r>
              <a:rPr lang="en-US" dirty="0"/>
              <a:t>The other window shows the probability of the emotions that are portrayed on the face from the webcam feed.</a:t>
            </a:r>
            <a:endParaRPr lang="en-IN" dirty="0"/>
          </a:p>
          <a:p>
            <a:endParaRPr lang="en-US" dirty="0"/>
          </a:p>
        </p:txBody>
      </p:sp>
    </p:spTree>
    <p:extLst>
      <p:ext uri="{BB962C8B-B14F-4D97-AF65-F5344CB8AC3E}">
        <p14:creationId xmlns:p14="http://schemas.microsoft.com/office/powerpoint/2010/main" val="38661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8E35C8-123C-0193-CE4C-5CB23CFD95DD}"/>
              </a:ext>
            </a:extLst>
          </p:cNvPr>
          <p:cNvPicPr>
            <a:picLocks noChangeAspect="1"/>
          </p:cNvPicPr>
          <p:nvPr/>
        </p:nvPicPr>
        <p:blipFill>
          <a:blip r:embed="rId2"/>
          <a:stretch>
            <a:fillRect/>
          </a:stretch>
        </p:blipFill>
        <p:spPr>
          <a:xfrm>
            <a:off x="2451100" y="1143000"/>
            <a:ext cx="7286625" cy="4572000"/>
          </a:xfrm>
          <a:prstGeom prst="rect">
            <a:avLst/>
          </a:prstGeom>
        </p:spPr>
      </p:pic>
    </p:spTree>
    <p:extLst>
      <p:ext uri="{BB962C8B-B14F-4D97-AF65-F5344CB8AC3E}">
        <p14:creationId xmlns:p14="http://schemas.microsoft.com/office/powerpoint/2010/main" val="57946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7F5969-6C4D-6645-A687-AA89189ABF43}"/>
              </a:ext>
            </a:extLst>
          </p:cNvPr>
          <p:cNvPicPr>
            <a:picLocks noChangeAspect="1"/>
          </p:cNvPicPr>
          <p:nvPr/>
        </p:nvPicPr>
        <p:blipFill>
          <a:blip r:embed="rId2"/>
          <a:stretch>
            <a:fillRect/>
          </a:stretch>
        </p:blipFill>
        <p:spPr>
          <a:xfrm>
            <a:off x="2417762" y="1085850"/>
            <a:ext cx="7353300" cy="4686300"/>
          </a:xfrm>
          <a:prstGeom prst="rect">
            <a:avLst/>
          </a:prstGeom>
        </p:spPr>
      </p:pic>
    </p:spTree>
    <p:extLst>
      <p:ext uri="{BB962C8B-B14F-4D97-AF65-F5344CB8AC3E}">
        <p14:creationId xmlns:p14="http://schemas.microsoft.com/office/powerpoint/2010/main" val="198877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D7F910-8719-B93A-EF70-25F520343D94}"/>
              </a:ext>
            </a:extLst>
          </p:cNvPr>
          <p:cNvPicPr>
            <a:picLocks noChangeAspect="1"/>
          </p:cNvPicPr>
          <p:nvPr/>
        </p:nvPicPr>
        <p:blipFill>
          <a:blip r:embed="rId2"/>
          <a:stretch>
            <a:fillRect/>
          </a:stretch>
        </p:blipFill>
        <p:spPr>
          <a:xfrm>
            <a:off x="2136775" y="914400"/>
            <a:ext cx="7915275" cy="5029200"/>
          </a:xfrm>
          <a:prstGeom prst="rect">
            <a:avLst/>
          </a:prstGeom>
        </p:spPr>
      </p:pic>
    </p:spTree>
    <p:extLst>
      <p:ext uri="{BB962C8B-B14F-4D97-AF65-F5344CB8AC3E}">
        <p14:creationId xmlns:p14="http://schemas.microsoft.com/office/powerpoint/2010/main" val="158531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16250-FD8B-D4A3-8BC2-0C29A35946B4}"/>
              </a:ext>
            </a:extLst>
          </p:cNvPr>
          <p:cNvPicPr>
            <a:picLocks noChangeAspect="1"/>
          </p:cNvPicPr>
          <p:nvPr/>
        </p:nvPicPr>
        <p:blipFill>
          <a:blip r:embed="rId2"/>
          <a:stretch>
            <a:fillRect/>
          </a:stretch>
        </p:blipFill>
        <p:spPr>
          <a:xfrm>
            <a:off x="1979612" y="1152525"/>
            <a:ext cx="8229600" cy="4552950"/>
          </a:xfrm>
          <a:prstGeom prst="rect">
            <a:avLst/>
          </a:prstGeom>
        </p:spPr>
      </p:pic>
    </p:spTree>
    <p:extLst>
      <p:ext uri="{BB962C8B-B14F-4D97-AF65-F5344CB8AC3E}">
        <p14:creationId xmlns:p14="http://schemas.microsoft.com/office/powerpoint/2010/main" val="345255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1065212" y="1844824"/>
            <a:ext cx="9601200" cy="4191000"/>
          </a:xfrm>
        </p:spPr>
        <p:txBody>
          <a:bodyPr>
            <a:normAutofit/>
          </a:bodyPr>
          <a:lstStyle/>
          <a:p>
            <a:pPr marL="0" indent="0">
              <a:buNone/>
            </a:pPr>
            <a:r>
              <a:rPr lang="en-US" dirty="0"/>
              <a:t>We can use the power of Artificial Intelligence to work on Cognitive Science and deal with human faces, this space is generally referred to as Computer Vision. We were able to extract emotions out of photos and videos of human faces. The accuracy of the emotion recognition from facial detection can be </a:t>
            </a:r>
            <a:r>
              <a:rPr lang="en-US" dirty="0" err="1"/>
              <a:t>upto</a:t>
            </a:r>
            <a:r>
              <a:rPr lang="en-US" dirty="0"/>
              <a:t> 60-65% from our methods. Because of its applications, there are constantly many machine learning models arising, aiming to gain the maximum accuracy when implemented in real-time applications. Through our project we learnt the importance of emotion recognition concepts in upcoming years.</a:t>
            </a:r>
            <a:endParaRPr lang="en-IN" dirty="0"/>
          </a:p>
        </p:txBody>
      </p:sp>
    </p:spTree>
    <p:extLst>
      <p:ext uri="{BB962C8B-B14F-4D97-AF65-F5344CB8AC3E}">
        <p14:creationId xmlns:p14="http://schemas.microsoft.com/office/powerpoint/2010/main" val="48573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0156" y="2852936"/>
            <a:ext cx="5029200" cy="1888232"/>
          </a:xfrm>
        </p:spPr>
        <p:txBody>
          <a:bodyPr>
            <a:normAutofit/>
          </a:bodyPr>
          <a:lstStyle/>
          <a:p>
            <a:pPr marL="0" indent="0">
              <a:buNone/>
            </a:pPr>
            <a:r>
              <a:rPr lang="en-IN" sz="4000" b="1" dirty="0"/>
              <a:t>THANK YOU</a:t>
            </a:r>
          </a:p>
        </p:txBody>
      </p:sp>
    </p:spTree>
    <p:extLst>
      <p:ext uri="{BB962C8B-B14F-4D97-AF65-F5344CB8AC3E}">
        <p14:creationId xmlns:p14="http://schemas.microsoft.com/office/powerpoint/2010/main" val="41840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en-IN" dirty="0"/>
          </a:p>
        </p:txBody>
      </p:sp>
      <p:sp>
        <p:nvSpPr>
          <p:cNvPr id="3" name="Content Placeholder 2"/>
          <p:cNvSpPr>
            <a:spLocks noGrp="1"/>
          </p:cNvSpPr>
          <p:nvPr>
            <p:ph idx="1"/>
          </p:nvPr>
        </p:nvSpPr>
        <p:spPr/>
        <p:txBody>
          <a:bodyPr>
            <a:normAutofit/>
          </a:bodyPr>
          <a:lstStyle/>
          <a:p>
            <a:r>
              <a:rPr lang="en-US" dirty="0">
                <a:latin typeface="Calibri" pitchFamily="34" charset="0"/>
                <a:cs typeface="Calibri" pitchFamily="34" charset="0"/>
              </a:rPr>
              <a:t>Abstract</a:t>
            </a:r>
          </a:p>
          <a:p>
            <a:r>
              <a:rPr lang="en-US" dirty="0">
                <a:latin typeface="Calibri" pitchFamily="34" charset="0"/>
                <a:cs typeface="Calibri" pitchFamily="34" charset="0"/>
              </a:rPr>
              <a:t>Motivation behind the topic</a:t>
            </a:r>
          </a:p>
          <a:p>
            <a:r>
              <a:rPr lang="en-US" dirty="0">
                <a:latin typeface="Calibri" pitchFamily="34" charset="0"/>
                <a:cs typeface="Calibri" pitchFamily="34" charset="0"/>
              </a:rPr>
              <a:t>Literature survey</a:t>
            </a:r>
          </a:p>
          <a:p>
            <a:r>
              <a:rPr lang="en-US" dirty="0">
                <a:latin typeface="Calibri" pitchFamily="34" charset="0"/>
                <a:cs typeface="Calibri" pitchFamily="34" charset="0"/>
              </a:rPr>
              <a:t>Design of the project</a:t>
            </a:r>
          </a:p>
          <a:p>
            <a:r>
              <a:rPr lang="en-US" dirty="0">
                <a:latin typeface="Calibri" pitchFamily="34" charset="0"/>
                <a:cs typeface="Calibri" pitchFamily="34" charset="0"/>
              </a:rPr>
              <a:t>Modules</a:t>
            </a:r>
          </a:p>
          <a:p>
            <a:r>
              <a:rPr lang="en-US" dirty="0">
                <a:latin typeface="Calibri" pitchFamily="34" charset="0"/>
                <a:cs typeface="Calibri" pitchFamily="34" charset="0"/>
              </a:rPr>
              <a:t>Methodology</a:t>
            </a:r>
          </a:p>
          <a:p>
            <a:r>
              <a:rPr lang="en-US" dirty="0">
                <a:latin typeface="Calibri" pitchFamily="34" charset="0"/>
                <a:cs typeface="Calibri" pitchFamily="34" charset="0"/>
              </a:rPr>
              <a:t>Result </a:t>
            </a:r>
          </a:p>
          <a:p>
            <a:r>
              <a:rPr lang="en-US" dirty="0">
                <a:latin typeface="Calibri" pitchFamily="34" charset="0"/>
                <a:cs typeface="Calibri" pitchFamily="34" charset="0"/>
              </a:rPr>
              <a:t>Conclusion </a:t>
            </a:r>
            <a:endParaRPr lang="en-US" dirty="0"/>
          </a:p>
          <a:p>
            <a:endParaRPr lang="en-US" dirty="0"/>
          </a:p>
        </p:txBody>
      </p:sp>
    </p:spTree>
    <p:extLst>
      <p:ext uri="{BB962C8B-B14F-4D97-AF65-F5344CB8AC3E}">
        <p14:creationId xmlns:p14="http://schemas.microsoft.com/office/powerpoint/2010/main" val="77060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lstStyle/>
          <a:p>
            <a:pPr algn="just"/>
            <a:r>
              <a:rPr lang="en-US" dirty="0"/>
              <a:t>Expressions on the face are a vital mode of communication in humans as well as animals. Human behavior, psychological traits, are all easily studied using facial expressions. It is also widely used in medical treatments and therapies.</a:t>
            </a:r>
          </a:p>
          <a:p>
            <a:pPr algn="just"/>
            <a:r>
              <a:rPr lang="en-US" dirty="0"/>
              <a:t> An emotion recognition system from facial expression is used for recognizing expressions from the facial images and classifying them into one of the six basic emotions.</a:t>
            </a:r>
          </a:p>
          <a:p>
            <a:pPr algn="just"/>
            <a:r>
              <a:rPr lang="en-US" dirty="0"/>
              <a:t> Feature extraction and classification are the two main steps in an emotion recognition system.</a:t>
            </a:r>
          </a:p>
        </p:txBody>
      </p:sp>
    </p:spTree>
    <p:extLst>
      <p:ext uri="{BB962C8B-B14F-4D97-AF65-F5344CB8AC3E}">
        <p14:creationId xmlns:p14="http://schemas.microsoft.com/office/powerpoint/2010/main" val="127431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MOTIVATION</a:t>
            </a:r>
            <a:endParaRPr lang="en-IN" dirty="0"/>
          </a:p>
        </p:txBody>
      </p:sp>
      <p:sp>
        <p:nvSpPr>
          <p:cNvPr id="3" name="Content Placeholder 2"/>
          <p:cNvSpPr>
            <a:spLocks noGrp="1"/>
          </p:cNvSpPr>
          <p:nvPr>
            <p:ph idx="1"/>
          </p:nvPr>
        </p:nvSpPr>
        <p:spPr/>
        <p:txBody>
          <a:bodyPr>
            <a:normAutofit/>
          </a:bodyPr>
          <a:lstStyle/>
          <a:p>
            <a:pPr algn="just"/>
            <a:r>
              <a:rPr lang="en-US" sz="2200" dirty="0">
                <a:latin typeface="Calibri" pitchFamily="34" charset="0"/>
                <a:cs typeface="Calibri" pitchFamily="34" charset="0"/>
              </a:rPr>
              <a:t>Sentiment Analysis and Face Detection, individually have numerous use-cases in today’s world. We see object detection algorithms in public parking lots, traffic monitoring systems, etc. that take images of people driving vehicles to keep records. Sentiment Analysis is furthermore used in therapy where physical meetings of the therapist and their patient are not possible. The study of human cognition has also evolved medicines. On the technological front, virtual assistants, profile evaluation assistants, and automation bots are built to mimic the actions of humans and replace them with the hope of increasing accuracy and decreasing errors. It is therefore a very important part of the Artificial Intelligence inspired world we live in today.</a:t>
            </a:r>
          </a:p>
        </p:txBody>
      </p:sp>
    </p:spTree>
    <p:extLst>
      <p:ext uri="{BB962C8B-B14F-4D97-AF65-F5344CB8AC3E}">
        <p14:creationId xmlns:p14="http://schemas.microsoft.com/office/powerpoint/2010/main" val="148100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a:xfrm>
            <a:off x="1341884" y="1676400"/>
            <a:ext cx="9601200" cy="4216896"/>
          </a:xfrm>
        </p:spPr>
        <p:txBody>
          <a:bodyPr>
            <a:normAutofit/>
          </a:bodyPr>
          <a:lstStyle/>
          <a:p>
            <a:r>
              <a:rPr lang="en-US" dirty="0"/>
              <a:t>Emotion recognition using facial expressions -  Procedia Computer Science, Volume 108, 2017, Pages 1175-1184</a:t>
            </a:r>
          </a:p>
          <a:p>
            <a:pPr marL="0" indent="0">
              <a:buNone/>
            </a:pPr>
            <a:r>
              <a:rPr lang="en-US" dirty="0"/>
              <a:t>In the article there are presented the results of recognition of seven emotional states (neutral, joy, sadness, surprise, anger, fear, disgust) based on facial expressions. Coefficients describing elements of facial expressions, registered for six subjects, were used as features. The features have been calculated for three-dimensional face model. The classification of features were performed using k-NN classifier and MLP neural network.</a:t>
            </a:r>
            <a:endParaRPr lang="en-IN" dirty="0"/>
          </a:p>
        </p:txBody>
      </p:sp>
    </p:spTree>
    <p:extLst>
      <p:ext uri="{BB962C8B-B14F-4D97-AF65-F5344CB8AC3E}">
        <p14:creationId xmlns:p14="http://schemas.microsoft.com/office/powerpoint/2010/main" val="3506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p:txBody>
          <a:bodyPr/>
          <a:lstStyle/>
          <a:p>
            <a:r>
              <a:rPr lang="en-US" dirty="0"/>
              <a:t>Emotion Recognition from Facial Expressions Using Frequency Domain Techniques- </a:t>
            </a:r>
            <a:r>
              <a:rPr lang="en-US" dirty="0" err="1"/>
              <a:t>Suja</a:t>
            </a:r>
            <a:r>
              <a:rPr lang="en-US" dirty="0"/>
              <a:t> P., Tripathi S., </a:t>
            </a:r>
            <a:r>
              <a:rPr lang="en-US" dirty="0" err="1"/>
              <a:t>Deepthy</a:t>
            </a:r>
            <a:r>
              <a:rPr lang="en-US" dirty="0"/>
              <a:t> J. (2014)</a:t>
            </a:r>
          </a:p>
          <a:p>
            <a:pPr marL="0" indent="0">
              <a:buNone/>
            </a:pPr>
            <a:r>
              <a:rPr lang="en-US" dirty="0"/>
              <a:t> In this paper transform techniques such as Dual – Tree Complex Wavelet Transform (DT-CWT) and Gabor Wavelet Transform are considered for the formation of feature vectors along with Neural Network (NN) and K-Nearest Neighbor (KNN) as the Classifiers. These methods are combined in different possible combinations with the two aforesaid approaches and the databases to explore their efficiency. From this we have chosen the suitable machine learning algorithm for emotion detection according to our convenience</a:t>
            </a:r>
            <a:endParaRPr lang="en-IN" dirty="0"/>
          </a:p>
        </p:txBody>
      </p:sp>
    </p:spTree>
    <p:extLst>
      <p:ext uri="{BB962C8B-B14F-4D97-AF65-F5344CB8AC3E}">
        <p14:creationId xmlns:p14="http://schemas.microsoft.com/office/powerpoint/2010/main" val="38159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THE PRODUCT</a:t>
            </a:r>
            <a:endParaRPr lang="en-IN" dirty="0"/>
          </a:p>
        </p:txBody>
      </p:sp>
      <p:sp>
        <p:nvSpPr>
          <p:cNvPr id="3" name="Content Placeholder 2"/>
          <p:cNvSpPr>
            <a:spLocks noGrp="1"/>
          </p:cNvSpPr>
          <p:nvPr>
            <p:ph idx="1"/>
          </p:nvPr>
        </p:nvSpPr>
        <p:spPr/>
        <p:txBody>
          <a:bodyPr/>
          <a:lstStyle/>
          <a:p>
            <a:pPr marL="0" indent="0" algn="just">
              <a:buNone/>
            </a:pPr>
            <a:r>
              <a:rPr lang="en-US" dirty="0">
                <a:latin typeface="Palatino Linotype (Body)"/>
                <a:cs typeface="Calibri" pitchFamily="34" charset="0"/>
              </a:rPr>
              <a:t>1. Function 1- This function is responsible for extracting the individual image frames from a video and then analyze those independently.</a:t>
            </a:r>
          </a:p>
          <a:p>
            <a:pPr marL="0" indent="0" algn="just">
              <a:buNone/>
            </a:pPr>
            <a:r>
              <a:rPr lang="en-US" dirty="0">
                <a:latin typeface="Palatino Linotype (Body)"/>
                <a:cs typeface="Calibri" pitchFamily="34" charset="0"/>
              </a:rPr>
              <a:t>2. Each frame analyzed by this function is stored as a separate image by the algorithm in the root directory folder where the code is running. Also, this function later creates a replica of the original video by placing a box around the face and showing live emotions within the video.</a:t>
            </a:r>
          </a:p>
        </p:txBody>
      </p:sp>
    </p:spTree>
    <p:extLst>
      <p:ext uri="{BB962C8B-B14F-4D97-AF65-F5344CB8AC3E}">
        <p14:creationId xmlns:p14="http://schemas.microsoft.com/office/powerpoint/2010/main" val="60964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THE PRODUCT</a:t>
            </a:r>
            <a:endParaRPr lang="en-IN" dirty="0"/>
          </a:p>
        </p:txBody>
      </p:sp>
      <p:sp>
        <p:nvSpPr>
          <p:cNvPr id="3" name="Content Placeholder 2"/>
          <p:cNvSpPr>
            <a:spLocks noGrp="1"/>
          </p:cNvSpPr>
          <p:nvPr>
            <p:ph idx="1"/>
          </p:nvPr>
        </p:nvSpPr>
        <p:spPr/>
        <p:txBody>
          <a:bodyPr>
            <a:normAutofit/>
          </a:bodyPr>
          <a:lstStyle/>
          <a:p>
            <a:r>
              <a:rPr lang="en-US" dirty="0"/>
              <a:t>3. We then create a Pandas Data Frame from these analyzed values and plot this data frame using matplotlib. In this plot, we can see every emotion plotted against time.</a:t>
            </a:r>
          </a:p>
          <a:p>
            <a:r>
              <a:rPr lang="en-US" dirty="0"/>
              <a:t>4. We can further analyze this data frame by taking individual emotion values that were recognized by the model and finding which sentiment was dominant across the entire video.</a:t>
            </a:r>
            <a:endParaRPr lang="en-IN" dirty="0"/>
          </a:p>
        </p:txBody>
      </p:sp>
    </p:spTree>
    <p:extLst>
      <p:ext uri="{BB962C8B-B14F-4D97-AF65-F5344CB8AC3E}">
        <p14:creationId xmlns:p14="http://schemas.microsoft.com/office/powerpoint/2010/main" val="319558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728" y="836712"/>
            <a:ext cx="10071608" cy="5040559"/>
          </a:xfrm>
          <a:prstGeom prst="rect">
            <a:avLst/>
          </a:prstGeom>
        </p:spPr>
      </p:pic>
    </p:spTree>
    <p:extLst>
      <p:ext uri="{BB962C8B-B14F-4D97-AF65-F5344CB8AC3E}">
        <p14:creationId xmlns:p14="http://schemas.microsoft.com/office/powerpoint/2010/main" val="80638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eometric design templat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eometric design slides.potx" id="{F67263A8-1AB1-4C27-90C5-8DFF5AB0A457}" vid="{97C8510C-5076-4DB0-83F7-452F3E0654A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 design presentation</Template>
  <TotalTime>386</TotalTime>
  <Words>1085</Words>
  <Application>Microsoft Office PowerPoint</Application>
  <PresentationFormat>Custom</PresentationFormat>
  <Paragraphs>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Palatino Linotype</vt:lpstr>
      <vt:lpstr>Palatino Linotype (Body)</vt:lpstr>
      <vt:lpstr>Times New Roman</vt:lpstr>
      <vt:lpstr>Geometric design template</vt:lpstr>
      <vt:lpstr>   Digital Image Processing  EMOTION RECOGNITION USING FACIAL EXPRESSION  </vt:lpstr>
      <vt:lpstr>OVERVIEW</vt:lpstr>
      <vt:lpstr>ABSTRACT</vt:lpstr>
      <vt:lpstr>MOTIVATION</vt:lpstr>
      <vt:lpstr>LITERATURE SURVEY</vt:lpstr>
      <vt:lpstr>LITERATURE SURVEY</vt:lpstr>
      <vt:lpstr>DESIGN OF THE PRODUCT</vt:lpstr>
      <vt:lpstr>DESIGN OF THE PRODUCT</vt:lpstr>
      <vt:lpstr>PowerPoint Presentation</vt:lpstr>
      <vt:lpstr>Modules</vt:lpstr>
      <vt:lpstr>METHODOLOGY</vt:lpstr>
      <vt:lpstr>PowerPoint Presentation</vt:lpstr>
      <vt:lpstr>RESULT</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FOR BLIND PEOPLE WITH SPEECH AS OUTPUT</dc:title>
  <dc:creator>Microsoft account</dc:creator>
  <cp:lastModifiedBy>KEVIN SIMEON JOSHUA V</cp:lastModifiedBy>
  <cp:revision>19</cp:revision>
  <dcterms:created xsi:type="dcterms:W3CDTF">2022-02-12T17:53:53Z</dcterms:created>
  <dcterms:modified xsi:type="dcterms:W3CDTF">2022-11-25T15:07:40Z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