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71" r:id="rId3"/>
    <p:sldId id="257" r:id="rId4"/>
    <p:sldId id="265" r:id="rId5"/>
    <p:sldId id="259" r:id="rId6"/>
    <p:sldId id="258" r:id="rId7"/>
    <p:sldId id="272" r:id="rId8"/>
    <p:sldId id="273" r:id="rId9"/>
    <p:sldId id="264" r:id="rId10"/>
    <p:sldId id="274" r:id="rId11"/>
    <p:sldId id="260" r:id="rId12"/>
    <p:sldId id="266" r:id="rId13"/>
    <p:sldId id="267" r:id="rId14"/>
    <p:sldId id="261" r:id="rId15"/>
    <p:sldId id="269" r:id="rId16"/>
    <p:sldId id="262" r:id="rId17"/>
    <p:sldId id="268" r:id="rId18"/>
    <p:sldId id="27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92F9B-C27E-4329-B297-E97CCFF415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BE91D9-96F0-486A-B30B-B8DEDFC2E90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Motivation and Background</a:t>
          </a:r>
          <a:endParaRPr lang="en-US" dirty="0"/>
        </a:p>
      </dgm:t>
    </dgm:pt>
    <dgm:pt modelId="{BC9A1B1F-6930-4D41-977C-18EBE98D0D10}" type="parTrans" cxnId="{E7842790-2F1C-4D69-8E62-6F763E9262FA}">
      <dgm:prSet/>
      <dgm:spPr/>
      <dgm:t>
        <a:bodyPr/>
        <a:lstStyle/>
        <a:p>
          <a:endParaRPr lang="en-US"/>
        </a:p>
      </dgm:t>
    </dgm:pt>
    <dgm:pt modelId="{FF14C202-2E48-4173-8C00-4EB1F545B5D2}" type="sibTrans" cxnId="{E7842790-2F1C-4D69-8E62-6F763E9262FA}">
      <dgm:prSet/>
      <dgm:spPr/>
      <dgm:t>
        <a:bodyPr/>
        <a:lstStyle/>
        <a:p>
          <a:endParaRPr lang="en-US"/>
        </a:p>
      </dgm:t>
    </dgm:pt>
    <dgm:pt modelId="{3AB21E5C-E576-48C6-9634-E4AC0E58F6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Questions</a:t>
          </a:r>
        </a:p>
      </dgm:t>
    </dgm:pt>
    <dgm:pt modelId="{9B3E85B5-7C10-460E-9478-8AAE56EDC090}" type="parTrans" cxnId="{BF1F6C00-E94A-4E04-8381-5AEA4CFCC2F3}">
      <dgm:prSet/>
      <dgm:spPr/>
      <dgm:t>
        <a:bodyPr/>
        <a:lstStyle/>
        <a:p>
          <a:endParaRPr lang="en-US"/>
        </a:p>
      </dgm:t>
    </dgm:pt>
    <dgm:pt modelId="{C3D16D3D-339D-4F2A-B470-5E46E9BE9B4E}" type="sibTrans" cxnId="{BF1F6C00-E94A-4E04-8381-5AEA4CFCC2F3}">
      <dgm:prSet/>
      <dgm:spPr/>
      <dgm:t>
        <a:bodyPr/>
        <a:lstStyle/>
        <a:p>
          <a:endParaRPr lang="en-US"/>
        </a:p>
      </dgm:t>
    </dgm:pt>
    <dgm:pt modelId="{236D0EB0-0D03-4D4F-9084-D2B0389D65A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Literature Review </a:t>
          </a:r>
          <a:endParaRPr lang="en-US" dirty="0"/>
        </a:p>
      </dgm:t>
    </dgm:pt>
    <dgm:pt modelId="{4668603E-D70C-4B64-81E9-562B6B7BC865}" type="parTrans" cxnId="{8A1329E1-4D49-4E1B-B84D-C19A915D514D}">
      <dgm:prSet/>
      <dgm:spPr/>
      <dgm:t>
        <a:bodyPr/>
        <a:lstStyle/>
        <a:p>
          <a:endParaRPr lang="en-US"/>
        </a:p>
      </dgm:t>
    </dgm:pt>
    <dgm:pt modelId="{E39A3F62-A898-43F0-81F3-ECD46EBA7E4B}" type="sibTrans" cxnId="{8A1329E1-4D49-4E1B-B84D-C19A915D514D}">
      <dgm:prSet/>
      <dgm:spPr/>
      <dgm:t>
        <a:bodyPr/>
        <a:lstStyle/>
        <a:p>
          <a:endParaRPr lang="en-US"/>
        </a:p>
      </dgm:t>
    </dgm:pt>
    <dgm:pt modelId="{895201A9-0F44-48AA-9626-CB7ACB86D68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Problem Statement</a:t>
          </a:r>
          <a:endParaRPr lang="en-US" dirty="0"/>
        </a:p>
      </dgm:t>
    </dgm:pt>
    <dgm:pt modelId="{768C6EF0-2372-4A35-A117-63AE989511A5}" type="parTrans" cxnId="{612CC4DC-EDDB-40C4-8087-EBEB60A1869B}">
      <dgm:prSet/>
      <dgm:spPr/>
      <dgm:t>
        <a:bodyPr/>
        <a:lstStyle/>
        <a:p>
          <a:endParaRPr lang="en-US"/>
        </a:p>
      </dgm:t>
    </dgm:pt>
    <dgm:pt modelId="{290EB6B0-B96E-4BEA-A237-B3F4E310FFC6}" type="sibTrans" cxnId="{612CC4DC-EDDB-40C4-8087-EBEB60A1869B}">
      <dgm:prSet/>
      <dgm:spPr/>
      <dgm:t>
        <a:bodyPr/>
        <a:lstStyle/>
        <a:p>
          <a:endParaRPr lang="en-US"/>
        </a:p>
      </dgm:t>
    </dgm:pt>
    <dgm:pt modelId="{9FAC88A9-1083-4265-9CE1-3D74252CF36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Methodology</a:t>
          </a:r>
          <a:endParaRPr lang="en-US"/>
        </a:p>
      </dgm:t>
    </dgm:pt>
    <dgm:pt modelId="{4EE0F191-BDEA-4B11-A243-748FB1A9C903}" type="parTrans" cxnId="{E42DB630-4560-49D0-AB49-DADAF30727E1}">
      <dgm:prSet/>
      <dgm:spPr/>
      <dgm:t>
        <a:bodyPr/>
        <a:lstStyle/>
        <a:p>
          <a:endParaRPr lang="en-US"/>
        </a:p>
      </dgm:t>
    </dgm:pt>
    <dgm:pt modelId="{C56C7787-1A27-42A8-A676-53F9BA4E5465}" type="sibTrans" cxnId="{E42DB630-4560-49D0-AB49-DADAF30727E1}">
      <dgm:prSet/>
      <dgm:spPr/>
      <dgm:t>
        <a:bodyPr/>
        <a:lstStyle/>
        <a:p>
          <a:endParaRPr lang="en-US"/>
        </a:p>
      </dgm:t>
    </dgm:pt>
    <dgm:pt modelId="{5D2346CE-31DA-4FE2-A74A-F841FA17695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Results &amp; Discussion</a:t>
          </a:r>
          <a:endParaRPr lang="en-US"/>
        </a:p>
      </dgm:t>
    </dgm:pt>
    <dgm:pt modelId="{4FA32675-E27F-4096-9989-DB7E18B8AF5E}" type="parTrans" cxnId="{ABC07EE3-CF4B-4A32-B3F2-D6573EE97E4F}">
      <dgm:prSet/>
      <dgm:spPr/>
      <dgm:t>
        <a:bodyPr/>
        <a:lstStyle/>
        <a:p>
          <a:endParaRPr lang="en-US"/>
        </a:p>
      </dgm:t>
    </dgm:pt>
    <dgm:pt modelId="{399990F4-B725-419F-8C6E-A35CB8B494C0}" type="sibTrans" cxnId="{ABC07EE3-CF4B-4A32-B3F2-D6573EE97E4F}">
      <dgm:prSet/>
      <dgm:spPr/>
      <dgm:t>
        <a:bodyPr/>
        <a:lstStyle/>
        <a:p>
          <a:endParaRPr lang="en-US"/>
        </a:p>
      </dgm:t>
    </dgm:pt>
    <dgm:pt modelId="{F1EE905F-9C57-417E-9896-B58B73ED352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Conclusion and Future Works</a:t>
          </a:r>
          <a:endParaRPr lang="en-US"/>
        </a:p>
      </dgm:t>
    </dgm:pt>
    <dgm:pt modelId="{8C684E76-B9E0-49BC-8E80-53A628A222C2}" type="parTrans" cxnId="{19119E03-4C41-43AD-82F8-203C47B03EB8}">
      <dgm:prSet/>
      <dgm:spPr/>
      <dgm:t>
        <a:bodyPr/>
        <a:lstStyle/>
        <a:p>
          <a:endParaRPr lang="en-US"/>
        </a:p>
      </dgm:t>
    </dgm:pt>
    <dgm:pt modelId="{222FF977-5D64-4156-96B3-11A77C2690A0}" type="sibTrans" cxnId="{19119E03-4C41-43AD-82F8-203C47B03EB8}">
      <dgm:prSet/>
      <dgm:spPr/>
      <dgm:t>
        <a:bodyPr/>
        <a:lstStyle/>
        <a:p>
          <a:endParaRPr lang="en-US"/>
        </a:p>
      </dgm:t>
    </dgm:pt>
    <dgm:pt modelId="{04632210-262D-41E9-A1DF-E313423CEDE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Limitations of the Work </a:t>
          </a:r>
          <a:endParaRPr lang="en-US"/>
        </a:p>
      </dgm:t>
    </dgm:pt>
    <dgm:pt modelId="{19D1B682-DB38-4F28-A75A-8D14EFC480D1}" type="parTrans" cxnId="{79943B15-94CC-4AFA-8D7F-FF9ABE3B0811}">
      <dgm:prSet/>
      <dgm:spPr/>
      <dgm:t>
        <a:bodyPr/>
        <a:lstStyle/>
        <a:p>
          <a:endParaRPr lang="en-US"/>
        </a:p>
      </dgm:t>
    </dgm:pt>
    <dgm:pt modelId="{EE346E42-1D75-4817-9A2A-BD6990DEF95D}" type="sibTrans" cxnId="{79943B15-94CC-4AFA-8D7F-FF9ABE3B0811}">
      <dgm:prSet/>
      <dgm:spPr/>
      <dgm:t>
        <a:bodyPr/>
        <a:lstStyle/>
        <a:p>
          <a:endParaRPr lang="en-US"/>
        </a:p>
      </dgm:t>
    </dgm:pt>
    <dgm:pt modelId="{5B3B30A5-7B56-44C9-834F-747E39B72A1B}" type="pres">
      <dgm:prSet presAssocID="{36092F9B-C27E-4329-B297-E97CCFF415A7}" presName="root" presStyleCnt="0">
        <dgm:presLayoutVars>
          <dgm:dir/>
          <dgm:resizeHandles val="exact"/>
        </dgm:presLayoutVars>
      </dgm:prSet>
      <dgm:spPr/>
    </dgm:pt>
    <dgm:pt modelId="{07D791C7-F295-413E-B076-0D3A72332BDF}" type="pres">
      <dgm:prSet presAssocID="{F3BE91D9-96F0-486A-B30B-B8DEDFC2E903}" presName="compNode" presStyleCnt="0"/>
      <dgm:spPr/>
    </dgm:pt>
    <dgm:pt modelId="{157D2BBB-F6E5-4C00-B8BD-1EA633F1763F}" type="pres">
      <dgm:prSet presAssocID="{F3BE91D9-96F0-486A-B30B-B8DEDFC2E903}" presName="bgRect" presStyleLbl="bgShp" presStyleIdx="0" presStyleCnt="8"/>
      <dgm:spPr/>
    </dgm:pt>
    <dgm:pt modelId="{3850B477-9774-41CA-92D0-77C277CCE680}" type="pres">
      <dgm:prSet presAssocID="{F3BE91D9-96F0-486A-B30B-B8DEDFC2E90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52CB1696-4024-4568-A6D8-AF4718342FDA}" type="pres">
      <dgm:prSet presAssocID="{F3BE91D9-96F0-486A-B30B-B8DEDFC2E903}" presName="spaceRect" presStyleCnt="0"/>
      <dgm:spPr/>
    </dgm:pt>
    <dgm:pt modelId="{F232D798-9C3D-4FF4-AA12-BB688812A697}" type="pres">
      <dgm:prSet presAssocID="{F3BE91D9-96F0-486A-B30B-B8DEDFC2E903}" presName="parTx" presStyleLbl="revTx" presStyleIdx="0" presStyleCnt="8">
        <dgm:presLayoutVars>
          <dgm:chMax val="0"/>
          <dgm:chPref val="0"/>
        </dgm:presLayoutVars>
      </dgm:prSet>
      <dgm:spPr/>
    </dgm:pt>
    <dgm:pt modelId="{5CB07FAA-78D5-4003-90DE-F9182269CF69}" type="pres">
      <dgm:prSet presAssocID="{FF14C202-2E48-4173-8C00-4EB1F545B5D2}" presName="sibTrans" presStyleCnt="0"/>
      <dgm:spPr/>
    </dgm:pt>
    <dgm:pt modelId="{C15E34CE-0520-4A30-A4EA-F44D11134265}" type="pres">
      <dgm:prSet presAssocID="{895201A9-0F44-48AA-9626-CB7ACB86D68F}" presName="compNode" presStyleCnt="0"/>
      <dgm:spPr/>
    </dgm:pt>
    <dgm:pt modelId="{BECE84B2-6DC5-400A-A0A7-39B5B5123DAB}" type="pres">
      <dgm:prSet presAssocID="{895201A9-0F44-48AA-9626-CB7ACB86D68F}" presName="bgRect" presStyleLbl="bgShp" presStyleIdx="1" presStyleCnt="8"/>
      <dgm:spPr/>
    </dgm:pt>
    <dgm:pt modelId="{36EBE728-F43D-4A3B-9B76-52003F250DAF}" type="pres">
      <dgm:prSet presAssocID="{895201A9-0F44-48AA-9626-CB7ACB86D68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70770213-E40B-4EFC-930D-263475024A56}" type="pres">
      <dgm:prSet presAssocID="{895201A9-0F44-48AA-9626-CB7ACB86D68F}" presName="spaceRect" presStyleCnt="0"/>
      <dgm:spPr/>
    </dgm:pt>
    <dgm:pt modelId="{AE0B9F69-21C9-40EB-AD5E-575B7BD7D633}" type="pres">
      <dgm:prSet presAssocID="{895201A9-0F44-48AA-9626-CB7ACB86D68F}" presName="parTx" presStyleLbl="revTx" presStyleIdx="1" presStyleCnt="8">
        <dgm:presLayoutVars>
          <dgm:chMax val="0"/>
          <dgm:chPref val="0"/>
        </dgm:presLayoutVars>
      </dgm:prSet>
      <dgm:spPr/>
    </dgm:pt>
    <dgm:pt modelId="{E121A023-9007-44AF-B857-7AD71FA1434E}" type="pres">
      <dgm:prSet presAssocID="{290EB6B0-B96E-4BEA-A237-B3F4E310FFC6}" presName="sibTrans" presStyleCnt="0"/>
      <dgm:spPr/>
    </dgm:pt>
    <dgm:pt modelId="{76A923E7-66A8-4D05-85FA-9B9D8A5B915F}" type="pres">
      <dgm:prSet presAssocID="{236D0EB0-0D03-4D4F-9084-D2B0389D65AD}" presName="compNode" presStyleCnt="0"/>
      <dgm:spPr/>
    </dgm:pt>
    <dgm:pt modelId="{C6DDB548-859F-421E-BC10-C23CC458A349}" type="pres">
      <dgm:prSet presAssocID="{236D0EB0-0D03-4D4F-9084-D2B0389D65AD}" presName="bgRect" presStyleLbl="bgShp" presStyleIdx="2" presStyleCnt="8"/>
      <dgm:spPr/>
    </dgm:pt>
    <dgm:pt modelId="{86CD1122-D48E-4578-A709-E21C41651713}" type="pres">
      <dgm:prSet presAssocID="{236D0EB0-0D03-4D4F-9084-D2B0389D65A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EDEA175F-220D-41E6-94C9-454BC059372E}" type="pres">
      <dgm:prSet presAssocID="{236D0EB0-0D03-4D4F-9084-D2B0389D65AD}" presName="spaceRect" presStyleCnt="0"/>
      <dgm:spPr/>
    </dgm:pt>
    <dgm:pt modelId="{4C5CB2F7-E3BB-48F1-8932-56AF177213A1}" type="pres">
      <dgm:prSet presAssocID="{236D0EB0-0D03-4D4F-9084-D2B0389D65AD}" presName="parTx" presStyleLbl="revTx" presStyleIdx="2" presStyleCnt="8">
        <dgm:presLayoutVars>
          <dgm:chMax val="0"/>
          <dgm:chPref val="0"/>
        </dgm:presLayoutVars>
      </dgm:prSet>
      <dgm:spPr/>
    </dgm:pt>
    <dgm:pt modelId="{0D566B58-5D02-429C-94DF-F8587E12D486}" type="pres">
      <dgm:prSet presAssocID="{E39A3F62-A898-43F0-81F3-ECD46EBA7E4B}" presName="sibTrans" presStyleCnt="0"/>
      <dgm:spPr/>
    </dgm:pt>
    <dgm:pt modelId="{331F8D73-EA5F-40C3-BCB4-787F1E5D55D0}" type="pres">
      <dgm:prSet presAssocID="{3AB21E5C-E576-48C6-9634-E4AC0E58F6D9}" presName="compNode" presStyleCnt="0"/>
      <dgm:spPr/>
    </dgm:pt>
    <dgm:pt modelId="{950E523B-9262-4DB1-80A3-D7057ED02757}" type="pres">
      <dgm:prSet presAssocID="{3AB21E5C-E576-48C6-9634-E4AC0E58F6D9}" presName="bgRect" presStyleLbl="bgShp" presStyleIdx="3" presStyleCnt="8"/>
      <dgm:spPr/>
    </dgm:pt>
    <dgm:pt modelId="{9A33008B-EC05-4377-94D7-85EF6CF5BDCB}" type="pres">
      <dgm:prSet presAssocID="{3AB21E5C-E576-48C6-9634-E4AC0E58F6D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DD875AF6-23F7-4657-9EA7-68F94D11D0F0}" type="pres">
      <dgm:prSet presAssocID="{3AB21E5C-E576-48C6-9634-E4AC0E58F6D9}" presName="spaceRect" presStyleCnt="0"/>
      <dgm:spPr/>
    </dgm:pt>
    <dgm:pt modelId="{0B5B65EE-AA7E-4D2D-A542-1F021A96B735}" type="pres">
      <dgm:prSet presAssocID="{3AB21E5C-E576-48C6-9634-E4AC0E58F6D9}" presName="parTx" presStyleLbl="revTx" presStyleIdx="3" presStyleCnt="8">
        <dgm:presLayoutVars>
          <dgm:chMax val="0"/>
          <dgm:chPref val="0"/>
        </dgm:presLayoutVars>
      </dgm:prSet>
      <dgm:spPr/>
    </dgm:pt>
    <dgm:pt modelId="{0115354A-3AB0-4640-A641-4D1E9D2E5CA4}" type="pres">
      <dgm:prSet presAssocID="{C3D16D3D-339D-4F2A-B470-5E46E9BE9B4E}" presName="sibTrans" presStyleCnt="0"/>
      <dgm:spPr/>
    </dgm:pt>
    <dgm:pt modelId="{4462DD7F-A328-497D-B120-D30FA3E72C2F}" type="pres">
      <dgm:prSet presAssocID="{9FAC88A9-1083-4265-9CE1-3D74252CF36B}" presName="compNode" presStyleCnt="0"/>
      <dgm:spPr/>
    </dgm:pt>
    <dgm:pt modelId="{9E94D00D-D495-46F3-BC1D-F9AF2E0CCABC}" type="pres">
      <dgm:prSet presAssocID="{9FAC88A9-1083-4265-9CE1-3D74252CF36B}" presName="bgRect" presStyleLbl="bgShp" presStyleIdx="4" presStyleCnt="8"/>
      <dgm:spPr/>
    </dgm:pt>
    <dgm:pt modelId="{62C3BA2A-7465-427C-AEA0-7BA0710FB815}" type="pres">
      <dgm:prSet presAssocID="{9FAC88A9-1083-4265-9CE1-3D74252CF36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04AFB5A2-955D-4334-8B1B-542085F0C95C}" type="pres">
      <dgm:prSet presAssocID="{9FAC88A9-1083-4265-9CE1-3D74252CF36B}" presName="spaceRect" presStyleCnt="0"/>
      <dgm:spPr/>
    </dgm:pt>
    <dgm:pt modelId="{8AFAE019-C16D-4C08-B2DC-7724279E1359}" type="pres">
      <dgm:prSet presAssocID="{9FAC88A9-1083-4265-9CE1-3D74252CF36B}" presName="parTx" presStyleLbl="revTx" presStyleIdx="4" presStyleCnt="8">
        <dgm:presLayoutVars>
          <dgm:chMax val="0"/>
          <dgm:chPref val="0"/>
        </dgm:presLayoutVars>
      </dgm:prSet>
      <dgm:spPr/>
    </dgm:pt>
    <dgm:pt modelId="{A80781BB-4C4F-4B6E-A132-7025A5CF190B}" type="pres">
      <dgm:prSet presAssocID="{C56C7787-1A27-42A8-A676-53F9BA4E5465}" presName="sibTrans" presStyleCnt="0"/>
      <dgm:spPr/>
    </dgm:pt>
    <dgm:pt modelId="{389E9356-CD23-44F2-812E-D8CC8652A48F}" type="pres">
      <dgm:prSet presAssocID="{5D2346CE-31DA-4FE2-A74A-F841FA176952}" presName="compNode" presStyleCnt="0"/>
      <dgm:spPr/>
    </dgm:pt>
    <dgm:pt modelId="{3B4512D8-BB7B-4819-A61D-954C7F196889}" type="pres">
      <dgm:prSet presAssocID="{5D2346CE-31DA-4FE2-A74A-F841FA176952}" presName="bgRect" presStyleLbl="bgShp" presStyleIdx="5" presStyleCnt="8"/>
      <dgm:spPr/>
    </dgm:pt>
    <dgm:pt modelId="{C7D1FBE0-165C-44ED-9C9A-945C2B5F0E44}" type="pres">
      <dgm:prSet presAssocID="{5D2346CE-31DA-4FE2-A74A-F841FA17695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Case"/>
        </a:ext>
      </dgm:extLst>
    </dgm:pt>
    <dgm:pt modelId="{76D55DD8-3CAD-4612-8D3C-500728EE7EE1}" type="pres">
      <dgm:prSet presAssocID="{5D2346CE-31DA-4FE2-A74A-F841FA176952}" presName="spaceRect" presStyleCnt="0"/>
      <dgm:spPr/>
    </dgm:pt>
    <dgm:pt modelId="{F69C150E-2054-4803-A07D-D32AE4D1F124}" type="pres">
      <dgm:prSet presAssocID="{5D2346CE-31DA-4FE2-A74A-F841FA176952}" presName="parTx" presStyleLbl="revTx" presStyleIdx="5" presStyleCnt="8">
        <dgm:presLayoutVars>
          <dgm:chMax val="0"/>
          <dgm:chPref val="0"/>
        </dgm:presLayoutVars>
      </dgm:prSet>
      <dgm:spPr/>
    </dgm:pt>
    <dgm:pt modelId="{D05CE0FF-4DF5-47B4-B2C5-E23861E6C2F4}" type="pres">
      <dgm:prSet presAssocID="{399990F4-B725-419F-8C6E-A35CB8B494C0}" presName="sibTrans" presStyleCnt="0"/>
      <dgm:spPr/>
    </dgm:pt>
    <dgm:pt modelId="{87D9162D-F1B3-4223-A174-87B30176AE68}" type="pres">
      <dgm:prSet presAssocID="{F1EE905F-9C57-417E-9896-B58B73ED352B}" presName="compNode" presStyleCnt="0"/>
      <dgm:spPr/>
    </dgm:pt>
    <dgm:pt modelId="{53AF5ED4-86DF-42B1-B088-B98F807366E2}" type="pres">
      <dgm:prSet presAssocID="{F1EE905F-9C57-417E-9896-B58B73ED352B}" presName="bgRect" presStyleLbl="bgShp" presStyleIdx="6" presStyleCnt="8"/>
      <dgm:spPr/>
    </dgm:pt>
    <dgm:pt modelId="{0B4AC037-4C06-49DC-9D1A-9338BE062523}" type="pres">
      <dgm:prSet presAssocID="{F1EE905F-9C57-417E-9896-B58B73ED352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EA5CB198-02C2-43ED-95F3-75737721C72A}" type="pres">
      <dgm:prSet presAssocID="{F1EE905F-9C57-417E-9896-B58B73ED352B}" presName="spaceRect" presStyleCnt="0"/>
      <dgm:spPr/>
    </dgm:pt>
    <dgm:pt modelId="{4BD79CF4-FEA1-4D94-BC61-CED1921F5E5E}" type="pres">
      <dgm:prSet presAssocID="{F1EE905F-9C57-417E-9896-B58B73ED352B}" presName="parTx" presStyleLbl="revTx" presStyleIdx="6" presStyleCnt="8">
        <dgm:presLayoutVars>
          <dgm:chMax val="0"/>
          <dgm:chPref val="0"/>
        </dgm:presLayoutVars>
      </dgm:prSet>
      <dgm:spPr/>
    </dgm:pt>
    <dgm:pt modelId="{1ABAFCCB-0992-44DA-B93C-EB1D16F3E75D}" type="pres">
      <dgm:prSet presAssocID="{222FF977-5D64-4156-96B3-11A77C2690A0}" presName="sibTrans" presStyleCnt="0"/>
      <dgm:spPr/>
    </dgm:pt>
    <dgm:pt modelId="{A063B8C0-4106-4284-ACA9-26D55960F823}" type="pres">
      <dgm:prSet presAssocID="{04632210-262D-41E9-A1DF-E313423CEDE2}" presName="compNode" presStyleCnt="0"/>
      <dgm:spPr/>
    </dgm:pt>
    <dgm:pt modelId="{C3D6D2AC-3BF0-4841-BD36-D7034416A0E0}" type="pres">
      <dgm:prSet presAssocID="{04632210-262D-41E9-A1DF-E313423CEDE2}" presName="bgRect" presStyleLbl="bgShp" presStyleIdx="7" presStyleCnt="8"/>
      <dgm:spPr/>
    </dgm:pt>
    <dgm:pt modelId="{27A8952B-8EC7-4547-A104-75D260455DD2}" type="pres">
      <dgm:prSet presAssocID="{04632210-262D-41E9-A1DF-E313423CEDE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notation"/>
        </a:ext>
      </dgm:extLst>
    </dgm:pt>
    <dgm:pt modelId="{E9AC4708-F09A-460B-95C9-F6C9F7BE3D49}" type="pres">
      <dgm:prSet presAssocID="{04632210-262D-41E9-A1DF-E313423CEDE2}" presName="spaceRect" presStyleCnt="0"/>
      <dgm:spPr/>
    </dgm:pt>
    <dgm:pt modelId="{680C1D9D-42DB-4B43-8787-9ADEB02E9006}" type="pres">
      <dgm:prSet presAssocID="{04632210-262D-41E9-A1DF-E313423CEDE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BF1F6C00-E94A-4E04-8381-5AEA4CFCC2F3}" srcId="{36092F9B-C27E-4329-B297-E97CCFF415A7}" destId="{3AB21E5C-E576-48C6-9634-E4AC0E58F6D9}" srcOrd="3" destOrd="0" parTransId="{9B3E85B5-7C10-460E-9478-8AAE56EDC090}" sibTransId="{C3D16D3D-339D-4F2A-B470-5E46E9BE9B4E}"/>
    <dgm:cxn modelId="{19119E03-4C41-43AD-82F8-203C47B03EB8}" srcId="{36092F9B-C27E-4329-B297-E97CCFF415A7}" destId="{F1EE905F-9C57-417E-9896-B58B73ED352B}" srcOrd="6" destOrd="0" parTransId="{8C684E76-B9E0-49BC-8E80-53A628A222C2}" sibTransId="{222FF977-5D64-4156-96B3-11A77C2690A0}"/>
    <dgm:cxn modelId="{79943B15-94CC-4AFA-8D7F-FF9ABE3B0811}" srcId="{36092F9B-C27E-4329-B297-E97CCFF415A7}" destId="{04632210-262D-41E9-A1DF-E313423CEDE2}" srcOrd="7" destOrd="0" parTransId="{19D1B682-DB38-4F28-A75A-8D14EFC480D1}" sibTransId="{EE346E42-1D75-4817-9A2A-BD6990DEF95D}"/>
    <dgm:cxn modelId="{9077D920-8041-B14B-8FA7-4D78A6B28DDE}" type="presOf" srcId="{9FAC88A9-1083-4265-9CE1-3D74252CF36B}" destId="{8AFAE019-C16D-4C08-B2DC-7724279E1359}" srcOrd="0" destOrd="0" presId="urn:microsoft.com/office/officeart/2018/2/layout/IconVerticalSolidList"/>
    <dgm:cxn modelId="{ECF20821-CA2B-EC4D-93C1-DC5D56E5A4F6}" type="presOf" srcId="{895201A9-0F44-48AA-9626-CB7ACB86D68F}" destId="{AE0B9F69-21C9-40EB-AD5E-575B7BD7D633}" srcOrd="0" destOrd="0" presId="urn:microsoft.com/office/officeart/2018/2/layout/IconVerticalSolidList"/>
    <dgm:cxn modelId="{E42DB630-4560-49D0-AB49-DADAF30727E1}" srcId="{36092F9B-C27E-4329-B297-E97CCFF415A7}" destId="{9FAC88A9-1083-4265-9CE1-3D74252CF36B}" srcOrd="4" destOrd="0" parTransId="{4EE0F191-BDEA-4B11-A243-748FB1A9C903}" sibTransId="{C56C7787-1A27-42A8-A676-53F9BA4E5465}"/>
    <dgm:cxn modelId="{CA4D494C-3B27-D741-9A50-5CEAEF319E5E}" type="presOf" srcId="{5D2346CE-31DA-4FE2-A74A-F841FA176952}" destId="{F69C150E-2054-4803-A07D-D32AE4D1F124}" srcOrd="0" destOrd="0" presId="urn:microsoft.com/office/officeart/2018/2/layout/IconVerticalSolidList"/>
    <dgm:cxn modelId="{8499C066-4C67-934A-8C66-07A5814CD633}" type="presOf" srcId="{3AB21E5C-E576-48C6-9634-E4AC0E58F6D9}" destId="{0B5B65EE-AA7E-4D2D-A542-1F021A96B735}" srcOrd="0" destOrd="0" presId="urn:microsoft.com/office/officeart/2018/2/layout/IconVerticalSolidList"/>
    <dgm:cxn modelId="{CC2DE176-81C4-DD46-ACA8-1A087FB1F6A5}" type="presOf" srcId="{36092F9B-C27E-4329-B297-E97CCFF415A7}" destId="{5B3B30A5-7B56-44C9-834F-747E39B72A1B}" srcOrd="0" destOrd="0" presId="urn:microsoft.com/office/officeart/2018/2/layout/IconVerticalSolidList"/>
    <dgm:cxn modelId="{E7842790-2F1C-4D69-8E62-6F763E9262FA}" srcId="{36092F9B-C27E-4329-B297-E97CCFF415A7}" destId="{F3BE91D9-96F0-486A-B30B-B8DEDFC2E903}" srcOrd="0" destOrd="0" parTransId="{BC9A1B1F-6930-4D41-977C-18EBE98D0D10}" sibTransId="{FF14C202-2E48-4173-8C00-4EB1F545B5D2}"/>
    <dgm:cxn modelId="{8A91C8BF-A827-094D-91DC-300291E33F25}" type="presOf" srcId="{F3BE91D9-96F0-486A-B30B-B8DEDFC2E903}" destId="{F232D798-9C3D-4FF4-AA12-BB688812A697}" srcOrd="0" destOrd="0" presId="urn:microsoft.com/office/officeart/2018/2/layout/IconVerticalSolidList"/>
    <dgm:cxn modelId="{37EE18C1-9B9B-9B41-9F6D-A50D075CCCA7}" type="presOf" srcId="{04632210-262D-41E9-A1DF-E313423CEDE2}" destId="{680C1D9D-42DB-4B43-8787-9ADEB02E9006}" srcOrd="0" destOrd="0" presId="urn:microsoft.com/office/officeart/2018/2/layout/IconVerticalSolidList"/>
    <dgm:cxn modelId="{233F81CE-0F97-D84E-8305-A7E012EE8730}" type="presOf" srcId="{F1EE905F-9C57-417E-9896-B58B73ED352B}" destId="{4BD79CF4-FEA1-4D94-BC61-CED1921F5E5E}" srcOrd="0" destOrd="0" presId="urn:microsoft.com/office/officeart/2018/2/layout/IconVerticalSolidList"/>
    <dgm:cxn modelId="{612CC4DC-EDDB-40C4-8087-EBEB60A1869B}" srcId="{36092F9B-C27E-4329-B297-E97CCFF415A7}" destId="{895201A9-0F44-48AA-9626-CB7ACB86D68F}" srcOrd="1" destOrd="0" parTransId="{768C6EF0-2372-4A35-A117-63AE989511A5}" sibTransId="{290EB6B0-B96E-4BEA-A237-B3F4E310FFC6}"/>
    <dgm:cxn modelId="{8A1329E1-4D49-4E1B-B84D-C19A915D514D}" srcId="{36092F9B-C27E-4329-B297-E97CCFF415A7}" destId="{236D0EB0-0D03-4D4F-9084-D2B0389D65AD}" srcOrd="2" destOrd="0" parTransId="{4668603E-D70C-4B64-81E9-562B6B7BC865}" sibTransId="{E39A3F62-A898-43F0-81F3-ECD46EBA7E4B}"/>
    <dgm:cxn modelId="{ABC07EE3-CF4B-4A32-B3F2-D6573EE97E4F}" srcId="{36092F9B-C27E-4329-B297-E97CCFF415A7}" destId="{5D2346CE-31DA-4FE2-A74A-F841FA176952}" srcOrd="5" destOrd="0" parTransId="{4FA32675-E27F-4096-9989-DB7E18B8AF5E}" sibTransId="{399990F4-B725-419F-8C6E-A35CB8B494C0}"/>
    <dgm:cxn modelId="{A42EE4EE-39BB-6C47-B46E-E35FC79B2D56}" type="presOf" srcId="{236D0EB0-0D03-4D4F-9084-D2B0389D65AD}" destId="{4C5CB2F7-E3BB-48F1-8932-56AF177213A1}" srcOrd="0" destOrd="0" presId="urn:microsoft.com/office/officeart/2018/2/layout/IconVerticalSolidList"/>
    <dgm:cxn modelId="{6C0F4FCA-6719-3D45-B5F4-3C200583A6A1}" type="presParOf" srcId="{5B3B30A5-7B56-44C9-834F-747E39B72A1B}" destId="{07D791C7-F295-413E-B076-0D3A72332BDF}" srcOrd="0" destOrd="0" presId="urn:microsoft.com/office/officeart/2018/2/layout/IconVerticalSolidList"/>
    <dgm:cxn modelId="{B6C142F5-B523-2546-A2E6-AC4FBBF3FCEC}" type="presParOf" srcId="{07D791C7-F295-413E-B076-0D3A72332BDF}" destId="{157D2BBB-F6E5-4C00-B8BD-1EA633F1763F}" srcOrd="0" destOrd="0" presId="urn:microsoft.com/office/officeart/2018/2/layout/IconVerticalSolidList"/>
    <dgm:cxn modelId="{1C7E52F5-13C3-864A-9EAA-151BC8FF422A}" type="presParOf" srcId="{07D791C7-F295-413E-B076-0D3A72332BDF}" destId="{3850B477-9774-41CA-92D0-77C277CCE680}" srcOrd="1" destOrd="0" presId="urn:microsoft.com/office/officeart/2018/2/layout/IconVerticalSolidList"/>
    <dgm:cxn modelId="{4C105432-7E01-4344-86F4-7CDA467264E6}" type="presParOf" srcId="{07D791C7-F295-413E-B076-0D3A72332BDF}" destId="{52CB1696-4024-4568-A6D8-AF4718342FDA}" srcOrd="2" destOrd="0" presId="urn:microsoft.com/office/officeart/2018/2/layout/IconVerticalSolidList"/>
    <dgm:cxn modelId="{9500C237-6A58-C346-A5B2-9843539CA52C}" type="presParOf" srcId="{07D791C7-F295-413E-B076-0D3A72332BDF}" destId="{F232D798-9C3D-4FF4-AA12-BB688812A697}" srcOrd="3" destOrd="0" presId="urn:microsoft.com/office/officeart/2018/2/layout/IconVerticalSolidList"/>
    <dgm:cxn modelId="{6320A64A-A64A-2945-B588-F9837CCB9B06}" type="presParOf" srcId="{5B3B30A5-7B56-44C9-834F-747E39B72A1B}" destId="{5CB07FAA-78D5-4003-90DE-F9182269CF69}" srcOrd="1" destOrd="0" presId="urn:microsoft.com/office/officeart/2018/2/layout/IconVerticalSolidList"/>
    <dgm:cxn modelId="{B18E3C68-671C-5A4B-8850-EF8C100BD40B}" type="presParOf" srcId="{5B3B30A5-7B56-44C9-834F-747E39B72A1B}" destId="{C15E34CE-0520-4A30-A4EA-F44D11134265}" srcOrd="2" destOrd="0" presId="urn:microsoft.com/office/officeart/2018/2/layout/IconVerticalSolidList"/>
    <dgm:cxn modelId="{F65866B5-FE2C-1C49-A30F-653CDC39DDA0}" type="presParOf" srcId="{C15E34CE-0520-4A30-A4EA-F44D11134265}" destId="{BECE84B2-6DC5-400A-A0A7-39B5B5123DAB}" srcOrd="0" destOrd="0" presId="urn:microsoft.com/office/officeart/2018/2/layout/IconVerticalSolidList"/>
    <dgm:cxn modelId="{AA4F93A4-431F-F84A-B380-4CDF799F64ED}" type="presParOf" srcId="{C15E34CE-0520-4A30-A4EA-F44D11134265}" destId="{36EBE728-F43D-4A3B-9B76-52003F250DAF}" srcOrd="1" destOrd="0" presId="urn:microsoft.com/office/officeart/2018/2/layout/IconVerticalSolidList"/>
    <dgm:cxn modelId="{5057EB98-1524-3A43-830A-6A91835E4B50}" type="presParOf" srcId="{C15E34CE-0520-4A30-A4EA-F44D11134265}" destId="{70770213-E40B-4EFC-930D-263475024A56}" srcOrd="2" destOrd="0" presId="urn:microsoft.com/office/officeart/2018/2/layout/IconVerticalSolidList"/>
    <dgm:cxn modelId="{3D5B0A3B-1BDB-A649-A66E-D7A41814700E}" type="presParOf" srcId="{C15E34CE-0520-4A30-A4EA-F44D11134265}" destId="{AE0B9F69-21C9-40EB-AD5E-575B7BD7D633}" srcOrd="3" destOrd="0" presId="urn:microsoft.com/office/officeart/2018/2/layout/IconVerticalSolidList"/>
    <dgm:cxn modelId="{9FFE156D-FF47-FB4F-8100-77D9BBA9F32E}" type="presParOf" srcId="{5B3B30A5-7B56-44C9-834F-747E39B72A1B}" destId="{E121A023-9007-44AF-B857-7AD71FA1434E}" srcOrd="3" destOrd="0" presId="urn:microsoft.com/office/officeart/2018/2/layout/IconVerticalSolidList"/>
    <dgm:cxn modelId="{18011B13-4C64-A04E-BDC3-9D443BB36995}" type="presParOf" srcId="{5B3B30A5-7B56-44C9-834F-747E39B72A1B}" destId="{76A923E7-66A8-4D05-85FA-9B9D8A5B915F}" srcOrd="4" destOrd="0" presId="urn:microsoft.com/office/officeart/2018/2/layout/IconVerticalSolidList"/>
    <dgm:cxn modelId="{85CC0FFB-D73F-114A-BCB0-68F57590B5B7}" type="presParOf" srcId="{76A923E7-66A8-4D05-85FA-9B9D8A5B915F}" destId="{C6DDB548-859F-421E-BC10-C23CC458A349}" srcOrd="0" destOrd="0" presId="urn:microsoft.com/office/officeart/2018/2/layout/IconVerticalSolidList"/>
    <dgm:cxn modelId="{A60DF996-1514-1042-9470-DA775FC4DDB9}" type="presParOf" srcId="{76A923E7-66A8-4D05-85FA-9B9D8A5B915F}" destId="{86CD1122-D48E-4578-A709-E21C41651713}" srcOrd="1" destOrd="0" presId="urn:microsoft.com/office/officeart/2018/2/layout/IconVerticalSolidList"/>
    <dgm:cxn modelId="{DE78F8E8-3172-A64C-8AFD-F4BA41E094FC}" type="presParOf" srcId="{76A923E7-66A8-4D05-85FA-9B9D8A5B915F}" destId="{EDEA175F-220D-41E6-94C9-454BC059372E}" srcOrd="2" destOrd="0" presId="urn:microsoft.com/office/officeart/2018/2/layout/IconVerticalSolidList"/>
    <dgm:cxn modelId="{A4694A6C-8FC0-944E-90EA-BC6022904957}" type="presParOf" srcId="{76A923E7-66A8-4D05-85FA-9B9D8A5B915F}" destId="{4C5CB2F7-E3BB-48F1-8932-56AF177213A1}" srcOrd="3" destOrd="0" presId="urn:microsoft.com/office/officeart/2018/2/layout/IconVerticalSolidList"/>
    <dgm:cxn modelId="{26B389F8-2DCB-A54C-B351-9706108F7B7D}" type="presParOf" srcId="{5B3B30A5-7B56-44C9-834F-747E39B72A1B}" destId="{0D566B58-5D02-429C-94DF-F8587E12D486}" srcOrd="5" destOrd="0" presId="urn:microsoft.com/office/officeart/2018/2/layout/IconVerticalSolidList"/>
    <dgm:cxn modelId="{2C1C647F-2314-324A-9715-84D06B651119}" type="presParOf" srcId="{5B3B30A5-7B56-44C9-834F-747E39B72A1B}" destId="{331F8D73-EA5F-40C3-BCB4-787F1E5D55D0}" srcOrd="6" destOrd="0" presId="urn:microsoft.com/office/officeart/2018/2/layout/IconVerticalSolidList"/>
    <dgm:cxn modelId="{19AE64C7-FBCA-3540-933A-75340C56D939}" type="presParOf" srcId="{331F8D73-EA5F-40C3-BCB4-787F1E5D55D0}" destId="{950E523B-9262-4DB1-80A3-D7057ED02757}" srcOrd="0" destOrd="0" presId="urn:microsoft.com/office/officeart/2018/2/layout/IconVerticalSolidList"/>
    <dgm:cxn modelId="{CACDC3AD-909B-FC4B-B290-D1600268BD78}" type="presParOf" srcId="{331F8D73-EA5F-40C3-BCB4-787F1E5D55D0}" destId="{9A33008B-EC05-4377-94D7-85EF6CF5BDCB}" srcOrd="1" destOrd="0" presId="urn:microsoft.com/office/officeart/2018/2/layout/IconVerticalSolidList"/>
    <dgm:cxn modelId="{E1C7D13E-055A-3B44-9AE3-5FA874CE0D4B}" type="presParOf" srcId="{331F8D73-EA5F-40C3-BCB4-787F1E5D55D0}" destId="{DD875AF6-23F7-4657-9EA7-68F94D11D0F0}" srcOrd="2" destOrd="0" presId="urn:microsoft.com/office/officeart/2018/2/layout/IconVerticalSolidList"/>
    <dgm:cxn modelId="{E4EB9F54-0C40-4B45-82B4-02F74DAB6DF2}" type="presParOf" srcId="{331F8D73-EA5F-40C3-BCB4-787F1E5D55D0}" destId="{0B5B65EE-AA7E-4D2D-A542-1F021A96B735}" srcOrd="3" destOrd="0" presId="urn:microsoft.com/office/officeart/2018/2/layout/IconVerticalSolidList"/>
    <dgm:cxn modelId="{6A61CA2F-2592-F04A-957C-4983AA73E488}" type="presParOf" srcId="{5B3B30A5-7B56-44C9-834F-747E39B72A1B}" destId="{0115354A-3AB0-4640-A641-4D1E9D2E5CA4}" srcOrd="7" destOrd="0" presId="urn:microsoft.com/office/officeart/2018/2/layout/IconVerticalSolidList"/>
    <dgm:cxn modelId="{AB9512C0-713D-C541-997D-08E620B3A08E}" type="presParOf" srcId="{5B3B30A5-7B56-44C9-834F-747E39B72A1B}" destId="{4462DD7F-A328-497D-B120-D30FA3E72C2F}" srcOrd="8" destOrd="0" presId="urn:microsoft.com/office/officeart/2018/2/layout/IconVerticalSolidList"/>
    <dgm:cxn modelId="{8899E4C2-7374-5049-9C9C-DD4915471742}" type="presParOf" srcId="{4462DD7F-A328-497D-B120-D30FA3E72C2F}" destId="{9E94D00D-D495-46F3-BC1D-F9AF2E0CCABC}" srcOrd="0" destOrd="0" presId="urn:microsoft.com/office/officeart/2018/2/layout/IconVerticalSolidList"/>
    <dgm:cxn modelId="{66DBFBA9-6DDD-2D43-8543-41D6ADC6090F}" type="presParOf" srcId="{4462DD7F-A328-497D-B120-D30FA3E72C2F}" destId="{62C3BA2A-7465-427C-AEA0-7BA0710FB815}" srcOrd="1" destOrd="0" presId="urn:microsoft.com/office/officeart/2018/2/layout/IconVerticalSolidList"/>
    <dgm:cxn modelId="{CD599A5E-F60D-114B-8CC9-E8D70E839ABA}" type="presParOf" srcId="{4462DD7F-A328-497D-B120-D30FA3E72C2F}" destId="{04AFB5A2-955D-4334-8B1B-542085F0C95C}" srcOrd="2" destOrd="0" presId="urn:microsoft.com/office/officeart/2018/2/layout/IconVerticalSolidList"/>
    <dgm:cxn modelId="{3F6B39ED-E842-514B-86E7-36D27CCDB245}" type="presParOf" srcId="{4462DD7F-A328-497D-B120-D30FA3E72C2F}" destId="{8AFAE019-C16D-4C08-B2DC-7724279E1359}" srcOrd="3" destOrd="0" presId="urn:microsoft.com/office/officeart/2018/2/layout/IconVerticalSolidList"/>
    <dgm:cxn modelId="{AEDD75D2-A084-C545-A14D-2E746F7D99A9}" type="presParOf" srcId="{5B3B30A5-7B56-44C9-834F-747E39B72A1B}" destId="{A80781BB-4C4F-4B6E-A132-7025A5CF190B}" srcOrd="9" destOrd="0" presId="urn:microsoft.com/office/officeart/2018/2/layout/IconVerticalSolidList"/>
    <dgm:cxn modelId="{DA54D623-9FAF-FE47-B1BE-FB81484B13E2}" type="presParOf" srcId="{5B3B30A5-7B56-44C9-834F-747E39B72A1B}" destId="{389E9356-CD23-44F2-812E-D8CC8652A48F}" srcOrd="10" destOrd="0" presId="urn:microsoft.com/office/officeart/2018/2/layout/IconVerticalSolidList"/>
    <dgm:cxn modelId="{93A5CB0E-A20B-254D-B1EE-18A61F3C5816}" type="presParOf" srcId="{389E9356-CD23-44F2-812E-D8CC8652A48F}" destId="{3B4512D8-BB7B-4819-A61D-954C7F196889}" srcOrd="0" destOrd="0" presId="urn:microsoft.com/office/officeart/2018/2/layout/IconVerticalSolidList"/>
    <dgm:cxn modelId="{9863F089-B84E-9C40-ADDE-9FD3B931B38B}" type="presParOf" srcId="{389E9356-CD23-44F2-812E-D8CC8652A48F}" destId="{C7D1FBE0-165C-44ED-9C9A-945C2B5F0E44}" srcOrd="1" destOrd="0" presId="urn:microsoft.com/office/officeart/2018/2/layout/IconVerticalSolidList"/>
    <dgm:cxn modelId="{4DE4B0E4-7D2E-B342-B360-3FAC9F09117D}" type="presParOf" srcId="{389E9356-CD23-44F2-812E-D8CC8652A48F}" destId="{76D55DD8-3CAD-4612-8D3C-500728EE7EE1}" srcOrd="2" destOrd="0" presId="urn:microsoft.com/office/officeart/2018/2/layout/IconVerticalSolidList"/>
    <dgm:cxn modelId="{2304D18F-AD4A-EB49-99E6-5A1CEF6DB9D4}" type="presParOf" srcId="{389E9356-CD23-44F2-812E-D8CC8652A48F}" destId="{F69C150E-2054-4803-A07D-D32AE4D1F124}" srcOrd="3" destOrd="0" presId="urn:microsoft.com/office/officeart/2018/2/layout/IconVerticalSolidList"/>
    <dgm:cxn modelId="{B9318F2B-D15F-6E49-BE1A-0467CA645FDF}" type="presParOf" srcId="{5B3B30A5-7B56-44C9-834F-747E39B72A1B}" destId="{D05CE0FF-4DF5-47B4-B2C5-E23861E6C2F4}" srcOrd="11" destOrd="0" presId="urn:microsoft.com/office/officeart/2018/2/layout/IconVerticalSolidList"/>
    <dgm:cxn modelId="{63F9BDAC-3C5E-9F45-9308-84C6C40F3163}" type="presParOf" srcId="{5B3B30A5-7B56-44C9-834F-747E39B72A1B}" destId="{87D9162D-F1B3-4223-A174-87B30176AE68}" srcOrd="12" destOrd="0" presId="urn:microsoft.com/office/officeart/2018/2/layout/IconVerticalSolidList"/>
    <dgm:cxn modelId="{0A6449A4-34E8-004E-8005-72147701224B}" type="presParOf" srcId="{87D9162D-F1B3-4223-A174-87B30176AE68}" destId="{53AF5ED4-86DF-42B1-B088-B98F807366E2}" srcOrd="0" destOrd="0" presId="urn:microsoft.com/office/officeart/2018/2/layout/IconVerticalSolidList"/>
    <dgm:cxn modelId="{800870DC-6A17-AE41-9239-E9621F5249DC}" type="presParOf" srcId="{87D9162D-F1B3-4223-A174-87B30176AE68}" destId="{0B4AC037-4C06-49DC-9D1A-9338BE062523}" srcOrd="1" destOrd="0" presId="urn:microsoft.com/office/officeart/2018/2/layout/IconVerticalSolidList"/>
    <dgm:cxn modelId="{E33B9DF7-226E-8343-B28F-7824DEE57DE9}" type="presParOf" srcId="{87D9162D-F1B3-4223-A174-87B30176AE68}" destId="{EA5CB198-02C2-43ED-95F3-75737721C72A}" srcOrd="2" destOrd="0" presId="urn:microsoft.com/office/officeart/2018/2/layout/IconVerticalSolidList"/>
    <dgm:cxn modelId="{B763FB75-18CD-4847-8AB9-909A02066F84}" type="presParOf" srcId="{87D9162D-F1B3-4223-A174-87B30176AE68}" destId="{4BD79CF4-FEA1-4D94-BC61-CED1921F5E5E}" srcOrd="3" destOrd="0" presId="urn:microsoft.com/office/officeart/2018/2/layout/IconVerticalSolidList"/>
    <dgm:cxn modelId="{D57BD4FB-F4C0-D34B-BF47-FEDDE9E77908}" type="presParOf" srcId="{5B3B30A5-7B56-44C9-834F-747E39B72A1B}" destId="{1ABAFCCB-0992-44DA-B93C-EB1D16F3E75D}" srcOrd="13" destOrd="0" presId="urn:microsoft.com/office/officeart/2018/2/layout/IconVerticalSolidList"/>
    <dgm:cxn modelId="{C3A35864-2B1B-7F4B-8A5E-B54291D84550}" type="presParOf" srcId="{5B3B30A5-7B56-44C9-834F-747E39B72A1B}" destId="{A063B8C0-4106-4284-ACA9-26D55960F823}" srcOrd="14" destOrd="0" presId="urn:microsoft.com/office/officeart/2018/2/layout/IconVerticalSolidList"/>
    <dgm:cxn modelId="{AE85FD6E-B192-224B-A3C1-46D6C742F6C3}" type="presParOf" srcId="{A063B8C0-4106-4284-ACA9-26D55960F823}" destId="{C3D6D2AC-3BF0-4841-BD36-D7034416A0E0}" srcOrd="0" destOrd="0" presId="urn:microsoft.com/office/officeart/2018/2/layout/IconVerticalSolidList"/>
    <dgm:cxn modelId="{F70BBEA5-B764-014D-8605-7F28636739C5}" type="presParOf" srcId="{A063B8C0-4106-4284-ACA9-26D55960F823}" destId="{27A8952B-8EC7-4547-A104-75D260455DD2}" srcOrd="1" destOrd="0" presId="urn:microsoft.com/office/officeart/2018/2/layout/IconVerticalSolidList"/>
    <dgm:cxn modelId="{D81503F7-31BA-9F41-801E-0F133C630F28}" type="presParOf" srcId="{A063B8C0-4106-4284-ACA9-26D55960F823}" destId="{E9AC4708-F09A-460B-95C9-F6C9F7BE3D49}" srcOrd="2" destOrd="0" presId="urn:microsoft.com/office/officeart/2018/2/layout/IconVerticalSolidList"/>
    <dgm:cxn modelId="{3F61DB87-A1D6-264A-9A09-4D701561B566}" type="presParOf" srcId="{A063B8C0-4106-4284-ACA9-26D55960F823}" destId="{680C1D9D-42DB-4B43-8787-9ADEB02E90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D2BBB-F6E5-4C00-B8BD-1EA633F1763F}">
      <dsp:nvSpPr>
        <dsp:cNvPr id="0" name=""/>
        <dsp:cNvSpPr/>
      </dsp:nvSpPr>
      <dsp:spPr>
        <a:xfrm>
          <a:off x="0" y="642"/>
          <a:ext cx="6832212" cy="5398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0B477-9774-41CA-92D0-77C277CCE680}">
      <dsp:nvSpPr>
        <dsp:cNvPr id="0" name=""/>
        <dsp:cNvSpPr/>
      </dsp:nvSpPr>
      <dsp:spPr>
        <a:xfrm>
          <a:off x="163303" y="122107"/>
          <a:ext cx="296915" cy="2969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2D798-9C3D-4FF4-AA12-BB688812A697}">
      <dsp:nvSpPr>
        <dsp:cNvPr id="0" name=""/>
        <dsp:cNvSpPr/>
      </dsp:nvSpPr>
      <dsp:spPr>
        <a:xfrm>
          <a:off x="623521" y="642"/>
          <a:ext cx="6208690" cy="5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34" tIns="57134" rIns="57134" bIns="571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Motivation and Background</a:t>
          </a:r>
          <a:endParaRPr lang="en-US" sz="1600" kern="1200" dirty="0"/>
        </a:p>
      </dsp:txBody>
      <dsp:txXfrm>
        <a:off x="623521" y="642"/>
        <a:ext cx="6208690" cy="539845"/>
      </dsp:txXfrm>
    </dsp:sp>
    <dsp:sp modelId="{BECE84B2-6DC5-400A-A0A7-39B5B5123DAB}">
      <dsp:nvSpPr>
        <dsp:cNvPr id="0" name=""/>
        <dsp:cNvSpPr/>
      </dsp:nvSpPr>
      <dsp:spPr>
        <a:xfrm>
          <a:off x="0" y="675449"/>
          <a:ext cx="6832212" cy="5398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BE728-F43D-4A3B-9B76-52003F250DAF}">
      <dsp:nvSpPr>
        <dsp:cNvPr id="0" name=""/>
        <dsp:cNvSpPr/>
      </dsp:nvSpPr>
      <dsp:spPr>
        <a:xfrm>
          <a:off x="163303" y="796914"/>
          <a:ext cx="296915" cy="2969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B9F69-21C9-40EB-AD5E-575B7BD7D633}">
      <dsp:nvSpPr>
        <dsp:cNvPr id="0" name=""/>
        <dsp:cNvSpPr/>
      </dsp:nvSpPr>
      <dsp:spPr>
        <a:xfrm>
          <a:off x="623521" y="675449"/>
          <a:ext cx="6208690" cy="5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34" tIns="57134" rIns="57134" bIns="571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Problem Statement</a:t>
          </a:r>
          <a:endParaRPr lang="en-US" sz="1600" kern="1200" dirty="0"/>
        </a:p>
      </dsp:txBody>
      <dsp:txXfrm>
        <a:off x="623521" y="675449"/>
        <a:ext cx="6208690" cy="539845"/>
      </dsp:txXfrm>
    </dsp:sp>
    <dsp:sp modelId="{C6DDB548-859F-421E-BC10-C23CC458A349}">
      <dsp:nvSpPr>
        <dsp:cNvPr id="0" name=""/>
        <dsp:cNvSpPr/>
      </dsp:nvSpPr>
      <dsp:spPr>
        <a:xfrm>
          <a:off x="0" y="1350256"/>
          <a:ext cx="6832212" cy="5398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1122-D48E-4578-A709-E21C41651713}">
      <dsp:nvSpPr>
        <dsp:cNvPr id="0" name=""/>
        <dsp:cNvSpPr/>
      </dsp:nvSpPr>
      <dsp:spPr>
        <a:xfrm>
          <a:off x="163303" y="1471721"/>
          <a:ext cx="296915" cy="2969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CB2F7-E3BB-48F1-8932-56AF177213A1}">
      <dsp:nvSpPr>
        <dsp:cNvPr id="0" name=""/>
        <dsp:cNvSpPr/>
      </dsp:nvSpPr>
      <dsp:spPr>
        <a:xfrm>
          <a:off x="623521" y="1350256"/>
          <a:ext cx="6208690" cy="5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34" tIns="57134" rIns="57134" bIns="571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Literature Review </a:t>
          </a:r>
          <a:endParaRPr lang="en-US" sz="1600" kern="1200" dirty="0"/>
        </a:p>
      </dsp:txBody>
      <dsp:txXfrm>
        <a:off x="623521" y="1350256"/>
        <a:ext cx="6208690" cy="539845"/>
      </dsp:txXfrm>
    </dsp:sp>
    <dsp:sp modelId="{950E523B-9262-4DB1-80A3-D7057ED02757}">
      <dsp:nvSpPr>
        <dsp:cNvPr id="0" name=""/>
        <dsp:cNvSpPr/>
      </dsp:nvSpPr>
      <dsp:spPr>
        <a:xfrm>
          <a:off x="0" y="2025063"/>
          <a:ext cx="6832212" cy="5398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3008B-EC05-4377-94D7-85EF6CF5BDCB}">
      <dsp:nvSpPr>
        <dsp:cNvPr id="0" name=""/>
        <dsp:cNvSpPr/>
      </dsp:nvSpPr>
      <dsp:spPr>
        <a:xfrm>
          <a:off x="163303" y="2146528"/>
          <a:ext cx="296915" cy="2969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B65EE-AA7E-4D2D-A542-1F021A96B735}">
      <dsp:nvSpPr>
        <dsp:cNvPr id="0" name=""/>
        <dsp:cNvSpPr/>
      </dsp:nvSpPr>
      <dsp:spPr>
        <a:xfrm>
          <a:off x="623521" y="2025063"/>
          <a:ext cx="6208690" cy="5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34" tIns="57134" rIns="57134" bIns="571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Research Questions</a:t>
          </a:r>
        </a:p>
      </dsp:txBody>
      <dsp:txXfrm>
        <a:off x="623521" y="2025063"/>
        <a:ext cx="6208690" cy="539845"/>
      </dsp:txXfrm>
    </dsp:sp>
    <dsp:sp modelId="{9E94D00D-D495-46F3-BC1D-F9AF2E0CCABC}">
      <dsp:nvSpPr>
        <dsp:cNvPr id="0" name=""/>
        <dsp:cNvSpPr/>
      </dsp:nvSpPr>
      <dsp:spPr>
        <a:xfrm>
          <a:off x="0" y="2699870"/>
          <a:ext cx="6832212" cy="5398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3BA2A-7465-427C-AEA0-7BA0710FB815}">
      <dsp:nvSpPr>
        <dsp:cNvPr id="0" name=""/>
        <dsp:cNvSpPr/>
      </dsp:nvSpPr>
      <dsp:spPr>
        <a:xfrm>
          <a:off x="163303" y="2821335"/>
          <a:ext cx="296915" cy="2969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AE019-C16D-4C08-B2DC-7724279E1359}">
      <dsp:nvSpPr>
        <dsp:cNvPr id="0" name=""/>
        <dsp:cNvSpPr/>
      </dsp:nvSpPr>
      <dsp:spPr>
        <a:xfrm>
          <a:off x="623521" y="2699870"/>
          <a:ext cx="6208690" cy="5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34" tIns="57134" rIns="57134" bIns="571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Methodology</a:t>
          </a:r>
          <a:endParaRPr lang="en-US" sz="1600" kern="1200"/>
        </a:p>
      </dsp:txBody>
      <dsp:txXfrm>
        <a:off x="623521" y="2699870"/>
        <a:ext cx="6208690" cy="539845"/>
      </dsp:txXfrm>
    </dsp:sp>
    <dsp:sp modelId="{3B4512D8-BB7B-4819-A61D-954C7F196889}">
      <dsp:nvSpPr>
        <dsp:cNvPr id="0" name=""/>
        <dsp:cNvSpPr/>
      </dsp:nvSpPr>
      <dsp:spPr>
        <a:xfrm>
          <a:off x="0" y="3374677"/>
          <a:ext cx="6832212" cy="5398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1FBE0-165C-44ED-9C9A-945C2B5F0E44}">
      <dsp:nvSpPr>
        <dsp:cNvPr id="0" name=""/>
        <dsp:cNvSpPr/>
      </dsp:nvSpPr>
      <dsp:spPr>
        <a:xfrm>
          <a:off x="163303" y="3496142"/>
          <a:ext cx="296915" cy="2969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C150E-2054-4803-A07D-D32AE4D1F124}">
      <dsp:nvSpPr>
        <dsp:cNvPr id="0" name=""/>
        <dsp:cNvSpPr/>
      </dsp:nvSpPr>
      <dsp:spPr>
        <a:xfrm>
          <a:off x="623521" y="3374677"/>
          <a:ext cx="6208690" cy="5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34" tIns="57134" rIns="57134" bIns="571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Results &amp; Discussion</a:t>
          </a:r>
          <a:endParaRPr lang="en-US" sz="1600" kern="1200"/>
        </a:p>
      </dsp:txBody>
      <dsp:txXfrm>
        <a:off x="623521" y="3374677"/>
        <a:ext cx="6208690" cy="539845"/>
      </dsp:txXfrm>
    </dsp:sp>
    <dsp:sp modelId="{53AF5ED4-86DF-42B1-B088-B98F807366E2}">
      <dsp:nvSpPr>
        <dsp:cNvPr id="0" name=""/>
        <dsp:cNvSpPr/>
      </dsp:nvSpPr>
      <dsp:spPr>
        <a:xfrm>
          <a:off x="0" y="4049483"/>
          <a:ext cx="6832212" cy="5398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AC037-4C06-49DC-9D1A-9338BE062523}">
      <dsp:nvSpPr>
        <dsp:cNvPr id="0" name=""/>
        <dsp:cNvSpPr/>
      </dsp:nvSpPr>
      <dsp:spPr>
        <a:xfrm>
          <a:off x="163303" y="4170949"/>
          <a:ext cx="296915" cy="29691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79CF4-FEA1-4D94-BC61-CED1921F5E5E}">
      <dsp:nvSpPr>
        <dsp:cNvPr id="0" name=""/>
        <dsp:cNvSpPr/>
      </dsp:nvSpPr>
      <dsp:spPr>
        <a:xfrm>
          <a:off x="623521" y="4049483"/>
          <a:ext cx="6208690" cy="5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34" tIns="57134" rIns="57134" bIns="571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Conclusion and Future Works</a:t>
          </a:r>
          <a:endParaRPr lang="en-US" sz="1600" kern="1200"/>
        </a:p>
      </dsp:txBody>
      <dsp:txXfrm>
        <a:off x="623521" y="4049483"/>
        <a:ext cx="6208690" cy="539845"/>
      </dsp:txXfrm>
    </dsp:sp>
    <dsp:sp modelId="{C3D6D2AC-3BF0-4841-BD36-D7034416A0E0}">
      <dsp:nvSpPr>
        <dsp:cNvPr id="0" name=""/>
        <dsp:cNvSpPr/>
      </dsp:nvSpPr>
      <dsp:spPr>
        <a:xfrm>
          <a:off x="0" y="4724290"/>
          <a:ext cx="6832212" cy="5398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8952B-8EC7-4547-A104-75D260455DD2}">
      <dsp:nvSpPr>
        <dsp:cNvPr id="0" name=""/>
        <dsp:cNvSpPr/>
      </dsp:nvSpPr>
      <dsp:spPr>
        <a:xfrm>
          <a:off x="163303" y="4845756"/>
          <a:ext cx="296915" cy="29691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C1D9D-42DB-4B43-8787-9ADEB02E9006}">
      <dsp:nvSpPr>
        <dsp:cNvPr id="0" name=""/>
        <dsp:cNvSpPr/>
      </dsp:nvSpPr>
      <dsp:spPr>
        <a:xfrm>
          <a:off x="623521" y="4724290"/>
          <a:ext cx="6208690" cy="539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34" tIns="57134" rIns="57134" bIns="571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Limitations of the Work </a:t>
          </a:r>
          <a:endParaRPr lang="en-US" sz="1600" kern="1200"/>
        </a:p>
      </dsp:txBody>
      <dsp:txXfrm>
        <a:off x="623521" y="4724290"/>
        <a:ext cx="6208690" cy="539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7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62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3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68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33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8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2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1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5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8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1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3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2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95A99-2AFF-81D8-D930-89E173D9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873" y="782782"/>
            <a:ext cx="9008254" cy="34104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 cap="small" dirty="0"/>
              <a:t>MASKED FACE RECOGNITION WITH SIAMESE NETWORK-BASED METRIC LEARNING</a:t>
            </a:r>
            <a:br>
              <a:rPr lang="en-IN" sz="3800" cap="small" dirty="0"/>
            </a:br>
            <a:br>
              <a:rPr lang="en-IN" sz="3800" cap="small" dirty="0"/>
            </a:br>
            <a:r>
              <a:rPr lang="en-US" sz="3800" dirty="0"/>
              <a:t>By</a:t>
            </a:r>
            <a:br>
              <a:rPr lang="en-US" sz="3800" dirty="0"/>
            </a:br>
            <a:r>
              <a:rPr lang="en-US" sz="3800" dirty="0"/>
              <a:t>Kevin Rasikbhai Akbari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35DD4-3D08-231A-9BC1-60D757DB3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Student ID number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CA" dirty="0">
                <a:solidFill>
                  <a:schemeClr val="bg1"/>
                </a:solidFill>
              </a:rPr>
              <a:t>990511</a:t>
            </a:r>
          </a:p>
          <a:p>
            <a:r>
              <a:rPr lang="en-CA" dirty="0">
                <a:solidFill>
                  <a:schemeClr val="bg1"/>
                </a:solidFill>
              </a:rPr>
              <a:t>MSc Artificial Intelligence and Machine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BD2990B-97D8-67AA-5593-A18370EE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3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54FD2B-E942-C212-E5D6-ABF12990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 dirty="0"/>
              <a:t>Methodology</a:t>
            </a:r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4646272-E05F-7233-6169-954D2230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pic>
        <p:nvPicPr>
          <p:cNvPr id="18" name="Content Placeholder 17" descr="Diagram, text&#10;&#10;Description automatically generated">
            <a:extLst>
              <a:ext uri="{FF2B5EF4-FFF2-40B4-BE49-F238E27FC236}">
                <a16:creationId xmlns:a16="http://schemas.microsoft.com/office/drawing/2014/main" id="{0FB3F381-1C6F-3D44-AD54-045108721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9913" y="1905000"/>
            <a:ext cx="5632173" cy="4736146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891A5D-14C7-68D9-5EFA-60F9E17D3EEA}"/>
              </a:ext>
            </a:extLst>
          </p:cNvPr>
          <p:cNvSpPr txBox="1"/>
          <p:nvPr/>
        </p:nvSpPr>
        <p:spPr>
          <a:xfrm>
            <a:off x="2375763" y="1475010"/>
            <a:ext cx="7428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 workflow diagram depicting the actions taken to achieve the objective of the study 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9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FBBC-046B-A67B-0E7B-89737213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62EF-BF6F-CA7A-9A8A-FAA23BB7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470" y="1812611"/>
            <a:ext cx="6526924" cy="49553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Real-World Masked Face Dataset </a:t>
            </a:r>
            <a:r>
              <a:rPr lang="en-IN" dirty="0">
                <a:solidFill>
                  <a:schemeClr val="tx1"/>
                </a:solidFill>
              </a:rPr>
              <a:t>(RMFD):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1"/>
                </a:solidFill>
              </a:rPr>
              <a:t>Introduced by </a:t>
            </a:r>
            <a:r>
              <a:rPr lang="en-IN" sz="1800" dirty="0"/>
              <a:t>(Wang et al., 2020)</a:t>
            </a:r>
            <a:r>
              <a:rPr lang="en-CA" sz="1800" dirty="0"/>
              <a:t>, it is </a:t>
            </a:r>
            <a:r>
              <a:rPr lang="en-IN" sz="1800" dirty="0"/>
              <a:t>world’s largest open-source dataset with masked-unmasked faces of humans</a:t>
            </a:r>
            <a:r>
              <a:rPr lang="en-CA" sz="18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All the subjects are of Asian ethnicity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800" dirty="0"/>
              <a:t>Face images are accurately cropped</a:t>
            </a:r>
            <a:r>
              <a:rPr lang="en-CA" sz="1800" dirty="0"/>
              <a:t> and centred, hence no much pre-processing required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800" dirty="0"/>
              <a:t>All the face images are properly labelled and arranged in subfolders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800" dirty="0"/>
              <a:t>Face images are paired up to created equal number of Genuine (masked-unmasked pair belong to the common subject) and Impostor (masked-unmasked pair belong to the different subject) face image pairs, for Train, Validation and Test dataset</a:t>
            </a:r>
          </a:p>
          <a:p>
            <a:pPr marL="457200" lvl="1" indent="0">
              <a:buNone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1498DD4-0BFA-1B2D-BB80-78F91D25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40580-E241-0519-8942-E7D46721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352" y="1199573"/>
            <a:ext cx="3757592" cy="3697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B8CB2-F121-5CD7-BA4F-1D3B03D78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890" y="5246195"/>
            <a:ext cx="3757592" cy="1521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0D153-A224-1E3A-2B81-C8D5D6B7F6AB}"/>
              </a:ext>
            </a:extLst>
          </p:cNvPr>
          <p:cNvSpPr txBox="1"/>
          <p:nvPr/>
        </p:nvSpPr>
        <p:spPr>
          <a:xfrm>
            <a:off x="8493897" y="4969196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 statistics of the RMFD dataset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E0D28-0F8C-2EFE-BFCD-5F9A53636022}"/>
              </a:ext>
            </a:extLst>
          </p:cNvPr>
          <p:cNvSpPr txBox="1"/>
          <p:nvPr/>
        </p:nvSpPr>
        <p:spPr>
          <a:xfrm>
            <a:off x="9296683" y="948838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 of RMFD dataset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2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8FD5B5-2BCE-8AFC-FB56-BFCC35B5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4500"/>
          </a:xfrm>
        </p:spPr>
        <p:txBody>
          <a:bodyPr/>
          <a:lstStyle/>
          <a:p>
            <a:r>
              <a:rPr lang="en-CA" dirty="0"/>
              <a:t>Methodology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BB53C8-57ED-AF66-E287-8CC3AB12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469" y="1475011"/>
            <a:ext cx="10373709" cy="538299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sz="1800" dirty="0"/>
              <a:t>Squeeze and Excitation (SE) layer </a:t>
            </a:r>
            <a:r>
              <a:rPr lang="en-IN" sz="1800" dirty="0"/>
              <a:t>introduced by (Hu et al., 2017)</a:t>
            </a:r>
            <a:r>
              <a:rPr lang="en-CA" sz="1800" dirty="0"/>
              <a:t> is proposed to bring attention mechanism in the core model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/>
              <a:t>SE layer backed with ResNet called </a:t>
            </a:r>
            <a:r>
              <a:rPr lang="en-US" sz="1800" dirty="0"/>
              <a:t>SE-ResNet block,</a:t>
            </a:r>
            <a:r>
              <a:rPr lang="en-CA" sz="1800" dirty="0"/>
              <a:t> proposed by </a:t>
            </a:r>
            <a:r>
              <a:rPr lang="en-US" sz="1800" dirty="0"/>
              <a:t>(Cao et al., 2018)</a:t>
            </a:r>
            <a:r>
              <a:rPr lang="en-CA" sz="1800" dirty="0"/>
              <a:t> is brought below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957EE05-BB0F-C07E-9BDD-A7D0BD51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CAB4AD-8836-29C8-EB7B-CC4E97406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9" y="4923492"/>
            <a:ext cx="5760720" cy="1950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8B6C23-3B1D-703A-BDF6-90823875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863" y="2445194"/>
            <a:ext cx="5760720" cy="15024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E3EBAF-F8C0-52F6-81E5-50A721A8B0DE}"/>
              </a:ext>
            </a:extLst>
          </p:cNvPr>
          <p:cNvSpPr txBox="1"/>
          <p:nvPr/>
        </p:nvSpPr>
        <p:spPr>
          <a:xfrm>
            <a:off x="8792535" y="2116870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equations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26D3A-283A-A741-3DEE-53CB23EE65E4}"/>
              </a:ext>
            </a:extLst>
          </p:cNvPr>
          <p:cNvSpPr txBox="1"/>
          <p:nvPr/>
        </p:nvSpPr>
        <p:spPr>
          <a:xfrm>
            <a:off x="3246724" y="2143150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 layer operations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37140-A531-6C71-4FFC-BE9E757C190E}"/>
              </a:ext>
            </a:extLst>
          </p:cNvPr>
          <p:cNvSpPr txBox="1"/>
          <p:nvPr/>
        </p:nvSpPr>
        <p:spPr>
          <a:xfrm>
            <a:off x="4898395" y="4664550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SE-ResNet block architecture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97113-E142-3266-5445-E08FC0A2B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350" y="2397985"/>
            <a:ext cx="4165859" cy="15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7110A7-7EC5-5F8D-DC41-08C4EA3A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4500"/>
          </a:xfrm>
        </p:spPr>
        <p:txBody>
          <a:bodyPr/>
          <a:lstStyle/>
          <a:p>
            <a:r>
              <a:rPr lang="en-CA" dirty="0"/>
              <a:t>Methodology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702CB1-41EC-7F43-086E-121212DC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469" y="1475011"/>
            <a:ext cx="5931665" cy="538299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sz="1800" dirty="0"/>
              <a:t>The overall network architecture contains SENet50 as core model, trained with Siamese network and custom loss function</a:t>
            </a:r>
          </a:p>
          <a:p>
            <a:pPr marL="457200" lvl="1" indent="0">
              <a:buNone/>
            </a:pPr>
            <a:endParaRPr lang="en-CA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CA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CA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/>
              <a:t>SENet50 produces the masked-unmasked face embeddings which are used to find the 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/>
              <a:t>Loss function is defined in such a way that it increases the distance among Impostor pairs and reduce the same for Genuine pairs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4B7A082-E22F-534B-94B8-D6776AB5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1FDC31-F80E-6475-8A0E-774F69869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36" y="1578610"/>
            <a:ext cx="4080478" cy="4837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CFDF69-53BF-EBF3-1998-963E68B0D063}"/>
              </a:ext>
            </a:extLst>
          </p:cNvPr>
          <p:cNvSpPr txBox="1"/>
          <p:nvPr/>
        </p:nvSpPr>
        <p:spPr>
          <a:xfrm>
            <a:off x="7558836" y="1301611"/>
            <a:ext cx="4349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Siamese Architecture with SENet50 as the core network</a:t>
            </a:r>
            <a:r>
              <a:rPr lang="en-CA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CF994-04C7-9ECE-522C-6E2503AA9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185" y="2805234"/>
            <a:ext cx="5575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F212-EB81-777B-0121-A16201CF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CA" sz="3200" dirty="0"/>
              <a:t>Results &amp; Discussion</a:t>
            </a:r>
            <a:endParaRPr lang="en-US" sz="3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B2F135-43A0-4E18-BB50-FDFF0ECA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553331"/>
            <a:ext cx="4140772" cy="26906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Through model training, we can obtain higher differences in Genuine and Impostor distances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becomes easy to choose a threshold that can differentiate Genuine from the Impostor pairs, if the distance gap is higher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3B60FC2-168D-A120-170A-9D075841AB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51" y="1154130"/>
            <a:ext cx="5039740" cy="2406476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3E0C33A-9515-7635-D4E3-318E68B4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427E76D-3EE9-0886-41FF-C458186D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63" y="3949689"/>
            <a:ext cx="3699028" cy="2690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0DF84-0615-A1CD-4B28-E8D3CA99C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34" y="4547209"/>
            <a:ext cx="5822553" cy="2093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67857D-47AE-0350-CA2C-0F8FEF04F7F0}"/>
              </a:ext>
            </a:extLst>
          </p:cNvPr>
          <p:cNvSpPr txBox="1"/>
          <p:nvPr/>
        </p:nvSpPr>
        <p:spPr>
          <a:xfrm>
            <a:off x="7291096" y="928703"/>
            <a:ext cx="3264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output for different training settings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D2517-534F-4E9F-B8EA-C88A1A792CE0}"/>
              </a:ext>
            </a:extLst>
          </p:cNvPr>
          <p:cNvSpPr txBox="1"/>
          <p:nvPr/>
        </p:nvSpPr>
        <p:spPr>
          <a:xfrm>
            <a:off x="1683956" y="4243979"/>
            <a:ext cx="3591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Median distances for different training settings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B660E-D03F-EE03-1D86-B770864956B2}"/>
              </a:ext>
            </a:extLst>
          </p:cNvPr>
          <p:cNvSpPr txBox="1"/>
          <p:nvPr/>
        </p:nvSpPr>
        <p:spPr>
          <a:xfrm>
            <a:off x="7588663" y="3656655"/>
            <a:ext cx="3967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Median difference between Genuine and Impostor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6E9376-A3EC-3A59-46BB-E5DDEE13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CA" sz="3200"/>
              <a:t>Results &amp; Discussion</a:t>
            </a:r>
            <a:endParaRPr lang="en-US" sz="320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7F83D2C4-A3A0-3335-62D3-1B20470D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380168"/>
            <a:ext cx="4140772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Grad-CAM output illustrates that the portion of the face around the eyes, some parts of the forehead are faint yellow while the rest are dark bluish in the colour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result indicates that our trained model pays more attention to the non-occluded region as compared to the mask-occluded region, during prediction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9" name="Picture 8" descr="A coll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5ED0F24F-6AA2-8E45-C8C5-713723DB0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168"/>
            <a:ext cx="5451627" cy="402057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3A74569-33C6-9274-F0BF-BE111775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FF3428-07E0-DA9D-AF31-1CDEF609A691}"/>
              </a:ext>
            </a:extLst>
          </p:cNvPr>
          <p:cNvSpPr txBox="1"/>
          <p:nvPr/>
        </p:nvSpPr>
        <p:spPr>
          <a:xfrm>
            <a:off x="7842738" y="1180258"/>
            <a:ext cx="227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Grad-CAM output of model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46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CFB5-FDA8-DC64-B1FD-81EB7A8A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8" y="624110"/>
            <a:ext cx="5979223" cy="1280890"/>
          </a:xfrm>
        </p:spPr>
        <p:txBody>
          <a:bodyPr>
            <a:normAutofit/>
          </a:bodyPr>
          <a:lstStyle/>
          <a:p>
            <a:r>
              <a:rPr lang="en-CA" sz="3200" dirty="0"/>
              <a:t>Conclusion and Future Works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C0E9-4636-61F1-8074-58E5F358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8" y="1412631"/>
            <a:ext cx="5322732" cy="52343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The attention mechanism aid the model to focus on the important region of the face image rather than the non-important one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The Shift and Excitation layer could aid in inculcating the attention mechanism in the model and hence helps in achieving the target results</a:t>
            </a:r>
            <a:r>
              <a:rPr lang="en-CA" dirty="0">
                <a:solidFill>
                  <a:srgbClr val="000000"/>
                </a:solidFill>
              </a:rPr>
              <a:t> 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Model fine-tuning with metric learning and a custom loss function aid in instilling the generalization capability</a:t>
            </a:r>
            <a:endParaRPr lang="en-CA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Siamese architecture leads to promising results in this field of study due to its generalization capability</a:t>
            </a:r>
            <a:r>
              <a:rPr lang="en-CA" dirty="0">
                <a:solidFill>
                  <a:srgbClr val="000000"/>
                </a:solidFill>
              </a:rPr>
              <a:t> 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The transfer learning with a model pre-trained on a similar task helps in achieving good results with a fewer number of iterations, trainable parameters</a:t>
            </a:r>
            <a:endParaRPr lang="en-CA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196DADF-7E67-45B9-0629-85577E6B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pic>
        <p:nvPicPr>
          <p:cNvPr id="6" name="Picture 5" descr="A person writing on a blackboard&#10;&#10;Description automatically generated with medium confidence">
            <a:extLst>
              <a:ext uri="{FF2B5EF4-FFF2-40B4-BE49-F238E27FC236}">
                <a16:creationId xmlns:a16="http://schemas.microsoft.com/office/drawing/2014/main" id="{EF38932D-D83B-FFD2-B4F5-FBD50713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41550"/>
            <a:ext cx="4229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EC777D-53E3-63C3-CC2E-E8C90C97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6041869" cy="1280890"/>
          </a:xfrm>
        </p:spPr>
        <p:txBody>
          <a:bodyPr>
            <a:normAutofit/>
          </a:bodyPr>
          <a:lstStyle/>
          <a:p>
            <a:r>
              <a:rPr lang="en-CA" sz="3200" dirty="0"/>
              <a:t>Conclusion and Future Works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31B4C5-80B1-88F2-B429-57D0A5EB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8" y="1905000"/>
            <a:ext cx="4408331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The different layers with attention mechanisms could be explored that may provide a relatively better edge as compared to the Shift and Excitation layer in focusing on the relevant part of the face images</a:t>
            </a:r>
            <a:r>
              <a:rPr lang="en-CA" dirty="0">
                <a:solidFill>
                  <a:srgbClr val="00000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Other metric learning architecture could be tried with similar experimental settings to truly realize the power of the training network</a:t>
            </a:r>
            <a:r>
              <a:rPr lang="en-CA" dirty="0">
                <a:solidFill>
                  <a:srgbClr val="00000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" name="Picture 7" descr="A green street sign&#10;&#10;Description automatically generated with medium confidence">
            <a:extLst>
              <a:ext uri="{FF2B5EF4-FFF2-40B4-BE49-F238E27FC236}">
                <a16:creationId xmlns:a16="http://schemas.microsoft.com/office/drawing/2014/main" id="{6DC16F31-8024-2900-8E4A-A26A817A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96" y="1906073"/>
            <a:ext cx="4984247" cy="272581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35D1161-74D6-7D3C-A994-E001EBC8E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0B08D2-ACE7-1E0D-7750-45F68D3B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6041869" cy="1280890"/>
          </a:xfrm>
        </p:spPr>
        <p:txBody>
          <a:bodyPr>
            <a:normAutofit/>
          </a:bodyPr>
          <a:lstStyle/>
          <a:p>
            <a:r>
              <a:rPr lang="en-CA" sz="3200" dirty="0"/>
              <a:t>Limitations of the Work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21FB2C-FEDD-E8A1-47A4-3DD5EDE8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905000"/>
            <a:ext cx="4771746" cy="454269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Model training on different dataset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800" dirty="0"/>
              <a:t>RMFD contains face images of subjects from the Asian community, with most of the faces without items like face tattoos, special clothes, pieces of jewelry, etc.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800" dirty="0"/>
              <a:t>The presence of these objects might hinder or limit the model to get trained at its best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SOTA Transformer models might outperform the proposed model due to its complexity and relatively higher number of parameters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DCB151-D44D-A9EB-8A95-CFF98AC0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EAEEDFF-55C3-43D5-4851-A66537152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698" y="2467389"/>
            <a:ext cx="3340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9C7F-6297-D608-EE39-0D3B7386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752" y="1378803"/>
            <a:ext cx="7895780" cy="44611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6436E10-A072-5D30-31C8-0E2A02FE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2" y="2095500"/>
            <a:ext cx="3771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2E058-42CA-1AC1-8017-948B9111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Overall Agenda</a:t>
            </a: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C060AE-C555-E052-24EF-EE41A6BEC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25625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0568-2952-E501-D441-7716EC3D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 and Background</a:t>
            </a:r>
            <a:endParaRPr lang="en-US" dirty="0"/>
          </a:p>
        </p:txBody>
      </p:sp>
      <p:pic>
        <p:nvPicPr>
          <p:cNvPr id="6" name="Content Placeholder 5" descr="A picture containing person, clothing, wall, indoor&#10;&#10;Description automatically generated">
            <a:extLst>
              <a:ext uri="{FF2B5EF4-FFF2-40B4-BE49-F238E27FC236}">
                <a16:creationId xmlns:a16="http://schemas.microsoft.com/office/drawing/2014/main" id="{90C8E910-38EE-A7C5-4450-FA90D9B7A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36" t="10824" r="24747" b="-443"/>
          <a:stretch/>
        </p:blipFill>
        <p:spPr>
          <a:xfrm>
            <a:off x="9268205" y="2722836"/>
            <a:ext cx="2589384" cy="2449239"/>
          </a:xfr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06B5152-2337-FCD1-207C-B658AF850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56FE3-2576-4936-314B-7ED511D00AA6}"/>
              </a:ext>
            </a:extLst>
          </p:cNvPr>
          <p:cNvSpPr txBox="1"/>
          <p:nvPr/>
        </p:nvSpPr>
        <p:spPr>
          <a:xfrm>
            <a:off x="1629103" y="1685925"/>
            <a:ext cx="76391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recognition is a non-trivial technology used abundantly these days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tasks like authentication, attendance systems, phone unlocking, finding the subject of interest from surveillance clips,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wear mask these days to avoid </a:t>
            </a:r>
            <a:r>
              <a:rPr lang="en-IN" dirty="0"/>
              <a:t>pollution, contagious diseases, deadly viruses, etc. and the same makes face recognition challenging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normal algorithms are ineffective for masked-face recognition (Mishra et al., 2021b)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broad approaches in existence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recovery of the masked part with generative models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discarding the mask-occluded part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These methods are computationally expensive, not so efficient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3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F87AFDC-E1D7-46C0-E5FF-2BF1222D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 dirty="0"/>
              <a:t>Motivation and Background</a:t>
            </a:r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A2F8C73-A2A8-C377-79EC-B4F94E0E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8DB78-5BA2-ABAE-368F-E992556C998E}"/>
              </a:ext>
            </a:extLst>
          </p:cNvPr>
          <p:cNvSpPr txBox="1"/>
          <p:nvPr/>
        </p:nvSpPr>
        <p:spPr>
          <a:xfrm>
            <a:off x="1629103" y="1685925"/>
            <a:ext cx="76391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Attention mechanism may aid in focusing on important region and hence could lead to promising results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(Li et al., 2021) adopted a mix of discarding and attention mechanism to achieve high metric value in the task of masked face recognition.</a:t>
            </a:r>
            <a:endParaRPr lang="en-CA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Rather than considering as a classification problem, metric learning based approach could add more generalization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Unmasked face recognition is being tackled widely by metric learning methods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17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AFD2-D6B9-336E-1C82-56C7C4A5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CA" sz="3200" dirty="0"/>
              <a:t>Problem Statement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5EFC-C93C-DB40-A06B-4B7380A2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464374"/>
            <a:ext cx="5188332" cy="144505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Face recognition is being used for </a:t>
            </a:r>
            <a:r>
              <a:rPr lang="en-CA" dirty="0">
                <a:solidFill>
                  <a:srgbClr val="000000"/>
                </a:solidFill>
              </a:rPr>
              <a:t>non-trivial tasks like authentication, attendance systems, phone unlocking, finding the subject of interest from surveillance clips, etc.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1EB78-C407-B0B5-D640-60AAB079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78" y="1905000"/>
            <a:ext cx="4534295" cy="2550541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2F576F7-C9CA-E490-CE77-8EEB6252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E26D2-38AA-3FDB-344E-D39F73AB4CCF}"/>
              </a:ext>
            </a:extLst>
          </p:cNvPr>
          <p:cNvSpPr txBox="1"/>
          <p:nvPr/>
        </p:nvSpPr>
        <p:spPr>
          <a:xfrm>
            <a:off x="1683956" y="2962030"/>
            <a:ext cx="5188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</a:rPr>
              <a:t>Occlusion caused due to objects like mask, scarf, cap, hat, etc. pose major challenge in identifying the subject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F6FDD-7939-6F28-A17E-CD5C79DB1269}"/>
              </a:ext>
            </a:extLst>
          </p:cNvPr>
          <p:cNvSpPr txBox="1"/>
          <p:nvPr/>
        </p:nvSpPr>
        <p:spPr>
          <a:xfrm>
            <a:off x="1683956" y="4190056"/>
            <a:ext cx="5188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</a:rPr>
              <a:t>Occlusion due to face mask hides nose and mouth region, which are major discriminating features of the face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1F001-C411-A5D3-A3CF-10DE67FA0977}"/>
              </a:ext>
            </a:extLst>
          </p:cNvPr>
          <p:cNvSpPr txBox="1"/>
          <p:nvPr/>
        </p:nvSpPr>
        <p:spPr>
          <a:xfrm>
            <a:off x="1683957" y="5418082"/>
            <a:ext cx="5188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</a:rPr>
              <a:t>Human brain can intuitively focus on non-occluded region of the face while identifying the subject but the machines don’t have such natural tendency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ABA1-79D8-3B8D-D6CC-826B2362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12065"/>
            <a:ext cx="8911687" cy="1280890"/>
          </a:xfrm>
        </p:spPr>
        <p:txBody>
          <a:bodyPr/>
          <a:lstStyle/>
          <a:p>
            <a:r>
              <a:rPr lang="en-CA" dirty="0"/>
              <a:t>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3713-AE40-3F63-9DA8-F120F4B62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93245"/>
            <a:ext cx="8915400" cy="15378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CNN for Computer Vision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700" dirty="0"/>
              <a:t>An experiment by Hubel and Wiesel change the way unstructured data is treated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700" dirty="0"/>
              <a:t>CNN is being widely used for solving various computer vision tasks </a:t>
            </a:r>
          </a:p>
          <a:p>
            <a:pPr marL="457200" lvl="1" indent="0">
              <a:buNone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5BF4888-ACAD-FA23-C023-F11A648D6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8203A-C0B5-D5BE-78AE-A494D5482035}"/>
              </a:ext>
            </a:extLst>
          </p:cNvPr>
          <p:cNvSpPr txBox="1"/>
          <p:nvPr/>
        </p:nvSpPr>
        <p:spPr>
          <a:xfrm>
            <a:off x="2589212" y="2631067"/>
            <a:ext cx="8915400" cy="431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Attention Mechanism in CNN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700" dirty="0"/>
              <a:t>The aim of Attention in CNN is to bring focus of the model to important area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700" dirty="0"/>
              <a:t>(Wang et al., 2017) proposed an architecture that contains attention modules which generate attention-aware features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700" dirty="0"/>
              <a:t>Squeeze and Excitation network proposed by (Hu et al., 2017) does something similar to generate features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700" dirty="0"/>
              <a:t>Convolutional Block Attention Module (CBAM) proposed by (Woo et al., 2018) is built on top of SE network by (Hu et al., 2017)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700" dirty="0"/>
              <a:t>Likewise, (Li et al., 2020) gave similar mechanism to enhance the facial expression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41A408-0B4B-9EEA-2CCA-8DEF3F7F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 dirty="0"/>
              <a:t>Literature Review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82333-7F9C-0471-F942-B02CD843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5009"/>
            <a:ext cx="8915400" cy="50664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Metric Learning Approach for Face Recognition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700" dirty="0"/>
              <a:t>Treating Face Recognition as classification task could raise the bulkiness of the model and hence Metric Learning is ideal choice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700" dirty="0"/>
              <a:t>Metric Learning converts the higher dimensional input images to the lower dimensional embedding, while preserving the semantic distance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700" dirty="0"/>
              <a:t>Siamese network proposed by (Chopra et al., 2005) and Triplet Network by (Hoffer and Ailon, 2015) are successful architectures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700" dirty="0"/>
              <a:t>Model trained with metric learning along with task specific custom loss function could lead to good results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ADBAB65-88C1-1654-0E70-BCA9D31D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359DB5-B6C6-76DA-5B81-64ED4402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 dirty="0"/>
              <a:t>Literature Review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16A244-04C3-05B2-13B9-64B34058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9501"/>
            <a:ext cx="8915400" cy="53829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Existing Approach for Masked-Face Recognition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800" dirty="0"/>
              <a:t>Recovery of Masked-part with Generative Models </a:t>
            </a:r>
          </a:p>
          <a:p>
            <a:pPr lvl="2" indent="-285750"/>
            <a:r>
              <a:rPr lang="en-CA" sz="1800" dirty="0"/>
              <a:t>Method: Employing generative models, remove the masked region and synthesize the occluded region while maintaining face structure, other details</a:t>
            </a:r>
          </a:p>
          <a:p>
            <a:pPr lvl="2" indent="-285750"/>
            <a:r>
              <a:rPr lang="en-CA" sz="1800" dirty="0"/>
              <a:t>Examples: (Ud Din et al., 2020), (Li et al., 2020) </a:t>
            </a:r>
          </a:p>
          <a:p>
            <a:pPr lvl="2" indent="-285750"/>
            <a:r>
              <a:rPr lang="en-CA" sz="1800" dirty="0"/>
              <a:t>Challenges: GAN-based models are computationally heavy, ineffective at recovering faces for the task of face recognition</a:t>
            </a:r>
          </a:p>
          <a:p>
            <a:pPr marL="857250" lvl="2" indent="0">
              <a:buNone/>
            </a:pPr>
            <a:endParaRPr lang="en-CA" sz="1800" dirty="0"/>
          </a:p>
          <a:p>
            <a:pPr marL="800100" lvl="1" indent="-342900">
              <a:buFont typeface="+mj-lt"/>
              <a:buAutoNum type="arabicPeriod"/>
            </a:pPr>
            <a:r>
              <a:rPr lang="en-CA" sz="1800" dirty="0"/>
              <a:t>Discarding the Mask-occluded part of the Face </a:t>
            </a:r>
          </a:p>
          <a:p>
            <a:pPr lvl="2" indent="-285750"/>
            <a:r>
              <a:rPr lang="en-CA" sz="1800" dirty="0"/>
              <a:t>Method: Discard the mask-occluded region and use the uncovered region </a:t>
            </a:r>
          </a:p>
          <a:p>
            <a:pPr lvl="2" indent="-285750"/>
            <a:r>
              <a:rPr lang="en-CA" sz="1800" dirty="0"/>
              <a:t>Examples: (Song et al., 2019), (Hariri, 2021)</a:t>
            </a:r>
          </a:p>
          <a:p>
            <a:pPr lvl="2" indent="-285750"/>
            <a:r>
              <a:rPr lang="en-CA" sz="1800" dirty="0"/>
              <a:t>Challenges: Image specific treatment needed based on occlusion level and hence cumbersome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15E2D65-7514-BAAF-28D4-C955F87E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28B8-BDDF-98DF-AAA9-E75E4567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Research Questions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389DE-B989-5094-1CA0-547DE79395F5}"/>
              </a:ext>
            </a:extLst>
          </p:cNvPr>
          <p:cNvSpPr txBox="1"/>
          <p:nvPr/>
        </p:nvSpPr>
        <p:spPr>
          <a:xfrm>
            <a:off x="1683956" y="2133600"/>
            <a:ext cx="4306536" cy="1500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</a:pPr>
            <a:r>
              <a:rPr lang="en-US" sz="16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. Whether the attention mechanism effective in tackling the less important occluded region generated due to mask?</a:t>
            </a:r>
          </a:p>
          <a:p>
            <a:pPr marL="285750" lvl="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D3D3539D-1F5E-EB85-EAD5-B7C3F6485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07" r="10015" b="-3"/>
          <a:stretch/>
        </p:blipFill>
        <p:spPr>
          <a:xfrm>
            <a:off x="6096000" y="899188"/>
            <a:ext cx="5451627" cy="5247747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96A722D-DBB5-0B5A-5DC1-191301EA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0" y="0"/>
            <a:ext cx="2387600" cy="85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79B20-9B90-86BE-DF56-05339DB6920E}"/>
              </a:ext>
            </a:extLst>
          </p:cNvPr>
          <p:cNvSpPr txBox="1"/>
          <p:nvPr/>
        </p:nvSpPr>
        <p:spPr>
          <a:xfrm>
            <a:off x="1683956" y="3845005"/>
            <a:ext cx="4306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2. Is it possible to train a deep learning model for the masked face recognition task using Siamese architecture and custom loss function?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{6D5C0B32-4BBC-D54B-B6A0-6FC37A0E6075}tf10001069</Template>
  <TotalTime>8782</TotalTime>
  <Words>1306</Words>
  <Application>Microsoft Macintosh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Courier New</vt:lpstr>
      <vt:lpstr>Wingdings 3</vt:lpstr>
      <vt:lpstr>Wisp</vt:lpstr>
      <vt:lpstr>MASKED FACE RECOGNITION WITH SIAMESE NETWORK-BASED METRIC LEARNING  By Kevin Rasikbhai Akbari</vt:lpstr>
      <vt:lpstr>Overall Agenda</vt:lpstr>
      <vt:lpstr>Motivation and Background</vt:lpstr>
      <vt:lpstr>Motivation and Background</vt:lpstr>
      <vt:lpstr>Problem Statement</vt:lpstr>
      <vt:lpstr>Literature Review</vt:lpstr>
      <vt:lpstr>Literature Review</vt:lpstr>
      <vt:lpstr>Literature Review</vt:lpstr>
      <vt:lpstr>Research Questions </vt:lpstr>
      <vt:lpstr>Methodology</vt:lpstr>
      <vt:lpstr>Methodology</vt:lpstr>
      <vt:lpstr>Methodology</vt:lpstr>
      <vt:lpstr>Methodology</vt:lpstr>
      <vt:lpstr>Results &amp; Discussion</vt:lpstr>
      <vt:lpstr>Results &amp; Discussion</vt:lpstr>
      <vt:lpstr>Conclusion and Future Works</vt:lpstr>
      <vt:lpstr>Conclusion and Future Works</vt:lpstr>
      <vt:lpstr>Limitations of the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FACE RECOGNITION WITH SIAMESE NETWORK-BASED METRIC LEARNING  </dc:title>
  <dc:creator>Kevin Rasikbhai Akbari</dc:creator>
  <cp:lastModifiedBy>Kevin Rasikbhai Akbari</cp:lastModifiedBy>
  <cp:revision>223</cp:revision>
  <dcterms:created xsi:type="dcterms:W3CDTF">2022-05-06T18:22:57Z</dcterms:created>
  <dcterms:modified xsi:type="dcterms:W3CDTF">2022-06-06T20:36:34Z</dcterms:modified>
</cp:coreProperties>
</file>